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9" r:id="rId13"/>
    <p:sldId id="268" r:id="rId14"/>
    <p:sldId id="280" r:id="rId15"/>
    <p:sldId id="269" r:id="rId16"/>
    <p:sldId id="270" r:id="rId17"/>
    <p:sldId id="271" r:id="rId18"/>
    <p:sldId id="273" r:id="rId19"/>
    <p:sldId id="281" r:id="rId20"/>
    <p:sldId id="272" r:id="rId21"/>
    <p:sldId id="274" r:id="rId22"/>
    <p:sldId id="282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6" autoAdjust="0"/>
    <p:restoredTop sz="80237" autoAdjust="0"/>
  </p:normalViewPr>
  <p:slideViewPr>
    <p:cSldViewPr snapToGrid="0">
      <p:cViewPr>
        <p:scale>
          <a:sx n="75" d="100"/>
          <a:sy n="75" d="100"/>
        </p:scale>
        <p:origin x="-212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BCBF4-2AAB-B44B-932C-BF84B9CA8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7066-FE19-524A-AF09-E2E7AAC36970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3AB5F-0B19-7349-8A3D-CAC273B186BD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63EED-8B89-6D40-823F-714A5089D4A3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735A7-71A8-424E-86B2-CC369D1F1DDA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99DF5-3108-1943-BD0F-17C31921FE74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DC111-F128-6C40-8728-7885BAD649C1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extensive set of online video tutorials on Storyboarding can be found at: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www.youtube.com/user/StoryboardSecrets?feature</a:t>
            </a:r>
            <a:r>
              <a:rPr lang="en-US" dirty="0" smtClean="0"/>
              <a:t>=</a:t>
            </a:r>
            <a:r>
              <a:rPr lang="en-US" dirty="0" err="1" smtClean="0"/>
              <a:t>relchannel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A1266-3CC7-C447-8FA9-31DF63F063CE}" type="slidenum">
              <a:rPr lang="en-US"/>
              <a:pPr/>
              <a:t>15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2BC0B-6F3A-664F-BFAF-26CD19047D8B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should identify the uses for a content inventory list.</a:t>
            </a:r>
          </a:p>
          <a:p>
            <a:r>
              <a:rPr lang="en-US"/>
              <a:t>Identify the tasks done in each stage of media creation.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CC00B-BA4D-F845-BDEC-CC3B350B55C2}" type="slidenum">
              <a:rPr lang="en-US"/>
              <a:pPr/>
              <a:t>17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4232-B161-3D42-9525-A47D864086D6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EBF1D-E0D1-BF44-8ED1-5F17978BD0A3}" type="slidenum">
              <a:rPr lang="en-US"/>
              <a:pPr/>
              <a:t>19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01DBC-D5FC-C84E-8753-EF661C1BFDCC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tip: the DVD for Shrek and Toy Story contain supporting </a:t>
            </a:r>
            <a:r>
              <a:rPr lang="en-US" baseline="0" smtClean="0"/>
              <a:t>video segments on </a:t>
            </a:r>
            <a:r>
              <a:rPr lang="en-US" baseline="0" dirty="0" smtClean="0"/>
              <a:t>the development process. These are good illustrations of a team, the process, and the iterative nature of development.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ECCA5-080B-5C40-B1E3-F98E8D8A173A}" type="slidenum">
              <a:rPr lang="en-US"/>
              <a:pPr/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2AE3A-93D1-0E4F-AE5D-C2DA5AD0FC1A}" type="slidenum">
              <a:rPr lang="en-US"/>
              <a:pPr/>
              <a:t>21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65950-05E2-F54B-BB19-068886E78626}" type="slidenum">
              <a:rPr lang="en-US"/>
              <a:pPr/>
              <a:t>22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D285E-9F1A-0A41-81DC-6DD028A5AFA7}" type="slidenum">
              <a:rPr lang="en-US"/>
              <a:pPr/>
              <a:t>23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5380D-1694-464D-886D-1A522FB1FA46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33852-EDEE-8140-BA53-9041EE35090D}" type="slidenum">
              <a:rPr lang="en-US"/>
              <a:pPr/>
              <a:t>25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43033-5EA6-834D-AED1-CE6D26707660}" type="slidenum">
              <a:rPr lang="en-US"/>
              <a:pPr/>
              <a:t>26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466F5-10D7-6E4A-BCED-FF92F6253089}" type="slidenum">
              <a:rPr lang="en-US"/>
              <a:pPr/>
              <a:t>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development will have the array of team members we identify here. In some cases one person may do all the development, but in many cases a variety of expertise is part of a production staff. Rather than consider the individual persons on a team, it may be more realistic to consider the required skill sets that are part of the process. Some staff members may handle multiple roles because they have a wide range of skill sets.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9DB1C-1490-2448-ACB9-8D3F6C61B48A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development will have the array of team members we identify here. In some cases one person may do all the development, but in many cases a variety of expertise is part of a production staff. Rather than consider the individual persons on a team, it may be more realistic to consider the required skill sets that are part of the process. Some staff members may handle multiple roles because they have a wide range of skill sets.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42245-FAFC-4C48-B473-C76DA40649D9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61E80-8E32-1C42-86F6-5D4AAD784F21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63DCC-1B67-B04F-B717-F05282834B8A}" type="slidenum">
              <a:rPr lang="en-US"/>
              <a:pPr/>
              <a:t>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BBB19-7C8D-6540-AA10-A50BE66DBCEC}" type="slidenum">
              <a:rPr lang="en-US"/>
              <a:pPr/>
              <a:t>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AC2E9-2E1C-8F4E-A89D-BC1AF3F8EC65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1B3-898F-7947-8A52-1A7D69A5D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CC3A-80B0-AE4B-8F6C-026E57808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265D-289F-BC40-91CC-9A5E84528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8728-24EC-C543-BBDD-FDFEBBFEE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021-3DFE-A44F-8E98-1FC162060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E9C5-26EB-EF4A-9140-90874774D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7E0-A208-5A4D-94D2-8E07CE15A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3B8-BEEF-DB46-A33D-C9B1680D8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7885-8038-9548-B8EE-29F96DC5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2946-6DD2-5249-9384-A424DFB7B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55F9-D8F8-3848-9F4D-189647EE7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39DB-54AA-D949-B9EA-CAD74B224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QOeaC8kcxH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6600" y="2120900"/>
            <a:ext cx="5867400" cy="1247775"/>
          </a:xfrm>
        </p:spPr>
        <p:txBody>
          <a:bodyPr/>
          <a:lstStyle/>
          <a:p>
            <a:r>
              <a:rPr lang="en-US" b="1" dirty="0"/>
              <a:t>CHAPTER ELEVEN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82900" y="3175000"/>
            <a:ext cx="6400800" cy="1752600"/>
          </a:xfrm>
        </p:spPr>
        <p:txBody>
          <a:bodyPr/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MULTIMEDIA DEVELOPMENT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1: DEFINITION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4530725"/>
          </a:xfrm>
        </p:spPr>
        <p:txBody>
          <a:bodyPr/>
          <a:lstStyle/>
          <a:p>
            <a:r>
              <a:rPr lang="en-US"/>
              <a:t>Identify project goal or purpose.</a:t>
            </a:r>
          </a:p>
          <a:p>
            <a:pPr lvl="1"/>
            <a:r>
              <a:rPr lang="en-US"/>
              <a:t>What should the application accomplish?</a:t>
            </a:r>
          </a:p>
          <a:p>
            <a:r>
              <a:rPr lang="en-US"/>
              <a:t>Identify the audience.</a:t>
            </a:r>
          </a:p>
          <a:p>
            <a:pPr lvl="1"/>
            <a:r>
              <a:rPr lang="en-US"/>
              <a:t>Who are the intended users?</a:t>
            </a:r>
          </a:p>
          <a:p>
            <a:r>
              <a:rPr lang="en-US"/>
              <a:t>Identify role of multimedia in this project.</a:t>
            </a:r>
          </a:p>
          <a:p>
            <a:pPr lvl="2"/>
            <a:r>
              <a:rPr lang="en-US"/>
              <a:t>Advantages of multimedia to accomplish goal.</a:t>
            </a:r>
          </a:p>
          <a:p>
            <a:pPr lvl="2"/>
            <a:r>
              <a:rPr lang="en-US"/>
              <a:t>Media elements it requires.</a:t>
            </a:r>
          </a:p>
          <a:p>
            <a:pPr lvl="2"/>
            <a:r>
              <a:rPr lang="en-US"/>
              <a:t>Forms of interactivity to provide.</a:t>
            </a:r>
          </a:p>
          <a:p>
            <a:pPr lvl="2"/>
            <a:r>
              <a:rPr lang="en-US"/>
              <a:t>Delivery method and cost estimate.</a:t>
            </a:r>
          </a:p>
          <a:p>
            <a:pPr lvl="2"/>
            <a:endParaRPr lang="en-US"/>
          </a:p>
          <a:p>
            <a:pPr lvl="2">
              <a:buFont typeface="Wingdings" charset="2"/>
              <a:buNone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984F-C5DD-4E43-B3E5-18078C57DB6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DOCUMENTS IN STAGE 1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Preliminary Proposal</a:t>
            </a:r>
          </a:p>
          <a:p>
            <a:pPr lvl="1"/>
            <a:r>
              <a:rPr lang="en-US"/>
              <a:t>Short description of the proposed application.</a:t>
            </a:r>
          </a:p>
          <a:p>
            <a:pPr lvl="2"/>
            <a:r>
              <a:rPr lang="en-US"/>
              <a:t>Includes project goal, audience, outcomes, description of media, types and uses of interactivity, preliminary cost estimate.</a:t>
            </a:r>
          </a:p>
          <a:p>
            <a:pPr lvl="2"/>
            <a:endParaRPr lang="en-US"/>
          </a:p>
          <a:p>
            <a:pPr lvl="1"/>
            <a:r>
              <a:rPr lang="en-US"/>
              <a:t>Often includes a </a:t>
            </a:r>
            <a:r>
              <a:rPr lang="en-US">
                <a:solidFill>
                  <a:srgbClr val="FF5A14"/>
                </a:solidFill>
              </a:rPr>
              <a:t>flowchart</a:t>
            </a:r>
            <a:r>
              <a:rPr lang="en-US"/>
              <a:t>.</a:t>
            </a:r>
          </a:p>
          <a:p>
            <a:pPr lvl="2"/>
            <a:r>
              <a:rPr lang="en-US"/>
              <a:t>A simple box diagram with brief descriptions of product contents.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2EC-922F-BA41-A618-F9C1B04F28B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FLOWCHART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445A-6A24-0347-8145-F3B359651CC1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1841500" y="1423988"/>
            <a:ext cx="5414963" cy="3925887"/>
            <a:chOff x="1160" y="897"/>
            <a:chExt cx="3411" cy="2473"/>
          </a:xfrm>
        </p:grpSpPr>
        <p:pic>
          <p:nvPicPr>
            <p:cNvPr id="98308" name="Picture 4" descr="Fig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3" y="897"/>
              <a:ext cx="3408" cy="2473"/>
            </a:xfrm>
            <a:prstGeom prst="rect">
              <a:avLst/>
            </a:prstGeom>
            <a:noFill/>
          </p:spPr>
        </p:pic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1160" y="897"/>
              <a:ext cx="3411" cy="246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619250" y="5487988"/>
            <a:ext cx="6489700" cy="517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Created for a multimedia application based on the poem </a:t>
            </a:r>
            <a:r>
              <a:rPr lang="en-US" sz="1400" b="1"/>
              <a:t>Fra Lippo Lippi</a:t>
            </a:r>
            <a:r>
              <a:rPr lang="en-US" sz="1400"/>
              <a:t> developed by Savage and Vogel.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DOCUMENTS IN STAGE 1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5A14"/>
                </a:solidFill>
              </a:rPr>
              <a:t>Storyboard</a:t>
            </a:r>
            <a:endParaRPr lang="en-US"/>
          </a:p>
          <a:p>
            <a:pPr lvl="1"/>
            <a:r>
              <a:rPr lang="en-US"/>
              <a:t>Series of sketches of major screens.</a:t>
            </a:r>
          </a:p>
          <a:p>
            <a:pPr lvl="1"/>
            <a:r>
              <a:rPr lang="en-US"/>
              <a:t>Rough drawings of media elements such as photos, animations, or videos are sketched in.</a:t>
            </a:r>
          </a:p>
          <a:p>
            <a:pPr lvl="1"/>
            <a:r>
              <a:rPr lang="en-US"/>
              <a:t>Navigational aides are identified.</a:t>
            </a:r>
          </a:p>
          <a:p>
            <a:pPr lvl="1"/>
            <a:r>
              <a:rPr lang="en-US"/>
              <a:t>Used to:</a:t>
            </a:r>
          </a:p>
          <a:p>
            <a:pPr lvl="2"/>
            <a:r>
              <a:rPr lang="en-US"/>
              <a:t>Communicate with the client during the definition stage</a:t>
            </a:r>
          </a:p>
          <a:p>
            <a:pPr lvl="2"/>
            <a:r>
              <a:rPr lang="en-US"/>
              <a:t>Communicate project goals and requirements to the development team.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4CDB-35ED-5945-9D86-CB4D6DFC765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STORYBOARD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C20-69E1-E14C-9CA1-AB40B1700795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1339851" y="1184275"/>
            <a:ext cx="6013538" cy="4217376"/>
            <a:chOff x="844" y="746"/>
            <a:chExt cx="4334" cy="3297"/>
          </a:xfrm>
        </p:grpSpPr>
        <p:grpSp>
          <p:nvGrpSpPr>
            <p:cNvPr id="100359" name="Group 7"/>
            <p:cNvGrpSpPr>
              <a:grpSpLocks/>
            </p:cNvGrpSpPr>
            <p:nvPr/>
          </p:nvGrpSpPr>
          <p:grpSpPr bwMode="auto">
            <a:xfrm>
              <a:off x="844" y="746"/>
              <a:ext cx="4334" cy="2834"/>
              <a:chOff x="844" y="818"/>
              <a:chExt cx="4334" cy="2834"/>
            </a:xfrm>
          </p:grpSpPr>
          <p:pic>
            <p:nvPicPr>
              <p:cNvPr id="100356" name="Picture 4" descr="Fig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2" y="855"/>
                <a:ext cx="4306" cy="2797"/>
              </a:xfrm>
              <a:prstGeom prst="rect">
                <a:avLst/>
              </a:prstGeom>
              <a:noFill/>
            </p:spPr>
          </p:pic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844" y="818"/>
                <a:ext cx="4334" cy="2822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979" y="3634"/>
              <a:ext cx="4054" cy="40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Storyboard used in </a:t>
              </a:r>
              <a:r>
                <a:rPr lang="en-US" sz="1400" b="1"/>
                <a:t>Fra Lippo Lippi</a:t>
              </a:r>
              <a:r>
                <a:rPr lang="en-US" sz="1400"/>
                <a:t> application with key elements identified.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0760" y="5834517"/>
            <a:ext cx="59502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Check the </a:t>
            </a:r>
            <a:r>
              <a:rPr lang="en-US" sz="1800" dirty="0" smtClean="0">
                <a:hlinkClick r:id="rId4"/>
              </a:rPr>
              <a:t>storyboard process</a:t>
            </a:r>
            <a:r>
              <a:rPr lang="en-US" sz="1800" dirty="0" smtClean="0"/>
              <a:t> for </a:t>
            </a:r>
            <a:r>
              <a:rPr lang="en-US" sz="1800" dirty="0" err="1" smtClean="0"/>
              <a:t>ToyStory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DOCUMENTS IN STAGE 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5A14"/>
                </a:solidFill>
              </a:rPr>
              <a:t>Functional specification</a:t>
            </a:r>
          </a:p>
          <a:p>
            <a:pPr lvl="1"/>
            <a:r>
              <a:rPr lang="en-US"/>
              <a:t>Detailed description of the elements and performance of multimedia project.</a:t>
            </a:r>
          </a:p>
          <a:p>
            <a:pPr lvl="1"/>
            <a:r>
              <a:rPr lang="en-US"/>
              <a:t>Basis of a detailed business contract.</a:t>
            </a:r>
          </a:p>
          <a:p>
            <a:pPr lvl="2"/>
            <a:r>
              <a:rPr lang="en-US"/>
              <a:t>Developer and client understanding of what has been promised and the procedures to follow if changes are made in specifications.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96EC-ED71-9B42-B08F-708526122B5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2: DESIGN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Purpose is to create an incomplete working model of the project—</a:t>
            </a:r>
            <a:r>
              <a:rPr lang="en-US">
                <a:solidFill>
                  <a:srgbClr val="FF5A14"/>
                </a:solidFill>
              </a:rPr>
              <a:t>prototype</a:t>
            </a:r>
            <a:r>
              <a:rPr 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/>
              <a:t>First media elements are created.</a:t>
            </a:r>
          </a:p>
          <a:p>
            <a:pPr lvl="1">
              <a:lnSpc>
                <a:spcPct val="90000"/>
              </a:lnSpc>
            </a:pPr>
            <a:r>
              <a:rPr lang="en-US"/>
              <a:t>Interface is designed.</a:t>
            </a:r>
          </a:p>
          <a:p>
            <a:pPr lvl="1">
              <a:lnSpc>
                <a:spcPct val="90000"/>
              </a:lnSpc>
            </a:pPr>
            <a:r>
              <a:rPr lang="en-US"/>
              <a:t>Elements are combined to create the prototype.</a:t>
            </a:r>
          </a:p>
          <a:p>
            <a:pPr>
              <a:lnSpc>
                <a:spcPct val="90000"/>
              </a:lnSpc>
            </a:pPr>
            <a:r>
              <a:rPr lang="en-US"/>
              <a:t>Media Creation</a:t>
            </a:r>
          </a:p>
          <a:p>
            <a:pPr lvl="1">
              <a:lnSpc>
                <a:spcPct val="90000"/>
              </a:lnSpc>
            </a:pPr>
            <a:r>
              <a:rPr lang="en-US"/>
              <a:t>Required media identified in a content inventory list.</a:t>
            </a:r>
          </a:p>
          <a:p>
            <a:pPr lvl="1">
              <a:lnSpc>
                <a:spcPct val="90000"/>
              </a:lnSpc>
            </a:pPr>
            <a:r>
              <a:rPr lang="en-US"/>
              <a:t>Media preproduction, production, postproduction are carried out.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02-B1A6-F94C-8A02-49CED6B7341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 DESIGN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00200"/>
            <a:ext cx="8229600" cy="4530725"/>
          </a:xfrm>
        </p:spPr>
        <p:txBody>
          <a:bodyPr/>
          <a:lstStyle/>
          <a:p>
            <a:r>
              <a:rPr lang="en-US"/>
              <a:t>User interface defines how user experiences the content on the screen.</a:t>
            </a:r>
          </a:p>
          <a:p>
            <a:r>
              <a:rPr lang="en-US"/>
              <a:t>Goal of interface design is to engage the user.</a:t>
            </a:r>
          </a:p>
          <a:p>
            <a:pPr lvl="1"/>
            <a:r>
              <a:rPr lang="en-US"/>
              <a:t>Must support the project goals, match the expectations and abilities of audience.</a:t>
            </a:r>
          </a:p>
          <a:p>
            <a:pPr lvl="1"/>
            <a:r>
              <a:rPr lang="en-US"/>
              <a:t>Should establish appropriate tone determined by style of media elements and controls.</a:t>
            </a:r>
          </a:p>
          <a:p>
            <a:pPr lvl="1"/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DD6-5C9D-F04E-B10B-1D9B06F9CC1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 DESIGN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00200"/>
            <a:ext cx="8229600" cy="4530725"/>
          </a:xfrm>
        </p:spPr>
        <p:txBody>
          <a:bodyPr/>
          <a:lstStyle/>
          <a:p>
            <a:r>
              <a:rPr lang="en-US"/>
              <a:t>Features of user interface</a:t>
            </a:r>
          </a:p>
          <a:p>
            <a:pPr lvl="1"/>
            <a:r>
              <a:rPr lang="en-US"/>
              <a:t>Intuitive.</a:t>
            </a:r>
          </a:p>
          <a:p>
            <a:pPr lvl="2"/>
            <a:r>
              <a:rPr lang="en-US"/>
              <a:t>Immediately understood by the user.</a:t>
            </a:r>
          </a:p>
          <a:p>
            <a:pPr lvl="2"/>
            <a:r>
              <a:rPr lang="en-US"/>
              <a:t>Common strategy is to use a </a:t>
            </a:r>
            <a:r>
              <a:rPr lang="en-US">
                <a:solidFill>
                  <a:srgbClr val="FF5A14"/>
                </a:solidFill>
              </a:rPr>
              <a:t>metaphor</a:t>
            </a:r>
            <a:r>
              <a:rPr lang="en-US"/>
              <a:t>.</a:t>
            </a:r>
          </a:p>
          <a:p>
            <a:pPr lvl="1"/>
            <a:r>
              <a:rPr lang="en-US"/>
              <a:t>Consistent.</a:t>
            </a:r>
          </a:p>
          <a:p>
            <a:pPr lvl="2"/>
            <a:r>
              <a:rPr lang="en-US"/>
              <a:t>Common backgrounds and consistent location of user controls.</a:t>
            </a:r>
          </a:p>
          <a:p>
            <a:pPr lvl="1"/>
            <a:r>
              <a:rPr lang="en-US"/>
              <a:t>Predictable and reliable.</a:t>
            </a:r>
          </a:p>
          <a:p>
            <a:pPr lvl="2"/>
            <a:r>
              <a:rPr lang="en-US"/>
              <a:t>Similar actions should produce similar results.</a:t>
            </a:r>
          </a:p>
          <a:p>
            <a:pPr lvl="2"/>
            <a:r>
              <a:rPr lang="en-US"/>
              <a:t>Identical actions produce identical results.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ABE4-C194-CC45-B305-0AE77ED6FD9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INTERFACE DESIGN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08B8-68CB-C14F-96BA-5B6248764970}" type="slidenum">
              <a:rPr lang="en-US"/>
              <a:pPr/>
              <a:t>19</a:t>
            </a:fld>
            <a:endParaRPr lang="en-US"/>
          </a:p>
        </p:txBody>
      </p:sp>
      <p:pic>
        <p:nvPicPr>
          <p:cNvPr id="102404" name="Picture 4" descr="Fig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2205038"/>
            <a:ext cx="8342313" cy="303212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61988" y="294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458788" y="2106613"/>
            <a:ext cx="8456612" cy="1698625"/>
            <a:chOff x="289" y="1327"/>
            <a:chExt cx="5327" cy="1070"/>
          </a:xfrm>
        </p:grpSpPr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>
              <a:off x="652" y="1803"/>
              <a:ext cx="4562" cy="59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One navigation interface for the multimedia application, </a:t>
              </a:r>
              <a:r>
                <a:rPr lang="en-US" sz="1400" b="1"/>
                <a:t>Exploring</a:t>
              </a:r>
              <a:r>
                <a:rPr lang="en-US" sz="1400"/>
                <a:t> </a:t>
              </a:r>
              <a:r>
                <a:rPr lang="en-US" sz="1400" b="1"/>
                <a:t>Fra Lippo Lippi</a:t>
              </a:r>
              <a:r>
                <a:rPr lang="en-US" sz="1400"/>
                <a:t>. User can randomly access segments of the poem by clicking on a line number. Gray bar provides visual feedback on their progress through the poem. Other means of navigating the poem are presented in the overall design.</a:t>
              </a:r>
            </a:p>
          </p:txBody>
        </p:sp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289" y="1327"/>
              <a:ext cx="5327" cy="29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HIGHLIGHTS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Multimedia development requires a team and a development plan.</a:t>
            </a:r>
          </a:p>
          <a:p>
            <a:r>
              <a:rPr lang="en-US">
                <a:solidFill>
                  <a:srgbClr val="FF5A14"/>
                </a:solidFill>
              </a:rPr>
              <a:t>Team</a:t>
            </a:r>
            <a:r>
              <a:rPr lang="en-US"/>
              <a:t> members provide specialized knowledge of media creation.</a:t>
            </a:r>
          </a:p>
          <a:p>
            <a:r>
              <a:rPr lang="en-US">
                <a:solidFill>
                  <a:srgbClr val="FF5A14"/>
                </a:solidFill>
              </a:rPr>
              <a:t>Plan</a:t>
            </a:r>
            <a:r>
              <a:rPr lang="en-US"/>
              <a:t> defines the set of tasks and procedures needed for successful project development.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1C91-EB24-AB4F-B4FC-93B518AD118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incomplete working model of the final product.</a:t>
            </a:r>
          </a:p>
          <a:p>
            <a:r>
              <a:rPr lang="en-US"/>
              <a:t>Functions of prototype:</a:t>
            </a:r>
          </a:p>
          <a:p>
            <a:pPr lvl="1"/>
            <a:r>
              <a:rPr lang="en-US"/>
              <a:t>Refine the definition of the product</a:t>
            </a:r>
          </a:p>
          <a:p>
            <a:pPr lvl="1"/>
            <a:r>
              <a:rPr lang="en-US"/>
              <a:t>Test proposed features</a:t>
            </a:r>
          </a:p>
          <a:p>
            <a:pPr lvl="1"/>
            <a:r>
              <a:rPr lang="en-US"/>
              <a:t>Guide further work of team members.</a:t>
            </a:r>
          </a:p>
          <a:p>
            <a:r>
              <a:rPr lang="en-US"/>
              <a:t>Generally built in the authoring application that will produce final project.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AFDA-4C0B-EC4F-8C9E-6CF7B9CA8AF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 </a:t>
            </a:r>
            <a:r>
              <a:rPr lang="en-US" sz="2800"/>
              <a:t>(cont.)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Used to test the product itself.</a:t>
            </a:r>
          </a:p>
          <a:p>
            <a:pPr lvl="1">
              <a:lnSpc>
                <a:spcPct val="90000"/>
              </a:lnSpc>
            </a:pPr>
            <a:r>
              <a:rPr lang="en-US"/>
              <a:t>Test proposals.</a:t>
            </a:r>
          </a:p>
          <a:p>
            <a:pPr lvl="1">
              <a:lnSpc>
                <a:spcPct val="90000"/>
              </a:lnSpc>
            </a:pPr>
            <a:r>
              <a:rPr lang="en-US"/>
              <a:t>Test assumptions of definition and design stage.</a:t>
            </a:r>
          </a:p>
          <a:p>
            <a:pPr lvl="1">
              <a:lnSpc>
                <a:spcPct val="90000"/>
              </a:lnSpc>
            </a:pPr>
            <a:r>
              <a:rPr lang="en-US"/>
              <a:t>Test product to see if it performs as anticipated.</a:t>
            </a:r>
          </a:p>
          <a:p>
            <a:pPr lvl="1">
              <a:lnSpc>
                <a:spcPct val="90000"/>
              </a:lnSpc>
            </a:pPr>
            <a:r>
              <a:rPr lang="en-US"/>
              <a:t>Test navigation of product.</a:t>
            </a:r>
          </a:p>
          <a:p>
            <a:pPr lvl="1">
              <a:lnSpc>
                <a:spcPct val="90000"/>
              </a:lnSpc>
            </a:pPr>
            <a:r>
              <a:rPr lang="en-US"/>
              <a:t>Obtain internal and external product review. </a:t>
            </a:r>
          </a:p>
          <a:p>
            <a:pPr>
              <a:lnSpc>
                <a:spcPct val="90000"/>
              </a:lnSpc>
            </a:pPr>
            <a:r>
              <a:rPr lang="en-US"/>
              <a:t>Guides subsequent work to complete the project.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EAA5-6469-1A42-B5F3-32E849C63B7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PROTOTYPE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010-B87B-5E45-92E5-6DECC4C4FB44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1257300" y="1103313"/>
            <a:ext cx="6416675" cy="4997450"/>
            <a:chOff x="792" y="695"/>
            <a:chExt cx="4042" cy="3148"/>
          </a:xfrm>
        </p:grpSpPr>
        <p:sp>
          <p:nvSpPr>
            <p:cNvPr id="104453" name="Text Box 5"/>
            <p:cNvSpPr txBox="1">
              <a:spLocks noChangeArrowheads="1"/>
            </p:cNvSpPr>
            <p:nvPr/>
          </p:nvSpPr>
          <p:spPr bwMode="auto">
            <a:xfrm>
              <a:off x="799" y="3517"/>
              <a:ext cx="4035" cy="3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Prototype created in Flash MX, includes media, design, user interface and provides an incomplete working model to test the product's functionality.</a:t>
              </a:r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792" y="695"/>
              <a:ext cx="4016" cy="2761"/>
              <a:chOff x="792" y="695"/>
              <a:chExt cx="4016" cy="2761"/>
            </a:xfrm>
          </p:grpSpPr>
          <p:pic>
            <p:nvPicPr>
              <p:cNvPr id="104452" name="Picture 4" descr="Fig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54" y="741"/>
                <a:ext cx="3909" cy="2685"/>
              </a:xfrm>
              <a:prstGeom prst="rect">
                <a:avLst/>
              </a:prstGeom>
              <a:noFill/>
            </p:spPr>
          </p:pic>
          <p:sp>
            <p:nvSpPr>
              <p:cNvPr id="104454" name="Rectangle 6"/>
              <p:cNvSpPr>
                <a:spLocks noChangeArrowheads="1"/>
              </p:cNvSpPr>
              <p:nvPr/>
            </p:nvSpPr>
            <p:spPr bwMode="auto">
              <a:xfrm>
                <a:off x="792" y="695"/>
                <a:ext cx="4016" cy="2761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3: PRODUCTION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Remaining elements of product are created and integrated into the application.</a:t>
            </a:r>
          </a:p>
          <a:p>
            <a:r>
              <a:rPr lang="en-US"/>
              <a:t>Includes quality assurance testing with bug reports and corrective measures.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Alpha</a:t>
            </a:r>
            <a:r>
              <a:rPr lang="en-US"/>
              <a:t> version: includes most media elements but also many "bugs."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Beta</a:t>
            </a:r>
            <a:r>
              <a:rPr lang="en-US"/>
              <a:t> version: includes all media but still has a few bugs.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Gold master</a:t>
            </a:r>
            <a:r>
              <a:rPr lang="en-US"/>
              <a:t>: complete, bug-free application.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D5A8-2FE4-294E-BE74-F67EEBBC0CB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3: PRODUCTION </a:t>
            </a:r>
            <a:r>
              <a:rPr lang="en-US" sz="2800"/>
              <a:t>(cont.)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28775"/>
            <a:ext cx="8701088" cy="4530725"/>
          </a:xfrm>
        </p:spPr>
        <p:txBody>
          <a:bodyPr/>
          <a:lstStyle/>
          <a:p>
            <a:r>
              <a:rPr lang="en-US"/>
              <a:t>Completion of release notes, manuals, and packaging.</a:t>
            </a:r>
          </a:p>
          <a:p>
            <a:r>
              <a:rPr lang="en-US"/>
              <a:t>Project materials are systematically </a:t>
            </a:r>
            <a:r>
              <a:rPr lang="en-US">
                <a:solidFill>
                  <a:srgbClr val="FF5A14"/>
                </a:solidFill>
              </a:rPr>
              <a:t>archived</a:t>
            </a:r>
            <a:r>
              <a:rPr lang="en-US"/>
              <a:t>. </a:t>
            </a:r>
          </a:p>
          <a:p>
            <a:pPr lvl="1"/>
            <a:r>
              <a:rPr lang="en-US"/>
              <a:t>Archived files may resolve disputes between client and developers.</a:t>
            </a:r>
          </a:p>
          <a:p>
            <a:pPr lvl="1"/>
            <a:r>
              <a:rPr lang="en-US"/>
              <a:t>Project may need revisions that use archived files.</a:t>
            </a:r>
          </a:p>
          <a:p>
            <a:pPr lvl="1"/>
            <a:r>
              <a:rPr lang="en-US"/>
              <a:t>Copyrighted materials may be used in future projects.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E201-AE96-0147-96D3-796EA6AFE9D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4530725"/>
          </a:xfrm>
        </p:spPr>
        <p:txBody>
          <a:bodyPr/>
          <a:lstStyle/>
          <a:p>
            <a:r>
              <a:rPr lang="en-US"/>
              <a:t>Multimedia development is a team effort.</a:t>
            </a:r>
          </a:p>
          <a:p>
            <a:pPr lvl="1"/>
            <a:r>
              <a:rPr lang="en-US"/>
              <a:t>Team members provide expertise in the varied disciplines needed to complete the project.</a:t>
            </a:r>
          </a:p>
          <a:p>
            <a:pPr lvl="1"/>
            <a:r>
              <a:rPr lang="en-US"/>
              <a:t>Process is interactive and iterative.</a:t>
            </a:r>
          </a:p>
          <a:p>
            <a:r>
              <a:rPr lang="en-US"/>
              <a:t>Development plan guides the process to keep production on task and on time.</a:t>
            </a:r>
          </a:p>
          <a:p>
            <a:pPr lvl="1"/>
            <a:r>
              <a:rPr lang="en-US"/>
              <a:t>Follows three major stages: Definition, Design, Production</a:t>
            </a:r>
          </a:p>
          <a:p>
            <a:pPr lvl="2">
              <a:buFont typeface="Wingdings" charset="2"/>
              <a:buNone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F42B-3971-BF41-865C-7EB2D23A52E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 CHECK UP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D23-756B-674A-AF09-3B44C995C4CA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76250" y="2147888"/>
          <a:ext cx="8164513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Document" r:id="rId5" imgW="5626100" imgH="1778000" progId="Word.Document.8">
                  <p:embed/>
                </p:oleObj>
              </mc:Choice>
              <mc:Fallback>
                <p:oleObj name="Document" r:id="rId5" imgW="5626100" imgH="17780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147888"/>
                        <a:ext cx="8164513" cy="296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04813" y="2024063"/>
            <a:ext cx="8208962" cy="28463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TEAM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Team of experts is important for project.</a:t>
            </a:r>
          </a:p>
          <a:p>
            <a:pPr lvl="1"/>
            <a:r>
              <a:rPr lang="en-US"/>
              <a:t>They produce high quality media.</a:t>
            </a:r>
          </a:p>
          <a:p>
            <a:pPr lvl="1"/>
            <a:r>
              <a:rPr lang="en-US"/>
              <a:t>They contribute to the development of ideas in the project cycle.</a:t>
            </a:r>
          </a:p>
          <a:p>
            <a:r>
              <a:rPr lang="en-US"/>
              <a:t>Development is both: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Interactive</a:t>
            </a:r>
            <a:r>
              <a:rPr lang="en-US"/>
              <a:t>—team members share expertise and ideas during the development cycle.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Iterative</a:t>
            </a:r>
            <a:r>
              <a:rPr lang="en-US"/>
              <a:t>—revisions result from development feedback.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A662-EC12-6542-B267-FF4A357708E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MEMBERS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manager</a:t>
            </a:r>
          </a:p>
          <a:p>
            <a:pPr lvl="1"/>
            <a:r>
              <a:rPr lang="en-US"/>
              <a:t>Responsible for delivering the product with promised features, on time, and on budget.</a:t>
            </a:r>
          </a:p>
          <a:p>
            <a:pPr lvl="1"/>
            <a:r>
              <a:rPr lang="en-US"/>
              <a:t>Oversees the business aspects of the development process.</a:t>
            </a:r>
          </a:p>
          <a:p>
            <a:pPr lvl="1"/>
            <a:r>
              <a:rPr lang="en-US"/>
              <a:t>Must be organized, focused, and task oriented.</a:t>
            </a:r>
          </a:p>
          <a:p>
            <a:r>
              <a:rPr lang="en-US"/>
              <a:t>Project designer</a:t>
            </a:r>
          </a:p>
          <a:p>
            <a:pPr lvl="1"/>
            <a:r>
              <a:rPr lang="en-US"/>
              <a:t>Responsible for overall structure of content, the look, feel, and functionality of user interface.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7B21-D86A-2449-8A95-C023D02003F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MEMBERS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Content expert</a:t>
            </a:r>
          </a:p>
          <a:p>
            <a:pPr lvl="1"/>
            <a:r>
              <a:rPr lang="en-US" sz="2300"/>
              <a:t>Has detailed understanding of the topic.</a:t>
            </a:r>
          </a:p>
          <a:p>
            <a:pPr lvl="1"/>
            <a:r>
              <a:rPr lang="en-US" sz="2300"/>
              <a:t>Some projects may rely on the client to provide content for project.</a:t>
            </a:r>
          </a:p>
          <a:p>
            <a:r>
              <a:rPr lang="en-US" sz="2800"/>
              <a:t>Writers</a:t>
            </a:r>
          </a:p>
          <a:p>
            <a:pPr lvl="1"/>
            <a:r>
              <a:rPr lang="en-US" sz="2300"/>
              <a:t>Create original text for the project.</a:t>
            </a:r>
          </a:p>
          <a:p>
            <a:pPr lvl="1"/>
            <a:r>
              <a:rPr lang="en-US" sz="2300"/>
              <a:t>Provide written requirements of the project such as documentation, contracts, help screens.</a:t>
            </a:r>
          </a:p>
          <a:p>
            <a:pPr lvl="1"/>
            <a:r>
              <a:rPr lang="en-US" sz="2300"/>
              <a:t>Technical writing skills are useful.</a:t>
            </a:r>
          </a:p>
          <a:p>
            <a:pPr lvl="1">
              <a:buFont typeface="Wingdings" charset="2"/>
              <a:buNone/>
            </a:pPr>
            <a:endParaRPr lang="en-US" sz="230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E3BF-8241-1B43-8845-2F05C5A28BD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Responsible for preparation of individual elements in a multimedia application.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Graphics</a:t>
            </a:r>
            <a:r>
              <a:rPr lang="en-US"/>
              <a:t> specialist</a:t>
            </a:r>
          </a:p>
          <a:p>
            <a:pPr lvl="2"/>
            <a:r>
              <a:rPr lang="en-US"/>
              <a:t>Artists skilled in design principles and most current digital technology.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Sound</a:t>
            </a:r>
            <a:r>
              <a:rPr lang="en-US"/>
              <a:t> specialist</a:t>
            </a:r>
          </a:p>
          <a:p>
            <a:pPr lvl="2"/>
            <a:r>
              <a:rPr lang="en-US"/>
              <a:t>Trained in traditional sound production and has a working knowledge of a sound studio.</a:t>
            </a:r>
          </a:p>
          <a:p>
            <a:pPr lvl="2"/>
            <a:r>
              <a:rPr lang="en-US"/>
              <a:t>Familiar with digital tools for creating and editing sounds.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FBB-C575-D342-BA56-96C4F891A64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300">
                <a:solidFill>
                  <a:srgbClr val="FF5A14"/>
                </a:solidFill>
              </a:rPr>
              <a:t>Animation</a:t>
            </a:r>
            <a:r>
              <a:rPr lang="en-US" sz="2300"/>
              <a:t> artist</a:t>
            </a:r>
          </a:p>
          <a:p>
            <a:pPr lvl="2"/>
            <a:r>
              <a:rPr lang="en-US" sz="2100"/>
              <a:t>Understands the principles of composition and color and can produce drawings.</a:t>
            </a:r>
          </a:p>
          <a:p>
            <a:pPr lvl="2"/>
            <a:r>
              <a:rPr lang="en-US" sz="2100"/>
              <a:t>Understands the elements of motion and can envision action sequences.</a:t>
            </a:r>
          </a:p>
          <a:p>
            <a:pPr lvl="2"/>
            <a:r>
              <a:rPr lang="en-US" sz="2100"/>
              <a:t>Knows computer animation programs and techniques.</a:t>
            </a:r>
          </a:p>
          <a:p>
            <a:pPr lvl="1"/>
            <a:r>
              <a:rPr lang="en-US" sz="2300">
                <a:solidFill>
                  <a:srgbClr val="FF5A14"/>
                </a:solidFill>
              </a:rPr>
              <a:t>Video</a:t>
            </a:r>
            <a:r>
              <a:rPr lang="en-US" sz="2300"/>
              <a:t> specialist</a:t>
            </a:r>
          </a:p>
          <a:p>
            <a:pPr lvl="2"/>
            <a:r>
              <a:rPr lang="en-US" sz="2100"/>
              <a:t>Videographers who have knowledge of film techniques, writing, sound, and digital video production and editing.</a:t>
            </a:r>
          </a:p>
          <a:p>
            <a:endParaRPr lang="en-US" sz="2800"/>
          </a:p>
          <a:p>
            <a:pPr lvl="1"/>
            <a:endParaRPr lang="en-US" sz="230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C93B-8E72-5848-9A1D-EA6594ADF16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solidFill>
                  <a:srgbClr val="FF5A14"/>
                </a:solidFill>
              </a:rPr>
              <a:t>Programmer</a:t>
            </a:r>
          </a:p>
          <a:p>
            <a:pPr lvl="2"/>
            <a:r>
              <a:rPr lang="en-US"/>
              <a:t>Responsible for computer code that unites the media elements and provides the product's functionality.</a:t>
            </a:r>
          </a:p>
          <a:p>
            <a:pPr lvl="1"/>
            <a:r>
              <a:rPr lang="en-US">
                <a:solidFill>
                  <a:srgbClr val="FF5A14"/>
                </a:solidFill>
              </a:rPr>
              <a:t>Acquisitions Specialist</a:t>
            </a:r>
            <a:endParaRPr lang="en-US"/>
          </a:p>
          <a:p>
            <a:pPr lvl="2"/>
            <a:r>
              <a:rPr lang="en-US"/>
              <a:t>Knowledgeable about sources for copyright-protected content and process of securing permissions.</a:t>
            </a:r>
          </a:p>
          <a:p>
            <a:pPr lvl="2"/>
            <a:r>
              <a:rPr lang="en-US"/>
              <a:t>Establishes agreements to protect the creative work of the project developers.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BCC0-7029-8D4E-90E1-614D5EC5113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PLAN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91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Addresses three essential tasks:</a:t>
            </a:r>
          </a:p>
          <a:p>
            <a:pPr lvl="2">
              <a:lnSpc>
                <a:spcPct val="90000"/>
              </a:lnSpc>
            </a:pPr>
            <a:r>
              <a:rPr lang="en-US"/>
              <a:t>Definition</a:t>
            </a:r>
          </a:p>
          <a:p>
            <a:pPr lvl="2">
              <a:lnSpc>
                <a:spcPct val="90000"/>
              </a:lnSpc>
            </a:pPr>
            <a:r>
              <a:rPr lang="en-US"/>
              <a:t>Design</a:t>
            </a:r>
          </a:p>
          <a:p>
            <a:pPr lvl="2">
              <a:lnSpc>
                <a:spcPct val="90000"/>
              </a:lnSpc>
            </a:pPr>
            <a:r>
              <a:rPr lang="en-US"/>
              <a:t>Production.</a:t>
            </a:r>
          </a:p>
          <a:p>
            <a:pPr>
              <a:lnSpc>
                <a:spcPct val="90000"/>
              </a:lnSpc>
            </a:pPr>
            <a:r>
              <a:rPr lang="en-US"/>
              <a:t>Progress markers or </a:t>
            </a:r>
            <a:r>
              <a:rPr lang="en-US" i="1"/>
              <a:t>rewards</a:t>
            </a:r>
            <a:r>
              <a:rPr lang="en-US"/>
              <a:t> are identified at each stage.</a:t>
            </a:r>
          </a:p>
          <a:p>
            <a:pPr>
              <a:lnSpc>
                <a:spcPct val="90000"/>
              </a:lnSpc>
            </a:pPr>
            <a:r>
              <a:rPr lang="en-US" i="1"/>
              <a:t>Deliverables</a:t>
            </a:r>
            <a:r>
              <a:rPr lang="en-US"/>
              <a:t> are sent to the client as project takes shape.</a:t>
            </a:r>
          </a:p>
          <a:p>
            <a:pPr>
              <a:lnSpc>
                <a:spcPct val="90000"/>
              </a:lnSpc>
            </a:pPr>
            <a:r>
              <a:rPr lang="en-US"/>
              <a:t>Payment schedules often tied to deliverables.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6345-D58F-B04D-B7B7-8B9B66D9040D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5861050" y="1738313"/>
            <a:ext cx="2851150" cy="1547812"/>
            <a:chOff x="3692" y="1095"/>
            <a:chExt cx="1796" cy="975"/>
          </a:xfrm>
        </p:grpSpPr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92" y="1476"/>
              <a:ext cx="1425" cy="59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Development is an iterative process: earlier stages are re-shaped as development progresses.</a:t>
              </a:r>
            </a:p>
          </p:txBody>
        </p:sp>
        <p:grpSp>
          <p:nvGrpSpPr>
            <p:cNvPr id="65546" name="Group 10"/>
            <p:cNvGrpSpPr>
              <a:grpSpLocks/>
            </p:cNvGrpSpPr>
            <p:nvPr/>
          </p:nvGrpSpPr>
          <p:grpSpPr bwMode="auto">
            <a:xfrm>
              <a:off x="4920" y="1095"/>
              <a:ext cx="568" cy="717"/>
              <a:chOff x="4841" y="434"/>
              <a:chExt cx="568" cy="717"/>
            </a:xfrm>
          </p:grpSpPr>
          <p:sp>
            <p:nvSpPr>
              <p:cNvPr id="65540" name="AutoShape 4"/>
              <p:cNvSpPr>
                <a:spLocks noChangeArrowheads="1"/>
              </p:cNvSpPr>
              <p:nvPr/>
            </p:nvSpPr>
            <p:spPr bwMode="auto">
              <a:xfrm>
                <a:off x="4881" y="815"/>
                <a:ext cx="528" cy="336"/>
              </a:xfrm>
              <a:prstGeom prst="curvedUpArrow">
                <a:avLst>
                  <a:gd name="adj1" fmla="val 31429"/>
                  <a:gd name="adj2" fmla="val 62857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1" name="AutoShape 5"/>
              <p:cNvSpPr>
                <a:spLocks noChangeArrowheads="1"/>
              </p:cNvSpPr>
              <p:nvPr/>
            </p:nvSpPr>
            <p:spPr bwMode="auto">
              <a:xfrm flipH="1" flipV="1">
                <a:off x="4841" y="434"/>
                <a:ext cx="528" cy="336"/>
              </a:xfrm>
              <a:prstGeom prst="curvedUpArrow">
                <a:avLst>
                  <a:gd name="adj1" fmla="val 31429"/>
                  <a:gd name="adj2" fmla="val 62857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1457</Words>
  <Application>Microsoft Office PowerPoint</Application>
  <PresentationFormat>On-screen Show (4:3)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CHAPTER ELEVEN</vt:lpstr>
      <vt:lpstr>CHAPTER HIGHLIGHTS</vt:lpstr>
      <vt:lpstr>DEVELOPMENT TEAM</vt:lpstr>
      <vt:lpstr>TEAM MEMBERS</vt:lpstr>
      <vt:lpstr>TEAM MEMBERS</vt:lpstr>
      <vt:lpstr>MEDIA SPECIALISTS</vt:lpstr>
      <vt:lpstr>MEDIA SPECIALISTS</vt:lpstr>
      <vt:lpstr>MEDIA SPECIALISTS</vt:lpstr>
      <vt:lpstr>DEVELOPMENT PLAN</vt:lpstr>
      <vt:lpstr>STAGE 1: DEFINITION</vt:lpstr>
      <vt:lpstr>KEY DOCUMENTS IN STAGE 1</vt:lpstr>
      <vt:lpstr>SAMPLE FLOWCHART</vt:lpstr>
      <vt:lpstr>KEY DOCUMENTS IN STAGE 1</vt:lpstr>
      <vt:lpstr>SAMPLE STORYBOARD</vt:lpstr>
      <vt:lpstr>KEY DOCUMENTS IN STAGE 1</vt:lpstr>
      <vt:lpstr>STAGE 2: DESIGN</vt:lpstr>
      <vt:lpstr>INTERFACE DESIGN</vt:lpstr>
      <vt:lpstr>INTERFACE DESIGN</vt:lpstr>
      <vt:lpstr>SAMPLE INTERFACE DESIGN</vt:lpstr>
      <vt:lpstr>PROTOTYPE</vt:lpstr>
      <vt:lpstr>PROTOTYPE (cont.)</vt:lpstr>
      <vt:lpstr>SAMPLE PROTOTYPE</vt:lpstr>
      <vt:lpstr>STAGE 3: PRODUCTION</vt:lpstr>
      <vt:lpstr>STAGE 3: PRODUCTION (cont.)</vt:lpstr>
      <vt:lpstr>WRAP UP</vt:lpstr>
      <vt:lpstr>KEY TERM CHECK UP</vt:lpstr>
    </vt:vector>
  </TitlesOfParts>
  <Company>UNHM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Karla Vogel</dc:creator>
  <cp:lastModifiedBy>Rachel Isaacs</cp:lastModifiedBy>
  <cp:revision>20</cp:revision>
  <dcterms:created xsi:type="dcterms:W3CDTF">2012-10-20T21:23:11Z</dcterms:created>
  <dcterms:modified xsi:type="dcterms:W3CDTF">2012-11-15T15:22:28Z</dcterms:modified>
</cp:coreProperties>
</file>