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87" r:id="rId1"/>
  </p:sldMasterIdLst>
  <p:notesMasterIdLst>
    <p:notesMasterId r:id="rId71"/>
  </p:notesMasterIdLst>
  <p:handoutMasterIdLst>
    <p:handoutMasterId r:id="rId72"/>
  </p:handoutMasterIdLst>
  <p:sldIdLst>
    <p:sldId id="258" r:id="rId2"/>
    <p:sldId id="257" r:id="rId3"/>
    <p:sldId id="259" r:id="rId4"/>
    <p:sldId id="260" r:id="rId5"/>
    <p:sldId id="262" r:id="rId6"/>
    <p:sldId id="263" r:id="rId7"/>
    <p:sldId id="266" r:id="rId8"/>
    <p:sldId id="327" r:id="rId9"/>
    <p:sldId id="267" r:id="rId10"/>
    <p:sldId id="268" r:id="rId11"/>
    <p:sldId id="269" r:id="rId12"/>
    <p:sldId id="270" r:id="rId13"/>
    <p:sldId id="264" r:id="rId14"/>
    <p:sldId id="271" r:id="rId15"/>
    <p:sldId id="265" r:id="rId16"/>
    <p:sldId id="272" r:id="rId17"/>
    <p:sldId id="273" r:id="rId18"/>
    <p:sldId id="274" r:id="rId19"/>
    <p:sldId id="328" r:id="rId20"/>
    <p:sldId id="275" r:id="rId21"/>
    <p:sldId id="276" r:id="rId22"/>
    <p:sldId id="277" r:id="rId23"/>
    <p:sldId id="278" r:id="rId24"/>
    <p:sldId id="329"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325" r:id="rId38"/>
    <p:sldId id="292" r:id="rId39"/>
    <p:sldId id="293" r:id="rId40"/>
    <p:sldId id="330" r:id="rId41"/>
    <p:sldId id="294" r:id="rId42"/>
    <p:sldId id="295" r:id="rId43"/>
    <p:sldId id="296" r:id="rId44"/>
    <p:sldId id="324" r:id="rId45"/>
    <p:sldId id="297" r:id="rId46"/>
    <p:sldId id="298" r:id="rId47"/>
    <p:sldId id="299" r:id="rId48"/>
    <p:sldId id="300" r:id="rId49"/>
    <p:sldId id="302" r:id="rId50"/>
    <p:sldId id="303" r:id="rId51"/>
    <p:sldId id="304" r:id="rId52"/>
    <p:sldId id="305" r:id="rId53"/>
    <p:sldId id="306" r:id="rId54"/>
    <p:sldId id="307" r:id="rId55"/>
    <p:sldId id="308" r:id="rId56"/>
    <p:sldId id="309" r:id="rId57"/>
    <p:sldId id="310"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Lst>
  <p:sldSz cx="9144000" cy="6858000" type="screen4x3"/>
  <p:notesSz cx="10018713" cy="688975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80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758" autoAdjust="0"/>
  </p:normalViewPr>
  <p:slideViewPr>
    <p:cSldViewPr snapToGrid="0">
      <p:cViewPr varScale="1">
        <p:scale>
          <a:sx n="52" d="100"/>
          <a:sy n="52" d="100"/>
        </p:scale>
        <p:origin x="-189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5677271" y="0"/>
            <a:ext cx="4341442" cy="344488"/>
          </a:xfrm>
          <a:prstGeom prst="rect">
            <a:avLst/>
          </a:prstGeom>
        </p:spPr>
        <p:txBody>
          <a:bodyPr vert="horz" lIns="96616" tIns="48308" rIns="96616" bIns="48308" rtlCol="1"/>
          <a:lstStyle>
            <a:lvl1pPr algn="r">
              <a:defRPr sz="1300"/>
            </a:lvl1pPr>
          </a:lstStyle>
          <a:p>
            <a:endParaRPr lang="ar-SA"/>
          </a:p>
        </p:txBody>
      </p:sp>
      <p:sp>
        <p:nvSpPr>
          <p:cNvPr id="3" name="عنصر نائب للتاريخ 2"/>
          <p:cNvSpPr>
            <a:spLocks noGrp="1"/>
          </p:cNvSpPr>
          <p:nvPr>
            <p:ph type="dt" sz="quarter" idx="1"/>
          </p:nvPr>
        </p:nvSpPr>
        <p:spPr>
          <a:xfrm>
            <a:off x="2320" y="0"/>
            <a:ext cx="4341442" cy="344488"/>
          </a:xfrm>
          <a:prstGeom prst="rect">
            <a:avLst/>
          </a:prstGeom>
        </p:spPr>
        <p:txBody>
          <a:bodyPr vert="horz" lIns="96616" tIns="48308" rIns="96616" bIns="48308" rtlCol="1"/>
          <a:lstStyle>
            <a:lvl1pPr algn="l">
              <a:defRPr sz="1300"/>
            </a:lvl1pPr>
          </a:lstStyle>
          <a:p>
            <a:fld id="{3E86902C-F70A-4BB3-A0F5-CB5B70D52E00}" type="datetimeFigureOut">
              <a:rPr lang="ar-SA" smtClean="0"/>
              <a:t>09/01/40</a:t>
            </a:fld>
            <a:endParaRPr lang="ar-SA"/>
          </a:p>
        </p:txBody>
      </p:sp>
      <p:sp>
        <p:nvSpPr>
          <p:cNvPr id="4" name="عنصر نائب للتذييل 3"/>
          <p:cNvSpPr>
            <a:spLocks noGrp="1"/>
          </p:cNvSpPr>
          <p:nvPr>
            <p:ph type="ftr" sz="quarter" idx="2"/>
          </p:nvPr>
        </p:nvSpPr>
        <p:spPr>
          <a:xfrm>
            <a:off x="5677271" y="6544067"/>
            <a:ext cx="4341442" cy="344488"/>
          </a:xfrm>
          <a:prstGeom prst="rect">
            <a:avLst/>
          </a:prstGeom>
        </p:spPr>
        <p:txBody>
          <a:bodyPr vert="horz" lIns="96616" tIns="48308" rIns="96616" bIns="48308" rtlCol="1" anchor="b"/>
          <a:lstStyle>
            <a:lvl1pPr algn="r">
              <a:defRPr sz="1300"/>
            </a:lvl1pPr>
          </a:lstStyle>
          <a:p>
            <a:endParaRPr lang="ar-SA"/>
          </a:p>
        </p:txBody>
      </p:sp>
      <p:sp>
        <p:nvSpPr>
          <p:cNvPr id="5" name="عنصر نائب لرقم الشريحة 4"/>
          <p:cNvSpPr>
            <a:spLocks noGrp="1"/>
          </p:cNvSpPr>
          <p:nvPr>
            <p:ph type="sldNum" sz="quarter" idx="3"/>
          </p:nvPr>
        </p:nvSpPr>
        <p:spPr>
          <a:xfrm>
            <a:off x="2320" y="6544067"/>
            <a:ext cx="4341442" cy="344488"/>
          </a:xfrm>
          <a:prstGeom prst="rect">
            <a:avLst/>
          </a:prstGeom>
        </p:spPr>
        <p:txBody>
          <a:bodyPr vert="horz" lIns="96616" tIns="48308" rIns="96616" bIns="48308" rtlCol="1" anchor="b"/>
          <a:lstStyle>
            <a:lvl1pPr algn="l">
              <a:defRPr sz="1300"/>
            </a:lvl1pPr>
          </a:lstStyle>
          <a:p>
            <a:fld id="{93509BC1-6F09-4F23-8712-BAAF07AC6AF4}" type="slidenum">
              <a:rPr lang="ar-SA" smtClean="0"/>
              <a:t>‹#›</a:t>
            </a:fld>
            <a:endParaRPr lang="ar-SA"/>
          </a:p>
        </p:txBody>
      </p:sp>
    </p:spTree>
    <p:extLst>
      <p:ext uri="{BB962C8B-B14F-4D97-AF65-F5344CB8AC3E}">
        <p14:creationId xmlns:p14="http://schemas.microsoft.com/office/powerpoint/2010/main" val="3514159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4341442" cy="344488"/>
          </a:xfrm>
          <a:prstGeom prst="rect">
            <a:avLst/>
          </a:prstGeom>
          <a:noFill/>
          <a:ln w="9525">
            <a:noFill/>
            <a:miter lim="800000"/>
            <a:headEnd/>
            <a:tailEnd/>
          </a:ln>
        </p:spPr>
        <p:txBody>
          <a:bodyPr vert="horz" wrap="square" lIns="96616" tIns="48308" rIns="96616" bIns="48308" numCol="1" anchor="t" anchorCtr="0" compatLnSpc="1">
            <a:prstTxWarp prst="textNoShape">
              <a:avLst/>
            </a:prstTxWarp>
          </a:bodyPr>
          <a:lstStyle>
            <a:lvl1pPr>
              <a:defRPr sz="1300"/>
            </a:lvl1pPr>
          </a:lstStyle>
          <a:p>
            <a:endParaRPr lang="en-US"/>
          </a:p>
        </p:txBody>
      </p:sp>
      <p:sp>
        <p:nvSpPr>
          <p:cNvPr id="5123" name="Rectangle 3"/>
          <p:cNvSpPr>
            <a:spLocks noGrp="1" noChangeArrowheads="1"/>
          </p:cNvSpPr>
          <p:nvPr>
            <p:ph type="dt" idx="1"/>
          </p:nvPr>
        </p:nvSpPr>
        <p:spPr bwMode="auto">
          <a:xfrm>
            <a:off x="5677271" y="0"/>
            <a:ext cx="4341442" cy="344488"/>
          </a:xfrm>
          <a:prstGeom prst="rect">
            <a:avLst/>
          </a:prstGeom>
          <a:noFill/>
          <a:ln w="9525">
            <a:noFill/>
            <a:miter lim="800000"/>
            <a:headEnd/>
            <a:tailEnd/>
          </a:ln>
        </p:spPr>
        <p:txBody>
          <a:bodyPr vert="horz" wrap="square" lIns="96616" tIns="48308" rIns="96616" bIns="48308" numCol="1" anchor="t" anchorCtr="0" compatLnSpc="1">
            <a:prstTxWarp prst="textNoShape">
              <a:avLst/>
            </a:prstTxWarp>
          </a:bodyPr>
          <a:lstStyle>
            <a:lvl1pPr algn="r">
              <a:defRPr sz="1300"/>
            </a:lvl1pPr>
          </a:lstStyle>
          <a:p>
            <a:endParaRPr lang="en-US"/>
          </a:p>
        </p:txBody>
      </p:sp>
      <p:sp>
        <p:nvSpPr>
          <p:cNvPr id="13316" name="Rectangle 4"/>
          <p:cNvSpPr>
            <a:spLocks noGrp="1" noRot="1" noChangeAspect="1" noChangeArrowheads="1" noTextEdit="1"/>
          </p:cNvSpPr>
          <p:nvPr>
            <p:ph type="sldImg" idx="2"/>
          </p:nvPr>
        </p:nvSpPr>
        <p:spPr bwMode="auto">
          <a:xfrm>
            <a:off x="3286125" y="515938"/>
            <a:ext cx="3446463" cy="258445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1335829" y="3272631"/>
            <a:ext cx="7347056" cy="3100388"/>
          </a:xfrm>
          <a:prstGeom prst="rect">
            <a:avLst/>
          </a:prstGeom>
          <a:noFill/>
          <a:ln w="9525">
            <a:noFill/>
            <a:miter lim="800000"/>
            <a:headEnd/>
            <a:tailEnd/>
          </a:ln>
        </p:spPr>
        <p:txBody>
          <a:bodyPr vert="horz" wrap="square" lIns="96616" tIns="48308" rIns="96616" bIns="483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6" name="Rectangle 6"/>
          <p:cNvSpPr>
            <a:spLocks noGrp="1" noChangeArrowheads="1"/>
          </p:cNvSpPr>
          <p:nvPr>
            <p:ph type="ftr" sz="quarter" idx="4"/>
          </p:nvPr>
        </p:nvSpPr>
        <p:spPr bwMode="auto">
          <a:xfrm>
            <a:off x="0" y="6545262"/>
            <a:ext cx="4341442" cy="344488"/>
          </a:xfrm>
          <a:prstGeom prst="rect">
            <a:avLst/>
          </a:prstGeom>
          <a:noFill/>
          <a:ln w="9525">
            <a:noFill/>
            <a:miter lim="800000"/>
            <a:headEnd/>
            <a:tailEnd/>
          </a:ln>
        </p:spPr>
        <p:txBody>
          <a:bodyPr vert="horz" wrap="square" lIns="96616" tIns="48308" rIns="96616" bIns="48308" numCol="1" anchor="b" anchorCtr="0" compatLnSpc="1">
            <a:prstTxWarp prst="textNoShape">
              <a:avLst/>
            </a:prstTxWarp>
          </a:bodyPr>
          <a:lstStyle>
            <a:lvl1pPr>
              <a:defRPr sz="1300"/>
            </a:lvl1pPr>
          </a:lstStyle>
          <a:p>
            <a:endParaRPr lang="en-US"/>
          </a:p>
        </p:txBody>
      </p:sp>
      <p:sp>
        <p:nvSpPr>
          <p:cNvPr id="5127" name="Rectangle 7"/>
          <p:cNvSpPr>
            <a:spLocks noGrp="1" noChangeArrowheads="1"/>
          </p:cNvSpPr>
          <p:nvPr>
            <p:ph type="sldNum" sz="quarter" idx="5"/>
          </p:nvPr>
        </p:nvSpPr>
        <p:spPr bwMode="auto">
          <a:xfrm>
            <a:off x="5677271" y="6545262"/>
            <a:ext cx="4341442" cy="344488"/>
          </a:xfrm>
          <a:prstGeom prst="rect">
            <a:avLst/>
          </a:prstGeom>
          <a:noFill/>
          <a:ln w="9525">
            <a:noFill/>
            <a:miter lim="800000"/>
            <a:headEnd/>
            <a:tailEnd/>
          </a:ln>
        </p:spPr>
        <p:txBody>
          <a:bodyPr vert="horz" wrap="square" lIns="96616" tIns="48308" rIns="96616" bIns="48308" numCol="1" anchor="b" anchorCtr="0" compatLnSpc="1">
            <a:prstTxWarp prst="textNoShape">
              <a:avLst/>
            </a:prstTxWarp>
          </a:bodyPr>
          <a:lstStyle>
            <a:lvl1pPr algn="r">
              <a:defRPr sz="1300"/>
            </a:lvl1pPr>
          </a:lstStyle>
          <a:p>
            <a:fld id="{C2DB7306-A5DC-D34D-8109-E7773E6086ED}" type="slidenum">
              <a:rPr lang="en-US"/>
              <a:pPr/>
              <a:t>‹#›</a:t>
            </a:fld>
            <a:endParaRPr lang="en-US"/>
          </a:p>
        </p:txBody>
      </p:sp>
    </p:spTree>
    <p:extLst>
      <p:ext uri="{BB962C8B-B14F-4D97-AF65-F5344CB8AC3E}">
        <p14:creationId xmlns:p14="http://schemas.microsoft.com/office/powerpoint/2010/main" val="2536820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ＭＳ Ｐゴシック" pitchFamily="68" charset="-128"/>
      </a:defRPr>
    </a:lvl1pPr>
    <a:lvl2pPr marL="4572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2pPr>
    <a:lvl3pPr marL="9144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3pPr>
    <a:lvl4pPr marL="13716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4pPr>
    <a:lvl5pPr marL="1828800" algn="l" rtl="0" eaLnBrk="0" fontAlgn="base" hangingPunct="0">
      <a:spcBef>
        <a:spcPct val="30000"/>
      </a:spcBef>
      <a:spcAft>
        <a:spcPct val="0"/>
      </a:spcAft>
      <a:defRPr sz="1200" kern="1200">
        <a:solidFill>
          <a:schemeClr val="tx1"/>
        </a:solidFill>
        <a:latin typeface="Arial" pitchFamily="68" charset="0"/>
        <a:ea typeface="ＭＳ Ｐゴシック" pitchFamily="68"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25756FD5-C205-3341-A654-186670197E0B}" type="slidenum">
              <a:rPr lang="en-US"/>
              <a:pPr/>
              <a:t>1</a:t>
            </a:fld>
            <a:endParaRPr lang="en-US"/>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p:spPr>
        <p:txBody>
          <a:bodyPr/>
          <a:lstStyle/>
          <a:p>
            <a:pPr lvl="1" eaLnBrk="1" hangingPunct="1"/>
            <a:endParaRPr lang="en-US">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2F2479F9-3FA3-EB46-B898-D862C2748578}" type="slidenum">
              <a:rPr lang="en-US"/>
              <a:pPr/>
              <a:t>11</a:t>
            </a:fld>
            <a:endParaRPr 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Explain how these new chip designs improve processor performance and the issues they introduce to developers of operating systems and applications. </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8E1CF24B-6653-1649-AE2E-E716FE3DE474}" type="slidenum">
              <a:rPr lang="en-US"/>
              <a:pPr/>
              <a:t>12</a:t>
            </a:fld>
            <a:endParaRPr 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Class should understand the different approaches and be able to relate the efficiencies and challenges of using multi-processing methods. </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1766A49B-75A6-3941-983C-F79BEBD938A2}" type="slidenum">
              <a:rPr lang="en-US"/>
              <a:pPr/>
              <a:t>13</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Students should understand why multimedia developers and applications require large capacities of RAM.</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8DF34D34-6A21-4648-9103-6F81EF2EE33A}" type="slidenum">
              <a:rPr lang="en-US"/>
              <a:pPr/>
              <a:t>14</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Students could locate computer specifications on the web to determine the amount of RAM and Cache storage. Why would these computer ads not report the amount of ROM storage?</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0FFEC54-B27C-C947-97CF-0F2610C284F3}" type="slidenum">
              <a:rPr lang="en-US"/>
              <a:pPr/>
              <a:t>15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F36213B-ABC2-A443-8AD1-330B580C9FF4}" type="slidenum">
              <a:rPr lang="en-US"/>
              <a:pPr/>
              <a:t>16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06EBA109-4FE8-3745-8489-80B650B731FD}" type="slidenum">
              <a:rPr lang="en-US"/>
              <a:pPr/>
              <a:t>17</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Students should identify the devices for each port and discuss other ports they find on their computers.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EF74235-4F78-E542-9A02-BE0509EED881}" type="slidenum">
              <a:rPr lang="en-US"/>
              <a:pPr/>
              <a:t>18</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Students should identify the benefits of these ports and also the distinctions between USB and FireWire. Research the current standards for transmission speeds of USB2 and FireWire 800. Identify appropriate uses for each.</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C4B0993-4C32-3444-B69C-DC6B389EEBF0}" type="slidenum">
              <a:rPr lang="en-US"/>
              <a:pPr/>
              <a:t>20</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51399AE8-53FF-7740-8297-54E12D469BBB}" type="slidenum">
              <a:rPr lang="en-US"/>
              <a:pPr/>
              <a:t>21</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544FB9A4-1A9D-8449-B571-6279BFF1056E}" type="slidenum">
              <a:rPr lang="en-US"/>
              <a:pPr/>
              <a:t>2</a:t>
            </a:fld>
            <a:endParaRPr lang="en-US"/>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Have students identify purpose of each function and a device that performs the function.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D0DE4EC-D404-0542-A9AE-18F31C0BB9C3}" type="slidenum">
              <a:rPr lang="en-US"/>
              <a:pPr/>
              <a:t>22</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Students should identify the distinction and importance for all these uses. </a:t>
            </a:r>
          </a:p>
          <a:p>
            <a:pPr eaLnBrk="1" hangingPunct="1"/>
            <a:r>
              <a:rPr lang="en-US">
                <a:latin typeface="Arial" charset="0"/>
                <a:ea typeface="ＭＳ Ｐゴシック" charset="-128"/>
                <a:cs typeface="ＭＳ Ｐゴシック" charset="-128"/>
              </a:rPr>
              <a:t>Discussion could include which secondary storage devices are  appropriate for each use.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62342933-96DE-FA49-BDF0-80489B6B1512}" type="slidenum">
              <a:rPr lang="en-US"/>
              <a:pPr/>
              <a:t>23</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Floppy disks are marginally supported on most current microcomputers, however there are still drawers full of backup data on floppy disks. While discussion of floppy storage may not enter in the lesson, it does offer a transition to the benefits of hard disk storage. </a:t>
            </a:r>
          </a:p>
          <a:p>
            <a:pPr eaLnBrk="1" hangingPunct="1"/>
            <a:r>
              <a:rPr lang="en-US" dirty="0">
                <a:latin typeface="Arial" charset="0"/>
                <a:ea typeface="ＭＳ Ｐゴシック" charset="-128"/>
                <a:cs typeface="ＭＳ Ｐゴシック" charset="-128"/>
              </a:rPr>
              <a:t>Tape drives are not covered in the text, but should be mentioned as a backup media </a:t>
            </a:r>
          </a:p>
          <a:p>
            <a:pPr eaLnBrk="1" hangingPunct="1"/>
            <a:endParaRPr lang="en-US" dirty="0">
              <a:latin typeface="Arial" charset="0"/>
              <a:ea typeface="ＭＳ Ｐゴシック" charset="-128"/>
              <a:cs typeface="ＭＳ Ｐゴシック"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3D9977F2-F0C9-FB46-956E-45E051106047}" type="slidenum">
              <a:rPr lang="en-US"/>
              <a:pPr/>
              <a:t>25</a:t>
            </a:fld>
            <a:endParaRPr lang="en-US"/>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2EDB1C76-6455-E04F-94AB-3B10A9401837}" type="slidenum">
              <a:rPr lang="en-US"/>
              <a:pPr/>
              <a:t>26</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Have students locate the performance details for hard drives. Discuss why high capacity, fast access times, and high transfer rates would be significant for multimedia users and developers. </a:t>
            </a:r>
          </a:p>
          <a:p>
            <a:pPr eaLnBrk="1" hangingPunct="1"/>
            <a:r>
              <a:rPr lang="en-US">
                <a:latin typeface="Arial" charset="0"/>
                <a:ea typeface="ＭＳ Ｐゴシック" charset="-128"/>
                <a:cs typeface="ＭＳ Ｐゴシック" charset="-128"/>
              </a:rPr>
              <a:t>Many current hard drives are appearing with terabyte capacity (trillion of bytes or 2 to 40th power).</a:t>
            </a:r>
          </a:p>
          <a:p>
            <a:pPr eaLnBrk="1" hangingPunct="1"/>
            <a:r>
              <a:rPr lang="en-US">
                <a:latin typeface="Arial" charset="0"/>
                <a:ea typeface="ＭＳ Ｐゴシック" charset="-128"/>
                <a:cs typeface="ＭＳ Ｐゴシック" charset="-128"/>
              </a:rPr>
              <a:t>Access time also includes rotational delay and head switching times that are often measured separately.</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E84D095-D1FC-D048-8151-2C8D209329B6}" type="slidenum">
              <a:rPr lang="en-US"/>
              <a:pPr/>
              <a:t>27</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Students are easily confused with hard drives and RAM since both are housed in the system unit "box." Remind them of the distinction electronic storage and magnetic storage as well as the different capacities of each.  </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RAID and magnetic tape are briefly mentioned as providing backup and archive functions. Students might research the current use of such devices, most especially RAID drives for multimedia development.</a:t>
            </a:r>
          </a:p>
          <a:p>
            <a:pPr eaLnBrk="1" hangingPunct="1"/>
            <a:r>
              <a:rPr lang="en-US" dirty="0">
                <a:latin typeface="Arial" charset="0"/>
                <a:ea typeface="ＭＳ Ｐゴシック" charset="-128"/>
                <a:cs typeface="ＭＳ Ｐゴシック" charset="-128"/>
              </a:rPr>
              <a:t>Magnetic storage remains the cheapest option for large scale digital storage.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B2B3A01-0453-3241-9E22-CEE932771727}" type="slidenum">
              <a:rPr lang="en-US"/>
              <a:pPr/>
              <a:t>28</a:t>
            </a:fld>
            <a:endParaRPr lang="en-US"/>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FYI taken from "The Decline of Magnetic Disk Storage Cost over the Next 25 Years " by Steve </a:t>
            </a:r>
            <a:r>
              <a:rPr lang="en-US" dirty="0" err="1">
                <a:latin typeface="Arial" charset="0"/>
                <a:ea typeface="ＭＳ Ｐゴシック" charset="-128"/>
                <a:cs typeface="ＭＳ Ｐゴシック" charset="-128"/>
              </a:rPr>
              <a:t>Gilbeany</a:t>
            </a:r>
            <a:r>
              <a:rPr lang="en-US" dirty="0">
                <a:latin typeface="Arial" charset="0"/>
                <a:ea typeface="ＭＳ Ｐゴシック" charset="-128"/>
                <a:cs typeface="ＭＳ Ｐゴシック" charset="-128"/>
              </a:rPr>
              <a:t>, located at:</a:t>
            </a:r>
          </a:p>
          <a:p>
            <a:pPr eaLnBrk="1" hangingPunct="1"/>
            <a:r>
              <a:rPr lang="en-US" dirty="0">
                <a:latin typeface="Arial" charset="0"/>
                <a:ea typeface="ＭＳ Ｐゴシック" charset="-128"/>
                <a:cs typeface="ＭＳ Ｐゴシック" charset="-128"/>
              </a:rPr>
              <a:t>www.berghell.com/whitepapers/Storage%20Costs.pdf</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Students may not appreciate how easy it is to destroy magnetism on a disk. Magnetic fields from radios, TVs, or just extreme heat often destroyed data on floppy disks.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6AB56691-912B-5147-9ED4-8CEB4E9B78DA}" type="slidenum">
              <a:rPr lang="en-US"/>
              <a:pPr/>
              <a:t>29</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Have students report why the capacity is set at 74 minutes of digital audio.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79168C49-A174-004C-AED8-C609E4E47AE9}" type="slidenum">
              <a:rPr lang="en-US"/>
              <a:pPr/>
              <a:t>30</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212CF687-2555-594E-B5AD-51C37403FFE3}" type="slidenum">
              <a:rPr lang="en-US"/>
              <a:pPr/>
              <a:t>31</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196F51ED-F785-A241-AB44-2F66142FF69E}" type="slidenum">
              <a:rPr lang="en-US"/>
              <a:pPr/>
              <a:t>32</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a:lstStyle/>
          <a:p>
            <a:pPr eaLnBrk="1" hangingPunct="1"/>
            <a:r>
              <a:rPr lang="ar-SA" dirty="0" smtClean="0">
                <a:latin typeface="Arial" charset="0"/>
                <a:ea typeface="ＭＳ Ｐゴシック" charset="-128"/>
                <a:cs typeface="ＭＳ Ｐゴシック" charset="-128"/>
              </a:rPr>
              <a:t>البيانات منظمة في:</a:t>
            </a:r>
          </a:p>
          <a:p>
            <a:pPr eaLnBrk="1" hangingPunct="1"/>
            <a:r>
              <a:rPr lang="ar-SA" dirty="0" smtClean="0">
                <a:latin typeface="Arial" charset="0"/>
                <a:ea typeface="ＭＳ Ｐゴシック" charset="-128"/>
                <a:cs typeface="ＭＳ Ｐゴシック" charset="-128"/>
              </a:rPr>
              <a:t>المسارات - معالجة نظام على قرص مضغوط.</a:t>
            </a:r>
          </a:p>
          <a:p>
            <a:pPr eaLnBrk="1" hangingPunct="1"/>
            <a:r>
              <a:rPr lang="ar-SA" dirty="0" smtClean="0">
                <a:latin typeface="Arial" charset="0"/>
                <a:ea typeface="ＭＳ Ｐゴシック" charset="-128"/>
                <a:cs typeface="ＭＳ Ｐゴシック" charset="-128"/>
              </a:rPr>
              <a:t>الإطار - الشكل المادي للبيانات.</a:t>
            </a:r>
          </a:p>
          <a:p>
            <a:pPr eaLnBrk="1" hangingPunct="1"/>
            <a:r>
              <a:rPr lang="ar-SA" dirty="0" smtClean="0">
                <a:latin typeface="Arial" charset="0"/>
                <a:ea typeface="ＭＳ Ｐゴシック" charset="-128"/>
                <a:cs typeface="ＭＳ Ｐゴシック" charset="-128"/>
              </a:rPr>
              <a:t>  تشكل 58 إطارًا قطاعًا على قرص مضغوط أو 2048 بايت من شفرة البيانات.</a:t>
            </a:r>
          </a:p>
          <a:p>
            <a:pPr eaLnBrk="1" hangingPunct="1"/>
            <a:r>
              <a:rPr lang="ar-SA" dirty="0" smtClean="0">
                <a:latin typeface="Arial" charset="0"/>
                <a:ea typeface="ＭＳ Ｐゴシック" charset="-128"/>
                <a:cs typeface="ＭＳ Ｐゴシック" charset="-128"/>
              </a:rPr>
              <a:t>الجلسات - جزء مسجل واحد على قرص مضغوط.</a:t>
            </a:r>
            <a:endParaRPr lang="en-US" dirty="0">
              <a:latin typeface="Arial" charset="0"/>
              <a:ea typeface="ＭＳ Ｐゴシック" charset="-128"/>
              <a:cs typeface="ＭＳ Ｐゴシック"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9A334CA7-4B00-9F48-8846-C08C88D5B83A}" type="slidenum">
              <a:rPr lang="en-US"/>
              <a:pPr/>
              <a:t>3</a:t>
            </a:fld>
            <a:endParaRPr lang="en-US"/>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406FF8F-534F-304B-A0C7-8C817A5747E1}" type="slidenum">
              <a:rPr lang="en-US"/>
              <a:pPr/>
              <a:t>33</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BF393703-6997-7344-9124-CFBA08E8635C}" type="slidenum">
              <a:rPr lang="en-US"/>
              <a:pPr/>
              <a:t>34</a:t>
            </a:fld>
            <a:endParaRPr lang="en-US"/>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Explain the distinction between CLV and CAV drives. The music industry used CLV to record dense amounts of music that played back in a continuous manner from one song to the next. Computer data required frequent random access which generated delays as the motor had to adjust for locating data on the outside of the disc (slower speeds) to the inside of the disc (faster speeds). CAV drives could maintain a constant spin rate and access the data randomly. Transfer rates would vary from the outside to the inside of the disc, but computers can buffer the excess data until it is needed. This was not an option for music CD players. Currently all computer based CD drives use CAV method to transfer large amounts of data as fast as the drive will spin.</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C571FA98-5FC7-414A-89A9-89E0A62F195E}" type="slidenum">
              <a:rPr lang="en-US"/>
              <a:pPr/>
              <a:t>35</a:t>
            </a:fld>
            <a:endParaRPr lang="en-US"/>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Students might think the V means Video in DVD. Have them research why it refers to Versatile and not Video in current uses.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66CD32DB-38CC-9E4E-94B7-CDE29E974617}" type="slidenum">
              <a:rPr lang="en-US"/>
              <a:pPr/>
              <a:t>36</a:t>
            </a:fld>
            <a:endParaRPr lang="en-US"/>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CF10B56F-FAAD-F948-B96E-CE7D46AE663D}" type="slidenum">
              <a:rPr lang="en-US"/>
              <a:pPr/>
              <a:t>38</a:t>
            </a:fld>
            <a:endParaRPr lang="en-US"/>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1239296D-9ACF-5249-8F13-E7B3E5C17492}" type="slidenum">
              <a:rPr lang="en-US"/>
              <a:pPr/>
              <a:t>39</a:t>
            </a:fld>
            <a:endParaRPr lang="en-US"/>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The DVD-R (Recordable) format is designed to fill much the same role with DVDs as CD-R does with CDs.</a:t>
            </a:r>
          </a:p>
          <a:p>
            <a:pPr eaLnBrk="1" hangingPunct="1"/>
            <a:r>
              <a:rPr lang="en-US" dirty="0">
                <a:latin typeface="Arial" charset="0"/>
                <a:ea typeface="ＭＳ Ｐゴシック" charset="-128"/>
                <a:cs typeface="ＭＳ Ｐゴシック" charset="-128"/>
              </a:rPr>
              <a:t>DVD-R  can be used to burn large data disks, and it is currently the most reliable media for burning DVD video to discs that can play back in set-top DVD players.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The DVD-RW (</a:t>
            </a:r>
            <a:r>
              <a:rPr lang="en-US" dirty="0" err="1">
                <a:latin typeface="Arial" charset="0"/>
                <a:ea typeface="ＭＳ Ｐゴシック" charset="-128"/>
                <a:cs typeface="ＭＳ Ｐゴシック" charset="-128"/>
              </a:rPr>
              <a:t>ReWritable</a:t>
            </a:r>
            <a:r>
              <a:rPr lang="en-US" dirty="0">
                <a:latin typeface="Arial" charset="0"/>
                <a:ea typeface="ＭＳ Ｐゴシック" charset="-128"/>
                <a:cs typeface="ＭＳ Ｐゴシック" charset="-128"/>
              </a:rPr>
              <a:t>) format was designed for sequential recording to support recording of streaming media, including for consumer video recorders. DVD-RW discs should be reusable over 1000 times, with an estimated lifetime of 30 to 50 years. It is somewhat less compatible than DVD-R with existing DVD players.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C7674B13-B37E-CD48-9EDF-CD6D57C46C74}" type="slidenum">
              <a:rPr lang="en-US"/>
              <a:pPr/>
              <a:t>41</a:t>
            </a:fld>
            <a:endParaRPr lang="en-US"/>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Note: Prior to Jan. 08, there were two formats competing to become the standard. Blu-ray was adopted as the format standard for all high definition video discs. Toshiba's HD-DVD used on the X-Box lost the high definition storage battle.</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A959EE61-7149-BF4A-A8F3-506BE8C5258E}" type="slidenum">
              <a:rPr lang="en-US"/>
              <a:pPr/>
              <a:t>42</a:t>
            </a:fld>
            <a:endParaRPr lang="en-US"/>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p>
            <a:fld id="{1D0F8463-A802-8F4D-888A-90BC9E553700}" type="slidenum">
              <a:rPr lang="en-US"/>
              <a:pPr/>
              <a:t>43</a:t>
            </a:fld>
            <a:endParaRPr lang="en-US"/>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While costs and sizes of solid state storage are in flux, when compared with magnetic disk storage they continue to be more expensive and have a limited capacity. Future trends however, suggest that Flash storage drives will be embedded in the computer system.</a:t>
            </a:r>
          </a:p>
          <a:p>
            <a:pPr eaLnBrk="1" hangingPunct="1"/>
            <a:r>
              <a:rPr lang="en-US">
                <a:latin typeface="Arial" charset="0"/>
                <a:ea typeface="ＭＳ Ｐゴシック" charset="-128"/>
                <a:cs typeface="ＭＳ Ｐゴシック" charset="-128"/>
              </a:rPr>
              <a:t>Have students research why this storage was called "flash" storage. All data is re-written on the drive at once in a "flash."</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p:spPr>
        <p:txBody>
          <a:bodyPr/>
          <a:lstStyle/>
          <a:p>
            <a:fld id="{852CA6F7-3B88-4F46-A8F5-CD4CFB44EFD0}" type="slidenum">
              <a:rPr lang="en-US"/>
              <a:pPr/>
              <a:t>45</a:t>
            </a:fld>
            <a:endParaRPr lang="en-US"/>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Class discussion on the future of digital data is based on historic changes to hardware and software requirements to access the data. What measures are being taken to effectively store data in formats we can access 20 - 50 years from now? Consider the data on all the floppy disks created in software that no longer exists</a:t>
            </a:r>
            <a:r>
              <a:rPr lang="en-US" dirty="0" smtClean="0">
                <a:latin typeface="Arial" charset="0"/>
                <a:ea typeface="ＭＳ Ｐゴシック" charset="-128"/>
                <a:cs typeface="ＭＳ Ｐゴシック" charset="-128"/>
              </a:rPr>
              <a:t> and on media that can no longer be</a:t>
            </a:r>
            <a:r>
              <a:rPr lang="en-US" baseline="0" dirty="0" smtClean="0">
                <a:latin typeface="Arial" charset="0"/>
                <a:ea typeface="ＭＳ Ｐゴシック" charset="-128"/>
                <a:cs typeface="ＭＳ Ｐゴシック" charset="-128"/>
              </a:rPr>
              <a:t> used </a:t>
            </a:r>
            <a:r>
              <a:rPr lang="en-US" dirty="0" smtClean="0">
                <a:latin typeface="Arial" charset="0"/>
                <a:ea typeface="ＭＳ Ｐゴシック" charset="-128"/>
                <a:cs typeface="ＭＳ Ｐゴシック" charset="-128"/>
              </a:rPr>
              <a:t>as </a:t>
            </a:r>
            <a:r>
              <a:rPr lang="en-US" dirty="0">
                <a:latin typeface="Arial" charset="0"/>
                <a:ea typeface="ＭＳ Ｐゴシック" charset="-128"/>
                <a:cs typeface="ＭＳ Ｐゴシック" charset="-128"/>
              </a:rPr>
              <a:t>a thought provoking issue on future of our "life" and "historic" data.</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B15C0DCB-6600-A542-AD9F-6099C281E35F}" type="slidenum">
              <a:rPr lang="en-US"/>
              <a:pPr/>
              <a:t>4</a:t>
            </a:fld>
            <a:endParaRPr lang="en-US"/>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Have students research other platforms and discuss if they are different platforms or just different operating systems.</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Discuss the role of the WWW in creating a single computing platform.</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p>
            <a:fld id="{D7CB900C-376C-B141-A540-0D6AC438846D}" type="slidenum">
              <a:rPr lang="en-US"/>
              <a:pPr/>
              <a:t>46</a:t>
            </a:fld>
            <a:endParaRPr lang="en-US"/>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9ACBA616-2A93-D24B-AD57-7F044445E5EC}" type="slidenum">
              <a:rPr lang="en-US"/>
              <a:pPr/>
              <a:t>47</a:t>
            </a:fld>
            <a:endParaRPr lang="en-US"/>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Discuss why there are so many pointing device options. Why are they popular on laptop computers?</a:t>
            </a:r>
          </a:p>
          <a:p>
            <a:pPr eaLnBrk="1" hangingPunct="1"/>
            <a:r>
              <a:rPr lang="en-US">
                <a:latin typeface="Arial" charset="0"/>
                <a:ea typeface="ＭＳ Ｐゴシック" charset="-128"/>
                <a:cs typeface="ＭＳ Ｐゴシック" charset="-128"/>
              </a:rPr>
              <a:t>The Wii remote is not developed in the textbook, but students will recognize it as a pointing device for the popular game.</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p>
            <a:fld id="{4E3D46E9-E01B-CD49-BBBA-F50C930318F2}" type="slidenum">
              <a:rPr lang="en-US"/>
              <a:pPr/>
              <a:t>48</a:t>
            </a:fld>
            <a:endParaRPr lang="en-US"/>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p>
            <a:fld id="{63C94C5C-DB0A-4249-93C0-E9D912EFBA0A}" type="slidenum">
              <a:rPr lang="en-US"/>
              <a:pPr/>
              <a:t>49</a:t>
            </a:fld>
            <a:endParaRPr lang="en-US"/>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Use scanner software to demonstrate the settings every scanner application has to capture an image with set spatial and color resolutions.</a:t>
            </a:r>
          </a:p>
          <a:p>
            <a:pPr eaLnBrk="1" hangingPunct="1"/>
            <a:r>
              <a:rPr lang="en-US">
                <a:latin typeface="Arial" charset="0"/>
                <a:ea typeface="ＭＳ Ｐゴシック" charset="-128"/>
                <a:cs typeface="ＭＳ Ｐゴシック" charset="-128"/>
              </a:rPr>
              <a:t>Review the spatial resolution for monitor display is between 72 - 96, for laser printing use 300 dpi. </a:t>
            </a:r>
          </a:p>
          <a:p>
            <a:pPr eaLnBrk="1" hangingPunct="1"/>
            <a:r>
              <a:rPr lang="en-US">
                <a:latin typeface="Arial" charset="0"/>
                <a:ea typeface="ＭＳ Ｐゴシック" charset="-128"/>
                <a:cs typeface="ＭＳ Ｐゴシック" charset="-128"/>
              </a:rPr>
              <a:t>Color resolution is controlled by bit depth: 2 bit color = black and white, 8 bit grayscale, 24 bit color are common settings.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p>
            <a:fld id="{584922DA-1BE2-CD48-8319-D07546D5576C}" type="slidenum">
              <a:rPr lang="en-US"/>
              <a:pPr/>
              <a:t>50</a:t>
            </a:fld>
            <a:endParaRPr lang="en-US"/>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fld id="{21D0C601-6640-5A43-96B0-E0B72F5683E1}" type="slidenum">
              <a:rPr lang="en-US"/>
              <a:pPr/>
              <a:t>51</a:t>
            </a:fld>
            <a:endParaRPr lang="en-US"/>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Students could research digital cameras and discuss the features of each. Special discussion around digital cameras with SLR, special lens additions, and mega-pixel ratings could be part of the review. Recommend a camera that a developer might use to take nature pictures of eagles.</a:t>
            </a:r>
          </a:p>
          <a:p>
            <a:pPr eaLnBrk="1" hangingPunct="1"/>
            <a:r>
              <a:rPr lang="en-US">
                <a:latin typeface="Arial" charset="0"/>
                <a:ea typeface="ＭＳ Ｐゴシック" charset="-128"/>
                <a:cs typeface="ＭＳ Ｐゴシック" charset="-128"/>
              </a:rPr>
              <a:t>Video at How Stuff Works on buying a digital camera : http://electronics.howstuffworks.com/digital-camera.htm</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8C4EDC89-6A32-0E4A-B8C9-C8042D582F98}" type="slidenum">
              <a:rPr lang="en-US"/>
              <a:pPr/>
              <a:t>52</a:t>
            </a:fld>
            <a:endParaRPr lang="en-US"/>
          </a:p>
        </p:txBody>
      </p:sp>
      <p:sp>
        <p:nvSpPr>
          <p:cNvPr id="111619" name="Rectangle 1026"/>
          <p:cNvSpPr>
            <a:spLocks noGrp="1" noRot="1" noChangeAspect="1" noChangeArrowheads="1" noTextEdit="1"/>
          </p:cNvSpPr>
          <p:nvPr>
            <p:ph type="sldImg"/>
          </p:nvPr>
        </p:nvSpPr>
        <p:spPr>
          <a:ln/>
        </p:spPr>
      </p:sp>
      <p:sp>
        <p:nvSpPr>
          <p:cNvPr id="111620"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0698449E-3BD0-FD4D-BC61-086903AF6179}" type="slidenum">
              <a:rPr lang="en-US"/>
              <a:pPr/>
              <a:t>53</a:t>
            </a:fld>
            <a:endParaRPr lang="en-US"/>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p:spPr>
        <p:txBody>
          <a:bodyPr/>
          <a:lstStyle/>
          <a:p>
            <a:fld id="{CEFB4FBD-6488-B642-BBA9-EAC80440AEDD}" type="slidenum">
              <a:rPr lang="en-US"/>
              <a:pPr/>
              <a:t>54</a:t>
            </a:fld>
            <a:endParaRPr lang="en-US"/>
          </a:p>
        </p:txBody>
      </p:sp>
      <p:sp>
        <p:nvSpPr>
          <p:cNvPr id="115715" name="Rectangle 1026"/>
          <p:cNvSpPr>
            <a:spLocks noGrp="1" noRot="1" noChangeAspect="1" noChangeArrowheads="1" noTextEdit="1"/>
          </p:cNvSpPr>
          <p:nvPr>
            <p:ph type="sldImg"/>
          </p:nvPr>
        </p:nvSpPr>
        <p:spPr>
          <a:ln/>
        </p:spPr>
      </p:sp>
      <p:sp>
        <p:nvSpPr>
          <p:cNvPr id="115716"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p:spPr>
        <p:txBody>
          <a:bodyPr/>
          <a:lstStyle/>
          <a:p>
            <a:fld id="{CA9650BA-C2BB-2948-BBBB-F6E629D06E20}" type="slidenum">
              <a:rPr lang="en-US"/>
              <a:pPr/>
              <a:t>55</a:t>
            </a:fld>
            <a:endParaRPr lang="en-US"/>
          </a:p>
        </p:txBody>
      </p:sp>
      <p:sp>
        <p:nvSpPr>
          <p:cNvPr id="117763" name="Rectangle 1026"/>
          <p:cNvSpPr>
            <a:spLocks noGrp="1" noRot="1" noChangeAspect="1" noChangeArrowheads="1" noTextEdit="1"/>
          </p:cNvSpPr>
          <p:nvPr>
            <p:ph type="sldImg"/>
          </p:nvPr>
        </p:nvSpPr>
        <p:spPr>
          <a:ln/>
        </p:spPr>
      </p:sp>
      <p:sp>
        <p:nvSpPr>
          <p:cNvPr id="117764"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DC3CD2A1-911B-8149-B7BD-0E4E7EE85B4B}" type="slidenum">
              <a:rPr lang="en-US"/>
              <a:pPr/>
              <a:t>5</a:t>
            </a:fld>
            <a:endParaRPr lang="en-US"/>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Students should relate the purpose of each component and identify what segments in the image are NOT part of the system unit, example the hard drive and optical drives.</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74DFF310-9D21-2E4C-8D2B-3CE49CD64046}" type="slidenum">
              <a:rPr lang="en-US"/>
              <a:pPr/>
              <a:t>56</a:t>
            </a:fld>
            <a:endParaRPr lang="en-US"/>
          </a:p>
        </p:txBody>
      </p:sp>
      <p:sp>
        <p:nvSpPr>
          <p:cNvPr id="119811" name="Rectangle 1026"/>
          <p:cNvSpPr>
            <a:spLocks noGrp="1" noRot="1" noChangeAspect="1" noChangeArrowheads="1" noTextEdit="1"/>
          </p:cNvSpPr>
          <p:nvPr>
            <p:ph type="sldImg"/>
          </p:nvPr>
        </p:nvSpPr>
        <p:spPr>
          <a:ln/>
        </p:spPr>
      </p:sp>
      <p:sp>
        <p:nvSpPr>
          <p:cNvPr id="119812"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p:spPr>
        <p:txBody>
          <a:bodyPr/>
          <a:lstStyle/>
          <a:p>
            <a:fld id="{C3B5F47E-0657-7845-A404-CEF1B6E97153}" type="slidenum">
              <a:rPr lang="en-US"/>
              <a:pPr/>
              <a:t>57</a:t>
            </a:fld>
            <a:endParaRPr lang="en-US"/>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89AF181C-D453-E743-A4F4-702AFA5502CA}" type="slidenum">
              <a:rPr lang="en-US"/>
              <a:pPr/>
              <a:t>58</a:t>
            </a:fld>
            <a:endParaRPr lang="en-US"/>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Have students research why CRTs are losing popularity despite their low cost and better quality image.</a:t>
            </a:r>
          </a:p>
          <a:p>
            <a:pPr lvl="1" eaLnBrk="1" hangingPunct="1"/>
            <a:r>
              <a:rPr lang="en-US">
                <a:latin typeface="Arial" charset="0"/>
              </a:rPr>
              <a:t> Monitor size</a:t>
            </a:r>
          </a:p>
          <a:p>
            <a:pPr lvl="1" eaLnBrk="1" hangingPunct="1"/>
            <a:r>
              <a:rPr lang="en-US">
                <a:latin typeface="Arial" charset="0"/>
              </a:rPr>
              <a:t> Power consumption</a:t>
            </a:r>
          </a:p>
          <a:p>
            <a:pPr lvl="1" eaLnBrk="1" hangingPunct="1"/>
            <a:r>
              <a:rPr lang="en-US">
                <a:latin typeface="Arial" charset="0"/>
              </a:rPr>
              <a:t> Hazardous materials</a:t>
            </a:r>
          </a:p>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D8BF8F5E-0F7B-4449-BA5F-A1CC453056BE}" type="slidenum">
              <a:rPr lang="en-US"/>
              <a:pPr/>
              <a:t>59</a:t>
            </a:fld>
            <a:endParaRPr lang="en-US"/>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Students should explain the difference </a:t>
            </a:r>
            <a:r>
              <a:rPr lang="en-US" dirty="0" smtClean="0">
                <a:latin typeface="Arial" charset="0"/>
                <a:ea typeface="ＭＳ Ｐゴシック" charset="-128"/>
                <a:cs typeface="ＭＳ Ｐゴシック" charset="-128"/>
              </a:rPr>
              <a:t>between LCD and LED technology.</a:t>
            </a:r>
            <a:endParaRPr lang="en-US" dirty="0">
              <a:latin typeface="Arial" charset="0"/>
              <a:ea typeface="ＭＳ Ｐゴシック" charset="-128"/>
              <a:cs typeface="ＭＳ Ｐゴシック" charset="-128"/>
            </a:endParaRP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Laptops are built at a fixed number of transistors that determine the resolution. If the settings are altered, the quality of image will be changed.</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fld id="{A11E5F03-E386-B242-B31A-0AA366B7CC9E}" type="slidenum">
              <a:rPr lang="en-US"/>
              <a:pPr/>
              <a:t>60</a:t>
            </a:fld>
            <a:endParaRPr lang="en-US"/>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Have students visit HowStuffWorks and research how sound cards deliver quality of computer sound.</a:t>
            </a:r>
          </a:p>
          <a:p>
            <a:pPr eaLnBrk="1" hangingPunct="1"/>
            <a:endParaRPr lang="en-US">
              <a:latin typeface="Arial" charset="0"/>
              <a:ea typeface="ＭＳ Ｐゴシック" charset="-128"/>
              <a:cs typeface="ＭＳ Ｐゴシック" charset="-128"/>
            </a:endParaRPr>
          </a:p>
          <a:p>
            <a:pPr eaLnBrk="1" hangingPunct="1"/>
            <a:r>
              <a:rPr lang="en-US">
                <a:latin typeface="Arial" charset="0"/>
                <a:ea typeface="ＭＳ Ｐゴシック" charset="-128"/>
                <a:cs typeface="ＭＳ Ｐゴシック" charset="-128"/>
              </a:rPr>
              <a:t>http://computer.howstuffworks.com/sound-card.htm</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noFill/>
        </p:spPr>
        <p:txBody>
          <a:bodyPr/>
          <a:lstStyle/>
          <a:p>
            <a:fld id="{4769263A-FEA3-8B44-88AE-C6FA43F8ABAE}" type="slidenum">
              <a:rPr lang="en-US"/>
              <a:pPr/>
              <a:t>61</a:t>
            </a:fld>
            <a:endParaRPr lang="en-US"/>
          </a:p>
        </p:txBody>
      </p:sp>
      <p:sp>
        <p:nvSpPr>
          <p:cNvPr id="130051" name="Rectangle 1026"/>
          <p:cNvSpPr>
            <a:spLocks noGrp="1" noRot="1" noChangeAspect="1" noChangeArrowheads="1" noTextEdit="1"/>
          </p:cNvSpPr>
          <p:nvPr>
            <p:ph type="sldImg"/>
          </p:nvPr>
        </p:nvSpPr>
        <p:spPr>
          <a:ln/>
        </p:spPr>
      </p:sp>
      <p:sp>
        <p:nvSpPr>
          <p:cNvPr id="130052"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a:noFill/>
        </p:spPr>
        <p:txBody>
          <a:bodyPr/>
          <a:lstStyle/>
          <a:p>
            <a:fld id="{86E86775-4AE7-6843-9DD0-D2B5DFD28076}" type="slidenum">
              <a:rPr lang="en-US"/>
              <a:pPr/>
              <a:t>62</a:t>
            </a:fld>
            <a:endParaRPr lang="en-US"/>
          </a:p>
        </p:txBody>
      </p:sp>
      <p:sp>
        <p:nvSpPr>
          <p:cNvPr id="132099" name="Rectangle 1026"/>
          <p:cNvSpPr>
            <a:spLocks noGrp="1" noRot="1" noChangeAspect="1" noChangeArrowheads="1" noTextEdit="1"/>
          </p:cNvSpPr>
          <p:nvPr>
            <p:ph type="sldImg"/>
          </p:nvPr>
        </p:nvSpPr>
        <p:spPr>
          <a:ln/>
        </p:spPr>
      </p:sp>
      <p:sp>
        <p:nvSpPr>
          <p:cNvPr id="132100"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DAA7591D-7C04-324E-A0A6-2A19AFBF0874}" type="slidenum">
              <a:rPr lang="en-US"/>
              <a:pPr/>
              <a:t>63</a:t>
            </a:fld>
            <a:endParaRPr lang="en-US"/>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Use textbox on Considerations for Selecting a Printer to discuss best options for multimedia development business, a home user, an office user.</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02174AC4-3374-3546-9025-0A86F858BC64}" type="slidenum">
              <a:rPr lang="en-US"/>
              <a:pPr/>
              <a:t>64</a:t>
            </a:fld>
            <a:endParaRPr lang="en-US"/>
          </a:p>
        </p:txBody>
      </p:sp>
      <p:sp>
        <p:nvSpPr>
          <p:cNvPr id="136195" name="Rectangle 1026"/>
          <p:cNvSpPr>
            <a:spLocks noGrp="1" noRot="1" noChangeAspect="1" noChangeArrowheads="1" noTextEdit="1"/>
          </p:cNvSpPr>
          <p:nvPr>
            <p:ph type="sldImg"/>
          </p:nvPr>
        </p:nvSpPr>
        <p:spPr>
          <a:ln/>
        </p:spPr>
      </p:sp>
      <p:sp>
        <p:nvSpPr>
          <p:cNvPr id="136196" name="Rectangle 1027"/>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569835F4-49A2-514B-AD80-4DF53C9B3171}" type="slidenum">
              <a:rPr lang="en-US"/>
              <a:pPr/>
              <a:t>65</a:t>
            </a:fld>
            <a:endParaRPr lang="en-US"/>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a:latin typeface="Arial" charset="0"/>
                <a:ea typeface="ＭＳ Ｐゴシック" charset="-128"/>
                <a:cs typeface="ＭＳ Ｐゴシック" charset="-128"/>
              </a:rPr>
              <a:t>Review with students the meaning of protocol and why common rules or standards would be critical to connect multiple networks together and share data in a efficient manner.</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6EE61DD5-0A91-9244-BB83-A831BE66EF67}" type="slidenum">
              <a:rPr lang="en-US"/>
              <a:pPr/>
              <a:t>6</a:t>
            </a:fld>
            <a:endParaRPr lang="en-US"/>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Have students identify the role each set of transistors will have in the CPU.</a:t>
            </a:r>
          </a:p>
          <a:p>
            <a:pPr eaLnBrk="1" hangingPunct="1"/>
            <a:r>
              <a:rPr lang="en-US" dirty="0">
                <a:latin typeface="Arial" charset="0"/>
                <a:ea typeface="ＭＳ Ｐゴシック" charset="-128"/>
                <a:cs typeface="ＭＳ Ｐゴシック" charset="-128"/>
              </a:rPr>
              <a:t>Cache is used to describe high speed memory in various components of the system unit. CPU cache is high speed memory directly on the microprocessor</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68FAF4CD-AFD9-AA46-984D-EB6FD42A3701}" type="slidenum">
              <a:rPr lang="en-US"/>
              <a:pPr/>
              <a:t>66</a:t>
            </a:fld>
            <a:endParaRPr lang="en-US"/>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Students should identify why the WWW is a revolutionary protocol. Consider the cross-platform compatibility for content and wide range of multimedia as part of the discussion.</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http or Hypertext Transfer Protocol</a:t>
            </a:r>
          </a:p>
          <a:p>
            <a:pPr eaLnBrk="1" hangingPunct="1"/>
            <a:r>
              <a:rPr lang="en-US" dirty="0">
                <a:latin typeface="Arial" charset="0"/>
                <a:ea typeface="ＭＳ Ｐゴシック" charset="-128"/>
                <a:cs typeface="ＭＳ Ｐゴシック" charset="-128"/>
              </a:rPr>
              <a:t>Html is the hypertext markup language that codes the web pages.</a:t>
            </a:r>
          </a:p>
          <a:p>
            <a:pPr eaLnBrk="1" hangingPunct="1"/>
            <a:r>
              <a:rPr lang="en-US" dirty="0">
                <a:latin typeface="Arial" charset="0"/>
                <a:ea typeface="ＭＳ Ｐゴシック" charset="-128"/>
                <a:cs typeface="ＭＳ Ｐゴシック" charset="-128"/>
              </a:rPr>
              <a:t>Review the address structure of a URL and how they differ for internal files and external files.</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4C6B4B74-E99C-2B44-9ADB-68BC02614753}" type="slidenum">
              <a:rPr lang="en-US"/>
              <a:pPr/>
              <a:t>67</a:t>
            </a:fld>
            <a:endParaRPr lang="en-US"/>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Have students comment on benefits of having the processing of data done on a local desktop computer and the communication bandwidth service the transmission of data. Where are the efficiencies in this model?</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Ethernet is most common LAN technology. Software protocols are available on all PC's and widely supported by Internet protocols.</a:t>
            </a:r>
          </a:p>
          <a:p>
            <a:pPr eaLnBrk="1" hangingPunct="1"/>
            <a:endParaRPr lang="en-US" dirty="0">
              <a:latin typeface="Arial" charset="0"/>
              <a:ea typeface="ＭＳ Ｐゴシック" charset="-128"/>
              <a:cs typeface="ＭＳ Ｐゴシック" charset="-128"/>
            </a:endParaRPr>
          </a:p>
          <a:p>
            <a:pPr eaLnBrk="1" hangingPunct="1"/>
            <a:r>
              <a:rPr lang="en-US" dirty="0">
                <a:latin typeface="Arial" charset="0"/>
                <a:ea typeface="ＭＳ Ｐゴシック" charset="-128"/>
                <a:cs typeface="ＭＳ Ｐゴシック" charset="-128"/>
              </a:rPr>
              <a:t>Have students research and explain the distinction between </a:t>
            </a:r>
            <a:r>
              <a:rPr lang="en-US" dirty="0" err="1">
                <a:latin typeface="Arial" charset="0"/>
                <a:ea typeface="ＭＳ Ｐゴシック" charset="-128"/>
                <a:cs typeface="ＭＳ Ｐゴシック" charset="-128"/>
              </a:rPr>
              <a:t>wifi</a:t>
            </a:r>
            <a:r>
              <a:rPr lang="en-US" dirty="0">
                <a:latin typeface="Arial" charset="0"/>
                <a:ea typeface="ＭＳ Ｐゴシック" charset="-128"/>
                <a:cs typeface="ＭＳ Ｐゴシック" charset="-128"/>
              </a:rPr>
              <a:t> and </a:t>
            </a:r>
            <a:r>
              <a:rPr lang="en-US" dirty="0" err="1">
                <a:latin typeface="Arial" charset="0"/>
                <a:ea typeface="ＭＳ Ｐゴシック" charset="-128"/>
                <a:cs typeface="ＭＳ Ｐゴシック" charset="-128"/>
              </a:rPr>
              <a:t>bluetooth</a:t>
            </a:r>
            <a:r>
              <a:rPr lang="en-US" dirty="0">
                <a:latin typeface="Arial" charset="0"/>
                <a:ea typeface="ＭＳ Ｐゴシック" charset="-128"/>
                <a:cs typeface="ＭＳ Ｐゴシック" charset="-128"/>
              </a:rPr>
              <a:t>, where they are commonly used, and the new standards for </a:t>
            </a:r>
            <a:r>
              <a:rPr lang="en-US" dirty="0" err="1">
                <a:latin typeface="Arial" charset="0"/>
                <a:ea typeface="ＭＳ Ｐゴシック" charset="-128"/>
                <a:cs typeface="ＭＳ Ｐゴシック" charset="-128"/>
              </a:rPr>
              <a:t>wifi</a:t>
            </a:r>
            <a:r>
              <a:rPr lang="en-US" dirty="0">
                <a:latin typeface="Arial" charset="0"/>
                <a:ea typeface="ＭＳ Ｐゴシック" charset="-128"/>
                <a:cs typeface="ＭＳ Ｐゴシック" charset="-128"/>
              </a:rPr>
              <a:t> transmission.</a:t>
            </a:r>
          </a:p>
          <a:p>
            <a:pPr eaLnBrk="1" hangingPunct="1"/>
            <a:r>
              <a:rPr lang="en-US" dirty="0">
                <a:latin typeface="Arial" charset="0"/>
                <a:ea typeface="ＭＳ Ｐゴシック" charset="-128"/>
                <a:cs typeface="ＭＳ Ｐゴシック" charset="-128"/>
              </a:rPr>
              <a:t>http://www.awirelesslife.com/wireless.html offers a short clear overview and includes </a:t>
            </a:r>
            <a:r>
              <a:rPr lang="en-US" dirty="0" err="1">
                <a:latin typeface="Arial" charset="0"/>
                <a:ea typeface="ＭＳ Ｐゴシック" charset="-128"/>
                <a:cs typeface="ＭＳ Ｐゴシック" charset="-128"/>
              </a:rPr>
              <a:t>wimax</a:t>
            </a:r>
            <a:r>
              <a:rPr lang="en-US" dirty="0">
                <a:latin typeface="Arial" charset="0"/>
                <a:ea typeface="ＭＳ Ｐゴシック" charset="-128"/>
                <a:cs typeface="ＭＳ Ｐゴシック" charset="-128"/>
              </a:rPr>
              <a:t> technology.</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47BEF70E-AD12-1641-8298-A3A1F368A4E1}" type="slidenum">
              <a:rPr lang="en-US"/>
              <a:pPr/>
              <a:t>68</a:t>
            </a:fld>
            <a:endParaRPr lang="en-US"/>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0B0B4EAB-BD68-FE46-B298-9CB870A5F7D6}" type="slidenum">
              <a:rPr lang="en-US"/>
              <a:pPr/>
              <a:t>69</a:t>
            </a:fld>
            <a:endParaRPr lang="en-US"/>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24734B00-513C-C847-9028-64E0FECECA60}" type="slidenum">
              <a:rPr lang="en-US"/>
              <a:pPr/>
              <a:t>7</a:t>
            </a:fld>
            <a:endParaRPr 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r>
              <a:rPr lang="en-US" dirty="0">
                <a:latin typeface="Arial" charset="0"/>
                <a:ea typeface="ＭＳ Ｐゴシック" charset="-128"/>
                <a:cs typeface="ＭＳ Ｐゴシック" charset="-128"/>
              </a:rPr>
              <a:t>Ask students to identify the main activity of each step. </a:t>
            </a:r>
          </a:p>
          <a:p>
            <a:pPr eaLnBrk="1" hangingPunct="1"/>
            <a:r>
              <a:rPr lang="en-US" dirty="0">
                <a:latin typeface="Arial" charset="0"/>
                <a:ea typeface="ＭＳ Ｐゴシック" charset="-128"/>
                <a:cs typeface="ＭＳ Ｐゴシック" charset="-128"/>
              </a:rPr>
              <a:t>Use a basic metaphor of sending a letter to a friend to illustrate the sequential nature of this machine cycle and relate the importance of each step for the command to be completed successfully.</a:t>
            </a:r>
          </a:p>
          <a:p>
            <a:pPr eaLnBrk="1" hangingPunct="1"/>
            <a:r>
              <a:rPr lang="en-US" dirty="0">
                <a:latin typeface="Arial" charset="0"/>
                <a:ea typeface="ＭＳ Ｐゴシック" charset="-128"/>
                <a:cs typeface="ＭＳ Ｐゴシック" charset="-128"/>
              </a:rPr>
              <a:t>The mailman (CU) would fetch the letter from the mailbox (RAM), decode the address. The post office (ALU) would  send  (EXECUTE) the letter to the address. The mailman(CU) at the destination would STORE the letter in the mailbox (RAM).</a:t>
            </a:r>
          </a:p>
          <a:p>
            <a:pPr eaLnBrk="1" hangingPunct="1"/>
            <a:r>
              <a:rPr lang="en-US" dirty="0">
                <a:latin typeface="Arial" charset="0"/>
                <a:ea typeface="ＭＳ Ｐゴシック" charset="-128"/>
                <a:cs typeface="ＭＳ Ｐゴシック" charset="-128"/>
              </a:rPr>
              <a:t>Registers hold the letter temporarily until the execute phase is done and the CU returns the results to RAM.</a:t>
            </a:r>
          </a:p>
          <a:p>
            <a:pPr eaLnBrk="1" hangingPunct="1"/>
            <a:r>
              <a:rPr lang="en-US" dirty="0">
                <a:latin typeface="Arial" charset="0"/>
                <a:ea typeface="ＭＳ Ｐゴシック" charset="-128"/>
                <a:cs typeface="ＭＳ Ｐゴシック" charset="-128"/>
              </a:rPr>
              <a:t>Several techniques are used to speed up this sequential nature of processing. One is to load the microprocessor with high speed CACHE to store frequently used data and commands. So in keeping with the metaphor, the Post Office(ALU) might keep a (mail cart) Cache of all letters destined to a specific zip code until the mailman (CU) arrives.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3D21AF28-67F5-9444-AC76-B01151AC642A}" type="slidenum">
              <a:rPr lang="en-US"/>
              <a:pPr/>
              <a:t>9</a:t>
            </a:fld>
            <a:endParaRPr lang="en-US"/>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p>
            <a:fld id="{68DC661F-1369-7344-81D1-B43D6D7BC465}" type="slidenum">
              <a:rPr lang="en-US"/>
              <a:pPr/>
              <a:t>10</a:t>
            </a:fld>
            <a:endParaRPr 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en-US">
              <a:latin typeface="Arial" charset="0"/>
              <a:ea typeface="ＭＳ Ｐゴシック" charset="-128"/>
              <a:cs typeface="ＭＳ Ｐゴシック" charset="-12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BDCCC5B-5ED1-4440-A508-49E0E750E48C}" type="datetimeFigureOut">
              <a:rPr lang="en-US" smtClean="0"/>
              <a:t>9/19/2018</a:t>
            </a:fld>
            <a:endParaRPr lang="en-US"/>
          </a:p>
        </p:txBody>
      </p:sp>
      <p:sp>
        <p:nvSpPr>
          <p:cNvPr id="5" name="Footer Placeholder 4"/>
          <p:cNvSpPr>
            <a:spLocks noGrp="1"/>
          </p:cNvSpPr>
          <p:nvPr>
            <p:ph type="ftr" sz="quarter" idx="11"/>
          </p:nvPr>
        </p:nvSpPr>
        <p:spPr/>
        <p:txBody>
          <a:bodyPr/>
          <a:lstStyle/>
          <a:p>
            <a:r>
              <a:rPr lang="en-US" smtClean="0"/>
              <a:t>An Introduction to Digital Multimedia</a:t>
            </a:r>
            <a:endParaRPr lang="en-US"/>
          </a:p>
        </p:txBody>
      </p:sp>
      <p:sp>
        <p:nvSpPr>
          <p:cNvPr id="6" name="Slide Number Placeholder 5"/>
          <p:cNvSpPr>
            <a:spLocks noGrp="1"/>
          </p:cNvSpPr>
          <p:nvPr>
            <p:ph type="sldNum" sz="quarter" idx="12"/>
          </p:nvPr>
        </p:nvSpPr>
        <p:spPr/>
        <p:txBody>
          <a:bodyPr/>
          <a:lstStyle/>
          <a:p>
            <a:fld id="{8FEA9981-916C-D948-AB99-B8C690F1C208}" type="slidenum">
              <a:rPr lang="en-US" smtClean="0"/>
              <a:pPr/>
              <a:t>‹#›</a:t>
            </a:fld>
            <a:endParaRPr lang="en-US"/>
          </a:p>
        </p:txBody>
      </p:sp>
    </p:spTree>
    <p:extLst>
      <p:ext uri="{BB962C8B-B14F-4D97-AF65-F5344CB8AC3E}">
        <p14:creationId xmlns:p14="http://schemas.microsoft.com/office/powerpoint/2010/main" val="3023693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DCCC5B-5ED1-4440-A508-49E0E750E48C}" type="datetimeFigureOut">
              <a:rPr lang="en-US" smtClean="0"/>
              <a:t>9/19/2018</a:t>
            </a:fld>
            <a:endParaRPr lang="en-US"/>
          </a:p>
        </p:txBody>
      </p:sp>
      <p:sp>
        <p:nvSpPr>
          <p:cNvPr id="5" name="Footer Placeholder 4"/>
          <p:cNvSpPr>
            <a:spLocks noGrp="1"/>
          </p:cNvSpPr>
          <p:nvPr>
            <p:ph type="ftr" sz="quarter" idx="11"/>
          </p:nvPr>
        </p:nvSpPr>
        <p:spPr/>
        <p:txBody>
          <a:bodyPr/>
          <a:lstStyle/>
          <a:p>
            <a:r>
              <a:rPr lang="en-US" smtClean="0"/>
              <a:t>An Introduction to Digital Multimedia</a:t>
            </a:r>
            <a:endParaRPr lang="en-US"/>
          </a:p>
        </p:txBody>
      </p:sp>
      <p:sp>
        <p:nvSpPr>
          <p:cNvPr id="6" name="Slide Number Placeholder 5"/>
          <p:cNvSpPr>
            <a:spLocks noGrp="1"/>
          </p:cNvSpPr>
          <p:nvPr>
            <p:ph type="sldNum" sz="quarter" idx="12"/>
          </p:nvPr>
        </p:nvSpPr>
        <p:spPr/>
        <p:txBody>
          <a:bodyPr/>
          <a:lstStyle/>
          <a:p>
            <a:fld id="{1AFE6F8E-29F8-4047-A8AB-4FDAFA3EFC34}" type="slidenum">
              <a:rPr lang="en-US" smtClean="0"/>
              <a:pPr/>
              <a:t>‹#›</a:t>
            </a:fld>
            <a:endParaRPr lang="en-US"/>
          </a:p>
        </p:txBody>
      </p:sp>
    </p:spTree>
    <p:extLst>
      <p:ext uri="{BB962C8B-B14F-4D97-AF65-F5344CB8AC3E}">
        <p14:creationId xmlns:p14="http://schemas.microsoft.com/office/powerpoint/2010/main" val="2337120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DCCC5B-5ED1-4440-A508-49E0E750E48C}" type="datetimeFigureOut">
              <a:rPr lang="en-US" smtClean="0"/>
              <a:t>9/19/2018</a:t>
            </a:fld>
            <a:endParaRPr lang="en-US"/>
          </a:p>
        </p:txBody>
      </p:sp>
      <p:sp>
        <p:nvSpPr>
          <p:cNvPr id="5" name="Footer Placeholder 4"/>
          <p:cNvSpPr>
            <a:spLocks noGrp="1"/>
          </p:cNvSpPr>
          <p:nvPr>
            <p:ph type="ftr" sz="quarter" idx="11"/>
          </p:nvPr>
        </p:nvSpPr>
        <p:spPr/>
        <p:txBody>
          <a:bodyPr/>
          <a:lstStyle/>
          <a:p>
            <a:r>
              <a:rPr lang="en-US" smtClean="0"/>
              <a:t>An Introduction to Digital Multimedia</a:t>
            </a:r>
            <a:endParaRPr lang="en-US"/>
          </a:p>
        </p:txBody>
      </p:sp>
      <p:sp>
        <p:nvSpPr>
          <p:cNvPr id="6" name="Slide Number Placeholder 5"/>
          <p:cNvSpPr>
            <a:spLocks noGrp="1"/>
          </p:cNvSpPr>
          <p:nvPr>
            <p:ph type="sldNum" sz="quarter" idx="12"/>
          </p:nvPr>
        </p:nvSpPr>
        <p:spPr/>
        <p:txBody>
          <a:bodyPr/>
          <a:lstStyle/>
          <a:p>
            <a:fld id="{268268A2-9C52-344E-A8D6-577C48B0B83C}" type="slidenum">
              <a:rPr lang="en-US" smtClean="0"/>
              <a:pPr/>
              <a:t>‹#›</a:t>
            </a:fld>
            <a:endParaRPr lang="en-US"/>
          </a:p>
        </p:txBody>
      </p:sp>
    </p:spTree>
    <p:extLst>
      <p:ext uri="{BB962C8B-B14F-4D97-AF65-F5344CB8AC3E}">
        <p14:creationId xmlns:p14="http://schemas.microsoft.com/office/powerpoint/2010/main" val="2303138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BDCCC5B-5ED1-4440-A508-49E0E750E48C}" type="datetimeFigureOut">
              <a:rPr lang="en-US" smtClean="0"/>
              <a:t>9/19/2018</a:t>
            </a:fld>
            <a:endParaRPr lang="en-US"/>
          </a:p>
        </p:txBody>
      </p:sp>
      <p:sp>
        <p:nvSpPr>
          <p:cNvPr id="5" name="Footer Placeholder 4"/>
          <p:cNvSpPr>
            <a:spLocks noGrp="1"/>
          </p:cNvSpPr>
          <p:nvPr>
            <p:ph type="ftr" sz="quarter" idx="11"/>
          </p:nvPr>
        </p:nvSpPr>
        <p:spPr/>
        <p:txBody>
          <a:bodyPr/>
          <a:lstStyle/>
          <a:p>
            <a:r>
              <a:rPr lang="en-US" smtClean="0"/>
              <a:t>An Introduction to Digital Multimedia</a:t>
            </a:r>
            <a:endParaRPr lang="en-US"/>
          </a:p>
        </p:txBody>
      </p:sp>
      <p:sp>
        <p:nvSpPr>
          <p:cNvPr id="6" name="Slide Number Placeholder 5"/>
          <p:cNvSpPr>
            <a:spLocks noGrp="1"/>
          </p:cNvSpPr>
          <p:nvPr>
            <p:ph type="sldNum" sz="quarter" idx="12"/>
          </p:nvPr>
        </p:nvSpPr>
        <p:spPr/>
        <p:txBody>
          <a:bodyPr/>
          <a:lstStyle/>
          <a:p>
            <a:fld id="{376D0372-3655-B14C-B6E5-F552B1C3497E}" type="slidenum">
              <a:rPr lang="en-US" smtClean="0"/>
              <a:pPr/>
              <a:t>‹#›</a:t>
            </a:fld>
            <a:endParaRPr lang="en-US"/>
          </a:p>
        </p:txBody>
      </p:sp>
    </p:spTree>
    <p:extLst>
      <p:ext uri="{BB962C8B-B14F-4D97-AF65-F5344CB8AC3E}">
        <p14:creationId xmlns:p14="http://schemas.microsoft.com/office/powerpoint/2010/main" val="232766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BDCCC5B-5ED1-4440-A508-49E0E750E48C}" type="datetimeFigureOut">
              <a:rPr lang="en-US" smtClean="0"/>
              <a:t>9/19/2018</a:t>
            </a:fld>
            <a:endParaRPr lang="en-US"/>
          </a:p>
        </p:txBody>
      </p:sp>
      <p:sp>
        <p:nvSpPr>
          <p:cNvPr id="5" name="Footer Placeholder 4"/>
          <p:cNvSpPr>
            <a:spLocks noGrp="1"/>
          </p:cNvSpPr>
          <p:nvPr>
            <p:ph type="ftr" sz="quarter" idx="11"/>
          </p:nvPr>
        </p:nvSpPr>
        <p:spPr/>
        <p:txBody>
          <a:bodyPr/>
          <a:lstStyle/>
          <a:p>
            <a:r>
              <a:rPr lang="en-US" smtClean="0"/>
              <a:t>An Introduction to Digital Multimedia</a:t>
            </a:r>
            <a:endParaRPr lang="en-US"/>
          </a:p>
        </p:txBody>
      </p:sp>
      <p:sp>
        <p:nvSpPr>
          <p:cNvPr id="6" name="Slide Number Placeholder 5"/>
          <p:cNvSpPr>
            <a:spLocks noGrp="1"/>
          </p:cNvSpPr>
          <p:nvPr>
            <p:ph type="sldNum" sz="quarter" idx="12"/>
          </p:nvPr>
        </p:nvSpPr>
        <p:spPr/>
        <p:txBody>
          <a:bodyPr/>
          <a:lstStyle/>
          <a:p>
            <a:fld id="{3C871006-6DD9-E04F-83BD-91A8F09C63C9}" type="slidenum">
              <a:rPr lang="en-US" smtClean="0"/>
              <a:pPr/>
              <a:t>‹#›</a:t>
            </a:fld>
            <a:endParaRPr lang="en-US"/>
          </a:p>
        </p:txBody>
      </p:sp>
    </p:spTree>
    <p:extLst>
      <p:ext uri="{BB962C8B-B14F-4D97-AF65-F5344CB8AC3E}">
        <p14:creationId xmlns:p14="http://schemas.microsoft.com/office/powerpoint/2010/main" val="1066289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BDCCC5B-5ED1-4440-A508-49E0E750E48C}" type="datetimeFigureOut">
              <a:rPr lang="en-US" smtClean="0"/>
              <a:t>9/19/2018</a:t>
            </a:fld>
            <a:endParaRPr lang="en-US"/>
          </a:p>
        </p:txBody>
      </p:sp>
      <p:sp>
        <p:nvSpPr>
          <p:cNvPr id="6" name="Footer Placeholder 5"/>
          <p:cNvSpPr>
            <a:spLocks noGrp="1"/>
          </p:cNvSpPr>
          <p:nvPr>
            <p:ph type="ftr" sz="quarter" idx="11"/>
          </p:nvPr>
        </p:nvSpPr>
        <p:spPr/>
        <p:txBody>
          <a:bodyPr/>
          <a:lstStyle/>
          <a:p>
            <a:r>
              <a:rPr lang="en-US" smtClean="0"/>
              <a:t>An Introduction to Digital Multimedia</a:t>
            </a:r>
            <a:endParaRPr lang="en-US"/>
          </a:p>
        </p:txBody>
      </p:sp>
      <p:sp>
        <p:nvSpPr>
          <p:cNvPr id="7" name="Slide Number Placeholder 6"/>
          <p:cNvSpPr>
            <a:spLocks noGrp="1"/>
          </p:cNvSpPr>
          <p:nvPr>
            <p:ph type="sldNum" sz="quarter" idx="12"/>
          </p:nvPr>
        </p:nvSpPr>
        <p:spPr/>
        <p:txBody>
          <a:bodyPr/>
          <a:lstStyle/>
          <a:p>
            <a:fld id="{9FA501BF-7B83-9D46-A56D-66DB0C9E6E8C}" type="slidenum">
              <a:rPr lang="en-US" smtClean="0"/>
              <a:pPr/>
              <a:t>‹#›</a:t>
            </a:fld>
            <a:endParaRPr lang="en-US"/>
          </a:p>
        </p:txBody>
      </p:sp>
    </p:spTree>
    <p:extLst>
      <p:ext uri="{BB962C8B-B14F-4D97-AF65-F5344CB8AC3E}">
        <p14:creationId xmlns:p14="http://schemas.microsoft.com/office/powerpoint/2010/main" val="33314521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BDCCC5B-5ED1-4440-A508-49E0E750E48C}" type="datetimeFigureOut">
              <a:rPr lang="en-US" smtClean="0"/>
              <a:t>9/19/2018</a:t>
            </a:fld>
            <a:endParaRPr lang="en-US"/>
          </a:p>
        </p:txBody>
      </p:sp>
      <p:sp>
        <p:nvSpPr>
          <p:cNvPr id="8" name="Footer Placeholder 7"/>
          <p:cNvSpPr>
            <a:spLocks noGrp="1"/>
          </p:cNvSpPr>
          <p:nvPr>
            <p:ph type="ftr" sz="quarter" idx="11"/>
          </p:nvPr>
        </p:nvSpPr>
        <p:spPr/>
        <p:txBody>
          <a:bodyPr/>
          <a:lstStyle/>
          <a:p>
            <a:r>
              <a:rPr lang="en-US" smtClean="0"/>
              <a:t>An Introduction to Digital Multimedia</a:t>
            </a:r>
            <a:endParaRPr lang="en-US"/>
          </a:p>
        </p:txBody>
      </p:sp>
      <p:sp>
        <p:nvSpPr>
          <p:cNvPr id="9" name="Slide Number Placeholder 8"/>
          <p:cNvSpPr>
            <a:spLocks noGrp="1"/>
          </p:cNvSpPr>
          <p:nvPr>
            <p:ph type="sldNum" sz="quarter" idx="12"/>
          </p:nvPr>
        </p:nvSpPr>
        <p:spPr/>
        <p:txBody>
          <a:bodyPr/>
          <a:lstStyle/>
          <a:p>
            <a:fld id="{DF53E461-972B-604A-A2B2-10E78E927996}" type="slidenum">
              <a:rPr lang="en-US" smtClean="0"/>
              <a:pPr/>
              <a:t>‹#›</a:t>
            </a:fld>
            <a:endParaRPr lang="en-US"/>
          </a:p>
        </p:txBody>
      </p:sp>
    </p:spTree>
    <p:extLst>
      <p:ext uri="{BB962C8B-B14F-4D97-AF65-F5344CB8AC3E}">
        <p14:creationId xmlns:p14="http://schemas.microsoft.com/office/powerpoint/2010/main" val="1174804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BDCCC5B-5ED1-4440-A508-49E0E750E48C}" type="datetimeFigureOut">
              <a:rPr lang="en-US" smtClean="0"/>
              <a:t>9/19/2018</a:t>
            </a:fld>
            <a:endParaRPr lang="en-US"/>
          </a:p>
        </p:txBody>
      </p:sp>
      <p:sp>
        <p:nvSpPr>
          <p:cNvPr id="4" name="Footer Placeholder 3"/>
          <p:cNvSpPr>
            <a:spLocks noGrp="1"/>
          </p:cNvSpPr>
          <p:nvPr>
            <p:ph type="ftr" sz="quarter" idx="11"/>
          </p:nvPr>
        </p:nvSpPr>
        <p:spPr/>
        <p:txBody>
          <a:bodyPr/>
          <a:lstStyle/>
          <a:p>
            <a:r>
              <a:rPr lang="en-US" smtClean="0"/>
              <a:t>An Introduction to Digital Multimedia</a:t>
            </a:r>
            <a:endParaRPr lang="en-US"/>
          </a:p>
        </p:txBody>
      </p:sp>
      <p:sp>
        <p:nvSpPr>
          <p:cNvPr id="5" name="Slide Number Placeholder 4"/>
          <p:cNvSpPr>
            <a:spLocks noGrp="1"/>
          </p:cNvSpPr>
          <p:nvPr>
            <p:ph type="sldNum" sz="quarter" idx="12"/>
          </p:nvPr>
        </p:nvSpPr>
        <p:spPr/>
        <p:txBody>
          <a:bodyPr/>
          <a:lstStyle/>
          <a:p>
            <a:fld id="{BD768C6C-5AF5-CA43-93DE-E6E2238456CD}" type="slidenum">
              <a:rPr lang="en-US" smtClean="0"/>
              <a:pPr/>
              <a:t>‹#›</a:t>
            </a:fld>
            <a:endParaRPr lang="en-US"/>
          </a:p>
        </p:txBody>
      </p:sp>
    </p:spTree>
    <p:extLst>
      <p:ext uri="{BB962C8B-B14F-4D97-AF65-F5344CB8AC3E}">
        <p14:creationId xmlns:p14="http://schemas.microsoft.com/office/powerpoint/2010/main" val="4103183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BDCCC5B-5ED1-4440-A508-49E0E750E48C}" type="datetimeFigureOut">
              <a:rPr lang="en-US" smtClean="0"/>
              <a:t>9/19/2018</a:t>
            </a:fld>
            <a:endParaRPr lang="en-US"/>
          </a:p>
        </p:txBody>
      </p:sp>
      <p:sp>
        <p:nvSpPr>
          <p:cNvPr id="3" name="Footer Placeholder 2"/>
          <p:cNvSpPr>
            <a:spLocks noGrp="1"/>
          </p:cNvSpPr>
          <p:nvPr>
            <p:ph type="ftr" sz="quarter" idx="11"/>
          </p:nvPr>
        </p:nvSpPr>
        <p:spPr/>
        <p:txBody>
          <a:bodyPr/>
          <a:lstStyle/>
          <a:p>
            <a:r>
              <a:rPr lang="en-US" smtClean="0"/>
              <a:t>An Introduction to Digital Multimedia</a:t>
            </a:r>
            <a:endParaRPr lang="en-US"/>
          </a:p>
        </p:txBody>
      </p:sp>
      <p:sp>
        <p:nvSpPr>
          <p:cNvPr id="4" name="Slide Number Placeholder 3"/>
          <p:cNvSpPr>
            <a:spLocks noGrp="1"/>
          </p:cNvSpPr>
          <p:nvPr>
            <p:ph type="sldNum" sz="quarter" idx="12"/>
          </p:nvPr>
        </p:nvSpPr>
        <p:spPr/>
        <p:txBody>
          <a:bodyPr/>
          <a:lstStyle/>
          <a:p>
            <a:fld id="{3E554E32-56B2-6741-B582-F551DC4381AB}" type="slidenum">
              <a:rPr lang="en-US" smtClean="0"/>
              <a:pPr/>
              <a:t>‹#›</a:t>
            </a:fld>
            <a:endParaRPr lang="en-US"/>
          </a:p>
        </p:txBody>
      </p:sp>
    </p:spTree>
    <p:extLst>
      <p:ext uri="{BB962C8B-B14F-4D97-AF65-F5344CB8AC3E}">
        <p14:creationId xmlns:p14="http://schemas.microsoft.com/office/powerpoint/2010/main" val="626937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DCCC5B-5ED1-4440-A508-49E0E750E48C}" type="datetimeFigureOut">
              <a:rPr lang="en-US" smtClean="0"/>
              <a:t>9/19/2018</a:t>
            </a:fld>
            <a:endParaRPr lang="en-US"/>
          </a:p>
        </p:txBody>
      </p:sp>
      <p:sp>
        <p:nvSpPr>
          <p:cNvPr id="6" name="Footer Placeholder 5"/>
          <p:cNvSpPr>
            <a:spLocks noGrp="1"/>
          </p:cNvSpPr>
          <p:nvPr>
            <p:ph type="ftr" sz="quarter" idx="11"/>
          </p:nvPr>
        </p:nvSpPr>
        <p:spPr/>
        <p:txBody>
          <a:bodyPr/>
          <a:lstStyle/>
          <a:p>
            <a:r>
              <a:rPr lang="en-US" smtClean="0"/>
              <a:t>An Introduction to Digital Multimedia</a:t>
            </a:r>
            <a:endParaRPr lang="en-US"/>
          </a:p>
        </p:txBody>
      </p:sp>
      <p:sp>
        <p:nvSpPr>
          <p:cNvPr id="7" name="Slide Number Placeholder 6"/>
          <p:cNvSpPr>
            <a:spLocks noGrp="1"/>
          </p:cNvSpPr>
          <p:nvPr>
            <p:ph type="sldNum" sz="quarter" idx="12"/>
          </p:nvPr>
        </p:nvSpPr>
        <p:spPr/>
        <p:txBody>
          <a:bodyPr/>
          <a:lstStyle/>
          <a:p>
            <a:fld id="{1F4B6795-411D-494F-B653-E997171FDBA1}" type="slidenum">
              <a:rPr lang="en-US" smtClean="0"/>
              <a:pPr/>
              <a:t>‹#›</a:t>
            </a:fld>
            <a:endParaRPr lang="en-US"/>
          </a:p>
        </p:txBody>
      </p:sp>
    </p:spTree>
    <p:extLst>
      <p:ext uri="{BB962C8B-B14F-4D97-AF65-F5344CB8AC3E}">
        <p14:creationId xmlns:p14="http://schemas.microsoft.com/office/powerpoint/2010/main" val="3688692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BDCCC5B-5ED1-4440-A508-49E0E750E48C}" type="datetimeFigureOut">
              <a:rPr lang="en-US" smtClean="0"/>
              <a:t>9/19/2018</a:t>
            </a:fld>
            <a:endParaRPr lang="en-US"/>
          </a:p>
        </p:txBody>
      </p:sp>
      <p:sp>
        <p:nvSpPr>
          <p:cNvPr id="6" name="Footer Placeholder 5"/>
          <p:cNvSpPr>
            <a:spLocks noGrp="1"/>
          </p:cNvSpPr>
          <p:nvPr>
            <p:ph type="ftr" sz="quarter" idx="11"/>
          </p:nvPr>
        </p:nvSpPr>
        <p:spPr/>
        <p:txBody>
          <a:bodyPr/>
          <a:lstStyle/>
          <a:p>
            <a:r>
              <a:rPr lang="en-US" smtClean="0"/>
              <a:t>An Introduction to Digital Multimedia</a:t>
            </a:r>
            <a:endParaRPr lang="en-US"/>
          </a:p>
        </p:txBody>
      </p:sp>
      <p:sp>
        <p:nvSpPr>
          <p:cNvPr id="7" name="Slide Number Placeholder 6"/>
          <p:cNvSpPr>
            <a:spLocks noGrp="1"/>
          </p:cNvSpPr>
          <p:nvPr>
            <p:ph type="sldNum" sz="quarter" idx="12"/>
          </p:nvPr>
        </p:nvSpPr>
        <p:spPr/>
        <p:txBody>
          <a:bodyPr/>
          <a:lstStyle/>
          <a:p>
            <a:fld id="{026C692A-DFEE-6440-8379-9F877A98F32E}" type="slidenum">
              <a:rPr lang="en-US" smtClean="0"/>
              <a:pPr/>
              <a:t>‹#›</a:t>
            </a:fld>
            <a:endParaRPr lang="en-US"/>
          </a:p>
        </p:txBody>
      </p:sp>
    </p:spTree>
    <p:extLst>
      <p:ext uri="{BB962C8B-B14F-4D97-AF65-F5344CB8AC3E}">
        <p14:creationId xmlns:p14="http://schemas.microsoft.com/office/powerpoint/2010/main" val="892628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DCCC5B-5ED1-4440-A508-49E0E750E48C}" type="datetimeFigureOut">
              <a:rPr lang="en-US" smtClean="0"/>
              <a:t>9/19/2018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An Introduction to Digital Multimedia</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774317-C19A-6A4B-B2BF-A9C3591EC7BC}" type="slidenum">
              <a:rPr lang="en-US" smtClean="0"/>
              <a:pPr/>
              <a:t>‹#›</a:t>
            </a:fld>
            <a:endParaRPr lang="en-US"/>
          </a:p>
        </p:txBody>
      </p:sp>
    </p:spTree>
    <p:extLst>
      <p:ext uri="{BB962C8B-B14F-4D97-AF65-F5344CB8AC3E}">
        <p14:creationId xmlns:p14="http://schemas.microsoft.com/office/powerpoint/2010/main" val="3142871781"/>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intel.com/consumer/learn/technology.htm?iid=learn_silicon+technology"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Microsoft_Word_97_-_2003_Document1.doc"/></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7" name="Rectangle 2"/>
          <p:cNvSpPr>
            <a:spLocks noGrp="1" noChangeArrowheads="1"/>
          </p:cNvSpPr>
          <p:nvPr>
            <p:ph type="title"/>
          </p:nvPr>
        </p:nvSpPr>
        <p:spPr/>
        <p:txBody>
          <a:bodyPr/>
          <a:lstStyle/>
          <a:p>
            <a:pPr eaLnBrk="1" hangingPunct="1"/>
            <a:r>
              <a:rPr lang="en-US" dirty="0" smtClean="0">
                <a:solidFill>
                  <a:srgbClr val="FF0000"/>
                </a:solidFill>
                <a:ea typeface="ＭＳ Ｐゴシック" charset="-128"/>
                <a:cs typeface="ＭＳ Ｐゴシック" charset="-128"/>
              </a:rPr>
              <a:t>Chapter Highlights</a:t>
            </a:r>
            <a:endParaRPr lang="en-US" dirty="0">
              <a:solidFill>
                <a:srgbClr val="FF0000"/>
              </a:solidFill>
              <a:ea typeface="ＭＳ Ｐゴシック" charset="-128"/>
              <a:cs typeface="ＭＳ Ｐゴシック" charset="-128"/>
            </a:endParaRPr>
          </a:p>
        </p:txBody>
      </p:sp>
      <p:sp>
        <p:nvSpPr>
          <p:cNvPr id="16388" name="Rectangle 3"/>
          <p:cNvSpPr>
            <a:spLocks noGrp="1" noChangeArrowheads="1"/>
          </p:cNvSpPr>
          <p:nvPr>
            <p:ph idx="1"/>
          </p:nvPr>
        </p:nvSpPr>
        <p:spPr>
          <a:xfrm>
            <a:off x="381000" y="1222375"/>
            <a:ext cx="8305800" cy="5219700"/>
          </a:xfrm>
        </p:spPr>
        <p:txBody>
          <a:bodyPr>
            <a:noAutofit/>
          </a:bodyPr>
          <a:lstStyle/>
          <a:p>
            <a:pPr eaLnBrk="1" hangingPunct="1"/>
            <a:r>
              <a:rPr lang="en-US" sz="3600" dirty="0" smtClean="0">
                <a:ea typeface="ＭＳ Ｐゴシック" charset="-128"/>
                <a:cs typeface="ＭＳ Ｐゴシック" charset="-128"/>
              </a:rPr>
              <a:t>Components of a Computer System</a:t>
            </a:r>
          </a:p>
          <a:p>
            <a:pPr eaLnBrk="1" hangingPunct="1"/>
            <a:r>
              <a:rPr lang="en-US" sz="3600" dirty="0" smtClean="0">
                <a:ea typeface="ＭＳ Ｐゴシック" charset="-128"/>
                <a:cs typeface="ＭＳ Ｐゴシック" charset="-128"/>
              </a:rPr>
              <a:t>Types of Computer Systems</a:t>
            </a:r>
          </a:p>
          <a:p>
            <a:pPr eaLnBrk="1" hangingPunct="1"/>
            <a:r>
              <a:rPr lang="en-US" sz="3600" dirty="0" smtClean="0">
                <a:ea typeface="ＭＳ Ｐゴシック" charset="-128"/>
                <a:cs typeface="ＭＳ Ｐゴシック" charset="-128"/>
              </a:rPr>
              <a:t>Computer Platforms</a:t>
            </a:r>
            <a:endParaRPr lang="en-US" dirty="0" smtClean="0">
              <a:ea typeface="ＭＳ Ｐゴシック" charset="-128"/>
              <a:cs typeface="ＭＳ Ｐゴシック" charset="-128"/>
            </a:endParaRPr>
          </a:p>
          <a:p>
            <a:pPr eaLnBrk="1" hangingPunct="1"/>
            <a:r>
              <a:rPr lang="en-US" sz="3600" dirty="0" smtClean="0">
                <a:solidFill>
                  <a:srgbClr val="FF0000"/>
                </a:solidFill>
                <a:ea typeface="ＭＳ Ｐゴシック" charset="-128"/>
                <a:cs typeface="ＭＳ Ｐゴシック" charset="-128"/>
              </a:rPr>
              <a:t>Hardware Basics</a:t>
            </a:r>
          </a:p>
          <a:p>
            <a:pPr lvl="1" eaLnBrk="1" hangingPunct="1"/>
            <a:r>
              <a:rPr lang="en-US" dirty="0"/>
              <a:t> System Unit</a:t>
            </a:r>
          </a:p>
          <a:p>
            <a:pPr lvl="1" eaLnBrk="1" hangingPunct="1"/>
            <a:r>
              <a:rPr lang="en-US" dirty="0"/>
              <a:t> Peripheral Devices</a:t>
            </a:r>
          </a:p>
          <a:p>
            <a:pPr eaLnBrk="1" hangingPunct="1"/>
            <a:r>
              <a:rPr lang="en-US" dirty="0" smtClean="0">
                <a:solidFill>
                  <a:srgbClr val="FF0000"/>
                </a:solidFill>
                <a:ea typeface="ＭＳ Ｐゴシック" charset="-128"/>
                <a:cs typeface="ＭＳ Ｐゴシック" charset="-128"/>
              </a:rPr>
              <a:t> </a:t>
            </a:r>
            <a:r>
              <a:rPr lang="en-US" sz="3600" dirty="0" smtClean="0">
                <a:solidFill>
                  <a:srgbClr val="FF0000"/>
                </a:solidFill>
                <a:ea typeface="ＭＳ Ｐゴシック" charset="-128"/>
                <a:cs typeface="ＭＳ Ｐゴシック" charset="-128"/>
              </a:rPr>
              <a:t>Network Fundamentals</a:t>
            </a:r>
          </a:p>
          <a:p>
            <a:pPr lvl="1" eaLnBrk="1" hangingPunct="1"/>
            <a:r>
              <a:rPr lang="en-US" dirty="0"/>
              <a:t>WAN and </a:t>
            </a:r>
            <a:r>
              <a:rPr lang="en-US" dirty="0" smtClean="0"/>
              <a:t>LAN</a:t>
            </a:r>
          </a:p>
          <a:p>
            <a:pPr lvl="1" eaLnBrk="1" hangingPunct="1"/>
            <a:r>
              <a:rPr lang="en-US" dirty="0" smtClean="0"/>
              <a:t>Internet</a:t>
            </a:r>
          </a:p>
          <a:p>
            <a:pPr eaLnBrk="1" hangingPunct="1"/>
            <a:endParaRPr lang="en-US" sz="3600" dirty="0" smtClean="0">
              <a:ea typeface="ＭＳ Ｐゴシック" charset="-128"/>
              <a:cs typeface="ＭＳ Ｐゴシック" charset="-128"/>
            </a:endParaRPr>
          </a:p>
          <a:p>
            <a:pPr lvl="1" eaLnBrk="1" hangingPunct="1"/>
            <a:endParaRPr lang="en-US" dirty="0"/>
          </a:p>
        </p:txBody>
      </p:sp>
      <p:sp>
        <p:nvSpPr>
          <p:cNvPr id="16386" name="Slide Number Placeholder 4"/>
          <p:cNvSpPr>
            <a:spLocks noGrp="1"/>
          </p:cNvSpPr>
          <p:nvPr>
            <p:ph type="sldNum" sz="quarter" idx="12"/>
          </p:nvPr>
        </p:nvSpPr>
        <p:spPr>
          <a:noFill/>
        </p:spPr>
        <p:txBody>
          <a:bodyPr/>
          <a:lstStyle/>
          <a:p>
            <a:fld id="{04EBA0CE-F204-F34A-895D-9890D0594ED3}" type="slidenum">
              <a:rPr lang="en-US" smtClean="0"/>
              <a:pPr/>
              <a:t>1</a:t>
            </a:fld>
            <a:endParaRPr lang="en-US" smtClean="0"/>
          </a:p>
        </p:txBody>
      </p:sp>
      <p:sp>
        <p:nvSpPr>
          <p:cNvPr id="5" name="Rectangle 4"/>
          <p:cNvSpPr txBox="1">
            <a:spLocks noChangeArrowheads="1"/>
          </p:cNvSpPr>
          <p:nvPr/>
        </p:nvSpPr>
        <p:spPr>
          <a:xfrm>
            <a:off x="1246376" y="-731641"/>
            <a:ext cx="5203825" cy="193357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600" b="1" dirty="0" smtClean="0">
                <a:ea typeface="ＭＳ Ｐゴシック" charset="-128"/>
                <a:cs typeface="ＭＳ Ｐゴシック" charset="-128"/>
              </a:rPr>
              <a:t> </a:t>
            </a:r>
            <a:r>
              <a:rPr lang="ar-SA" sz="3600" b="1" dirty="0" smtClean="0">
                <a:ea typeface="ＭＳ Ｐゴシック" charset="-128"/>
                <a:cs typeface="ＭＳ Ｐゴシック" charset="-128"/>
              </a:rPr>
              <a:t>ملتي ميديا </a:t>
            </a:r>
            <a:r>
              <a:rPr lang="en-US" sz="3600" b="1" dirty="0" smtClean="0">
                <a:ea typeface="ＭＳ Ｐゴシック" charset="-128"/>
                <a:cs typeface="ＭＳ Ｐゴシック" charset="-128"/>
              </a:rPr>
              <a:t>CHAPTER 3</a:t>
            </a:r>
            <a:endParaRPr lang="en-US" sz="3600" b="1" dirty="0">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4820" name="Rectangle 3"/>
          <p:cNvSpPr>
            <a:spLocks noGrp="1" noChangeArrowheads="1"/>
          </p:cNvSpPr>
          <p:nvPr>
            <p:ph idx="1"/>
          </p:nvPr>
        </p:nvSpPr>
        <p:spPr>
          <a:xfrm>
            <a:off x="-619932" y="0"/>
            <a:ext cx="9903416" cy="4525963"/>
          </a:xfrm>
        </p:spPr>
        <p:txBody>
          <a:bodyPr>
            <a:noAutofit/>
          </a:bodyPr>
          <a:lstStyle/>
          <a:p>
            <a:pPr marL="0" indent="0" eaLnBrk="1" hangingPunct="1">
              <a:buNone/>
            </a:pPr>
            <a:r>
              <a:rPr lang="en-US" sz="4000" dirty="0" smtClean="0">
                <a:solidFill>
                  <a:srgbClr val="FF0000"/>
                </a:solidFill>
                <a:ea typeface="ＭＳ Ｐゴシック" charset="-128"/>
                <a:cs typeface="ＭＳ Ｐゴシック" charset="-128"/>
              </a:rPr>
              <a:t>      3-Bus </a:t>
            </a:r>
            <a:r>
              <a:rPr lang="en-US" sz="4000" dirty="0">
                <a:solidFill>
                  <a:srgbClr val="FF0000"/>
                </a:solidFill>
                <a:ea typeface="ＭＳ Ｐゴシック" charset="-128"/>
                <a:cs typeface="ＭＳ Ｐゴシック" charset="-128"/>
              </a:rPr>
              <a:t>width</a:t>
            </a:r>
          </a:p>
          <a:p>
            <a:pPr lvl="1" eaLnBrk="1" hangingPunct="1"/>
            <a:r>
              <a:rPr lang="en-US" sz="3200" dirty="0"/>
              <a:t>The width of the electronic pathway that moves data and instructions to the processor. </a:t>
            </a:r>
          </a:p>
          <a:p>
            <a:pPr lvl="1" eaLnBrk="1" hangingPunct="1"/>
            <a:r>
              <a:rPr lang="en-US" sz="3200" dirty="0"/>
              <a:t> A bus 64 bits wide carries more data than a bus 16 bits wide.</a:t>
            </a:r>
            <a:br>
              <a:rPr lang="en-US" sz="3200" dirty="0"/>
            </a:br>
            <a:endParaRPr lang="en-US" sz="3200" dirty="0"/>
          </a:p>
          <a:p>
            <a:pPr marL="0" indent="0" eaLnBrk="1" hangingPunct="1">
              <a:buNone/>
            </a:pPr>
            <a:r>
              <a:rPr lang="en-US" sz="3600" dirty="0" smtClean="0">
                <a:solidFill>
                  <a:srgbClr val="FF0000"/>
                </a:solidFill>
                <a:ea typeface="ＭＳ Ｐゴシック" charset="-128"/>
                <a:cs typeface="ＭＳ Ｐゴシック" charset="-128"/>
              </a:rPr>
              <a:t>       4-Pipelining</a:t>
            </a:r>
            <a:endParaRPr lang="en-US" sz="3600" dirty="0">
              <a:solidFill>
                <a:srgbClr val="FF0000"/>
              </a:solidFill>
              <a:ea typeface="ＭＳ Ｐゴシック" charset="-128"/>
              <a:cs typeface="ＭＳ Ｐゴシック" charset="-128"/>
            </a:endParaRPr>
          </a:p>
          <a:p>
            <a:pPr lvl="1" eaLnBrk="1" hangingPunct="1"/>
            <a:r>
              <a:rPr lang="en-US" sz="3200" dirty="0"/>
              <a:t>Method to increase processing speed by launching more than one instruction in a single machine cycle.</a:t>
            </a:r>
          </a:p>
        </p:txBody>
      </p:sp>
      <p:sp>
        <p:nvSpPr>
          <p:cNvPr id="34818" name="Slide Number Placeholder 4"/>
          <p:cNvSpPr>
            <a:spLocks noGrp="1"/>
          </p:cNvSpPr>
          <p:nvPr>
            <p:ph type="sldNum" sz="quarter" idx="12"/>
          </p:nvPr>
        </p:nvSpPr>
        <p:spPr>
          <a:noFill/>
        </p:spPr>
        <p:txBody>
          <a:bodyPr/>
          <a:lstStyle/>
          <a:p>
            <a:fld id="{954D7E36-67D4-BC41-A394-3EE8EEEB2EC7}" type="slidenum">
              <a:rPr lang="en-US" smtClean="0"/>
              <a:pPr/>
              <a:t>10</a:t>
            </a:fld>
            <a:endParaRPr lang="en-US" smtClean="0"/>
          </a:p>
        </p:txBody>
      </p:sp>
      <p:sp>
        <p:nvSpPr>
          <p:cNvPr id="3" name="مستطيل 2"/>
          <p:cNvSpPr/>
          <p:nvPr/>
        </p:nvSpPr>
        <p:spPr>
          <a:xfrm>
            <a:off x="511444" y="2232274"/>
            <a:ext cx="8632556" cy="4154984"/>
          </a:xfrm>
          <a:prstGeom prst="rect">
            <a:avLst/>
          </a:prstGeom>
        </p:spPr>
        <p:txBody>
          <a:bodyPr wrap="square">
            <a:spAutoFit/>
          </a:bodyPr>
          <a:lstStyle/>
          <a:p>
            <a:pPr algn="r" rtl="1"/>
            <a:endParaRPr lang="ar-SA" dirty="0" smtClean="0"/>
          </a:p>
          <a:p>
            <a:pPr algn="r" rtl="1"/>
            <a:r>
              <a:rPr lang="ar-SA" dirty="0" smtClean="0"/>
              <a:t>عرض </a:t>
            </a:r>
            <a:r>
              <a:rPr lang="en-US" dirty="0" smtClean="0"/>
              <a:t>bus</a:t>
            </a:r>
            <a:r>
              <a:rPr lang="ar-SA" dirty="0" smtClean="0"/>
              <a:t>: عرض </a:t>
            </a:r>
            <a:r>
              <a:rPr lang="ar-SA" dirty="0"/>
              <a:t>المسار الإلكتروني الذي ينقل البيانات والإرشادات إلى المعالج.</a:t>
            </a:r>
          </a:p>
          <a:p>
            <a:pPr algn="r" rtl="1"/>
            <a:r>
              <a:rPr lang="ar-SA" dirty="0"/>
              <a:t>  يحمل ناقل 64 بت واسع بيانات أكثر من ناقل 16 بت واسع</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      النقل بواسطة خط </a:t>
            </a:r>
            <a:r>
              <a:rPr lang="ar-SA" dirty="0" smtClean="0"/>
              <a:t>أنابيب: طريقة </a:t>
            </a:r>
            <a:r>
              <a:rPr lang="ar-SA" dirty="0"/>
              <a:t>لزيادة سرعة المعالجة عن طريق إطلاق أكثر من تعليمات في دورة واحدة من الآلات.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6867" name="Rectangle 2"/>
          <p:cNvSpPr>
            <a:spLocks noGrp="1" noChangeArrowheads="1"/>
          </p:cNvSpPr>
          <p:nvPr>
            <p:ph type="title"/>
          </p:nvPr>
        </p:nvSpPr>
        <p:spPr>
          <a:xfrm>
            <a:off x="348712" y="-190311"/>
            <a:ext cx="8229600" cy="1143000"/>
          </a:xfrm>
        </p:spPr>
        <p:txBody>
          <a:bodyPr/>
          <a:lstStyle/>
          <a:p>
            <a:pPr eaLnBrk="1" hangingPunct="1"/>
            <a:r>
              <a:rPr lang="en-US" dirty="0">
                <a:solidFill>
                  <a:srgbClr val="FF0000"/>
                </a:solidFill>
                <a:ea typeface="ＭＳ Ｐゴシック" charset="-128"/>
                <a:cs typeface="ＭＳ Ｐゴシック" charset="-128"/>
              </a:rPr>
              <a:t>CPU </a:t>
            </a:r>
            <a:r>
              <a:rPr lang="en-US" dirty="0" smtClean="0">
                <a:solidFill>
                  <a:srgbClr val="FF0000"/>
                </a:solidFill>
                <a:ea typeface="ＭＳ Ｐゴシック" charset="-128"/>
                <a:cs typeface="ＭＳ Ｐゴシック" charset="-128"/>
              </a:rPr>
              <a:t>Features</a:t>
            </a:r>
            <a:endParaRPr lang="en-US" dirty="0">
              <a:solidFill>
                <a:srgbClr val="FF0000"/>
              </a:solidFill>
              <a:ea typeface="ＭＳ Ｐゴシック" charset="-128"/>
              <a:cs typeface="ＭＳ Ｐゴシック" charset="-128"/>
            </a:endParaRPr>
          </a:p>
        </p:txBody>
      </p:sp>
      <p:sp>
        <p:nvSpPr>
          <p:cNvPr id="36868" name="Rectangle 3"/>
          <p:cNvSpPr>
            <a:spLocks noGrp="1" noChangeArrowheads="1"/>
          </p:cNvSpPr>
          <p:nvPr>
            <p:ph idx="1"/>
          </p:nvPr>
        </p:nvSpPr>
        <p:spPr>
          <a:xfrm>
            <a:off x="0" y="592810"/>
            <a:ext cx="9144000" cy="4525963"/>
          </a:xfrm>
        </p:spPr>
        <p:txBody>
          <a:bodyPr/>
          <a:lstStyle/>
          <a:p>
            <a:pPr marL="0" indent="0" eaLnBrk="1" hangingPunct="1">
              <a:buNone/>
            </a:pPr>
            <a:r>
              <a:rPr lang="en-US" sz="3600" dirty="0" smtClean="0">
                <a:solidFill>
                  <a:srgbClr val="FF0000"/>
                </a:solidFill>
                <a:ea typeface="ＭＳ Ｐゴシック" charset="-128"/>
                <a:cs typeface="ＭＳ Ｐゴシック" charset="-128"/>
              </a:rPr>
              <a:t>5-RISC</a:t>
            </a:r>
          </a:p>
          <a:p>
            <a:pPr marL="457200" lvl="1" indent="0" eaLnBrk="1" hangingPunct="1">
              <a:buNone/>
            </a:pPr>
            <a:r>
              <a:rPr lang="en-US" sz="3200" dirty="0" smtClean="0"/>
              <a:t>Reduced Instruction Set Computer chips eliminate complex embedded microcode. </a:t>
            </a:r>
          </a:p>
          <a:p>
            <a:pPr lvl="1" eaLnBrk="1" hangingPunct="1">
              <a:buFont typeface="Wingdings" charset="2"/>
              <a:buNone/>
            </a:pPr>
            <a:endParaRPr lang="en-US" sz="3200" dirty="0" smtClean="0"/>
          </a:p>
          <a:p>
            <a:pPr marL="0" indent="0" eaLnBrk="1" hangingPunct="1">
              <a:buNone/>
            </a:pPr>
            <a:r>
              <a:rPr lang="en-US" sz="3600" dirty="0" smtClean="0">
                <a:solidFill>
                  <a:srgbClr val="FF0000"/>
                </a:solidFill>
                <a:ea typeface="ＭＳ Ｐゴシック" charset="-128"/>
                <a:cs typeface="ＭＳ Ｐゴシック" charset="-128"/>
              </a:rPr>
              <a:t>6-Multi-processing</a:t>
            </a:r>
          </a:p>
          <a:p>
            <a:pPr lvl="1" eaLnBrk="1" hangingPunct="1"/>
            <a:r>
              <a:rPr lang="en-US" sz="3200" dirty="0" smtClean="0"/>
              <a:t>Combination of multiple processors to execute instructions simultaneously.</a:t>
            </a:r>
          </a:p>
          <a:p>
            <a:pPr lvl="1" eaLnBrk="1" hangingPunct="1"/>
            <a:endParaRPr lang="en-US" dirty="0" smtClean="0"/>
          </a:p>
        </p:txBody>
      </p:sp>
      <p:sp>
        <p:nvSpPr>
          <p:cNvPr id="36866" name="Slide Number Placeholder 4"/>
          <p:cNvSpPr>
            <a:spLocks noGrp="1"/>
          </p:cNvSpPr>
          <p:nvPr>
            <p:ph type="sldNum" sz="quarter" idx="12"/>
          </p:nvPr>
        </p:nvSpPr>
        <p:spPr>
          <a:noFill/>
        </p:spPr>
        <p:txBody>
          <a:bodyPr/>
          <a:lstStyle/>
          <a:p>
            <a:fld id="{01FD0008-217F-684D-8680-E0113CAE8D9E}" type="slidenum">
              <a:rPr lang="en-US" smtClean="0"/>
              <a:pPr/>
              <a:t>11</a:t>
            </a:fld>
            <a:endParaRPr lang="en-US" smtClean="0"/>
          </a:p>
        </p:txBody>
      </p:sp>
      <p:sp>
        <p:nvSpPr>
          <p:cNvPr id="2" name="مستطيل 1"/>
          <p:cNvSpPr/>
          <p:nvPr/>
        </p:nvSpPr>
        <p:spPr>
          <a:xfrm>
            <a:off x="340963" y="2274838"/>
            <a:ext cx="8803037" cy="3539430"/>
          </a:xfrm>
          <a:prstGeom prst="rect">
            <a:avLst/>
          </a:prstGeom>
        </p:spPr>
        <p:txBody>
          <a:bodyPr wrap="square">
            <a:spAutoFit/>
          </a:bodyPr>
          <a:lstStyle/>
          <a:p>
            <a:pPr algn="r" rtl="1"/>
            <a:r>
              <a:rPr lang="ar-SA" sz="2800" dirty="0" smtClean="0"/>
              <a:t>5-تخفيض </a:t>
            </a:r>
            <a:r>
              <a:rPr lang="ar-SA" sz="2800" dirty="0"/>
              <a:t>مجموعة </a:t>
            </a:r>
            <a:r>
              <a:rPr lang="ar-SA" sz="2800" dirty="0" smtClean="0"/>
              <a:t>التعليمات رقائق </a:t>
            </a:r>
            <a:r>
              <a:rPr lang="ar-SA" sz="2800" dirty="0"/>
              <a:t>الكمبيوتر القضاء على التعليمات البرمجية المعقدة </a:t>
            </a:r>
            <a:r>
              <a:rPr lang="ar-SA" sz="2800" dirty="0" smtClean="0"/>
              <a:t>المدمجة</a:t>
            </a:r>
          </a:p>
          <a:p>
            <a:pPr algn="r" rtl="1"/>
            <a:endParaRPr lang="ar-SA" sz="2800" dirty="0"/>
          </a:p>
          <a:p>
            <a:pPr algn="r" rtl="1"/>
            <a:endParaRPr lang="ar-SA" sz="2800" dirty="0" smtClean="0"/>
          </a:p>
          <a:p>
            <a:pPr algn="r" rtl="1"/>
            <a:endParaRPr lang="ar-SA" sz="2800" dirty="0"/>
          </a:p>
          <a:p>
            <a:pPr algn="r" rtl="1"/>
            <a:endParaRPr lang="ar-SA" sz="2800" dirty="0" smtClean="0"/>
          </a:p>
          <a:p>
            <a:pPr algn="r" rtl="1"/>
            <a:endParaRPr lang="ar-SA" sz="2800" dirty="0"/>
          </a:p>
          <a:p>
            <a:pPr algn="r" rtl="1"/>
            <a:r>
              <a:rPr lang="ar-SA" sz="2800" dirty="0"/>
              <a:t>6-متعدد </a:t>
            </a:r>
            <a:r>
              <a:rPr lang="ar-SA" sz="2800" dirty="0" smtClean="0"/>
              <a:t>المعالجة: مزيج </a:t>
            </a:r>
            <a:r>
              <a:rPr lang="ar-SA" sz="2800" dirty="0"/>
              <a:t>من معالجات متعددة لتنفيذ التعليمات في وقت واحد</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457200" y="-174804"/>
            <a:ext cx="8229600" cy="1143000"/>
          </a:xfrm>
        </p:spPr>
        <p:txBody>
          <a:bodyPr/>
          <a:lstStyle/>
          <a:p>
            <a:pPr eaLnBrk="1" hangingPunct="1"/>
            <a:r>
              <a:rPr lang="en-US" dirty="0" smtClean="0">
                <a:solidFill>
                  <a:srgbClr val="FF0000"/>
                </a:solidFill>
                <a:ea typeface="ＭＳ Ｐゴシック" charset="-128"/>
                <a:cs typeface="ＭＳ Ｐゴシック" charset="-128"/>
              </a:rPr>
              <a:t>Approaches To Multi-processing</a:t>
            </a:r>
            <a:endParaRPr lang="en-US" dirty="0">
              <a:solidFill>
                <a:srgbClr val="FF0000"/>
              </a:solidFill>
              <a:ea typeface="ＭＳ Ｐゴシック" charset="-128"/>
              <a:cs typeface="ＭＳ Ｐゴシック" charset="-128"/>
            </a:endParaRPr>
          </a:p>
        </p:txBody>
      </p:sp>
      <p:sp>
        <p:nvSpPr>
          <p:cNvPr id="38916" name="Rectangle 3"/>
          <p:cNvSpPr>
            <a:spLocks noGrp="1" noChangeArrowheads="1"/>
          </p:cNvSpPr>
          <p:nvPr>
            <p:ph idx="1"/>
          </p:nvPr>
        </p:nvSpPr>
        <p:spPr>
          <a:xfrm>
            <a:off x="0" y="747793"/>
            <a:ext cx="9267986" cy="4525963"/>
          </a:xfrm>
        </p:spPr>
        <p:txBody>
          <a:bodyPr>
            <a:normAutofit fontScale="92500" lnSpcReduction="10000"/>
          </a:bodyPr>
          <a:lstStyle/>
          <a:p>
            <a:pPr eaLnBrk="1" hangingPunct="1"/>
            <a:r>
              <a:rPr lang="en-US" dirty="0">
                <a:solidFill>
                  <a:srgbClr val="FF0000"/>
                </a:solidFill>
                <a:ea typeface="ＭＳ Ｐゴシック" charset="-128"/>
                <a:cs typeface="ＭＳ Ｐゴシック" charset="-128"/>
              </a:rPr>
              <a:t>Multiple processors</a:t>
            </a:r>
          </a:p>
          <a:p>
            <a:pPr lvl="1" eaLnBrk="1" hangingPunct="1"/>
            <a:r>
              <a:rPr lang="en-US" sz="2800" dirty="0"/>
              <a:t>CPU + graphics co-processor.</a:t>
            </a:r>
            <a:r>
              <a:rPr lang="en-US" dirty="0"/>
              <a:t> </a:t>
            </a:r>
            <a:br>
              <a:rPr lang="en-US" dirty="0"/>
            </a:br>
            <a:endParaRPr lang="en-US" dirty="0"/>
          </a:p>
          <a:p>
            <a:pPr eaLnBrk="1" hangingPunct="1"/>
            <a:r>
              <a:rPr lang="en-US" dirty="0">
                <a:solidFill>
                  <a:srgbClr val="FF0000"/>
                </a:solidFill>
                <a:ea typeface="ＭＳ Ｐゴシック" charset="-128"/>
                <a:cs typeface="ＭＳ Ｐゴシック" charset="-128"/>
              </a:rPr>
              <a:t>Multi-core </a:t>
            </a:r>
            <a:r>
              <a:rPr lang="en-US" dirty="0" smtClean="0">
                <a:solidFill>
                  <a:srgbClr val="FF0000"/>
                </a:solidFill>
                <a:ea typeface="ＭＳ Ｐゴシック" charset="-128"/>
                <a:cs typeface="ＭＳ Ｐゴシック" charset="-128"/>
              </a:rPr>
              <a:t>processors</a:t>
            </a:r>
          </a:p>
          <a:p>
            <a:pPr marL="0" indent="0" eaLnBrk="1" hangingPunct="1">
              <a:buNone/>
            </a:pPr>
            <a:r>
              <a:rPr lang="en-US" sz="2800" dirty="0" smtClean="0"/>
              <a:t>Two </a:t>
            </a:r>
            <a:r>
              <a:rPr lang="en-US" sz="2800" dirty="0"/>
              <a:t>or more logic cores on a single CPU chip to execute different tasks.</a:t>
            </a:r>
            <a:br>
              <a:rPr lang="en-US" sz="2800" dirty="0"/>
            </a:br>
            <a:endParaRPr lang="en-US" dirty="0"/>
          </a:p>
          <a:p>
            <a:pPr eaLnBrk="1" hangingPunct="1"/>
            <a:r>
              <a:rPr lang="en-US" dirty="0">
                <a:solidFill>
                  <a:srgbClr val="FF0000"/>
                </a:solidFill>
                <a:ea typeface="ＭＳ Ｐゴシック" charset="-128"/>
                <a:cs typeface="ＭＳ Ｐゴシック" charset="-128"/>
              </a:rPr>
              <a:t>Parallel </a:t>
            </a:r>
            <a:r>
              <a:rPr lang="en-US" dirty="0" smtClean="0">
                <a:solidFill>
                  <a:srgbClr val="FF0000"/>
                </a:solidFill>
                <a:ea typeface="ＭＳ Ｐゴシック" charset="-128"/>
                <a:cs typeface="ＭＳ Ｐゴシック" charset="-128"/>
              </a:rPr>
              <a:t>processing</a:t>
            </a:r>
          </a:p>
          <a:p>
            <a:pPr marL="0" indent="0" eaLnBrk="1" hangingPunct="1">
              <a:buNone/>
            </a:pPr>
            <a:r>
              <a:rPr lang="en-US" sz="2800" dirty="0" smtClean="0"/>
              <a:t>Linking </a:t>
            </a:r>
            <a:r>
              <a:rPr lang="en-US" sz="2800" dirty="0"/>
              <a:t>multiple processors together to operate simultaneously on the same task.</a:t>
            </a:r>
            <a:endParaRPr lang="en-US" dirty="0"/>
          </a:p>
        </p:txBody>
      </p:sp>
      <p:sp>
        <p:nvSpPr>
          <p:cNvPr id="38914" name="Slide Number Placeholder 4"/>
          <p:cNvSpPr>
            <a:spLocks noGrp="1"/>
          </p:cNvSpPr>
          <p:nvPr>
            <p:ph type="sldNum" sz="quarter" idx="12"/>
          </p:nvPr>
        </p:nvSpPr>
        <p:spPr>
          <a:noFill/>
        </p:spPr>
        <p:txBody>
          <a:bodyPr/>
          <a:lstStyle/>
          <a:p>
            <a:fld id="{6DD4D468-219E-454A-B536-B80F48DC933E}" type="slidenum">
              <a:rPr lang="en-US" smtClean="0"/>
              <a:pPr/>
              <a:t>12</a:t>
            </a:fld>
            <a:endParaRPr lang="en-US" smtClean="0"/>
          </a:p>
        </p:txBody>
      </p:sp>
      <p:sp>
        <p:nvSpPr>
          <p:cNvPr id="2" name="مستطيل 1"/>
          <p:cNvSpPr/>
          <p:nvPr/>
        </p:nvSpPr>
        <p:spPr>
          <a:xfrm>
            <a:off x="0" y="1720840"/>
            <a:ext cx="9144000" cy="4154984"/>
          </a:xfrm>
          <a:prstGeom prst="rect">
            <a:avLst/>
          </a:prstGeom>
        </p:spPr>
        <p:txBody>
          <a:bodyPr wrap="square">
            <a:spAutoFit/>
          </a:bodyPr>
          <a:lstStyle/>
          <a:p>
            <a:pPr algn="r" rtl="1"/>
            <a:r>
              <a:rPr lang="ar-SA" dirty="0"/>
              <a:t>معالجات </a:t>
            </a:r>
            <a:r>
              <a:rPr lang="ar-SA" dirty="0" smtClean="0"/>
              <a:t>متعددة: المعالج </a:t>
            </a:r>
            <a:r>
              <a:rPr lang="ar-SA" dirty="0"/>
              <a:t>المشترك للمعالج + المعالج. </a:t>
            </a:r>
            <a:r>
              <a:rPr lang="ar-SA" dirty="0" smtClean="0"/>
              <a:t>؟</a:t>
            </a:r>
          </a:p>
          <a:p>
            <a:pPr algn="r" rtl="1"/>
            <a:endParaRPr lang="ar-SA" dirty="0"/>
          </a:p>
          <a:p>
            <a:pPr algn="r" rtl="1"/>
            <a:endParaRPr lang="ar-SA" dirty="0"/>
          </a:p>
          <a:p>
            <a:pPr algn="r" rtl="1"/>
            <a:r>
              <a:rPr lang="ar-SA" dirty="0"/>
              <a:t>معالجات متعددة </a:t>
            </a:r>
            <a:r>
              <a:rPr lang="ar-SA" dirty="0" smtClean="0"/>
              <a:t>النواة: اثنين </a:t>
            </a:r>
            <a:r>
              <a:rPr lang="ar-SA" dirty="0"/>
              <a:t>أو أكثر من المنطق الأساسية على شريحة وحدة المعالجة المركزية واحدة لتنفيذ مهام مختلفة</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r>
              <a:rPr lang="ar-SA" dirty="0"/>
              <a:t>المعالجة </a:t>
            </a:r>
            <a:r>
              <a:rPr lang="ar-SA" dirty="0" smtClean="0"/>
              <a:t>المتوازية: ربط </a:t>
            </a:r>
            <a:r>
              <a:rPr lang="ar-SA" dirty="0"/>
              <a:t>معالجات متعددة معا للعمل في نفس الوقت على نفس المهمة.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xfrm>
            <a:off x="488197" y="-283301"/>
            <a:ext cx="8229600" cy="1143000"/>
          </a:xfrm>
        </p:spPr>
        <p:txBody>
          <a:bodyPr/>
          <a:lstStyle/>
          <a:p>
            <a:pPr eaLnBrk="1" hangingPunct="1"/>
            <a:r>
              <a:rPr lang="en-US" sz="3500" dirty="0" smtClean="0">
                <a:solidFill>
                  <a:srgbClr val="FF0000"/>
                </a:solidFill>
                <a:ea typeface="ＭＳ Ｐゴシック" charset="-128"/>
                <a:cs typeface="ＭＳ Ｐゴシック" charset="-128"/>
              </a:rPr>
              <a:t>Primary Memory</a:t>
            </a:r>
            <a:endParaRPr lang="en-US" sz="3500" dirty="0">
              <a:solidFill>
                <a:srgbClr val="FF0000"/>
              </a:solidFill>
              <a:ea typeface="ＭＳ Ｐゴシック" charset="-128"/>
              <a:cs typeface="ＭＳ Ｐゴシック" charset="-128"/>
            </a:endParaRPr>
          </a:p>
        </p:txBody>
      </p:sp>
      <p:sp>
        <p:nvSpPr>
          <p:cNvPr id="40964" name="Rectangle 3"/>
          <p:cNvSpPr>
            <a:spLocks noGrp="1" noChangeArrowheads="1"/>
          </p:cNvSpPr>
          <p:nvPr>
            <p:ph idx="1"/>
          </p:nvPr>
        </p:nvSpPr>
        <p:spPr>
          <a:xfrm>
            <a:off x="-108488" y="490783"/>
            <a:ext cx="9252488" cy="4953000"/>
          </a:xfrm>
        </p:spPr>
        <p:txBody>
          <a:bodyPr>
            <a:noAutofit/>
          </a:bodyPr>
          <a:lstStyle/>
          <a:p>
            <a:pPr eaLnBrk="1" hangingPunct="1"/>
            <a:r>
              <a:rPr lang="en-US" dirty="0">
                <a:ea typeface="ＭＳ Ｐゴシック" charset="-128"/>
                <a:cs typeface="ＭＳ Ｐゴシック" charset="-128"/>
              </a:rPr>
              <a:t>Electronic storage locations for data and instructions directly addressed by the CPU.</a:t>
            </a:r>
          </a:p>
          <a:p>
            <a:pPr eaLnBrk="1" hangingPunct="1"/>
            <a:r>
              <a:rPr lang="en-US" dirty="0">
                <a:solidFill>
                  <a:srgbClr val="FF0000"/>
                </a:solidFill>
                <a:ea typeface="ＭＳ Ｐゴシック" charset="-128"/>
                <a:cs typeface="ＭＳ Ｐゴシック" charset="-128"/>
              </a:rPr>
              <a:t>Random Access Memory (RAM)</a:t>
            </a:r>
          </a:p>
          <a:p>
            <a:pPr marL="971550" lvl="1" indent="-514350" eaLnBrk="1" hangingPunct="1">
              <a:buFont typeface="+mj-lt"/>
              <a:buAutoNum type="arabicPeriod"/>
            </a:pPr>
            <a:r>
              <a:rPr lang="en-US" dirty="0"/>
              <a:t>Volatile storage area for operating system, software applications, and user data.</a:t>
            </a:r>
          </a:p>
          <a:p>
            <a:pPr marL="971550" lvl="1" indent="-514350" eaLnBrk="1" hangingPunct="1">
              <a:buFont typeface="+mj-lt"/>
              <a:buAutoNum type="arabicPeriod"/>
            </a:pPr>
            <a:r>
              <a:rPr lang="en-US" dirty="0"/>
              <a:t>Capacities are measured in megabytes or gigabytes on personal computers.</a:t>
            </a:r>
          </a:p>
          <a:p>
            <a:pPr eaLnBrk="1" hangingPunct="1"/>
            <a:r>
              <a:rPr lang="en-US" dirty="0">
                <a:solidFill>
                  <a:srgbClr val="FF0000"/>
                </a:solidFill>
                <a:ea typeface="ＭＳ Ｐゴシック" charset="-128"/>
                <a:cs typeface="ＭＳ Ｐゴシック" charset="-128"/>
              </a:rPr>
              <a:t>Read Only Memory (ROM)</a:t>
            </a:r>
            <a:endParaRPr lang="en-US" sz="2800" dirty="0">
              <a:solidFill>
                <a:srgbClr val="FF0000"/>
              </a:solidFill>
              <a:ea typeface="ＭＳ Ｐゴシック" charset="-128"/>
              <a:cs typeface="ＭＳ Ｐゴシック" charset="-128"/>
            </a:endParaRPr>
          </a:p>
          <a:p>
            <a:pPr lvl="1" eaLnBrk="1" hangingPunct="1"/>
            <a:r>
              <a:rPr lang="en-US" dirty="0"/>
              <a:t>Non-volatile electronic storage for frequently used instructions such as the computer's  boot sequence.</a:t>
            </a:r>
          </a:p>
          <a:p>
            <a:pPr eaLnBrk="1" hangingPunct="1"/>
            <a:endParaRPr lang="en-US" sz="2800" dirty="0">
              <a:ea typeface="ＭＳ Ｐゴシック" charset="-128"/>
              <a:cs typeface="ＭＳ Ｐゴシック" charset="-128"/>
            </a:endParaRPr>
          </a:p>
        </p:txBody>
      </p:sp>
      <p:sp>
        <p:nvSpPr>
          <p:cNvPr id="40962" name="Slide Number Placeholder 4"/>
          <p:cNvSpPr>
            <a:spLocks noGrp="1"/>
          </p:cNvSpPr>
          <p:nvPr>
            <p:ph type="sldNum" sz="quarter" idx="12"/>
          </p:nvPr>
        </p:nvSpPr>
        <p:spPr>
          <a:xfrm>
            <a:off x="0" y="5517398"/>
            <a:ext cx="9144000" cy="1247614"/>
          </a:xfrm>
          <a:noFill/>
        </p:spPr>
        <p:txBody>
          <a:bodyPr/>
          <a:lstStyle/>
          <a:p>
            <a:pPr rtl="1"/>
            <a:r>
              <a:rPr lang="ar-SA" sz="1800" dirty="0">
                <a:solidFill>
                  <a:schemeClr val="tx1"/>
                </a:solidFill>
              </a:rPr>
              <a:t>مواقع التخزين الإلكترونية للبيانات والتعليمات الموجهة مباشرة من قبل وحدة المعالجة المركزية.</a:t>
            </a:r>
          </a:p>
          <a:p>
            <a:pPr rtl="1"/>
            <a:r>
              <a:rPr lang="ar-SA" sz="1800" dirty="0">
                <a:solidFill>
                  <a:schemeClr val="tx1"/>
                </a:solidFill>
              </a:rPr>
              <a:t>ذاكرة الوصول العشوائي (</a:t>
            </a:r>
            <a:r>
              <a:rPr lang="en-US" sz="1800" dirty="0">
                <a:solidFill>
                  <a:schemeClr val="tx1"/>
                </a:solidFill>
              </a:rPr>
              <a:t>RAM)</a:t>
            </a:r>
          </a:p>
          <a:p>
            <a:pPr rtl="1"/>
            <a:r>
              <a:rPr lang="ar-SA" sz="1800" dirty="0">
                <a:solidFill>
                  <a:schemeClr val="tx1"/>
                </a:solidFill>
              </a:rPr>
              <a:t>منطقة تخزين متغيرة لنظام التشغيل وتطبيقات البرامج وبيانات المستخدم.</a:t>
            </a:r>
          </a:p>
          <a:p>
            <a:pPr rtl="1"/>
            <a:r>
              <a:rPr lang="ar-SA" sz="1800" dirty="0">
                <a:solidFill>
                  <a:schemeClr val="tx1"/>
                </a:solidFill>
              </a:rPr>
              <a:t>يتم قياس القدرات بالميغابايت أو الجيجابايت على أجهزة الكمبيوتر الشخصية.</a:t>
            </a:r>
          </a:p>
          <a:p>
            <a:pPr rtl="1"/>
            <a:r>
              <a:rPr lang="ar-SA" sz="1800" dirty="0">
                <a:solidFill>
                  <a:schemeClr val="tx1"/>
                </a:solidFill>
              </a:rPr>
              <a:t>قراءة الذاكرة فقط (</a:t>
            </a:r>
            <a:r>
              <a:rPr lang="en-US" sz="1800" dirty="0" smtClean="0">
                <a:solidFill>
                  <a:schemeClr val="tx1"/>
                </a:solidFill>
              </a:rPr>
              <a:t>ROM)</a:t>
            </a:r>
            <a:r>
              <a:rPr lang="ar-SA" sz="1800" dirty="0" smtClean="0">
                <a:solidFill>
                  <a:schemeClr val="tx1"/>
                </a:solidFill>
              </a:rPr>
              <a:t>تخزين </a:t>
            </a:r>
            <a:r>
              <a:rPr lang="ar-SA" sz="1800" dirty="0">
                <a:solidFill>
                  <a:schemeClr val="tx1"/>
                </a:solidFill>
              </a:rPr>
              <a:t>إلكتروني غير متقلب للإرشادات المستخدمة بشكل متكرر مثل تسلسل التمهيد للكمبيوتر.</a:t>
            </a:r>
            <a:endParaRPr lang="en-US" sz="1800" dirty="0" smtClean="0">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1" name="Rectangle 2"/>
          <p:cNvSpPr>
            <a:spLocks noGrp="1" noChangeArrowheads="1"/>
          </p:cNvSpPr>
          <p:nvPr>
            <p:ph type="title"/>
          </p:nvPr>
        </p:nvSpPr>
        <p:spPr>
          <a:xfrm>
            <a:off x="379708" y="-278964"/>
            <a:ext cx="8229600" cy="1143000"/>
          </a:xfrm>
        </p:spPr>
        <p:txBody>
          <a:bodyPr/>
          <a:lstStyle/>
          <a:p>
            <a:pPr eaLnBrk="1" hangingPunct="1"/>
            <a:r>
              <a:rPr lang="en-US" sz="3500" dirty="0" smtClean="0">
                <a:solidFill>
                  <a:srgbClr val="FF0000"/>
                </a:solidFill>
                <a:ea typeface="ＭＳ Ｐゴシック" charset="-128"/>
                <a:cs typeface="ＭＳ Ｐゴシック" charset="-128"/>
              </a:rPr>
              <a:t> </a:t>
            </a:r>
            <a:r>
              <a:rPr lang="ar-SA" sz="3500" dirty="0" smtClean="0">
                <a:solidFill>
                  <a:srgbClr val="FF0000"/>
                </a:solidFill>
                <a:ea typeface="ＭＳ Ｐゴシック" charset="-128"/>
                <a:cs typeface="ＭＳ Ｐゴシック" charset="-128"/>
              </a:rPr>
              <a:t>مهم </a:t>
            </a:r>
            <a:r>
              <a:rPr lang="ar-SA" sz="3500" dirty="0" err="1" smtClean="0">
                <a:solidFill>
                  <a:srgbClr val="FF0000"/>
                </a:solidFill>
                <a:ea typeface="ＭＳ Ｐゴシック" charset="-128"/>
                <a:cs typeface="ＭＳ Ｐゴシック" charset="-128"/>
              </a:rPr>
              <a:t>جا</a:t>
            </a:r>
            <a:r>
              <a:rPr lang="ar-SA" sz="3500" dirty="0" smtClean="0">
                <a:solidFill>
                  <a:srgbClr val="FF0000"/>
                </a:solidFill>
                <a:ea typeface="ＭＳ Ｐゴシック" charset="-128"/>
                <a:cs typeface="ＭＳ Ｐゴシック" charset="-128"/>
              </a:rPr>
              <a:t> بالميد </a:t>
            </a:r>
            <a:r>
              <a:rPr lang="ar-SA" sz="3500" dirty="0" err="1" smtClean="0">
                <a:solidFill>
                  <a:srgbClr val="FF0000"/>
                </a:solidFill>
                <a:ea typeface="ＭＳ Ｐゴシック" charset="-128"/>
                <a:cs typeface="ＭＳ Ｐゴシック" charset="-128"/>
              </a:rPr>
              <a:t>ايش</a:t>
            </a:r>
            <a:r>
              <a:rPr lang="ar-SA" sz="3500" dirty="0" smtClean="0">
                <a:solidFill>
                  <a:srgbClr val="FF0000"/>
                </a:solidFill>
                <a:ea typeface="ＭＳ Ｐゴシック" charset="-128"/>
                <a:cs typeface="ＭＳ Ｐゴシック" charset="-128"/>
              </a:rPr>
              <a:t> الكاش </a:t>
            </a:r>
            <a:r>
              <a:rPr lang="en-US" sz="3500" dirty="0" smtClean="0">
                <a:solidFill>
                  <a:srgbClr val="FF0000"/>
                </a:solidFill>
                <a:ea typeface="ＭＳ Ｐゴシック" charset="-128"/>
                <a:cs typeface="ＭＳ Ｐゴシック" charset="-128"/>
              </a:rPr>
              <a:t>Cache Memory</a:t>
            </a:r>
            <a:endParaRPr lang="en-US" sz="3500" dirty="0">
              <a:solidFill>
                <a:srgbClr val="FF0000"/>
              </a:solidFill>
              <a:ea typeface="ＭＳ Ｐゴシック" charset="-128"/>
              <a:cs typeface="ＭＳ Ｐゴシック" charset="-128"/>
            </a:endParaRPr>
          </a:p>
        </p:txBody>
      </p:sp>
      <p:sp>
        <p:nvSpPr>
          <p:cNvPr id="43012" name="Rectangle 3"/>
          <p:cNvSpPr>
            <a:spLocks noGrp="1" noChangeArrowheads="1"/>
          </p:cNvSpPr>
          <p:nvPr>
            <p:ph idx="1"/>
          </p:nvPr>
        </p:nvSpPr>
        <p:spPr>
          <a:xfrm>
            <a:off x="-127862" y="561816"/>
            <a:ext cx="9399723" cy="4525963"/>
          </a:xfrm>
        </p:spPr>
        <p:txBody>
          <a:bodyPr>
            <a:noAutofit/>
          </a:bodyPr>
          <a:lstStyle/>
          <a:p>
            <a:pPr eaLnBrk="1" hangingPunct="1"/>
            <a:r>
              <a:rPr lang="en-US" dirty="0">
                <a:ea typeface="ＭＳ Ｐゴシック" charset="-128"/>
                <a:cs typeface="ＭＳ Ｐゴシック" charset="-128"/>
              </a:rPr>
              <a:t>High speed electronic storage to optimize the performance of the CPU.</a:t>
            </a:r>
          </a:p>
          <a:p>
            <a:pPr lvl="1" eaLnBrk="1" hangingPunct="1"/>
            <a:r>
              <a:rPr lang="en-US" dirty="0"/>
              <a:t>Reduces time to fetch data and instructions from RAM storage.</a:t>
            </a:r>
          </a:p>
          <a:p>
            <a:pPr eaLnBrk="1" hangingPunct="1"/>
            <a:r>
              <a:rPr lang="en-US" dirty="0">
                <a:solidFill>
                  <a:srgbClr val="FF0000"/>
                </a:solidFill>
                <a:ea typeface="ＭＳ Ｐゴシック" charset="-128"/>
                <a:cs typeface="ＭＳ Ｐゴシック" charset="-128"/>
              </a:rPr>
              <a:t>Level 1</a:t>
            </a:r>
            <a:r>
              <a:rPr lang="en-US" dirty="0">
                <a:ea typeface="ＭＳ Ｐゴシック" charset="-128"/>
                <a:cs typeface="ＭＳ Ｐゴシック" charset="-128"/>
              </a:rPr>
              <a:t> or Primary Cache </a:t>
            </a:r>
            <a:r>
              <a:rPr lang="en-US" dirty="0">
                <a:solidFill>
                  <a:srgbClr val="FF0000"/>
                </a:solidFill>
                <a:ea typeface="ＭＳ Ｐゴシック" charset="-128"/>
                <a:cs typeface="ＭＳ Ｐゴシック" charset="-128"/>
              </a:rPr>
              <a:t>stores</a:t>
            </a:r>
            <a:r>
              <a:rPr lang="en-US" dirty="0">
                <a:ea typeface="ＭＳ Ｐゴシック" charset="-128"/>
                <a:cs typeface="ＭＳ Ｐゴシック" charset="-128"/>
              </a:rPr>
              <a:t> data and instructions on the CPU chip.</a:t>
            </a:r>
          </a:p>
          <a:p>
            <a:pPr eaLnBrk="1" hangingPunct="1"/>
            <a:r>
              <a:rPr lang="en-US" dirty="0">
                <a:solidFill>
                  <a:srgbClr val="FF0000"/>
                </a:solidFill>
                <a:ea typeface="ＭＳ Ｐゴシック" charset="-128"/>
                <a:cs typeface="ＭＳ Ｐゴシック" charset="-128"/>
              </a:rPr>
              <a:t>Level 2</a:t>
            </a:r>
            <a:r>
              <a:rPr lang="en-US" dirty="0">
                <a:ea typeface="ＭＳ Ｐゴシック" charset="-128"/>
                <a:cs typeface="ＭＳ Ｐゴシック" charset="-128"/>
              </a:rPr>
              <a:t> Cache positioned </a:t>
            </a:r>
            <a:r>
              <a:rPr lang="en-US" dirty="0">
                <a:solidFill>
                  <a:srgbClr val="FF0000"/>
                </a:solidFill>
                <a:ea typeface="ＭＳ Ｐゴシック" charset="-128"/>
                <a:cs typeface="ＭＳ Ｐゴシック" charset="-128"/>
              </a:rPr>
              <a:t>between</a:t>
            </a:r>
            <a:r>
              <a:rPr lang="en-US" dirty="0">
                <a:ea typeface="ＭＳ Ｐゴシック" charset="-128"/>
                <a:cs typeface="ＭＳ Ｐゴシック" charset="-128"/>
              </a:rPr>
              <a:t> the CPU and RAM.</a:t>
            </a:r>
          </a:p>
          <a:p>
            <a:pPr eaLnBrk="1" hangingPunct="1"/>
            <a:r>
              <a:rPr lang="en-US" dirty="0">
                <a:solidFill>
                  <a:srgbClr val="FF0000"/>
                </a:solidFill>
                <a:ea typeface="ＭＳ Ｐゴシック" charset="-128"/>
                <a:cs typeface="ＭＳ Ｐゴシック" charset="-128"/>
              </a:rPr>
              <a:t>Capacities</a:t>
            </a:r>
            <a:r>
              <a:rPr lang="en-US" dirty="0">
                <a:ea typeface="ＭＳ Ｐゴシック" charset="-128"/>
                <a:cs typeface="ＭＳ Ｐゴシック" charset="-128"/>
              </a:rPr>
              <a:t> of cache </a:t>
            </a:r>
            <a:r>
              <a:rPr lang="en-US" dirty="0" smtClean="0">
                <a:ea typeface="ＭＳ Ｐゴシック" charset="-128"/>
                <a:cs typeface="ＭＳ Ｐゴシック" charset="-128"/>
              </a:rPr>
              <a:t>vary </a:t>
            </a:r>
            <a:r>
              <a:rPr lang="ar-SA" dirty="0" smtClean="0">
                <a:ea typeface="ＭＳ Ｐゴシック" charset="-128"/>
                <a:cs typeface="ＭＳ Ｐゴシック" charset="-128"/>
              </a:rPr>
              <a:t>عالية </a:t>
            </a:r>
            <a:r>
              <a:rPr lang="en-US" dirty="0" smtClean="0">
                <a:ea typeface="ＭＳ Ｐゴシック" charset="-128"/>
                <a:cs typeface="ＭＳ Ｐゴシック" charset="-128"/>
              </a:rPr>
              <a:t>.</a:t>
            </a:r>
            <a:endParaRPr lang="en-US" dirty="0">
              <a:ea typeface="ＭＳ Ｐゴシック" charset="-128"/>
              <a:cs typeface="ＭＳ Ｐゴシック" charset="-128"/>
            </a:endParaRPr>
          </a:p>
          <a:p>
            <a:pPr lvl="1" eaLnBrk="1" hangingPunct="1"/>
            <a:r>
              <a:rPr lang="en-US" dirty="0"/>
              <a:t>Total amounts are not part of RAM capacity. </a:t>
            </a:r>
          </a:p>
          <a:p>
            <a:pPr eaLnBrk="1" hangingPunct="1">
              <a:buFont typeface="Wingdings" charset="2"/>
              <a:buNone/>
            </a:pPr>
            <a:endParaRPr lang="en-US" sz="2800" dirty="0">
              <a:ea typeface="ＭＳ Ｐゴシック" charset="-128"/>
              <a:cs typeface="ＭＳ Ｐゴシック" charset="-128"/>
            </a:endParaRPr>
          </a:p>
          <a:p>
            <a:pPr lvl="2" eaLnBrk="1" hangingPunct="1">
              <a:buFont typeface="Wingdings" charset="2"/>
              <a:buNone/>
            </a:pPr>
            <a:endParaRPr lang="en-US" sz="2000" dirty="0">
              <a:ea typeface="ＭＳ Ｐゴシック" charset="-128"/>
            </a:endParaRPr>
          </a:p>
          <a:p>
            <a:pPr lvl="1" eaLnBrk="1" hangingPunct="1"/>
            <a:endParaRPr lang="en-US" sz="2400" dirty="0"/>
          </a:p>
          <a:p>
            <a:pPr eaLnBrk="1" hangingPunct="1"/>
            <a:endParaRPr lang="en-US" sz="2800" dirty="0">
              <a:ea typeface="ＭＳ Ｐゴシック" charset="-128"/>
              <a:cs typeface="ＭＳ Ｐゴシック" charset="-128"/>
            </a:endParaRPr>
          </a:p>
        </p:txBody>
      </p:sp>
      <p:sp>
        <p:nvSpPr>
          <p:cNvPr id="43010" name="Slide Number Placeholder 4"/>
          <p:cNvSpPr>
            <a:spLocks noGrp="1"/>
          </p:cNvSpPr>
          <p:nvPr>
            <p:ph type="sldNum" sz="quarter" idx="12"/>
          </p:nvPr>
        </p:nvSpPr>
        <p:spPr>
          <a:noFill/>
        </p:spPr>
        <p:txBody>
          <a:bodyPr/>
          <a:lstStyle/>
          <a:p>
            <a:fld id="{66741372-A565-3047-A039-62AC225C7365}" type="slidenum">
              <a:rPr lang="en-US" smtClean="0"/>
              <a:pPr/>
              <a:t>14</a:t>
            </a:fld>
            <a:endParaRPr lang="en-US" smtClean="0"/>
          </a:p>
        </p:txBody>
      </p:sp>
      <p:sp>
        <p:nvSpPr>
          <p:cNvPr id="2" name="مستطيل 1"/>
          <p:cNvSpPr/>
          <p:nvPr/>
        </p:nvSpPr>
        <p:spPr>
          <a:xfrm>
            <a:off x="0" y="5196323"/>
            <a:ext cx="9144000" cy="1631216"/>
          </a:xfrm>
          <a:prstGeom prst="rect">
            <a:avLst/>
          </a:prstGeom>
        </p:spPr>
        <p:txBody>
          <a:bodyPr wrap="square">
            <a:spAutoFit/>
          </a:bodyPr>
          <a:lstStyle/>
          <a:p>
            <a:pPr algn="r" rtl="1"/>
            <a:r>
              <a:rPr lang="ar-SA" sz="2000" dirty="0"/>
              <a:t>تخزين إلكتروني عالي السرعة لتحسين أداء وحدة المعالجة </a:t>
            </a:r>
            <a:r>
              <a:rPr lang="ar-SA" sz="2000" dirty="0" smtClean="0"/>
              <a:t>المركزية. يقلل </a:t>
            </a:r>
            <a:r>
              <a:rPr lang="ar-SA" sz="2000" dirty="0"/>
              <a:t>من الوقت لجلب البيانات والتعليمات من تخزين </a:t>
            </a:r>
            <a:r>
              <a:rPr lang="en-US" sz="2000" dirty="0"/>
              <a:t>RAM.</a:t>
            </a:r>
          </a:p>
          <a:p>
            <a:pPr algn="r" rtl="1"/>
            <a:r>
              <a:rPr lang="ar-SA" sz="2000" dirty="0"/>
              <a:t>يخزن المستوى 1 أو ذاكرة التخزين المؤقت الأساسية البيانات والتعليمات على شريحة وحدة المعالجة </a:t>
            </a:r>
            <a:r>
              <a:rPr lang="ar-SA" sz="2000" dirty="0" smtClean="0"/>
              <a:t>المركزية.   المستوى </a:t>
            </a:r>
            <a:r>
              <a:rPr lang="ar-SA" sz="2000" dirty="0"/>
              <a:t>2 مخبأ وضعه بين وحدة المعالجة المركزية وذاكرة الوصول </a:t>
            </a:r>
            <a:r>
              <a:rPr lang="ar-SA" sz="2000" dirty="0" smtClean="0"/>
              <a:t>العشوائي.    القدرات </a:t>
            </a:r>
            <a:r>
              <a:rPr lang="ar-SA" sz="2000" dirty="0"/>
              <a:t>من ذاكرة التخزين المؤقت </a:t>
            </a:r>
            <a:r>
              <a:rPr lang="ar-SA" sz="2000" dirty="0" smtClean="0"/>
              <a:t>تختلف.   لا </a:t>
            </a:r>
            <a:r>
              <a:rPr lang="ar-SA" sz="2000" dirty="0"/>
              <a:t>تمثل الكميات الإجمالية جزءًا من سعة ذاكرة الوصول العشوائي.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2"/>
          <p:cNvSpPr>
            <a:spLocks noGrp="1" noChangeArrowheads="1"/>
          </p:cNvSpPr>
          <p:nvPr>
            <p:ph type="title"/>
          </p:nvPr>
        </p:nvSpPr>
        <p:spPr>
          <a:xfrm>
            <a:off x="457200" y="-298788"/>
            <a:ext cx="8229600" cy="1143000"/>
          </a:xfrm>
        </p:spPr>
        <p:txBody>
          <a:bodyPr/>
          <a:lstStyle/>
          <a:p>
            <a:pPr eaLnBrk="1" hangingPunct="1"/>
            <a:r>
              <a:rPr lang="en-US" sz="3500" dirty="0" smtClean="0">
                <a:solidFill>
                  <a:srgbClr val="FF0000"/>
                </a:solidFill>
                <a:ea typeface="ＭＳ Ｐゴシック" charset="-128"/>
                <a:cs typeface="ＭＳ Ｐゴシック" charset="-128"/>
              </a:rPr>
              <a:t>System Board</a:t>
            </a:r>
            <a:endParaRPr lang="en-US" sz="3500" dirty="0">
              <a:solidFill>
                <a:srgbClr val="FF0000"/>
              </a:solidFill>
              <a:ea typeface="ＭＳ Ｐゴシック" charset="-128"/>
              <a:cs typeface="ＭＳ Ｐゴシック" charset="-128"/>
            </a:endParaRPr>
          </a:p>
        </p:txBody>
      </p:sp>
      <p:sp>
        <p:nvSpPr>
          <p:cNvPr id="45060" name="Rectangle 3"/>
          <p:cNvSpPr>
            <a:spLocks noGrp="1" noChangeArrowheads="1"/>
          </p:cNvSpPr>
          <p:nvPr>
            <p:ph idx="1"/>
          </p:nvPr>
        </p:nvSpPr>
        <p:spPr>
          <a:xfrm>
            <a:off x="-1" y="902776"/>
            <a:ext cx="9500462" cy="4525963"/>
          </a:xfrm>
        </p:spPr>
        <p:txBody>
          <a:bodyPr>
            <a:normAutofit/>
          </a:bodyPr>
          <a:lstStyle/>
          <a:p>
            <a:pPr marL="0" indent="0" eaLnBrk="1" hangingPunct="1">
              <a:buNone/>
            </a:pPr>
            <a:r>
              <a:rPr lang="en-US" dirty="0">
                <a:ea typeface="ＭＳ Ｐゴシック" charset="-128"/>
                <a:cs typeface="ＭＳ Ｐゴシック" charset="-128"/>
              </a:rPr>
              <a:t>Electronic circuit board at the base of the system unit. </a:t>
            </a:r>
          </a:p>
          <a:p>
            <a:pPr eaLnBrk="1" hangingPunct="1"/>
            <a:r>
              <a:rPr lang="en-US" dirty="0">
                <a:solidFill>
                  <a:srgbClr val="FF0000"/>
                </a:solidFill>
                <a:ea typeface="ＭＳ Ｐゴシック" charset="-128"/>
                <a:cs typeface="ＭＳ Ｐゴシック" charset="-128"/>
              </a:rPr>
              <a:t>Manages flow of electronic bits to:</a:t>
            </a:r>
          </a:p>
          <a:p>
            <a:pPr marL="971550" lvl="1" indent="-514350" eaLnBrk="1" hangingPunct="1">
              <a:buFont typeface="+mj-lt"/>
              <a:buAutoNum type="arabicPeriod"/>
            </a:pPr>
            <a:r>
              <a:rPr lang="en-US" dirty="0"/>
              <a:t> CPU</a:t>
            </a:r>
          </a:p>
          <a:p>
            <a:pPr marL="971550" lvl="1" indent="-514350" eaLnBrk="1" hangingPunct="1">
              <a:buFont typeface="+mj-lt"/>
              <a:buAutoNum type="arabicPeriod"/>
            </a:pPr>
            <a:r>
              <a:rPr lang="en-US" dirty="0"/>
              <a:t> RAM</a:t>
            </a:r>
          </a:p>
          <a:p>
            <a:pPr marL="971550" lvl="1" indent="-514350" eaLnBrk="1" hangingPunct="1">
              <a:buFont typeface="+mj-lt"/>
              <a:buAutoNum type="arabicPeriod"/>
            </a:pPr>
            <a:r>
              <a:rPr lang="en-US" dirty="0"/>
              <a:t> Expansion slots</a:t>
            </a:r>
          </a:p>
          <a:p>
            <a:pPr marL="971550" lvl="1" indent="-514350" eaLnBrk="1" hangingPunct="1">
              <a:buFont typeface="+mj-lt"/>
              <a:buAutoNum type="arabicPeriod"/>
            </a:pPr>
            <a:r>
              <a:rPr lang="en-US" dirty="0"/>
              <a:t> Video card</a:t>
            </a:r>
          </a:p>
          <a:p>
            <a:pPr marL="971550" lvl="1" indent="-514350" eaLnBrk="1" hangingPunct="1">
              <a:buFont typeface="+mj-lt"/>
              <a:buAutoNum type="arabicPeriod"/>
            </a:pPr>
            <a:r>
              <a:rPr lang="en-US" dirty="0"/>
              <a:t> Analog - Digital converters</a:t>
            </a:r>
          </a:p>
          <a:p>
            <a:pPr marL="971550" lvl="1" indent="-514350" eaLnBrk="1" hangingPunct="1">
              <a:buFont typeface="+mj-lt"/>
              <a:buAutoNum type="arabicPeriod"/>
            </a:pPr>
            <a:r>
              <a:rPr lang="en-US" dirty="0"/>
              <a:t> I/O interface ports.</a:t>
            </a:r>
          </a:p>
          <a:p>
            <a:pPr eaLnBrk="1" hangingPunct="1"/>
            <a:endParaRPr lang="en-US" dirty="0">
              <a:ea typeface="ＭＳ Ｐゴシック" charset="-128"/>
              <a:cs typeface="ＭＳ Ｐゴシック" charset="-128"/>
            </a:endParaRPr>
          </a:p>
        </p:txBody>
      </p:sp>
      <p:sp>
        <p:nvSpPr>
          <p:cNvPr id="2" name="مستطيل 1"/>
          <p:cNvSpPr/>
          <p:nvPr/>
        </p:nvSpPr>
        <p:spPr>
          <a:xfrm>
            <a:off x="1689315" y="2078608"/>
            <a:ext cx="7454685" cy="3046988"/>
          </a:xfrm>
          <a:prstGeom prst="rect">
            <a:avLst/>
          </a:prstGeom>
        </p:spPr>
        <p:txBody>
          <a:bodyPr wrap="square">
            <a:spAutoFit/>
          </a:bodyPr>
          <a:lstStyle/>
          <a:p>
            <a:pPr algn="r" rtl="1"/>
            <a:r>
              <a:rPr lang="ar-SA" dirty="0"/>
              <a:t>لوحة الدائرة الإلكترونية في قاعدة وحدة النظام.</a:t>
            </a:r>
          </a:p>
          <a:p>
            <a:pPr algn="r" rtl="1"/>
            <a:r>
              <a:rPr lang="ar-SA" dirty="0"/>
              <a:t>يدير تدفق البتات الإلكترونية إلى:</a:t>
            </a:r>
          </a:p>
          <a:p>
            <a:pPr marL="457200" indent="-457200" algn="r" rtl="1">
              <a:buFont typeface="+mj-lt"/>
              <a:buAutoNum type="arabicPeriod"/>
            </a:pPr>
            <a:r>
              <a:rPr lang="ar-SA" dirty="0"/>
              <a:t>  وحدة المعالجة المركزية</a:t>
            </a:r>
          </a:p>
          <a:p>
            <a:pPr marL="457200" indent="-457200" algn="r" rtl="1">
              <a:buFont typeface="+mj-lt"/>
              <a:buAutoNum type="arabicPeriod"/>
            </a:pPr>
            <a:r>
              <a:rPr lang="ar-SA" dirty="0"/>
              <a:t>  </a:t>
            </a:r>
            <a:r>
              <a:rPr lang="ar-SA" dirty="0" smtClean="0"/>
              <a:t>الذاكرة "</a:t>
            </a:r>
            <a:endParaRPr lang="ar-SA" dirty="0"/>
          </a:p>
          <a:p>
            <a:pPr marL="457200" indent="-457200" algn="r" rtl="1">
              <a:buFont typeface="+mj-lt"/>
              <a:buAutoNum type="arabicPeriod"/>
            </a:pPr>
            <a:r>
              <a:rPr lang="ar-SA" dirty="0"/>
              <a:t>  فتحات التوسعة</a:t>
            </a:r>
          </a:p>
          <a:p>
            <a:pPr marL="457200" indent="-457200" algn="r" rtl="1">
              <a:buFont typeface="+mj-lt"/>
              <a:buAutoNum type="arabicPeriod"/>
            </a:pPr>
            <a:r>
              <a:rPr lang="ar-SA" dirty="0"/>
              <a:t>  بطاقة فيديو</a:t>
            </a:r>
          </a:p>
          <a:p>
            <a:pPr marL="457200" indent="-457200" algn="r" rtl="1">
              <a:buFont typeface="+mj-lt"/>
              <a:buAutoNum type="arabicPeriod"/>
            </a:pPr>
            <a:r>
              <a:rPr lang="ar-SA" dirty="0"/>
              <a:t>  التناظرية - المحولات الرقمية</a:t>
            </a:r>
          </a:p>
          <a:p>
            <a:pPr marL="457200" indent="-457200" algn="r" rtl="1">
              <a:buFont typeface="+mj-lt"/>
              <a:buAutoNum type="arabicPeriod"/>
            </a:pPr>
            <a:r>
              <a:rPr lang="ar-SA" dirty="0"/>
              <a:t>  منافذ واجهة الإدخال / الإخراج.</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7" name="Rectangle 2"/>
          <p:cNvSpPr>
            <a:spLocks noGrp="1" noChangeArrowheads="1"/>
          </p:cNvSpPr>
          <p:nvPr>
            <p:ph type="title"/>
          </p:nvPr>
        </p:nvSpPr>
        <p:spPr>
          <a:xfrm>
            <a:off x="457200" y="-232470"/>
            <a:ext cx="8229600" cy="1143000"/>
          </a:xfrm>
        </p:spPr>
        <p:txBody>
          <a:bodyPr/>
          <a:lstStyle/>
          <a:p>
            <a:pPr eaLnBrk="1" hangingPunct="1"/>
            <a:r>
              <a:rPr lang="en-US" dirty="0" smtClean="0">
                <a:solidFill>
                  <a:srgbClr val="FF0000"/>
                </a:solidFill>
                <a:ea typeface="ＭＳ Ｐゴシック" charset="-128"/>
                <a:cs typeface="ＭＳ Ｐゴシック" charset="-128"/>
              </a:rPr>
              <a:t>Hardware Interface</a:t>
            </a:r>
            <a:endParaRPr lang="en-US" dirty="0">
              <a:solidFill>
                <a:srgbClr val="FF0000"/>
              </a:solidFill>
              <a:ea typeface="ＭＳ Ｐゴシック" charset="-128"/>
              <a:cs typeface="ＭＳ Ｐゴシック" charset="-128"/>
            </a:endParaRPr>
          </a:p>
        </p:txBody>
      </p:sp>
      <p:sp>
        <p:nvSpPr>
          <p:cNvPr id="47108" name="Rectangle 3"/>
          <p:cNvSpPr>
            <a:spLocks noGrp="1" noChangeArrowheads="1"/>
          </p:cNvSpPr>
          <p:nvPr>
            <p:ph idx="1"/>
          </p:nvPr>
        </p:nvSpPr>
        <p:spPr>
          <a:xfrm>
            <a:off x="0" y="778789"/>
            <a:ext cx="9314482" cy="4525963"/>
          </a:xfrm>
        </p:spPr>
        <p:txBody>
          <a:bodyPr/>
          <a:lstStyle/>
          <a:p>
            <a:pPr marL="0" indent="0" eaLnBrk="1" hangingPunct="1">
              <a:buNone/>
            </a:pPr>
            <a:r>
              <a:rPr lang="en-US" dirty="0">
                <a:ea typeface="ＭＳ Ｐゴシック" charset="-128"/>
                <a:cs typeface="ＭＳ Ｐゴシック" charset="-128"/>
              </a:rPr>
              <a:t>Point of union between the system board and peripheral devices. </a:t>
            </a:r>
            <a:br>
              <a:rPr lang="en-US" dirty="0">
                <a:ea typeface="ＭＳ Ｐゴシック" charset="-128"/>
                <a:cs typeface="ＭＳ Ｐゴシック" charset="-128"/>
              </a:rPr>
            </a:br>
            <a:endParaRPr lang="en-US" dirty="0">
              <a:ea typeface="ＭＳ Ｐゴシック" charset="-128"/>
              <a:cs typeface="ＭＳ Ｐゴシック" charset="-128"/>
            </a:endParaRPr>
          </a:p>
          <a:p>
            <a:pPr eaLnBrk="1" hangingPunct="1"/>
            <a:r>
              <a:rPr lang="en-US" dirty="0">
                <a:solidFill>
                  <a:srgbClr val="FF0000"/>
                </a:solidFill>
                <a:ea typeface="ＭＳ Ｐゴシック" charset="-128"/>
                <a:cs typeface="ＭＳ Ｐゴシック" charset="-128"/>
              </a:rPr>
              <a:t>Data flows to the system board in </a:t>
            </a:r>
          </a:p>
          <a:p>
            <a:pPr marL="971550" lvl="1" indent="-514350" eaLnBrk="1" hangingPunct="1">
              <a:buFont typeface="+mj-lt"/>
              <a:buAutoNum type="arabicPeriod"/>
            </a:pPr>
            <a:r>
              <a:rPr lang="en-US" sz="2800" dirty="0"/>
              <a:t> Parallel transmission or</a:t>
            </a:r>
          </a:p>
          <a:p>
            <a:pPr marL="971550" lvl="1" indent="-514350" eaLnBrk="1" hangingPunct="1">
              <a:buFont typeface="+mj-lt"/>
              <a:buAutoNum type="arabicPeriod"/>
            </a:pPr>
            <a:r>
              <a:rPr lang="en-US" sz="2800" dirty="0"/>
              <a:t> Serial transmission.</a:t>
            </a:r>
            <a:endParaRPr lang="en-US" dirty="0"/>
          </a:p>
        </p:txBody>
      </p:sp>
      <p:sp>
        <p:nvSpPr>
          <p:cNvPr id="47106" name="Slide Number Placeholder 4"/>
          <p:cNvSpPr>
            <a:spLocks noGrp="1"/>
          </p:cNvSpPr>
          <p:nvPr>
            <p:ph type="sldNum" sz="quarter" idx="12"/>
          </p:nvPr>
        </p:nvSpPr>
        <p:spPr>
          <a:noFill/>
        </p:spPr>
        <p:txBody>
          <a:bodyPr/>
          <a:lstStyle/>
          <a:p>
            <a:fld id="{D78E7A12-6FFC-824D-B6E0-2E679C18BA9D}" type="slidenum">
              <a:rPr lang="en-US" smtClean="0"/>
              <a:pPr/>
              <a:t>16</a:t>
            </a:fld>
            <a:endParaRPr lang="en-US" smtClean="0"/>
          </a:p>
        </p:txBody>
      </p:sp>
      <p:sp>
        <p:nvSpPr>
          <p:cNvPr id="2" name="مستطيل 1"/>
          <p:cNvSpPr/>
          <p:nvPr/>
        </p:nvSpPr>
        <p:spPr>
          <a:xfrm>
            <a:off x="2286000" y="3776860"/>
            <a:ext cx="6858000" cy="1569660"/>
          </a:xfrm>
          <a:prstGeom prst="rect">
            <a:avLst/>
          </a:prstGeom>
        </p:spPr>
        <p:txBody>
          <a:bodyPr wrap="square">
            <a:spAutoFit/>
          </a:bodyPr>
          <a:lstStyle/>
          <a:p>
            <a:pPr algn="r" rtl="1"/>
            <a:r>
              <a:rPr lang="ar-SA" dirty="0"/>
              <a:t>نقطة </a:t>
            </a:r>
            <a:r>
              <a:rPr lang="ar-SA" dirty="0" err="1"/>
              <a:t>الإتحاد</a:t>
            </a:r>
            <a:r>
              <a:rPr lang="ar-SA" dirty="0"/>
              <a:t> بين لوحة النظام والأجهزة الطرفية. ؟</a:t>
            </a:r>
          </a:p>
          <a:p>
            <a:pPr algn="r" rtl="1"/>
            <a:r>
              <a:rPr lang="ar-SA" dirty="0"/>
              <a:t>تتدفق البيانات إلى لوحة النظام في</a:t>
            </a:r>
          </a:p>
          <a:p>
            <a:pPr marL="457200" indent="-457200" algn="r" rtl="1">
              <a:buFont typeface="+mj-lt"/>
              <a:buAutoNum type="arabicPeriod"/>
            </a:pPr>
            <a:r>
              <a:rPr lang="ar-SA" dirty="0"/>
              <a:t>  انتقال متوازي أو</a:t>
            </a:r>
          </a:p>
          <a:p>
            <a:pPr marL="457200" indent="-457200" algn="r" rtl="1">
              <a:buFont typeface="+mj-lt"/>
              <a:buAutoNum type="arabicPeriod"/>
            </a:pPr>
            <a:r>
              <a:rPr lang="ar-SA" dirty="0"/>
              <a:t>  انتقال المسلسل.</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9155" name="Rectangle 2"/>
          <p:cNvSpPr>
            <a:spLocks noGrp="1" noChangeArrowheads="1"/>
          </p:cNvSpPr>
          <p:nvPr>
            <p:ph type="title"/>
          </p:nvPr>
        </p:nvSpPr>
        <p:spPr>
          <a:xfrm>
            <a:off x="341729" y="-170478"/>
            <a:ext cx="8686800" cy="1143000"/>
          </a:xfrm>
        </p:spPr>
        <p:txBody>
          <a:bodyPr/>
          <a:lstStyle/>
          <a:p>
            <a:pPr eaLnBrk="1" hangingPunct="1"/>
            <a:r>
              <a:rPr lang="en-US" dirty="0" smtClean="0">
                <a:solidFill>
                  <a:srgbClr val="FF0000"/>
                </a:solidFill>
                <a:ea typeface="ＭＳ Ｐゴシック" charset="-128"/>
                <a:cs typeface="ＭＳ Ｐゴシック" charset="-128"/>
              </a:rPr>
              <a:t>Interface Ports</a:t>
            </a:r>
            <a:endParaRPr lang="en-US" dirty="0">
              <a:solidFill>
                <a:srgbClr val="FF0000"/>
              </a:solidFill>
              <a:ea typeface="ＭＳ Ｐゴシック" charset="-128"/>
              <a:cs typeface="ＭＳ Ｐゴシック" charset="-128"/>
            </a:endParaRPr>
          </a:p>
        </p:txBody>
      </p:sp>
      <p:sp>
        <p:nvSpPr>
          <p:cNvPr id="49156" name="Rectangle 3"/>
          <p:cNvSpPr>
            <a:spLocks noGrp="1" noChangeArrowheads="1"/>
          </p:cNvSpPr>
          <p:nvPr>
            <p:ph idx="1"/>
          </p:nvPr>
        </p:nvSpPr>
        <p:spPr>
          <a:xfrm>
            <a:off x="0" y="642214"/>
            <a:ext cx="8627929" cy="4648200"/>
          </a:xfrm>
        </p:spPr>
        <p:txBody>
          <a:bodyPr>
            <a:normAutofit/>
          </a:bodyPr>
          <a:lstStyle/>
          <a:p>
            <a:pPr eaLnBrk="1" hangingPunct="1"/>
            <a:r>
              <a:rPr lang="en-US" sz="3600" dirty="0">
                <a:ea typeface="ＭＳ Ｐゴシック" charset="-128"/>
                <a:cs typeface="ＭＳ Ｐゴシック" charset="-128"/>
              </a:rPr>
              <a:t>Ports are external to the system unit.</a:t>
            </a:r>
          </a:p>
          <a:p>
            <a:pPr lvl="1" eaLnBrk="1" hangingPunct="1"/>
            <a:r>
              <a:rPr lang="en-US" sz="3200" dirty="0"/>
              <a:t> Peripherals are plugged into the ports.</a:t>
            </a:r>
          </a:p>
          <a:p>
            <a:pPr eaLnBrk="1" hangingPunct="1"/>
            <a:r>
              <a:rPr lang="en-US" sz="3600" dirty="0">
                <a:solidFill>
                  <a:srgbClr val="FF0000"/>
                </a:solidFill>
                <a:ea typeface="ＭＳ Ｐゴシック" charset="-128"/>
                <a:cs typeface="ＭＳ Ｐゴシック" charset="-128"/>
              </a:rPr>
              <a:t>Common ports include:</a:t>
            </a:r>
            <a:endParaRPr lang="en-US" sz="3600" dirty="0" smtClean="0">
              <a:solidFill>
                <a:srgbClr val="FF0000"/>
              </a:solidFill>
              <a:ea typeface="ＭＳ Ｐゴシック" charset="-128"/>
              <a:cs typeface="ＭＳ Ｐゴシック" charset="-128"/>
            </a:endParaRPr>
          </a:p>
          <a:p>
            <a:pPr marL="971550" lvl="1" indent="-514350" eaLnBrk="1" hangingPunct="1">
              <a:lnSpc>
                <a:spcPct val="70000"/>
              </a:lnSpc>
              <a:buFont typeface="+mj-lt"/>
              <a:buAutoNum type="arabicPeriod"/>
            </a:pPr>
            <a:r>
              <a:rPr lang="en-US" sz="3200" dirty="0" smtClean="0"/>
              <a:t>VGA </a:t>
            </a:r>
            <a:r>
              <a:rPr lang="en-US" sz="3200" dirty="0"/>
              <a:t>or SVGA</a:t>
            </a:r>
          </a:p>
          <a:p>
            <a:pPr marL="971550" lvl="1" indent="-514350" eaLnBrk="1" hangingPunct="1">
              <a:lnSpc>
                <a:spcPct val="70000"/>
              </a:lnSpc>
              <a:buFont typeface="+mj-lt"/>
              <a:buAutoNum type="arabicPeriod"/>
            </a:pPr>
            <a:r>
              <a:rPr lang="en-US" sz="3200" dirty="0"/>
              <a:t> USB</a:t>
            </a:r>
          </a:p>
          <a:p>
            <a:pPr marL="971550" lvl="1" indent="-514350" eaLnBrk="1" hangingPunct="1">
              <a:lnSpc>
                <a:spcPct val="70000"/>
              </a:lnSpc>
              <a:buFont typeface="+mj-lt"/>
              <a:buAutoNum type="arabicPeriod"/>
            </a:pPr>
            <a:r>
              <a:rPr lang="en-US" sz="3200" dirty="0"/>
              <a:t> IEEE 1394 (FireWire</a:t>
            </a:r>
            <a:r>
              <a:rPr lang="en-US" sz="3200" dirty="0" smtClean="0"/>
              <a:t>)</a:t>
            </a:r>
          </a:p>
          <a:p>
            <a:pPr marL="971550" lvl="1" indent="-514350" eaLnBrk="1" hangingPunct="1">
              <a:lnSpc>
                <a:spcPct val="70000"/>
              </a:lnSpc>
              <a:buFont typeface="+mj-lt"/>
              <a:buAutoNum type="arabicPeriod"/>
            </a:pPr>
            <a:r>
              <a:rPr lang="en-US" sz="3200" dirty="0" smtClean="0"/>
              <a:t> Thunderbolt</a:t>
            </a:r>
          </a:p>
          <a:p>
            <a:pPr marL="971550" lvl="1" indent="-514350" eaLnBrk="1" hangingPunct="1">
              <a:lnSpc>
                <a:spcPct val="70000"/>
              </a:lnSpc>
              <a:buFont typeface="+mj-lt"/>
              <a:buAutoNum type="arabicPeriod"/>
            </a:pPr>
            <a:r>
              <a:rPr lang="en-US" sz="3200" dirty="0"/>
              <a:t> Audio input/output</a:t>
            </a:r>
          </a:p>
          <a:p>
            <a:pPr marL="971550" lvl="1" indent="-514350" eaLnBrk="1" hangingPunct="1">
              <a:lnSpc>
                <a:spcPct val="70000"/>
              </a:lnSpc>
              <a:buFont typeface="+mj-lt"/>
              <a:buAutoNum type="arabicPeriod"/>
            </a:pPr>
            <a:r>
              <a:rPr lang="en-US" sz="3200" dirty="0" smtClean="0"/>
              <a:t> Network port.</a:t>
            </a:r>
            <a:endParaRPr lang="en-US" sz="3200" dirty="0"/>
          </a:p>
          <a:p>
            <a:pPr lvl="1" eaLnBrk="1" hangingPunct="1">
              <a:buFont typeface="Wingdings" charset="2"/>
              <a:buNone/>
            </a:pPr>
            <a:endParaRPr lang="en-US" sz="3200" dirty="0"/>
          </a:p>
        </p:txBody>
      </p:sp>
      <p:sp>
        <p:nvSpPr>
          <p:cNvPr id="49154" name="Slide Number Placeholder 4"/>
          <p:cNvSpPr>
            <a:spLocks noGrp="1"/>
          </p:cNvSpPr>
          <p:nvPr>
            <p:ph type="sldNum" sz="quarter" idx="12"/>
          </p:nvPr>
        </p:nvSpPr>
        <p:spPr>
          <a:noFill/>
        </p:spPr>
        <p:txBody>
          <a:bodyPr/>
          <a:lstStyle/>
          <a:p>
            <a:fld id="{FD69A839-4DA1-3B4B-B49B-DE515A595A32}" type="slidenum">
              <a:rPr lang="en-US" smtClean="0"/>
              <a:pPr/>
              <a:t>17</a:t>
            </a:fld>
            <a:endParaRPr lang="en-US" smtClean="0"/>
          </a:p>
        </p:txBody>
      </p:sp>
      <p:pic>
        <p:nvPicPr>
          <p:cNvPr id="8" name="Picture 7" descr="Fig3.5.tif"/>
          <p:cNvPicPr>
            <a:picLocks noChangeAspect="1"/>
          </p:cNvPicPr>
          <p:nvPr/>
        </p:nvPicPr>
        <p:blipFill rotWithShape="1">
          <a:blip r:embed="rId3"/>
          <a:srcRect t="17760" r="14798"/>
          <a:stretch/>
        </p:blipFill>
        <p:spPr>
          <a:xfrm>
            <a:off x="398329" y="5098941"/>
            <a:ext cx="4421644" cy="1650571"/>
          </a:xfrm>
          <a:prstGeom prst="rect">
            <a:avLst/>
          </a:prstGeom>
          <a:effectLst>
            <a:outerShdw blurRad="50800" dist="38100" algn="r">
              <a:srgbClr val="000000">
                <a:alpha val="43000"/>
              </a:srgbClr>
            </a:outerShdw>
          </a:effectLst>
        </p:spPr>
      </p:pic>
      <p:sp>
        <p:nvSpPr>
          <p:cNvPr id="2" name="مستطيل 1"/>
          <p:cNvSpPr/>
          <p:nvPr/>
        </p:nvSpPr>
        <p:spPr>
          <a:xfrm>
            <a:off x="4572000" y="1891321"/>
            <a:ext cx="4572000" cy="3416320"/>
          </a:xfrm>
          <a:prstGeom prst="rect">
            <a:avLst/>
          </a:prstGeom>
        </p:spPr>
        <p:txBody>
          <a:bodyPr>
            <a:spAutoFit/>
          </a:bodyPr>
          <a:lstStyle/>
          <a:p>
            <a:pPr algn="r" rtl="1"/>
            <a:r>
              <a:rPr lang="ar-SA" dirty="0"/>
              <a:t>المنافذ الخارجية لوحدة النظام.</a:t>
            </a:r>
          </a:p>
          <a:p>
            <a:pPr algn="r" rtl="1"/>
            <a:r>
              <a:rPr lang="ar-SA" dirty="0"/>
              <a:t>  يتم توصيل الأجهزة الطرفية في المنافذ.</a:t>
            </a:r>
          </a:p>
          <a:p>
            <a:pPr algn="r" rtl="1"/>
            <a:r>
              <a:rPr lang="ar-SA" dirty="0"/>
              <a:t>المنافذ الشائعة تشمل:</a:t>
            </a:r>
          </a:p>
          <a:p>
            <a:pPr marL="457200" indent="-457200" algn="r" rtl="1">
              <a:buFont typeface="+mj-lt"/>
              <a:buAutoNum type="arabicPeriod"/>
            </a:pPr>
            <a:r>
              <a:rPr lang="en-US" dirty="0"/>
              <a:t>VGA </a:t>
            </a:r>
            <a:r>
              <a:rPr lang="ar-SA" dirty="0"/>
              <a:t>أو </a:t>
            </a:r>
            <a:r>
              <a:rPr lang="en-US" dirty="0"/>
              <a:t>SVGA</a:t>
            </a:r>
          </a:p>
          <a:p>
            <a:pPr marL="457200" indent="-457200" algn="r" rtl="1">
              <a:buFont typeface="+mj-lt"/>
              <a:buAutoNum type="arabicPeriod"/>
            </a:pPr>
            <a:r>
              <a:rPr lang="en-US" dirty="0"/>
              <a:t>  </a:t>
            </a:r>
            <a:r>
              <a:rPr lang="ar-SA" dirty="0" err="1"/>
              <a:t>يو</a:t>
            </a:r>
            <a:r>
              <a:rPr lang="ar-SA" dirty="0"/>
              <a:t> اس بي</a:t>
            </a:r>
          </a:p>
          <a:p>
            <a:pPr marL="457200" indent="-457200" algn="r" rtl="1">
              <a:buFont typeface="+mj-lt"/>
              <a:buAutoNum type="arabicPeriod"/>
            </a:pPr>
            <a:r>
              <a:rPr lang="ar-SA" dirty="0"/>
              <a:t>  </a:t>
            </a:r>
            <a:r>
              <a:rPr lang="en-US" dirty="0"/>
              <a:t>IEEE 1394 (FireWire)</a:t>
            </a:r>
          </a:p>
          <a:p>
            <a:pPr marL="457200" indent="-457200" algn="r" rtl="1">
              <a:buFont typeface="+mj-lt"/>
              <a:buAutoNum type="arabicPeriod"/>
            </a:pPr>
            <a:r>
              <a:rPr lang="en-US" dirty="0"/>
              <a:t>  </a:t>
            </a:r>
            <a:r>
              <a:rPr lang="ar-SA" dirty="0"/>
              <a:t>صاعقة</a:t>
            </a:r>
          </a:p>
          <a:p>
            <a:pPr marL="457200" indent="-457200" algn="r" rtl="1">
              <a:buFont typeface="+mj-lt"/>
              <a:buAutoNum type="arabicPeriod"/>
            </a:pPr>
            <a:r>
              <a:rPr lang="ar-SA" dirty="0"/>
              <a:t>  إدخال الصوت / الإخراج</a:t>
            </a:r>
          </a:p>
          <a:p>
            <a:pPr marL="457200" indent="-457200" algn="r" rtl="1">
              <a:buFont typeface="+mj-lt"/>
              <a:buAutoNum type="arabicPeriod"/>
            </a:pPr>
            <a:r>
              <a:rPr lang="ar-SA" dirty="0"/>
              <a:t>  منفذ الشبكة.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472698" y="-221307"/>
            <a:ext cx="8229600" cy="1143000"/>
          </a:xfrm>
        </p:spPr>
        <p:txBody>
          <a:bodyPr/>
          <a:lstStyle/>
          <a:p>
            <a:pPr algn="ctr" eaLnBrk="1" hangingPunct="1"/>
            <a:r>
              <a:rPr lang="en-US" dirty="0" smtClean="0">
                <a:solidFill>
                  <a:srgbClr val="FF0000"/>
                </a:solidFill>
                <a:ea typeface="ＭＳ Ｐゴシック" charset="-128"/>
                <a:cs typeface="ＭＳ Ｐゴシック" charset="-128"/>
              </a:rPr>
              <a:t>USB, </a:t>
            </a:r>
            <a:r>
              <a:rPr lang="en-US" dirty="0" err="1" smtClean="0">
                <a:solidFill>
                  <a:srgbClr val="FF0000"/>
                </a:solidFill>
                <a:ea typeface="ＭＳ Ｐゴシック" charset="-128"/>
                <a:cs typeface="ＭＳ Ｐゴシック" charset="-128"/>
              </a:rPr>
              <a:t>Firewire</a:t>
            </a:r>
            <a:r>
              <a:rPr lang="en-US" dirty="0" smtClean="0">
                <a:solidFill>
                  <a:srgbClr val="FF0000"/>
                </a:solidFill>
                <a:ea typeface="ＭＳ Ｐゴシック" charset="-128"/>
                <a:cs typeface="ＭＳ Ｐゴシック" charset="-128"/>
              </a:rPr>
              <a:t>, &amp; Thunderbolt</a:t>
            </a:r>
            <a:r>
              <a:rPr lang="ar-SA" dirty="0" smtClean="0">
                <a:solidFill>
                  <a:srgbClr val="FF0000"/>
                </a:solidFill>
                <a:ea typeface="ＭＳ Ｐゴシック" charset="-128"/>
                <a:cs typeface="ＭＳ Ｐゴシック" charset="-128"/>
              </a:rPr>
              <a:t>مهم </a:t>
            </a:r>
            <a:endParaRPr lang="en-US" dirty="0">
              <a:solidFill>
                <a:srgbClr val="FF0000"/>
              </a:solidFill>
              <a:ea typeface="ＭＳ Ｐゴシック" charset="-128"/>
              <a:cs typeface="ＭＳ Ｐゴシック" charset="-128"/>
            </a:endParaRPr>
          </a:p>
        </p:txBody>
      </p:sp>
      <p:sp>
        <p:nvSpPr>
          <p:cNvPr id="51204" name="Rectangle 3"/>
          <p:cNvSpPr>
            <a:spLocks noGrp="1" noChangeArrowheads="1"/>
          </p:cNvSpPr>
          <p:nvPr>
            <p:ph idx="1"/>
          </p:nvPr>
        </p:nvSpPr>
        <p:spPr>
          <a:xfrm>
            <a:off x="-154983" y="890022"/>
            <a:ext cx="9128502" cy="4525963"/>
          </a:xfrm>
        </p:spPr>
        <p:txBody>
          <a:bodyPr>
            <a:noAutofit/>
          </a:bodyPr>
          <a:lstStyle/>
          <a:p>
            <a:pPr eaLnBrk="1" hangingPunct="1"/>
            <a:r>
              <a:rPr lang="en-US" sz="2800" dirty="0">
                <a:ea typeface="ＭＳ Ｐゴシック" charset="-128"/>
                <a:cs typeface="ＭＳ Ｐゴシック" charset="-128"/>
              </a:rPr>
              <a:t>Offers Plug and Play </a:t>
            </a:r>
            <a:r>
              <a:rPr lang="en-US" sz="2800" dirty="0" smtClean="0">
                <a:ea typeface="ＭＳ Ｐゴシック" charset="-128"/>
                <a:cs typeface="ＭＳ Ｐゴシック" charset="-128"/>
              </a:rPr>
              <a:t>performance.</a:t>
            </a:r>
            <a:endParaRPr lang="en-US" sz="2800" dirty="0">
              <a:ea typeface="ＭＳ Ｐゴシック" charset="-128"/>
              <a:cs typeface="ＭＳ Ｐゴシック" charset="-128"/>
            </a:endParaRPr>
          </a:p>
          <a:p>
            <a:pPr eaLnBrk="1" hangingPunct="1"/>
            <a:r>
              <a:rPr lang="en-US" sz="2800" dirty="0">
                <a:ea typeface="ＭＳ Ｐゴシック" charset="-128"/>
                <a:cs typeface="ＭＳ Ｐゴシック" charset="-128"/>
              </a:rPr>
              <a:t>Supports a daisy-chain bus of </a:t>
            </a:r>
            <a:endParaRPr lang="en-US" sz="2800" dirty="0" smtClean="0">
              <a:ea typeface="ＭＳ Ｐゴシック" charset="-128"/>
              <a:cs typeface="ＭＳ Ｐゴシック" charset="-128"/>
            </a:endParaRPr>
          </a:p>
          <a:p>
            <a:pPr eaLnBrk="1" hangingPunct="1"/>
            <a:r>
              <a:rPr lang="en-US" sz="2800" dirty="0" smtClean="0">
                <a:ea typeface="ＭＳ Ｐゴシック" charset="-128"/>
                <a:cs typeface="ＭＳ Ｐゴシック" charset="-128"/>
              </a:rPr>
              <a:t>multiple </a:t>
            </a:r>
            <a:r>
              <a:rPr lang="en-US" sz="2800" dirty="0">
                <a:ea typeface="ＭＳ Ｐゴシック" charset="-128"/>
                <a:cs typeface="ＭＳ Ｐゴシック" charset="-128"/>
              </a:rPr>
              <a:t>devices.</a:t>
            </a:r>
          </a:p>
          <a:p>
            <a:pPr eaLnBrk="1" hangingPunct="1"/>
            <a:r>
              <a:rPr lang="en-US" sz="2800" dirty="0">
                <a:ea typeface="ＭＳ Ｐゴシック" charset="-128"/>
                <a:cs typeface="ＭＳ Ｐゴシック" charset="-128"/>
              </a:rPr>
              <a:t>Accepted on PCs and Macs.</a:t>
            </a:r>
          </a:p>
          <a:p>
            <a:pPr eaLnBrk="1" hangingPunct="1"/>
            <a:r>
              <a:rPr lang="en-US" sz="2800" dirty="0">
                <a:ea typeface="ＭＳ Ｐゴシック" charset="-128"/>
                <a:cs typeface="ＭＳ Ｐゴシック" charset="-128"/>
              </a:rPr>
              <a:t>Has hot-swappable capability.</a:t>
            </a:r>
          </a:p>
          <a:p>
            <a:pPr eaLnBrk="1" hangingPunct="1"/>
            <a:r>
              <a:rPr lang="en-US" sz="2800" dirty="0">
                <a:ea typeface="ＭＳ Ｐゴシック" charset="-128"/>
                <a:cs typeface="ＭＳ Ｐゴシック" charset="-128"/>
              </a:rPr>
              <a:t>Powered through the interface port.</a:t>
            </a:r>
          </a:p>
          <a:p>
            <a:pPr lvl="1" eaLnBrk="1" hangingPunct="1"/>
            <a:r>
              <a:rPr lang="en-US" dirty="0"/>
              <a:t>No more "wall warts</a:t>
            </a:r>
            <a:r>
              <a:rPr lang="en-US" dirty="0" smtClean="0"/>
              <a:t>.”</a:t>
            </a:r>
          </a:p>
          <a:p>
            <a:pPr eaLnBrk="1" hangingPunct="1"/>
            <a:r>
              <a:rPr lang="en-US" sz="2800" dirty="0" smtClean="0">
                <a:solidFill>
                  <a:srgbClr val="FF0000"/>
                </a:solidFill>
              </a:rPr>
              <a:t>Thunderbolt advantages:</a:t>
            </a:r>
          </a:p>
          <a:p>
            <a:pPr marL="971550" lvl="1" indent="-514350" eaLnBrk="1" hangingPunct="1">
              <a:buFont typeface="+mj-lt"/>
              <a:buAutoNum type="arabicPeriod"/>
            </a:pPr>
            <a:r>
              <a:rPr lang="en-US" dirty="0" smtClean="0"/>
              <a:t>Higher transfer rates</a:t>
            </a:r>
          </a:p>
          <a:p>
            <a:pPr marL="971550" lvl="1" indent="-514350" eaLnBrk="1" hangingPunct="1">
              <a:buFont typeface="+mj-lt"/>
              <a:buAutoNum type="arabicPeriod"/>
            </a:pPr>
            <a:r>
              <a:rPr lang="en-US" dirty="0" smtClean="0"/>
              <a:t>Eliminates need for separate video port</a:t>
            </a:r>
          </a:p>
          <a:p>
            <a:pPr marL="971550" lvl="1" indent="-514350" eaLnBrk="1" hangingPunct="1">
              <a:buFont typeface="+mj-lt"/>
              <a:buAutoNum type="arabicPeriod"/>
            </a:pPr>
            <a:r>
              <a:rPr lang="en-US" dirty="0" smtClean="0"/>
              <a:t>Increases power to peripheral devices.</a:t>
            </a:r>
          </a:p>
          <a:p>
            <a:pPr marL="971550" lvl="1" indent="-514350" eaLnBrk="1" hangingPunct="1">
              <a:buFont typeface="+mj-lt"/>
              <a:buAutoNum type="arabicPeriod"/>
            </a:pPr>
            <a:endParaRPr lang="en-US" dirty="0" smtClean="0"/>
          </a:p>
          <a:p>
            <a:pPr eaLnBrk="1" hangingPunct="1"/>
            <a:endParaRPr lang="en-US" sz="2800" dirty="0">
              <a:ea typeface="ＭＳ Ｐゴシック" charset="-128"/>
              <a:cs typeface="ＭＳ Ｐゴシック" charset="-128"/>
            </a:endParaRPr>
          </a:p>
        </p:txBody>
      </p:sp>
      <p:sp>
        <p:nvSpPr>
          <p:cNvPr id="51202" name="Slide Number Placeholder 4"/>
          <p:cNvSpPr>
            <a:spLocks noGrp="1"/>
          </p:cNvSpPr>
          <p:nvPr>
            <p:ph type="sldNum" sz="quarter" idx="12"/>
          </p:nvPr>
        </p:nvSpPr>
        <p:spPr>
          <a:noFill/>
        </p:spPr>
        <p:txBody>
          <a:bodyPr/>
          <a:lstStyle/>
          <a:p>
            <a:fld id="{5A3FB39E-3D8F-8945-A759-17897A842D42}" type="slidenum">
              <a:rPr lang="en-US" smtClean="0"/>
              <a:pPr/>
              <a:t>18</a:t>
            </a:fld>
            <a:endParaRPr lang="en-US" smtClean="0"/>
          </a:p>
        </p:txBody>
      </p:sp>
      <p:sp>
        <p:nvSpPr>
          <p:cNvPr id="2" name="مستطيل 1"/>
          <p:cNvSpPr/>
          <p:nvPr/>
        </p:nvSpPr>
        <p:spPr>
          <a:xfrm>
            <a:off x="3642101" y="1269627"/>
            <a:ext cx="5501899" cy="3416320"/>
          </a:xfrm>
          <a:prstGeom prst="rect">
            <a:avLst/>
          </a:prstGeom>
        </p:spPr>
        <p:txBody>
          <a:bodyPr wrap="square">
            <a:spAutoFit/>
          </a:bodyPr>
          <a:lstStyle/>
          <a:p>
            <a:pPr algn="r" rtl="1"/>
            <a:r>
              <a:rPr lang="ar-SA" dirty="0"/>
              <a:t>يقدم أداء التوصيل والتشغيل.</a:t>
            </a:r>
          </a:p>
          <a:p>
            <a:pPr algn="r" rtl="1"/>
            <a:r>
              <a:rPr lang="ar-SA" dirty="0"/>
              <a:t>يدعم ناقل سلسلة </a:t>
            </a:r>
            <a:r>
              <a:rPr lang="ar-SA" dirty="0" err="1"/>
              <a:t>ديزي</a:t>
            </a:r>
            <a:r>
              <a:rPr lang="ar-SA" dirty="0"/>
              <a:t> من أجهزة متعددة.</a:t>
            </a:r>
          </a:p>
          <a:p>
            <a:pPr algn="r" rtl="1"/>
            <a:r>
              <a:rPr lang="ar-SA" dirty="0"/>
              <a:t>مقبول على أجهزة الكمبيوتر الشخصية </a:t>
            </a:r>
            <a:r>
              <a:rPr lang="ar-SA" dirty="0" err="1" smtClean="0"/>
              <a:t>وأجهزةماك</a:t>
            </a:r>
            <a:r>
              <a:rPr lang="en-US" dirty="0" smtClean="0"/>
              <a:t>.</a:t>
            </a:r>
            <a:endParaRPr lang="en-US" dirty="0"/>
          </a:p>
          <a:p>
            <a:pPr algn="r" rtl="1"/>
            <a:r>
              <a:rPr lang="ar-SA" dirty="0"/>
              <a:t>لديه القدرة على تبديل سريع.</a:t>
            </a:r>
          </a:p>
          <a:p>
            <a:pPr algn="r" rtl="1"/>
            <a:r>
              <a:rPr lang="ar-SA" dirty="0"/>
              <a:t>تعمل من خلال منفذ واجهة.</a:t>
            </a:r>
          </a:p>
          <a:p>
            <a:pPr algn="r" rtl="1"/>
            <a:r>
              <a:rPr lang="ar-SA" dirty="0"/>
              <a:t>لا مزيد من "الثآليل الجدار".</a:t>
            </a:r>
          </a:p>
          <a:p>
            <a:pPr algn="r" rtl="1"/>
            <a:r>
              <a:rPr lang="ar-SA" dirty="0">
                <a:solidFill>
                  <a:srgbClr val="FF0000"/>
                </a:solidFill>
              </a:rPr>
              <a:t>مزايا الصاعقة:</a:t>
            </a:r>
          </a:p>
          <a:p>
            <a:pPr algn="r" rtl="1"/>
            <a:r>
              <a:rPr lang="ar-SA" dirty="0"/>
              <a:t>معدلات نقل </a:t>
            </a:r>
            <a:r>
              <a:rPr lang="ar-SA" dirty="0" smtClean="0"/>
              <a:t>أعلى يلغي </a:t>
            </a:r>
            <a:r>
              <a:rPr lang="ar-SA" dirty="0"/>
              <a:t>الحاجة إلى منفذ فيديو </a:t>
            </a:r>
            <a:r>
              <a:rPr lang="ar-SA" dirty="0" smtClean="0"/>
              <a:t>منفصل يزيد </a:t>
            </a:r>
            <a:r>
              <a:rPr lang="ar-SA" dirty="0"/>
              <a:t>من الطاقة للأجهزة الطرفية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صر نائب لرقم الشريحة 3"/>
          <p:cNvSpPr>
            <a:spLocks noGrp="1"/>
          </p:cNvSpPr>
          <p:nvPr>
            <p:ph type="sldNum" sz="quarter" idx="12"/>
          </p:nvPr>
        </p:nvSpPr>
        <p:spPr/>
        <p:txBody>
          <a:bodyPr/>
          <a:lstStyle/>
          <a:p>
            <a:fld id="{376D0372-3655-B14C-B6E5-F552B1C3497E}" type="slidenum">
              <a:rPr lang="en-US" smtClean="0"/>
              <a:pPr/>
              <a:t>19</a:t>
            </a:fld>
            <a:endParaRPr lang="en-US"/>
          </a:p>
        </p:txBody>
      </p:sp>
      <p:sp>
        <p:nvSpPr>
          <p:cNvPr id="5" name="مستطيل 4"/>
          <p:cNvSpPr/>
          <p:nvPr/>
        </p:nvSpPr>
        <p:spPr>
          <a:xfrm>
            <a:off x="139484" y="526157"/>
            <a:ext cx="8338089" cy="3046988"/>
          </a:xfrm>
          <a:prstGeom prst="rect">
            <a:avLst/>
          </a:prstGeom>
        </p:spPr>
        <p:txBody>
          <a:bodyPr wrap="square">
            <a:spAutoFit/>
          </a:bodyPr>
          <a:lstStyle/>
          <a:p>
            <a:pPr eaLnBrk="1" hangingPunct="1"/>
            <a:r>
              <a:rPr lang="en-US" sz="3200" dirty="0"/>
              <a:t>Students should identify the benefits of these ports and also the distinctions between USB and FireWire. Research the current standards for transmission speeds of USB2 and FireWire 800. Identify appropriate uses for each.</a:t>
            </a:r>
          </a:p>
        </p:txBody>
      </p:sp>
      <p:sp>
        <p:nvSpPr>
          <p:cNvPr id="6" name="مستطيل 5"/>
          <p:cNvSpPr/>
          <p:nvPr/>
        </p:nvSpPr>
        <p:spPr>
          <a:xfrm>
            <a:off x="0" y="4071328"/>
            <a:ext cx="9144000" cy="1200329"/>
          </a:xfrm>
          <a:prstGeom prst="rect">
            <a:avLst/>
          </a:prstGeom>
        </p:spPr>
        <p:txBody>
          <a:bodyPr wrap="square">
            <a:spAutoFit/>
          </a:bodyPr>
          <a:lstStyle/>
          <a:p>
            <a:pPr algn="r" rtl="1"/>
            <a:r>
              <a:rPr lang="ar-SA" dirty="0"/>
              <a:t>يجب على الطلاب تحديد فوائد هذه المنافذ وكذلك التمييز بين </a:t>
            </a:r>
            <a:r>
              <a:rPr lang="en-US" dirty="0"/>
              <a:t>USB </a:t>
            </a:r>
            <a:r>
              <a:rPr lang="ar-SA" dirty="0"/>
              <a:t>و </a:t>
            </a:r>
            <a:r>
              <a:rPr lang="en-US" dirty="0"/>
              <a:t>FireWire. </a:t>
            </a:r>
            <a:r>
              <a:rPr lang="ar-SA" dirty="0"/>
              <a:t>ابحث عن المعايير الحالية لسرعة نقل </a:t>
            </a:r>
            <a:r>
              <a:rPr lang="en-US" dirty="0"/>
              <a:t>USB2 </a:t>
            </a:r>
            <a:r>
              <a:rPr lang="ar-SA" dirty="0"/>
              <a:t>و </a:t>
            </a:r>
            <a:r>
              <a:rPr lang="en-US" dirty="0"/>
              <a:t>FireWire 800. </a:t>
            </a:r>
            <a:r>
              <a:rPr lang="ar-SA" dirty="0"/>
              <a:t>حدد الاستخدامات المناسبة لكل منهما.</a:t>
            </a:r>
          </a:p>
        </p:txBody>
      </p:sp>
    </p:spTree>
    <p:extLst>
      <p:ext uri="{BB962C8B-B14F-4D97-AF65-F5344CB8AC3E}">
        <p14:creationId xmlns:p14="http://schemas.microsoft.com/office/powerpoint/2010/main" val="4112436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p:txBody>
          <a:bodyPr/>
          <a:lstStyle/>
          <a:p>
            <a:pPr eaLnBrk="1" hangingPunct="1"/>
            <a:r>
              <a:rPr lang="en-US" dirty="0" smtClean="0">
                <a:solidFill>
                  <a:srgbClr val="FF0000"/>
                </a:solidFill>
                <a:ea typeface="ＭＳ Ｐゴシック" charset="-128"/>
                <a:cs typeface="ＭＳ Ｐゴシック" charset="-128"/>
              </a:rPr>
              <a:t>Computer Systems</a:t>
            </a:r>
            <a:endParaRPr lang="en-US" dirty="0">
              <a:solidFill>
                <a:srgbClr val="FF0000"/>
              </a:solidFill>
              <a:ea typeface="ＭＳ Ｐゴシック" charset="-128"/>
              <a:cs typeface="ＭＳ Ｐゴシック" charset="-128"/>
            </a:endParaRPr>
          </a:p>
        </p:txBody>
      </p:sp>
      <p:sp>
        <p:nvSpPr>
          <p:cNvPr id="18436" name="Rectangle 3"/>
          <p:cNvSpPr>
            <a:spLocks noGrp="1" noChangeArrowheads="1"/>
          </p:cNvSpPr>
          <p:nvPr>
            <p:ph idx="1"/>
          </p:nvPr>
        </p:nvSpPr>
        <p:spPr>
          <a:xfrm>
            <a:off x="207818" y="1600200"/>
            <a:ext cx="8936182" cy="4525963"/>
          </a:xfrm>
        </p:spPr>
        <p:txBody>
          <a:bodyPr>
            <a:normAutofit lnSpcReduction="10000"/>
          </a:bodyPr>
          <a:lstStyle/>
          <a:p>
            <a:pPr eaLnBrk="1" hangingPunct="1"/>
            <a:r>
              <a:rPr lang="en-US" dirty="0">
                <a:ea typeface="ＭＳ Ｐゴシック" charset="-128"/>
                <a:cs typeface="ＭＳ Ｐゴシック" charset="-128"/>
              </a:rPr>
              <a:t>An integrated set of hardware and software designed to process data and produce a meaningful result.</a:t>
            </a:r>
          </a:p>
          <a:p>
            <a:pPr eaLnBrk="1" hangingPunct="1"/>
            <a:r>
              <a:rPr lang="en-US" dirty="0">
                <a:solidFill>
                  <a:srgbClr val="FF0000"/>
                </a:solidFill>
                <a:ea typeface="ＭＳ Ｐゴシック" charset="-128"/>
                <a:cs typeface="ＭＳ Ｐゴシック" charset="-128"/>
              </a:rPr>
              <a:t>Basic functions:</a:t>
            </a:r>
          </a:p>
          <a:p>
            <a:pPr marL="971550" lvl="1" indent="-514350" eaLnBrk="1" hangingPunct="1">
              <a:buFont typeface="+mj-lt"/>
              <a:buAutoNum type="arabicPeriod"/>
            </a:pPr>
            <a:r>
              <a:rPr lang="en-US" dirty="0"/>
              <a:t>Input</a:t>
            </a:r>
          </a:p>
          <a:p>
            <a:pPr marL="971550" lvl="1" indent="-514350" eaLnBrk="1" hangingPunct="1">
              <a:buFont typeface="+mj-lt"/>
              <a:buAutoNum type="arabicPeriod"/>
            </a:pPr>
            <a:r>
              <a:rPr lang="en-US" dirty="0"/>
              <a:t>Processing</a:t>
            </a:r>
          </a:p>
          <a:p>
            <a:pPr marL="971550" lvl="1" indent="-514350" eaLnBrk="1" hangingPunct="1">
              <a:buFont typeface="+mj-lt"/>
              <a:buAutoNum type="arabicPeriod"/>
            </a:pPr>
            <a:r>
              <a:rPr lang="en-US" dirty="0"/>
              <a:t>Storage </a:t>
            </a:r>
          </a:p>
          <a:p>
            <a:pPr marL="971550" lvl="1" indent="-514350" eaLnBrk="1" hangingPunct="1">
              <a:buFont typeface="+mj-lt"/>
              <a:buAutoNum type="arabicPeriod"/>
            </a:pPr>
            <a:r>
              <a:rPr lang="en-US" dirty="0"/>
              <a:t>Output</a:t>
            </a:r>
          </a:p>
          <a:p>
            <a:pPr marL="971550" lvl="1" indent="-514350" eaLnBrk="1" hangingPunct="1">
              <a:buFont typeface="+mj-lt"/>
              <a:buAutoNum type="arabicPeriod"/>
            </a:pPr>
            <a:r>
              <a:rPr lang="en-US" dirty="0"/>
              <a:t>Transmission.</a:t>
            </a:r>
          </a:p>
        </p:txBody>
      </p:sp>
      <p:sp>
        <p:nvSpPr>
          <p:cNvPr id="18434" name="Slide Number Placeholder 4"/>
          <p:cNvSpPr>
            <a:spLocks noGrp="1"/>
          </p:cNvSpPr>
          <p:nvPr>
            <p:ph type="sldNum" sz="quarter" idx="12"/>
          </p:nvPr>
        </p:nvSpPr>
        <p:spPr>
          <a:noFill/>
        </p:spPr>
        <p:txBody>
          <a:bodyPr/>
          <a:lstStyle/>
          <a:p>
            <a:fld id="{3CF7341E-84A9-F244-8049-D597C4F8B931}" type="slidenum">
              <a:rPr lang="en-US" smtClean="0"/>
              <a:pPr/>
              <a:t>2</a:t>
            </a:fld>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2"/>
          <p:cNvSpPr>
            <a:spLocks noGrp="1" noChangeArrowheads="1"/>
          </p:cNvSpPr>
          <p:nvPr>
            <p:ph type="title"/>
          </p:nvPr>
        </p:nvSpPr>
        <p:spPr/>
        <p:txBody>
          <a:bodyPr>
            <a:normAutofit fontScale="90000"/>
          </a:bodyPr>
          <a:lstStyle/>
          <a:p>
            <a:r>
              <a:rPr lang="ar-SA" dirty="0">
                <a:solidFill>
                  <a:srgbClr val="FF0000"/>
                </a:solidFill>
                <a:ea typeface="ＭＳ Ｐゴシック" charset="-128"/>
                <a:cs typeface="ＭＳ Ｐゴシック" charset="-128"/>
              </a:rPr>
              <a:t>الأجهزة الطرفية</a:t>
            </a:r>
            <a:br>
              <a:rPr lang="ar-SA" dirty="0">
                <a:solidFill>
                  <a:srgbClr val="FF0000"/>
                </a:solidFill>
                <a:ea typeface="ＭＳ Ｐゴシック" charset="-128"/>
                <a:cs typeface="ＭＳ Ｐゴシック" charset="-128"/>
              </a:rPr>
            </a:br>
            <a:r>
              <a:rPr lang="en-US" dirty="0" smtClean="0">
                <a:solidFill>
                  <a:srgbClr val="FF0000"/>
                </a:solidFill>
                <a:ea typeface="ＭＳ Ｐゴシック" charset="-128"/>
                <a:cs typeface="ＭＳ Ｐゴシック" charset="-128"/>
              </a:rPr>
              <a:t>Peripheral Devices	</a:t>
            </a:r>
            <a:endParaRPr lang="en-US" sz="3500" dirty="0">
              <a:solidFill>
                <a:srgbClr val="FF0000"/>
              </a:solidFill>
              <a:ea typeface="ＭＳ Ｐゴシック" charset="-128"/>
              <a:cs typeface="ＭＳ Ｐゴシック" charset="-128"/>
            </a:endParaRPr>
          </a:p>
        </p:txBody>
      </p:sp>
      <p:sp>
        <p:nvSpPr>
          <p:cNvPr id="53250" name="Slide Number Placeholder 3"/>
          <p:cNvSpPr>
            <a:spLocks noGrp="1"/>
          </p:cNvSpPr>
          <p:nvPr>
            <p:ph type="sldNum" sz="quarter" idx="12"/>
          </p:nvPr>
        </p:nvSpPr>
        <p:spPr>
          <a:noFill/>
        </p:spPr>
        <p:txBody>
          <a:bodyPr/>
          <a:lstStyle/>
          <a:p>
            <a:fld id="{04A65506-41E3-4C4A-AA8C-472718D742DE}" type="slidenum">
              <a:rPr lang="en-US" smtClean="0"/>
              <a:pPr/>
              <a:t>20</a:t>
            </a:fld>
            <a:endParaRPr lang="en-US" smtClean="0"/>
          </a:p>
        </p:txBody>
      </p:sp>
      <p:sp>
        <p:nvSpPr>
          <p:cNvPr id="53252" name="Rectangle 3"/>
          <p:cNvSpPr>
            <a:spLocks noGrp="1" noChangeArrowheads="1"/>
          </p:cNvSpPr>
          <p:nvPr>
            <p:ph type="subTitle" idx="4294967295"/>
          </p:nvPr>
        </p:nvSpPr>
        <p:spPr>
          <a:xfrm>
            <a:off x="-108487" y="1273175"/>
            <a:ext cx="9252488" cy="1335088"/>
          </a:xfrm>
        </p:spPr>
        <p:txBody>
          <a:bodyPr>
            <a:normAutofit/>
          </a:bodyPr>
          <a:lstStyle/>
          <a:p>
            <a:pPr marL="457200" lvl="1" indent="0" eaLnBrk="1" hangingPunct="1">
              <a:buFont typeface="Wingdings" charset="2"/>
              <a:buNone/>
            </a:pPr>
            <a:r>
              <a:rPr lang="en-US" sz="3600" dirty="0" smtClean="0"/>
              <a:t>Hardware components to input, output, store data and applications for the processor.</a:t>
            </a:r>
            <a:endParaRPr lang="en-US" sz="2400" dirty="0"/>
          </a:p>
        </p:txBody>
      </p:sp>
      <p:sp>
        <p:nvSpPr>
          <p:cNvPr id="6" name="TextBox 5"/>
          <p:cNvSpPr txBox="1"/>
          <p:nvPr/>
        </p:nvSpPr>
        <p:spPr>
          <a:xfrm>
            <a:off x="309966" y="3823379"/>
            <a:ext cx="8632555" cy="1938992"/>
          </a:xfrm>
          <a:prstGeom prst="rect">
            <a:avLst/>
          </a:prstGeom>
          <a:noFill/>
        </p:spPr>
        <p:txBody>
          <a:bodyPr wrap="square" rtlCol="0">
            <a:spAutoFit/>
          </a:bodyPr>
          <a:lstStyle/>
          <a:p>
            <a:r>
              <a:rPr lang="en-US" dirty="0" smtClean="0"/>
              <a:t>With the miniaturization of today’s mobile computing devices, the peripherals may not seem so distant from the system processor.</a:t>
            </a:r>
          </a:p>
          <a:p>
            <a:pPr algn="r" rtl="1"/>
            <a:r>
              <a:rPr lang="ar-SA" dirty="0"/>
              <a:t>ومع تصغير حجم أجهزة الكمبيوتر المحمول اليوم ، قد لا تبدو الأجهزة الطرفية بعيدة عن معالج النظام.</a:t>
            </a:r>
            <a:r>
              <a:rPr lang="en-US" dirty="0" smtClean="0"/>
              <a:t> </a:t>
            </a:r>
            <a:endParaRPr lang="en-US" dirty="0"/>
          </a:p>
        </p:txBody>
      </p:sp>
      <p:sp>
        <p:nvSpPr>
          <p:cNvPr id="2" name="مستطيل 1"/>
          <p:cNvSpPr/>
          <p:nvPr/>
        </p:nvSpPr>
        <p:spPr>
          <a:xfrm>
            <a:off x="418454" y="2455563"/>
            <a:ext cx="8725546" cy="461665"/>
          </a:xfrm>
          <a:prstGeom prst="rect">
            <a:avLst/>
          </a:prstGeom>
        </p:spPr>
        <p:txBody>
          <a:bodyPr wrap="square">
            <a:spAutoFit/>
          </a:bodyPr>
          <a:lstStyle/>
          <a:p>
            <a:pPr algn="r" rtl="1"/>
            <a:r>
              <a:rPr lang="ar-SA" dirty="0"/>
              <a:t>مكونات الأجهزة لإدخال وإخراج وتخزين البيانات والتطبيقات للمعالج.</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457200" y="-252304"/>
            <a:ext cx="8229600" cy="1143000"/>
          </a:xfrm>
        </p:spPr>
        <p:txBody>
          <a:bodyPr/>
          <a:lstStyle/>
          <a:p>
            <a:pPr eaLnBrk="1" hangingPunct="1"/>
            <a:r>
              <a:rPr lang="en-US" dirty="0" smtClean="0">
                <a:solidFill>
                  <a:srgbClr val="FF0000"/>
                </a:solidFill>
                <a:ea typeface="ＭＳ Ｐゴシック" charset="-128"/>
                <a:cs typeface="ＭＳ Ｐゴシック" charset="-128"/>
              </a:rPr>
              <a:t>Secondary Storage</a:t>
            </a:r>
            <a:endParaRPr lang="en-US" dirty="0">
              <a:solidFill>
                <a:srgbClr val="FF0000"/>
              </a:solidFill>
              <a:ea typeface="ＭＳ Ｐゴシック" charset="-128"/>
              <a:cs typeface="ＭＳ Ｐゴシック" charset="-128"/>
            </a:endParaRPr>
          </a:p>
        </p:txBody>
      </p:sp>
      <p:sp>
        <p:nvSpPr>
          <p:cNvPr id="55300" name="Rectangle 3"/>
          <p:cNvSpPr>
            <a:spLocks noGrp="1" noChangeArrowheads="1"/>
          </p:cNvSpPr>
          <p:nvPr>
            <p:ph idx="1"/>
          </p:nvPr>
        </p:nvSpPr>
        <p:spPr>
          <a:xfrm>
            <a:off x="0" y="794288"/>
            <a:ext cx="9144000" cy="4525963"/>
          </a:xfrm>
        </p:spPr>
        <p:txBody>
          <a:bodyPr>
            <a:noAutofit/>
          </a:bodyPr>
          <a:lstStyle/>
          <a:p>
            <a:pPr eaLnBrk="1" hangingPunct="1"/>
            <a:r>
              <a:rPr lang="en-US" sz="3600" dirty="0">
                <a:ea typeface="ＭＳ Ｐゴシック" charset="-128"/>
                <a:cs typeface="ＭＳ Ｐゴシック" charset="-128"/>
              </a:rPr>
              <a:t>Holds data and instructions outside the system unit for long periods of time.</a:t>
            </a:r>
          </a:p>
          <a:p>
            <a:pPr eaLnBrk="1" hangingPunct="1"/>
            <a:r>
              <a:rPr lang="en-US" sz="3600" dirty="0">
                <a:solidFill>
                  <a:srgbClr val="FF0000"/>
                </a:solidFill>
                <a:ea typeface="ＭＳ Ｐゴシック" charset="-128"/>
                <a:cs typeface="ＭＳ Ｐゴシック" charset="-128"/>
              </a:rPr>
              <a:t>Advantages over primary storage:</a:t>
            </a:r>
          </a:p>
          <a:p>
            <a:pPr marL="971550" lvl="1" indent="-514350" eaLnBrk="1" hangingPunct="1">
              <a:buFont typeface="+mj-lt"/>
              <a:buAutoNum type="arabicPeriod"/>
            </a:pPr>
            <a:r>
              <a:rPr lang="en-US" sz="3200" dirty="0"/>
              <a:t> Nonvolatile storage</a:t>
            </a:r>
          </a:p>
          <a:p>
            <a:pPr marL="971550" lvl="1" indent="-514350" eaLnBrk="1" hangingPunct="1">
              <a:buFont typeface="+mj-lt"/>
              <a:buAutoNum type="arabicPeriod"/>
            </a:pPr>
            <a:r>
              <a:rPr lang="en-US" sz="3200" dirty="0"/>
              <a:t> Expandable</a:t>
            </a:r>
          </a:p>
          <a:p>
            <a:pPr marL="971550" lvl="1" indent="-514350" eaLnBrk="1" hangingPunct="1">
              <a:buFont typeface="+mj-lt"/>
              <a:buAutoNum type="arabicPeriod"/>
            </a:pPr>
            <a:r>
              <a:rPr lang="en-US" sz="3200" dirty="0"/>
              <a:t> Portable</a:t>
            </a:r>
          </a:p>
          <a:p>
            <a:pPr marL="971550" lvl="1" indent="-514350" eaLnBrk="1" hangingPunct="1">
              <a:buFont typeface="+mj-lt"/>
              <a:buAutoNum type="arabicPeriod"/>
            </a:pPr>
            <a:r>
              <a:rPr lang="en-US" sz="3200" dirty="0"/>
              <a:t> Inexpensive.</a:t>
            </a:r>
          </a:p>
          <a:p>
            <a:pPr marL="0" indent="0" eaLnBrk="1" hangingPunct="1">
              <a:buNone/>
            </a:pPr>
            <a:r>
              <a:rPr lang="en-US" sz="3600" dirty="0">
                <a:ea typeface="ＭＳ Ｐゴシック" charset="-128"/>
                <a:cs typeface="ＭＳ Ｐゴシック" charset="-128"/>
              </a:rPr>
              <a:t>Options include </a:t>
            </a:r>
            <a:r>
              <a:rPr lang="en-US" sz="3600" dirty="0" err="1" smtClean="0">
                <a:ea typeface="ＭＳ Ｐゴシック" charset="-128"/>
                <a:cs typeface="ＭＳ Ｐゴシック" charset="-128"/>
              </a:rPr>
              <a:t>magnetic,optical</a:t>
            </a:r>
            <a:r>
              <a:rPr lang="en-US" sz="3600" dirty="0">
                <a:ea typeface="ＭＳ Ｐゴシック" charset="-128"/>
                <a:cs typeface="ＭＳ Ｐゴシック" charset="-128"/>
              </a:rPr>
              <a:t>, solid-state storage.</a:t>
            </a:r>
          </a:p>
          <a:p>
            <a:pPr lvl="1" eaLnBrk="1" hangingPunct="1">
              <a:buFont typeface="Wingdings" charset="2"/>
              <a:buNone/>
            </a:pPr>
            <a:endParaRPr lang="en-US" sz="3200" dirty="0"/>
          </a:p>
        </p:txBody>
      </p:sp>
      <p:sp>
        <p:nvSpPr>
          <p:cNvPr id="55298" name="Slide Number Placeholder 4"/>
          <p:cNvSpPr>
            <a:spLocks noGrp="1"/>
          </p:cNvSpPr>
          <p:nvPr>
            <p:ph type="sldNum" sz="quarter" idx="12"/>
          </p:nvPr>
        </p:nvSpPr>
        <p:spPr>
          <a:noFill/>
        </p:spPr>
        <p:txBody>
          <a:bodyPr/>
          <a:lstStyle/>
          <a:p>
            <a:fld id="{532479E5-5083-EF41-B7E7-C5065CBDFF01}" type="slidenum">
              <a:rPr lang="en-US" smtClean="0"/>
              <a:pPr/>
              <a:t>21</a:t>
            </a:fld>
            <a:endParaRPr lang="en-US" smtClean="0"/>
          </a:p>
        </p:txBody>
      </p:sp>
      <p:sp>
        <p:nvSpPr>
          <p:cNvPr id="2" name="مستطيل 1"/>
          <p:cNvSpPr/>
          <p:nvPr/>
        </p:nvSpPr>
        <p:spPr>
          <a:xfrm>
            <a:off x="1704817" y="2557742"/>
            <a:ext cx="7346197" cy="3785652"/>
          </a:xfrm>
          <a:prstGeom prst="rect">
            <a:avLst/>
          </a:prstGeom>
        </p:spPr>
        <p:txBody>
          <a:bodyPr wrap="square">
            <a:spAutoFit/>
          </a:bodyPr>
          <a:lstStyle/>
          <a:p>
            <a:pPr algn="r" rtl="1"/>
            <a:r>
              <a:rPr lang="ar-SA" dirty="0"/>
              <a:t>تحمل البيانات والتعليمات خارج وحدة النظام </a:t>
            </a:r>
            <a:endParaRPr lang="ar-SA" dirty="0" smtClean="0"/>
          </a:p>
          <a:p>
            <a:pPr algn="r" rtl="1"/>
            <a:r>
              <a:rPr lang="ar-SA" dirty="0" smtClean="0"/>
              <a:t>لفترات </a:t>
            </a:r>
            <a:r>
              <a:rPr lang="ar-SA" dirty="0"/>
              <a:t>طويلة من الزمن.</a:t>
            </a:r>
          </a:p>
          <a:p>
            <a:pPr algn="r" rtl="1"/>
            <a:r>
              <a:rPr lang="ar-SA" dirty="0">
                <a:solidFill>
                  <a:srgbClr val="FF0000"/>
                </a:solidFill>
              </a:rPr>
              <a:t>مزايا التخزين الأساسي:</a:t>
            </a:r>
          </a:p>
          <a:p>
            <a:pPr marL="457200" indent="-457200" algn="r" rtl="1">
              <a:buFont typeface="+mj-lt"/>
              <a:buAutoNum type="arabicPeriod"/>
            </a:pPr>
            <a:r>
              <a:rPr lang="ar-SA" dirty="0"/>
              <a:t>  تخزين غير متطاير</a:t>
            </a:r>
          </a:p>
          <a:p>
            <a:pPr marL="457200" indent="-457200" algn="r" rtl="1">
              <a:buFont typeface="+mj-lt"/>
              <a:buAutoNum type="arabicPeriod"/>
            </a:pPr>
            <a:r>
              <a:rPr lang="ar-SA" dirty="0"/>
              <a:t>  توسيع</a:t>
            </a:r>
          </a:p>
          <a:p>
            <a:pPr marL="457200" indent="-457200" algn="r" rtl="1">
              <a:buFont typeface="+mj-lt"/>
              <a:buAutoNum type="arabicPeriod"/>
            </a:pPr>
            <a:r>
              <a:rPr lang="ar-SA" dirty="0"/>
              <a:t>  المحمول</a:t>
            </a:r>
          </a:p>
          <a:p>
            <a:pPr marL="457200" indent="-457200" algn="r" rtl="1">
              <a:buFont typeface="+mj-lt"/>
              <a:buAutoNum type="arabicPeriod"/>
            </a:pPr>
            <a:r>
              <a:rPr lang="ar-SA" dirty="0"/>
              <a:t>  غير مكلفة</a:t>
            </a:r>
            <a:r>
              <a:rPr lang="ar-SA" dirty="0" smtClean="0"/>
              <a:t>.</a:t>
            </a:r>
          </a:p>
          <a:p>
            <a:pPr marL="457200" indent="-457200" algn="r" rtl="1">
              <a:buFont typeface="+mj-lt"/>
              <a:buAutoNum type="arabicPeriod"/>
            </a:pPr>
            <a:endParaRPr lang="ar-SA" dirty="0" smtClean="0"/>
          </a:p>
          <a:p>
            <a:pPr marL="457200" indent="-457200" algn="r" rtl="1">
              <a:buFont typeface="+mj-lt"/>
              <a:buAutoNum type="arabicPeriod"/>
            </a:pPr>
            <a:endParaRPr lang="ar-SA" dirty="0"/>
          </a:p>
          <a:p>
            <a:pPr algn="r" rtl="1"/>
            <a:r>
              <a:rPr lang="ar-SA" dirty="0"/>
              <a:t>وتشمل الخيارات التخزين المغناطيسي والبصري والحالة الصلبة.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7348" name="Rectangle 2"/>
          <p:cNvSpPr>
            <a:spLocks noGrp="1" noChangeArrowheads="1"/>
          </p:cNvSpPr>
          <p:nvPr>
            <p:ph type="title"/>
          </p:nvPr>
        </p:nvSpPr>
        <p:spPr>
          <a:xfrm>
            <a:off x="379708" y="-360792"/>
            <a:ext cx="8229600" cy="1143000"/>
          </a:xfrm>
        </p:spPr>
        <p:txBody>
          <a:bodyPr/>
          <a:lstStyle/>
          <a:p>
            <a:pPr eaLnBrk="1" hangingPunct="1"/>
            <a:r>
              <a:rPr lang="en-US" dirty="0" smtClean="0">
                <a:solidFill>
                  <a:srgbClr val="FF0000"/>
                </a:solidFill>
                <a:ea typeface="ＭＳ Ｐゴシック" charset="-128"/>
                <a:cs typeface="ＭＳ Ｐゴシック" charset="-128"/>
              </a:rPr>
              <a:t>Secondary Storage</a:t>
            </a:r>
            <a:endParaRPr lang="en-US" dirty="0">
              <a:solidFill>
                <a:srgbClr val="FF0000"/>
              </a:solidFill>
              <a:ea typeface="ＭＳ Ｐゴシック" charset="-128"/>
              <a:cs typeface="ＭＳ Ｐゴシック" charset="-128"/>
            </a:endParaRPr>
          </a:p>
        </p:txBody>
      </p:sp>
      <p:sp>
        <p:nvSpPr>
          <p:cNvPr id="57349" name="Rectangle 3"/>
          <p:cNvSpPr>
            <a:spLocks noGrp="1" noChangeArrowheads="1"/>
          </p:cNvSpPr>
          <p:nvPr>
            <p:ph idx="1"/>
          </p:nvPr>
        </p:nvSpPr>
        <p:spPr>
          <a:xfrm>
            <a:off x="-371952" y="427495"/>
            <a:ext cx="8229600" cy="4648200"/>
          </a:xfrm>
        </p:spPr>
        <p:txBody>
          <a:bodyPr>
            <a:noAutofit/>
          </a:bodyPr>
          <a:lstStyle/>
          <a:p>
            <a:pPr marL="0" indent="0" eaLnBrk="1" hangingPunct="1">
              <a:buNone/>
            </a:pPr>
            <a:r>
              <a:rPr lang="en-US" sz="4000" dirty="0" smtClean="0">
                <a:solidFill>
                  <a:srgbClr val="FF0000"/>
                </a:solidFill>
                <a:ea typeface="ＭＳ Ｐゴシック" charset="-128"/>
                <a:cs typeface="ＭＳ Ｐゴシック" charset="-128"/>
              </a:rPr>
              <a:t>        Five </a:t>
            </a:r>
            <a:r>
              <a:rPr lang="en-US" sz="4000" dirty="0">
                <a:solidFill>
                  <a:srgbClr val="FF0000"/>
                </a:solidFill>
                <a:ea typeface="ＭＳ Ｐゴシック" charset="-128"/>
                <a:cs typeface="ＭＳ Ｐゴシック" charset="-128"/>
              </a:rPr>
              <a:t>Main Uses</a:t>
            </a:r>
          </a:p>
          <a:p>
            <a:pPr marL="971550" lvl="1" indent="-514350" eaLnBrk="1" hangingPunct="1">
              <a:spcAft>
                <a:spcPts val="1200"/>
              </a:spcAft>
              <a:buFont typeface="+mj-lt"/>
              <a:buAutoNum type="arabicPeriod"/>
            </a:pPr>
            <a:r>
              <a:rPr lang="en-US" sz="3600" dirty="0"/>
              <a:t> Saving data during edit process.</a:t>
            </a:r>
          </a:p>
          <a:p>
            <a:pPr marL="971550" lvl="1" indent="-514350" eaLnBrk="1" hangingPunct="1">
              <a:spcAft>
                <a:spcPts val="1200"/>
              </a:spcAft>
              <a:buFont typeface="+mj-lt"/>
              <a:buAutoNum type="arabicPeriod"/>
            </a:pPr>
            <a:r>
              <a:rPr lang="en-US" sz="3600" dirty="0"/>
              <a:t> Backup data and applications.</a:t>
            </a:r>
          </a:p>
          <a:p>
            <a:pPr marL="971550" lvl="1" indent="-514350" eaLnBrk="1" hangingPunct="1">
              <a:spcAft>
                <a:spcPts val="1200"/>
              </a:spcAft>
              <a:buFont typeface="+mj-lt"/>
              <a:buAutoNum type="arabicPeriod"/>
            </a:pPr>
            <a:r>
              <a:rPr lang="en-US" sz="3600" dirty="0"/>
              <a:t> Distribute data and applications.</a:t>
            </a:r>
          </a:p>
          <a:p>
            <a:pPr marL="971550" lvl="1" indent="-514350" eaLnBrk="1" hangingPunct="1">
              <a:spcAft>
                <a:spcPts val="1200"/>
              </a:spcAft>
              <a:buFont typeface="+mj-lt"/>
              <a:buAutoNum type="arabicPeriod"/>
            </a:pPr>
            <a:r>
              <a:rPr lang="en-US" sz="3600" dirty="0"/>
              <a:t> Transport data and applications.</a:t>
            </a:r>
          </a:p>
          <a:p>
            <a:pPr marL="971550" lvl="1" indent="-514350" eaLnBrk="1" hangingPunct="1">
              <a:spcAft>
                <a:spcPts val="1200"/>
              </a:spcAft>
              <a:buFont typeface="+mj-lt"/>
              <a:buAutoNum type="arabicPeriod"/>
            </a:pPr>
            <a:r>
              <a:rPr lang="en-US" sz="3600" dirty="0"/>
              <a:t> Archive data and applications.</a:t>
            </a:r>
          </a:p>
          <a:p>
            <a:pPr lvl="1" eaLnBrk="1" hangingPunct="1">
              <a:buFont typeface="Wingdings" charset="2"/>
              <a:buNone/>
            </a:pPr>
            <a:endParaRPr lang="en-US" sz="3600" dirty="0"/>
          </a:p>
        </p:txBody>
      </p:sp>
      <p:sp>
        <p:nvSpPr>
          <p:cNvPr id="57346" name="Slide Number Placeholder 4"/>
          <p:cNvSpPr>
            <a:spLocks noGrp="1"/>
          </p:cNvSpPr>
          <p:nvPr>
            <p:ph type="sldNum" sz="quarter" idx="12"/>
          </p:nvPr>
        </p:nvSpPr>
        <p:spPr>
          <a:noFill/>
        </p:spPr>
        <p:txBody>
          <a:bodyPr/>
          <a:lstStyle/>
          <a:p>
            <a:fld id="{E84E392A-D1E5-2B40-BFEE-DD6BF04D0CFE}" type="slidenum">
              <a:rPr lang="en-US" smtClean="0"/>
              <a:pPr/>
              <a:t>22</a:t>
            </a:fld>
            <a:endParaRPr lang="en-US" smtClean="0"/>
          </a:p>
        </p:txBody>
      </p:sp>
      <p:graphicFrame>
        <p:nvGraphicFramePr>
          <p:cNvPr id="101455" name="Group 79"/>
          <p:cNvGraphicFramePr>
            <a:graphicFrameLocks noGrp="1"/>
          </p:cNvGraphicFramePr>
          <p:nvPr>
            <p:extLst>
              <p:ext uri="{D42A27DB-BD31-4B8C-83A1-F6EECF244321}">
                <p14:modId xmlns:p14="http://schemas.microsoft.com/office/powerpoint/2010/main" val="4111138359"/>
              </p:ext>
            </p:extLst>
          </p:nvPr>
        </p:nvGraphicFramePr>
        <p:xfrm>
          <a:off x="6509288" y="457898"/>
          <a:ext cx="2836190" cy="3125413"/>
        </p:xfrm>
        <a:graphic>
          <a:graphicData uri="http://schemas.openxmlformats.org/drawingml/2006/table">
            <a:tbl>
              <a:tblPr/>
              <a:tblGrid>
                <a:gridCol w="2836190"/>
              </a:tblGrid>
              <a:tr h="382400">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pPr>
                      <a:r>
                        <a:rPr kumimoji="0" lang="en-US" sz="1600" b="1" i="0" u="none" strike="noStrike" cap="none" normalizeH="0" baseline="0" dirty="0">
                          <a:ln>
                            <a:noFill/>
                          </a:ln>
                          <a:solidFill>
                            <a:schemeClr val="tx1"/>
                          </a:solidFill>
                          <a:effectLst/>
                          <a:latin typeface="Arial" charset="0"/>
                          <a:ea typeface="ＭＳ Ｐゴシック" charset="-128"/>
                          <a:cs typeface="ＭＳ Ｐゴシック" charset="-128"/>
                        </a:rPr>
                        <a:t>Storage Devices</a:t>
                      </a:r>
                    </a:p>
                  </a:txBody>
                  <a:tcPr horzOverflow="overflow">
                    <a:lnL>
                      <a:noFill/>
                    </a:lnL>
                    <a:lnR>
                      <a:noFill/>
                    </a:lnR>
                    <a:lnT>
                      <a:noFill/>
                    </a:lnT>
                    <a:lnB>
                      <a:noFill/>
                    </a:lnB>
                    <a:lnTlToBr>
                      <a:noFill/>
                    </a:lnTlToBr>
                    <a:lnBlToTr>
                      <a:noFill/>
                    </a:lnBlToTr>
                    <a:solidFill>
                      <a:schemeClr val="accent2"/>
                    </a:solidFill>
                  </a:tcPr>
                </a:tc>
              </a:tr>
              <a:tr h="385524">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pPr>
                      <a:r>
                        <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rPr>
                        <a:t>Hard drive</a:t>
                      </a:r>
                    </a:p>
                  </a:txBody>
                  <a:tcPr horzOverflow="overflow">
                    <a:lnL>
                      <a:noFill/>
                    </a:lnL>
                    <a:lnR>
                      <a:noFill/>
                    </a:lnR>
                    <a:lnT>
                      <a:noFill/>
                    </a:lnT>
                    <a:lnB>
                      <a:noFill/>
                    </a:lnB>
                    <a:lnTlToBr>
                      <a:noFill/>
                    </a:lnTlToBr>
                    <a:lnBlToTr>
                      <a:noFill/>
                    </a:lnBlToTr>
                    <a:noFill/>
                  </a:tcPr>
                </a:tc>
              </a:tr>
              <a:tr h="387067">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pPr>
                      <a:r>
                        <a:rPr kumimoji="0" lang="en-US" sz="2000" b="0" i="0" u="none" strike="noStrike" cap="none" normalizeH="0" baseline="0" dirty="0" smtClean="0">
                          <a:ln>
                            <a:noFill/>
                          </a:ln>
                          <a:solidFill>
                            <a:schemeClr val="tx1"/>
                          </a:solidFill>
                          <a:effectLst/>
                          <a:latin typeface="Arial" charset="0"/>
                          <a:ea typeface="ＭＳ Ｐゴシック" charset="-128"/>
                          <a:cs typeface="ＭＳ Ｐゴシック" charset="-128"/>
                        </a:rPr>
                        <a:t>Portable hard drive</a:t>
                      </a:r>
                      <a:endPar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endParaRPr>
                    </a:p>
                  </a:txBody>
                  <a:tcPr horzOverflow="overflow">
                    <a:lnL>
                      <a:noFill/>
                    </a:lnL>
                    <a:lnR>
                      <a:noFill/>
                    </a:lnR>
                    <a:lnT>
                      <a:noFill/>
                    </a:lnT>
                    <a:lnB>
                      <a:noFill/>
                    </a:lnB>
                    <a:lnTlToBr>
                      <a:noFill/>
                    </a:lnTlToBr>
                    <a:lnBlToTr>
                      <a:noFill/>
                    </a:lnBlToTr>
                    <a:noFill/>
                  </a:tcPr>
                </a:tc>
              </a:tr>
              <a:tr h="326925">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pPr>
                      <a:r>
                        <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rPr>
                        <a:t>Zip drive</a:t>
                      </a:r>
                    </a:p>
                  </a:txBody>
                  <a:tcPr horzOverflow="overflow">
                    <a:lnL>
                      <a:noFill/>
                    </a:lnL>
                    <a:lnR>
                      <a:noFill/>
                    </a:lnR>
                    <a:lnT>
                      <a:noFill/>
                    </a:lnT>
                    <a:lnB>
                      <a:noFill/>
                    </a:lnB>
                    <a:lnTlToBr>
                      <a:noFill/>
                    </a:lnTlToBr>
                    <a:lnBlToTr>
                      <a:noFill/>
                    </a:lnBlToTr>
                    <a:noFill/>
                  </a:tcPr>
                </a:tc>
              </a:tr>
              <a:tr h="436288">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defRPr/>
                      </a:pPr>
                      <a:r>
                        <a:rPr kumimoji="0" lang="en-US" sz="2000" b="0" i="0" u="none" strike="noStrike" cap="none" normalizeH="0" baseline="0" dirty="0" smtClean="0">
                          <a:ln>
                            <a:noFill/>
                          </a:ln>
                          <a:solidFill>
                            <a:schemeClr val="tx1"/>
                          </a:solidFill>
                          <a:effectLst/>
                          <a:latin typeface="Arial" charset="0"/>
                          <a:ea typeface="ＭＳ Ｐゴシック" charset="-128"/>
                          <a:cs typeface="ＭＳ Ｐゴシック" charset="-128"/>
                        </a:rPr>
                        <a:t>Flash or thumb drive</a:t>
                      </a:r>
                    </a:p>
                  </a:txBody>
                  <a:tcPr horzOverflow="overflow">
                    <a:lnL>
                      <a:noFill/>
                    </a:lnL>
                    <a:lnR>
                      <a:noFill/>
                    </a:lnR>
                    <a:lnT>
                      <a:noFill/>
                    </a:lnT>
                    <a:lnB>
                      <a:noFill/>
                    </a:lnB>
                    <a:lnTlToBr>
                      <a:noFill/>
                    </a:lnTlToBr>
                    <a:lnBlToTr>
                      <a:noFill/>
                    </a:lnBlToTr>
                    <a:noFill/>
                  </a:tcPr>
                </a:tc>
              </a:tr>
              <a:tr h="385524">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pPr>
                      <a:r>
                        <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rPr>
                        <a:t>CD drive</a:t>
                      </a:r>
                    </a:p>
                  </a:txBody>
                  <a:tcPr horzOverflow="overflow">
                    <a:lnL>
                      <a:noFill/>
                    </a:lnL>
                    <a:lnR>
                      <a:noFill/>
                    </a:lnR>
                    <a:lnT>
                      <a:noFill/>
                    </a:lnT>
                    <a:lnB>
                      <a:noFill/>
                    </a:lnB>
                    <a:lnTlToBr>
                      <a:noFill/>
                    </a:lnTlToBr>
                    <a:lnBlToTr>
                      <a:noFill/>
                    </a:lnBlToTr>
                    <a:noFill/>
                  </a:tcPr>
                </a:tc>
              </a:tr>
              <a:tr h="326925">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pPr>
                      <a:r>
                        <a:rPr kumimoji="0" lang="en-US" sz="2000" b="0" i="0" u="none" strike="noStrike" cap="none" normalizeH="0" baseline="0" dirty="0">
                          <a:ln>
                            <a:noFill/>
                          </a:ln>
                          <a:solidFill>
                            <a:schemeClr val="tx1"/>
                          </a:solidFill>
                          <a:effectLst/>
                          <a:latin typeface="Arial" charset="0"/>
                          <a:ea typeface="ＭＳ Ｐゴシック" charset="-128"/>
                          <a:cs typeface="ＭＳ Ｐゴシック" charset="-128"/>
                        </a:rPr>
                        <a:t>DVD drive</a:t>
                      </a:r>
                    </a:p>
                  </a:txBody>
                  <a:tcPr horzOverflow="overflow">
                    <a:lnL>
                      <a:noFill/>
                    </a:lnL>
                    <a:lnR>
                      <a:noFill/>
                    </a:lnR>
                    <a:lnT>
                      <a:noFill/>
                    </a:lnT>
                    <a:lnB>
                      <a:noFill/>
                    </a:lnB>
                    <a:lnTlToBr>
                      <a:noFill/>
                    </a:lnTlToBr>
                    <a:lnBlToTr>
                      <a:noFill/>
                    </a:lnBlToTr>
                    <a:noFill/>
                  </a:tcPr>
                </a:tc>
              </a:tr>
              <a:tr h="478050">
                <a:tc>
                  <a:txBody>
                    <a:bodyPr/>
                    <a:lstStyle/>
                    <a:p>
                      <a:pPr marL="0" marR="0" lvl="0" indent="0" algn="ctr" defTabSz="914400" rtl="0" eaLnBrk="1" fontAlgn="base" latinLnBrk="0" hangingPunct="1">
                        <a:lnSpc>
                          <a:spcPct val="80000"/>
                        </a:lnSpc>
                        <a:spcBef>
                          <a:spcPct val="25000"/>
                        </a:spcBef>
                        <a:spcAft>
                          <a:spcPct val="0"/>
                        </a:spcAft>
                        <a:buClr>
                          <a:schemeClr val="accent1"/>
                        </a:buClr>
                        <a:buSzTx/>
                        <a:buFont typeface="Wingdings" charset="2"/>
                        <a:buNone/>
                        <a:tabLst/>
                        <a:defRPr/>
                      </a:pPr>
                      <a:r>
                        <a:rPr kumimoji="0" lang="en-US" sz="2000" b="0" i="0" u="none" strike="noStrike" cap="none" normalizeH="0" baseline="0" dirty="0" smtClean="0">
                          <a:ln>
                            <a:noFill/>
                          </a:ln>
                          <a:solidFill>
                            <a:schemeClr val="tx1"/>
                          </a:solidFill>
                          <a:effectLst/>
                          <a:latin typeface="Arial" charset="0"/>
                          <a:ea typeface="ＭＳ Ｐゴシック" charset="-128"/>
                          <a:cs typeface="ＭＳ Ｐゴシック" charset="-128"/>
                        </a:rPr>
                        <a:t>Magnetic tape drive</a:t>
                      </a:r>
                    </a:p>
                  </a:txBody>
                  <a:tcPr horzOverflow="overflow">
                    <a:lnL>
                      <a:noFill/>
                    </a:lnL>
                    <a:lnR>
                      <a:noFill/>
                    </a:lnR>
                    <a:lnT>
                      <a:noFill/>
                    </a:lnT>
                    <a:lnB>
                      <a:noFill/>
                    </a:lnB>
                    <a:lnTlToBr>
                      <a:noFill/>
                    </a:lnTlToBr>
                    <a:lnBlToTr>
                      <a:noFill/>
                    </a:lnBlToTr>
                    <a:noFill/>
                  </a:tcPr>
                </a:tc>
              </a:tr>
            </a:tbl>
          </a:graphicData>
        </a:graphic>
      </p:graphicFrame>
      <p:sp>
        <p:nvSpPr>
          <p:cNvPr id="2" name="مستطيل 1"/>
          <p:cNvSpPr/>
          <p:nvPr/>
        </p:nvSpPr>
        <p:spPr>
          <a:xfrm>
            <a:off x="736168" y="5018038"/>
            <a:ext cx="8407831" cy="1569660"/>
          </a:xfrm>
          <a:prstGeom prst="rect">
            <a:avLst/>
          </a:prstGeom>
        </p:spPr>
        <p:txBody>
          <a:bodyPr wrap="square">
            <a:spAutoFit/>
          </a:bodyPr>
          <a:lstStyle/>
          <a:p>
            <a:pPr algn="r" rtl="1"/>
            <a:r>
              <a:rPr lang="ar-SA" dirty="0"/>
              <a:t>خمسة استخدامات رئيسية</a:t>
            </a:r>
          </a:p>
          <a:p>
            <a:pPr marL="457200" indent="-457200" algn="r" rtl="1">
              <a:buFont typeface="+mj-lt"/>
              <a:buAutoNum type="arabicPeriod"/>
            </a:pPr>
            <a:r>
              <a:rPr lang="ar-SA" dirty="0"/>
              <a:t>  حفظ البيانات أثناء عملية </a:t>
            </a:r>
            <a:r>
              <a:rPr lang="ar-SA" dirty="0" smtClean="0"/>
              <a:t>التحرير.2.</a:t>
            </a:r>
            <a:r>
              <a:rPr lang="ar-SA" dirty="0"/>
              <a:t>  بيانات وتطبيقات النسخ الاحتياطي.</a:t>
            </a:r>
          </a:p>
          <a:p>
            <a:pPr marL="457200" indent="-457200" algn="r" rtl="1">
              <a:buFont typeface="+mj-lt"/>
              <a:buAutoNum type="arabicPeriod"/>
            </a:pPr>
            <a:r>
              <a:rPr lang="ar-SA" dirty="0"/>
              <a:t>  توزيع البيانات </a:t>
            </a:r>
            <a:r>
              <a:rPr lang="ar-SA" dirty="0" smtClean="0"/>
              <a:t>والتطبيقات.4.</a:t>
            </a:r>
            <a:r>
              <a:rPr lang="ar-SA" dirty="0"/>
              <a:t>  بيانات النقل والتطبيقات.</a:t>
            </a:r>
          </a:p>
          <a:p>
            <a:pPr marL="457200" indent="-457200" algn="r" rtl="1">
              <a:buFont typeface="+mj-lt"/>
              <a:buAutoNum type="arabicPeriod"/>
            </a:pPr>
            <a:r>
              <a:rPr lang="ar-SA" dirty="0"/>
              <a:t>  ارشيف البيانات والتطبيقات.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Rectangle 2"/>
          <p:cNvSpPr>
            <a:spLocks noGrp="1" noChangeArrowheads="1"/>
          </p:cNvSpPr>
          <p:nvPr>
            <p:ph type="title"/>
          </p:nvPr>
        </p:nvSpPr>
        <p:spPr>
          <a:xfrm>
            <a:off x="441701" y="-236806"/>
            <a:ext cx="8229600" cy="1143000"/>
          </a:xfrm>
        </p:spPr>
        <p:txBody>
          <a:bodyPr/>
          <a:lstStyle/>
          <a:p>
            <a:pPr eaLnBrk="1" hangingPunct="1"/>
            <a:r>
              <a:rPr lang="en-US" dirty="0" smtClean="0">
                <a:solidFill>
                  <a:srgbClr val="FF0000"/>
                </a:solidFill>
                <a:ea typeface="ＭＳ Ｐゴシック" charset="-128"/>
                <a:cs typeface="ＭＳ Ｐゴシック" charset="-128"/>
              </a:rPr>
              <a:t>1-Magnetic Storage</a:t>
            </a:r>
            <a:endParaRPr lang="en-US" dirty="0">
              <a:solidFill>
                <a:srgbClr val="FF0000"/>
              </a:solidFill>
              <a:ea typeface="ＭＳ Ｐゴシック" charset="-128"/>
              <a:cs typeface="ＭＳ Ｐゴシック" charset="-128"/>
            </a:endParaRPr>
          </a:p>
        </p:txBody>
      </p:sp>
      <p:sp>
        <p:nvSpPr>
          <p:cNvPr id="59396" name="Rectangle 3"/>
          <p:cNvSpPr>
            <a:spLocks noGrp="1" noChangeArrowheads="1"/>
          </p:cNvSpPr>
          <p:nvPr>
            <p:ph idx="1"/>
          </p:nvPr>
        </p:nvSpPr>
        <p:spPr>
          <a:xfrm>
            <a:off x="0" y="732295"/>
            <a:ext cx="9144000" cy="4525963"/>
          </a:xfrm>
        </p:spPr>
        <p:txBody>
          <a:bodyPr>
            <a:noAutofit/>
          </a:bodyPr>
          <a:lstStyle/>
          <a:p>
            <a:pPr eaLnBrk="1" hangingPunct="1"/>
            <a:r>
              <a:rPr lang="en-US" sz="3600" dirty="0">
                <a:ea typeface="ＭＳ Ｐゴシック" charset="-128"/>
                <a:cs typeface="ＭＳ Ｐゴシック" charset="-128"/>
              </a:rPr>
              <a:t>Bits are stored in magnetic form on disk platters or magnetic tape</a:t>
            </a:r>
            <a:r>
              <a:rPr lang="en-US" sz="3600" dirty="0" smtClean="0">
                <a:ea typeface="ＭＳ Ｐゴシック" charset="-128"/>
                <a:cs typeface="ＭＳ Ｐゴシック" charset="-128"/>
              </a:rPr>
              <a:t>.</a:t>
            </a:r>
            <a:br>
              <a:rPr lang="en-US" sz="3600" dirty="0" smtClean="0">
                <a:ea typeface="ＭＳ Ｐゴシック" charset="-128"/>
                <a:cs typeface="ＭＳ Ｐゴシック" charset="-128"/>
              </a:rPr>
            </a:br>
            <a:endParaRPr lang="en-US" sz="3600" dirty="0" smtClean="0">
              <a:ea typeface="ＭＳ Ｐゴシック" charset="-128"/>
              <a:cs typeface="ＭＳ Ｐゴシック" charset="-128"/>
            </a:endParaRPr>
          </a:p>
          <a:p>
            <a:pPr eaLnBrk="1" hangingPunct="1"/>
            <a:r>
              <a:rPr lang="en-US" sz="3600" dirty="0" smtClean="0"/>
              <a:t>Data </a:t>
            </a:r>
            <a:r>
              <a:rPr lang="en-US" sz="3600" dirty="0"/>
              <a:t>stored in addressable tracks and sectors defined by the operating system.</a:t>
            </a:r>
          </a:p>
          <a:p>
            <a:pPr lvl="1" eaLnBrk="1" hangingPunct="1"/>
            <a:r>
              <a:rPr lang="en-US" sz="3200" dirty="0">
                <a:solidFill>
                  <a:srgbClr val="FF580C"/>
                </a:solidFill>
              </a:rPr>
              <a:t>Track</a:t>
            </a:r>
            <a:r>
              <a:rPr lang="en-US" sz="3200" dirty="0"/>
              <a:t> — circular paths</a:t>
            </a:r>
          </a:p>
          <a:p>
            <a:pPr lvl="1" eaLnBrk="1" hangingPunct="1"/>
            <a:r>
              <a:rPr lang="en-US" sz="3200" dirty="0">
                <a:solidFill>
                  <a:srgbClr val="FF580C"/>
                </a:solidFill>
              </a:rPr>
              <a:t>Sector</a:t>
            </a:r>
            <a:r>
              <a:rPr lang="en-US" sz="3200" dirty="0"/>
              <a:t> — pie shaped logical divisions of the track.</a:t>
            </a:r>
          </a:p>
        </p:txBody>
      </p:sp>
      <p:sp>
        <p:nvSpPr>
          <p:cNvPr id="59394" name="Slide Number Placeholder 4"/>
          <p:cNvSpPr>
            <a:spLocks noGrp="1"/>
          </p:cNvSpPr>
          <p:nvPr>
            <p:ph type="sldNum" sz="quarter" idx="12"/>
          </p:nvPr>
        </p:nvSpPr>
        <p:spPr>
          <a:noFill/>
        </p:spPr>
        <p:txBody>
          <a:bodyPr/>
          <a:lstStyle/>
          <a:p>
            <a:fld id="{409360B9-83AA-584C-B4A0-7A920D2E2684}" type="slidenum">
              <a:rPr lang="en-US" smtClean="0"/>
              <a:pPr/>
              <a:t>23</a:t>
            </a:fld>
            <a:endParaRPr lang="en-US" smtClean="0"/>
          </a:p>
        </p:txBody>
      </p:sp>
      <p:sp>
        <p:nvSpPr>
          <p:cNvPr id="2" name="مستطيل 1"/>
          <p:cNvSpPr/>
          <p:nvPr/>
        </p:nvSpPr>
        <p:spPr>
          <a:xfrm>
            <a:off x="139484" y="1949373"/>
            <a:ext cx="9004515" cy="4893647"/>
          </a:xfrm>
          <a:prstGeom prst="rect">
            <a:avLst/>
          </a:prstGeom>
        </p:spPr>
        <p:txBody>
          <a:bodyPr wrap="square">
            <a:spAutoFit/>
          </a:bodyPr>
          <a:lstStyle/>
          <a:p>
            <a:pPr algn="r" rtl="1"/>
            <a:r>
              <a:rPr lang="ar-SA" dirty="0"/>
              <a:t>يتم تخزين البت في شكل مغناطيسي على أسطوانات القرص أو الشريط المغناطيسي</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r>
              <a:rPr lang="ar-SA" dirty="0"/>
              <a:t>البيانات المخزنة في المسارات والقطاعات التي يمكن تحديدها بواسطة نظام التشغيل.</a:t>
            </a:r>
          </a:p>
          <a:p>
            <a:pPr algn="r" rtl="1"/>
            <a:r>
              <a:rPr lang="ar-SA" dirty="0"/>
              <a:t>المسار - مسارات دائرية</a:t>
            </a:r>
          </a:p>
          <a:p>
            <a:pPr algn="r" rtl="1"/>
            <a:r>
              <a:rPr lang="ar-SA" dirty="0"/>
              <a:t>قطاع - شكل دائري أقسام منطقية من المسار.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144000" cy="4525963"/>
          </a:xfrm>
        </p:spPr>
        <p:txBody>
          <a:bodyPr>
            <a:normAutofit/>
          </a:bodyPr>
          <a:lstStyle/>
          <a:p>
            <a:r>
              <a:rPr lang="en-US" dirty="0">
                <a:solidFill>
                  <a:srgbClr val="FF0000"/>
                </a:solidFill>
                <a:latin typeface="+mj-lt"/>
                <a:ea typeface="ＭＳ Ｐゴシック" charset="-128"/>
                <a:cs typeface="ＭＳ Ｐゴシック" charset="-128"/>
              </a:rPr>
              <a:t>Floppy disks </a:t>
            </a:r>
            <a:r>
              <a:rPr lang="en-US" dirty="0">
                <a:latin typeface="+mj-lt"/>
                <a:ea typeface="ＭＳ Ｐゴシック" charset="-128"/>
                <a:cs typeface="ＭＳ Ｐゴシック" charset="-128"/>
              </a:rPr>
              <a:t>are marginally supported on most current microcomputers, however there are still drawers full of backup data on floppy disks. </a:t>
            </a:r>
            <a:endParaRPr lang="en-US" dirty="0" smtClean="0">
              <a:latin typeface="+mj-lt"/>
              <a:ea typeface="ＭＳ Ｐゴシック" charset="-128"/>
              <a:cs typeface="ＭＳ Ｐゴシック" charset="-128"/>
            </a:endParaRPr>
          </a:p>
          <a:p>
            <a:r>
              <a:rPr lang="en-US" dirty="0" smtClean="0">
                <a:latin typeface="+mj-lt"/>
                <a:ea typeface="ＭＳ Ｐゴシック" charset="-128"/>
                <a:cs typeface="ＭＳ Ｐゴシック" charset="-128"/>
              </a:rPr>
              <a:t>While </a:t>
            </a:r>
            <a:r>
              <a:rPr lang="en-US" dirty="0">
                <a:latin typeface="+mj-lt"/>
                <a:ea typeface="ＭＳ Ｐゴシック" charset="-128"/>
                <a:cs typeface="ＭＳ Ｐゴシック" charset="-128"/>
              </a:rPr>
              <a:t>discussion of floppy storage may not enter in the lesson, it does offer a transition to the benefits of hard disk storage. </a:t>
            </a:r>
          </a:p>
          <a:p>
            <a:r>
              <a:rPr lang="en-US" dirty="0">
                <a:solidFill>
                  <a:srgbClr val="FF0000"/>
                </a:solidFill>
                <a:latin typeface="+mj-lt"/>
                <a:ea typeface="ＭＳ Ｐゴシック" charset="-128"/>
                <a:cs typeface="ＭＳ Ｐゴシック" charset="-128"/>
              </a:rPr>
              <a:t>Tape drives </a:t>
            </a:r>
            <a:r>
              <a:rPr lang="en-US" dirty="0">
                <a:latin typeface="+mj-lt"/>
                <a:ea typeface="ＭＳ Ｐゴシック" charset="-128"/>
                <a:cs typeface="ＭＳ Ｐゴシック" charset="-128"/>
              </a:rPr>
              <a:t>are not covered in the text, but should be mentioned as a backup media </a:t>
            </a:r>
          </a:p>
          <a:p>
            <a:endParaRPr lang="ar-SA" dirty="0">
              <a:latin typeface="+mj-lt"/>
            </a:endParaRPr>
          </a:p>
        </p:txBody>
      </p:sp>
      <p:sp>
        <p:nvSpPr>
          <p:cNvPr id="4" name="عنصر نائب لرقم الشريحة 3"/>
          <p:cNvSpPr>
            <a:spLocks noGrp="1"/>
          </p:cNvSpPr>
          <p:nvPr>
            <p:ph type="sldNum" sz="quarter" idx="12"/>
          </p:nvPr>
        </p:nvSpPr>
        <p:spPr/>
        <p:txBody>
          <a:bodyPr/>
          <a:lstStyle/>
          <a:p>
            <a:fld id="{376D0372-3655-B14C-B6E5-F552B1C3497E}" type="slidenum">
              <a:rPr lang="en-US" smtClean="0"/>
              <a:pPr/>
              <a:t>24</a:t>
            </a:fld>
            <a:endParaRPr lang="en-US"/>
          </a:p>
        </p:txBody>
      </p:sp>
      <p:sp>
        <p:nvSpPr>
          <p:cNvPr id="5" name="مستطيل 4"/>
          <p:cNvSpPr/>
          <p:nvPr/>
        </p:nvSpPr>
        <p:spPr>
          <a:xfrm>
            <a:off x="0" y="4107579"/>
            <a:ext cx="9144000" cy="1938992"/>
          </a:xfrm>
          <a:prstGeom prst="rect">
            <a:avLst/>
          </a:prstGeom>
        </p:spPr>
        <p:txBody>
          <a:bodyPr wrap="square">
            <a:spAutoFit/>
          </a:bodyPr>
          <a:lstStyle/>
          <a:p>
            <a:pPr algn="r" rtl="1"/>
            <a:r>
              <a:rPr lang="ar-SA" dirty="0"/>
              <a:t>يتم دعم الأقراص المرنة بشكل هامشي على معظم الحواسيب الصغيرة الحالية ، ولكن لا تزال هناك أدراج مليئة بالبيانات الاحتياطية على الأقراص المرنة. </a:t>
            </a:r>
            <a:endParaRPr lang="ar-SA" dirty="0" smtClean="0"/>
          </a:p>
          <a:p>
            <a:pPr algn="r" rtl="1"/>
            <a:r>
              <a:rPr lang="ar-SA" dirty="0" smtClean="0"/>
              <a:t>على </a:t>
            </a:r>
            <a:r>
              <a:rPr lang="ar-SA" dirty="0"/>
              <a:t>الرغم من أن مناقشة التخزين المرنة قد لا تدخل في الدرس ، إلا أنها تقدم انتقالًا إلى فوائد تخزين القرص الثابت.</a:t>
            </a:r>
          </a:p>
          <a:p>
            <a:pPr algn="r" rtl="1"/>
            <a:r>
              <a:rPr lang="ar-SA" dirty="0"/>
              <a:t>لا تتم تغطية محركات الأقراص في النص ، ولكن يجب ذكرها كوسائط نسخ احتياطي</a:t>
            </a:r>
          </a:p>
        </p:txBody>
      </p:sp>
    </p:spTree>
    <p:extLst>
      <p:ext uri="{BB962C8B-B14F-4D97-AF65-F5344CB8AC3E}">
        <p14:creationId xmlns:p14="http://schemas.microsoft.com/office/powerpoint/2010/main" val="21553587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3" name="Rectangle 2"/>
          <p:cNvSpPr>
            <a:spLocks noGrp="1" noChangeArrowheads="1"/>
          </p:cNvSpPr>
          <p:nvPr>
            <p:ph type="title"/>
          </p:nvPr>
        </p:nvSpPr>
        <p:spPr/>
        <p:txBody>
          <a:bodyPr/>
          <a:lstStyle/>
          <a:p>
            <a:pPr eaLnBrk="1" hangingPunct="1"/>
            <a:r>
              <a:rPr lang="en-US" dirty="0" smtClean="0">
                <a:solidFill>
                  <a:srgbClr val="FF0000"/>
                </a:solidFill>
                <a:ea typeface="ＭＳ Ｐゴシック" charset="-128"/>
                <a:cs typeface="ＭＳ Ｐゴシック" charset="-128"/>
              </a:rPr>
              <a:t>1- Magnetic Storage</a:t>
            </a:r>
            <a:endParaRPr lang="en-US" dirty="0">
              <a:solidFill>
                <a:srgbClr val="FF0000"/>
              </a:solidFill>
              <a:ea typeface="ＭＳ Ｐゴシック" charset="-128"/>
              <a:cs typeface="ＭＳ Ｐゴシック" charset="-128"/>
            </a:endParaRPr>
          </a:p>
        </p:txBody>
      </p:sp>
      <p:sp>
        <p:nvSpPr>
          <p:cNvPr id="61444" name="Rectangle 3"/>
          <p:cNvSpPr>
            <a:spLocks noGrp="1" noChangeArrowheads="1"/>
          </p:cNvSpPr>
          <p:nvPr>
            <p:ph idx="1"/>
          </p:nvPr>
        </p:nvSpPr>
        <p:spPr>
          <a:xfrm>
            <a:off x="0" y="1295400"/>
            <a:ext cx="9144000" cy="4648200"/>
          </a:xfrm>
        </p:spPr>
        <p:txBody>
          <a:bodyPr/>
          <a:lstStyle/>
          <a:p>
            <a:pPr eaLnBrk="1" hangingPunct="1"/>
            <a:r>
              <a:rPr lang="en-US" dirty="0">
                <a:ea typeface="ＭＳ Ｐゴシック" charset="-128"/>
                <a:cs typeface="ＭＳ Ｐゴシック" charset="-128"/>
              </a:rPr>
              <a:t>Hard Drives contain rigid platters mounted on a </a:t>
            </a:r>
            <a:r>
              <a:rPr lang="en-US" dirty="0">
                <a:solidFill>
                  <a:srgbClr val="FF0000"/>
                </a:solidFill>
                <a:ea typeface="ＭＳ Ｐゴシック" charset="-128"/>
                <a:cs typeface="ＭＳ Ｐゴシック" charset="-128"/>
              </a:rPr>
              <a:t>spindle</a:t>
            </a:r>
            <a:r>
              <a:rPr lang="en-US" dirty="0">
                <a:ea typeface="ＭＳ Ｐゴシック" charset="-128"/>
                <a:cs typeface="ＭＳ Ｐゴシック" charset="-128"/>
              </a:rPr>
              <a:t>.</a:t>
            </a:r>
          </a:p>
          <a:p>
            <a:pPr lvl="1" eaLnBrk="1" hangingPunct="1"/>
            <a:r>
              <a:rPr lang="en-US" dirty="0"/>
              <a:t>Motor rotates the platters.</a:t>
            </a:r>
          </a:p>
          <a:p>
            <a:pPr lvl="1" eaLnBrk="1" hangingPunct="1"/>
            <a:r>
              <a:rPr lang="en-US" dirty="0">
                <a:solidFill>
                  <a:srgbClr val="FF0000"/>
                </a:solidFill>
              </a:rPr>
              <a:t>Access arm </a:t>
            </a:r>
            <a:r>
              <a:rPr lang="en-US" dirty="0"/>
              <a:t>with read/write head moves between the platters. </a:t>
            </a:r>
          </a:p>
          <a:p>
            <a:pPr lvl="1" eaLnBrk="1" hangingPunct="1"/>
            <a:r>
              <a:rPr lang="en-US" dirty="0"/>
              <a:t>Data is stored </a:t>
            </a:r>
            <a:r>
              <a:rPr lang="en-US" dirty="0">
                <a:solidFill>
                  <a:srgbClr val="FF0000"/>
                </a:solidFill>
              </a:rPr>
              <a:t>on </a:t>
            </a:r>
            <a:r>
              <a:rPr lang="en-US" dirty="0" smtClean="0">
                <a:solidFill>
                  <a:srgbClr val="FF0000"/>
                </a:solidFill>
              </a:rPr>
              <a:t>top  </a:t>
            </a:r>
            <a:r>
              <a:rPr lang="en-US" dirty="0"/>
              <a:t>and </a:t>
            </a:r>
            <a:r>
              <a:rPr lang="en-US" dirty="0">
                <a:solidFill>
                  <a:srgbClr val="FF0000"/>
                </a:solidFill>
              </a:rPr>
              <a:t>bottom</a:t>
            </a:r>
            <a:r>
              <a:rPr lang="en-US" dirty="0"/>
              <a:t> of each </a:t>
            </a:r>
            <a:r>
              <a:rPr lang="en-US" dirty="0">
                <a:solidFill>
                  <a:srgbClr val="FF0000"/>
                </a:solidFill>
              </a:rPr>
              <a:t>platter</a:t>
            </a:r>
            <a:r>
              <a:rPr lang="en-US" dirty="0"/>
              <a:t>.</a:t>
            </a:r>
          </a:p>
        </p:txBody>
      </p:sp>
      <p:sp>
        <p:nvSpPr>
          <p:cNvPr id="61442" name="Slide Number Placeholder 4"/>
          <p:cNvSpPr>
            <a:spLocks noGrp="1"/>
          </p:cNvSpPr>
          <p:nvPr>
            <p:ph type="sldNum" sz="quarter" idx="12"/>
          </p:nvPr>
        </p:nvSpPr>
        <p:spPr>
          <a:noFill/>
        </p:spPr>
        <p:txBody>
          <a:bodyPr/>
          <a:lstStyle/>
          <a:p>
            <a:fld id="{536FC798-AF1C-B440-A8F9-8FAEC8667BAB}" type="slidenum">
              <a:rPr lang="en-US" smtClean="0"/>
              <a:pPr/>
              <a:t>25</a:t>
            </a:fld>
            <a:endParaRPr lang="en-US" smtClean="0"/>
          </a:p>
        </p:txBody>
      </p:sp>
      <p:sp>
        <p:nvSpPr>
          <p:cNvPr id="2" name="مستطيل 1"/>
          <p:cNvSpPr/>
          <p:nvPr/>
        </p:nvSpPr>
        <p:spPr>
          <a:xfrm>
            <a:off x="418456" y="4754567"/>
            <a:ext cx="8725544" cy="1569660"/>
          </a:xfrm>
          <a:prstGeom prst="rect">
            <a:avLst/>
          </a:prstGeom>
        </p:spPr>
        <p:txBody>
          <a:bodyPr wrap="square">
            <a:spAutoFit/>
          </a:bodyPr>
          <a:lstStyle/>
          <a:p>
            <a:pPr algn="r" rtl="1"/>
            <a:r>
              <a:rPr lang="ar-SA" dirty="0"/>
              <a:t>تحتوي محركات الأقراص الثابتة على أطباق صلبة مثبتة على مغزل.</a:t>
            </a:r>
          </a:p>
          <a:p>
            <a:pPr algn="r" rtl="1"/>
            <a:r>
              <a:rPr lang="ar-SA" dirty="0"/>
              <a:t>المحرك يدير الأطباق.</a:t>
            </a:r>
          </a:p>
          <a:p>
            <a:pPr algn="r" rtl="1"/>
            <a:r>
              <a:rPr lang="ar-SA" dirty="0"/>
              <a:t>الوصول إلى ذراع مع نقل الرأس / الكتابة بين الأطباق.</a:t>
            </a:r>
          </a:p>
          <a:p>
            <a:pPr algn="r" rtl="1"/>
            <a:r>
              <a:rPr lang="ar-SA" dirty="0"/>
              <a:t>يتم تخزين البيانات في أعلى وأسفل كل طبق.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457200" y="-236796"/>
            <a:ext cx="8229600" cy="1143000"/>
          </a:xfrm>
        </p:spPr>
        <p:txBody>
          <a:bodyPr/>
          <a:lstStyle/>
          <a:p>
            <a:pPr eaLnBrk="1" hangingPunct="1"/>
            <a:r>
              <a:rPr lang="en-US" dirty="0" smtClean="0">
                <a:solidFill>
                  <a:srgbClr val="FF0000"/>
                </a:solidFill>
                <a:ea typeface="ＭＳ Ｐゴシック" charset="-128"/>
                <a:cs typeface="ＭＳ Ｐゴシック" charset="-128"/>
              </a:rPr>
              <a:t>2-Hard Drive Performance</a:t>
            </a:r>
            <a:endParaRPr lang="en-US" dirty="0">
              <a:solidFill>
                <a:srgbClr val="FF0000"/>
              </a:solidFill>
              <a:ea typeface="ＭＳ Ｐゴシック" charset="-128"/>
              <a:cs typeface="ＭＳ Ｐゴシック" charset="-128"/>
            </a:endParaRPr>
          </a:p>
        </p:txBody>
      </p:sp>
      <p:sp>
        <p:nvSpPr>
          <p:cNvPr id="63492" name="Rectangle 3"/>
          <p:cNvSpPr>
            <a:spLocks noGrp="1" noChangeArrowheads="1"/>
          </p:cNvSpPr>
          <p:nvPr>
            <p:ph idx="1"/>
          </p:nvPr>
        </p:nvSpPr>
        <p:spPr>
          <a:xfrm>
            <a:off x="0" y="763291"/>
            <a:ext cx="9144000" cy="4525963"/>
          </a:xfrm>
        </p:spPr>
        <p:txBody>
          <a:bodyPr>
            <a:normAutofit fontScale="85000" lnSpcReduction="20000"/>
          </a:bodyPr>
          <a:lstStyle/>
          <a:p>
            <a:pPr eaLnBrk="1" hangingPunct="1"/>
            <a:r>
              <a:rPr lang="en-US" dirty="0">
                <a:solidFill>
                  <a:srgbClr val="FF0000"/>
                </a:solidFill>
                <a:ea typeface="ＭＳ Ｐゴシック" charset="-128"/>
                <a:cs typeface="ＭＳ Ｐゴシック" charset="-128"/>
              </a:rPr>
              <a:t>Storage capacity</a:t>
            </a:r>
          </a:p>
          <a:p>
            <a:pPr lvl="1" eaLnBrk="1" hangingPunct="1"/>
            <a:r>
              <a:rPr lang="en-US" dirty="0"/>
              <a:t>Measured in gigabytes or terabytes</a:t>
            </a:r>
            <a:r>
              <a:rPr lang="en-US" dirty="0" smtClean="0"/>
              <a:t>.</a:t>
            </a:r>
            <a:br>
              <a:rPr lang="en-US" dirty="0" smtClean="0"/>
            </a:br>
            <a:endParaRPr lang="en-US" dirty="0" smtClean="0"/>
          </a:p>
          <a:p>
            <a:pPr eaLnBrk="1" hangingPunct="1"/>
            <a:r>
              <a:rPr lang="en-US" dirty="0">
                <a:solidFill>
                  <a:srgbClr val="FF0000"/>
                </a:solidFill>
                <a:ea typeface="ＭＳ Ｐゴシック" charset="-128"/>
                <a:cs typeface="ＭＳ Ｐゴシック" charset="-128"/>
              </a:rPr>
              <a:t>Access time</a:t>
            </a:r>
          </a:p>
          <a:p>
            <a:pPr lvl="1" eaLnBrk="1" hangingPunct="1"/>
            <a:r>
              <a:rPr lang="en-US" dirty="0"/>
              <a:t>Measured in milliseconds, the time to locate data on the platter</a:t>
            </a:r>
            <a:r>
              <a:rPr lang="en-US" dirty="0" smtClean="0"/>
              <a:t>.</a:t>
            </a:r>
            <a:br>
              <a:rPr lang="en-US" dirty="0" smtClean="0"/>
            </a:br>
            <a:endParaRPr lang="en-US" dirty="0" smtClean="0"/>
          </a:p>
          <a:p>
            <a:pPr lvl="1" eaLnBrk="1" hangingPunct="1"/>
            <a:endParaRPr lang="en-US" dirty="0"/>
          </a:p>
          <a:p>
            <a:pPr lvl="1" eaLnBrk="1" hangingPunct="1"/>
            <a:endParaRPr lang="en-US" dirty="0" smtClean="0"/>
          </a:p>
          <a:p>
            <a:pPr lvl="1" eaLnBrk="1" hangingPunct="1"/>
            <a:endParaRPr lang="en-US" dirty="0" smtClean="0"/>
          </a:p>
          <a:p>
            <a:pPr eaLnBrk="1" hangingPunct="1"/>
            <a:r>
              <a:rPr lang="en-US" dirty="0">
                <a:solidFill>
                  <a:srgbClr val="FF0000"/>
                </a:solidFill>
                <a:ea typeface="ＭＳ Ｐゴシック" charset="-128"/>
                <a:cs typeface="ＭＳ Ｐゴシック" charset="-128"/>
              </a:rPr>
              <a:t>Transfer rate</a:t>
            </a:r>
          </a:p>
          <a:p>
            <a:pPr lvl="1" eaLnBrk="1" hangingPunct="1"/>
            <a:r>
              <a:rPr lang="en-US" dirty="0"/>
              <a:t>Measured in bytes, the speed of data transfer from the platter to RAM. </a:t>
            </a:r>
          </a:p>
        </p:txBody>
      </p:sp>
      <p:sp>
        <p:nvSpPr>
          <p:cNvPr id="63490" name="Slide Number Placeholder 4"/>
          <p:cNvSpPr>
            <a:spLocks noGrp="1"/>
          </p:cNvSpPr>
          <p:nvPr>
            <p:ph type="sldNum" sz="quarter" idx="12"/>
          </p:nvPr>
        </p:nvSpPr>
        <p:spPr>
          <a:noFill/>
        </p:spPr>
        <p:txBody>
          <a:bodyPr/>
          <a:lstStyle/>
          <a:p>
            <a:fld id="{1F6E028A-222C-2A4B-840B-9F988E59CB86}" type="slidenum">
              <a:rPr lang="en-US" smtClean="0"/>
              <a:pPr/>
              <a:t>26</a:t>
            </a:fld>
            <a:endParaRPr lang="en-US" smtClean="0"/>
          </a:p>
        </p:txBody>
      </p:sp>
      <p:sp>
        <p:nvSpPr>
          <p:cNvPr id="2" name="مستطيل 1"/>
          <p:cNvSpPr/>
          <p:nvPr/>
        </p:nvSpPr>
        <p:spPr>
          <a:xfrm>
            <a:off x="-247973" y="1713487"/>
            <a:ext cx="9391973" cy="4154984"/>
          </a:xfrm>
          <a:prstGeom prst="rect">
            <a:avLst/>
          </a:prstGeom>
        </p:spPr>
        <p:txBody>
          <a:bodyPr wrap="square">
            <a:spAutoFit/>
          </a:bodyPr>
          <a:lstStyle/>
          <a:p>
            <a:pPr algn="r" rtl="1"/>
            <a:r>
              <a:rPr lang="ar-SA" dirty="0"/>
              <a:t>سعة </a:t>
            </a:r>
            <a:r>
              <a:rPr lang="ar-SA" dirty="0" smtClean="0"/>
              <a:t>التخزين: يقاس </a:t>
            </a:r>
            <a:r>
              <a:rPr lang="ar-SA" dirty="0"/>
              <a:t>في غيغابايت أو تيرابايت</a:t>
            </a:r>
            <a:r>
              <a:rPr lang="ar-SA" dirty="0" smtClean="0"/>
              <a:t>.</a:t>
            </a:r>
          </a:p>
          <a:p>
            <a:pPr algn="r" rtl="1"/>
            <a:endParaRPr lang="ar-SA" dirty="0" smtClean="0"/>
          </a:p>
          <a:p>
            <a:pPr algn="r" rtl="1"/>
            <a:endParaRPr lang="ar-SA" dirty="0"/>
          </a:p>
          <a:p>
            <a:pPr algn="r" rtl="1"/>
            <a:endParaRPr lang="ar-SA" dirty="0"/>
          </a:p>
          <a:p>
            <a:pPr algn="r" rtl="1"/>
            <a:r>
              <a:rPr lang="ar-SA" dirty="0"/>
              <a:t>وقت </a:t>
            </a:r>
            <a:r>
              <a:rPr lang="ar-SA" dirty="0" smtClean="0"/>
              <a:t>الوصول :تقاس </a:t>
            </a:r>
            <a:r>
              <a:rPr lang="ar-SA" dirty="0" err="1"/>
              <a:t>بالمللي</a:t>
            </a:r>
            <a:r>
              <a:rPr lang="ar-SA" dirty="0"/>
              <a:t> ثانية ، والوقت لتحديد موقع البيانات على </a:t>
            </a:r>
            <a:r>
              <a:rPr lang="ar-SA" dirty="0" smtClean="0"/>
              <a:t>طبق</a:t>
            </a:r>
          </a:p>
          <a:p>
            <a:pPr algn="r" rtl="1"/>
            <a:endParaRPr lang="ar-SA" dirty="0"/>
          </a:p>
          <a:p>
            <a:pPr algn="r" rtl="1"/>
            <a:endParaRPr lang="ar-SA" dirty="0" smtClean="0"/>
          </a:p>
          <a:p>
            <a:pPr algn="r" rtl="1"/>
            <a:endParaRPr lang="ar-SA" dirty="0"/>
          </a:p>
          <a:p>
            <a:pPr algn="r" rtl="1"/>
            <a:r>
              <a:rPr lang="ar-SA" dirty="0" smtClean="0"/>
              <a:t>.</a:t>
            </a:r>
            <a:endParaRPr lang="ar-SA" dirty="0"/>
          </a:p>
          <a:p>
            <a:pPr algn="r" rtl="1"/>
            <a:r>
              <a:rPr lang="ar-SA" dirty="0"/>
              <a:t>معدل نقل</a:t>
            </a:r>
          </a:p>
          <a:p>
            <a:pPr algn="r" rtl="1"/>
            <a:r>
              <a:rPr lang="ar-SA" dirty="0"/>
              <a:t>يقاس بالبايت ، وسرعة نقل البيانات من طبق إلى ذاكرة الوصول العشوائي.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a:xfrm>
            <a:off x="174145" y="0"/>
            <a:ext cx="8229600" cy="1143000"/>
          </a:xfrm>
        </p:spPr>
        <p:txBody>
          <a:bodyPr/>
          <a:lstStyle/>
          <a:p>
            <a:pPr eaLnBrk="1" hangingPunct="1"/>
            <a:r>
              <a:rPr lang="en-US" dirty="0" smtClean="0">
                <a:solidFill>
                  <a:srgbClr val="FF0000"/>
                </a:solidFill>
                <a:ea typeface="ＭＳ Ｐゴシック" charset="-128"/>
                <a:cs typeface="ＭＳ Ｐゴシック" charset="-128"/>
              </a:rPr>
              <a:t>3-magnetic Options</a:t>
            </a:r>
            <a:endParaRPr lang="en-US" dirty="0">
              <a:solidFill>
                <a:srgbClr val="FF0000"/>
              </a:solidFill>
              <a:ea typeface="ＭＳ Ｐゴシック" charset="-128"/>
              <a:cs typeface="ＭＳ Ｐゴシック" charset="-128"/>
            </a:endParaRPr>
          </a:p>
        </p:txBody>
      </p:sp>
      <p:sp>
        <p:nvSpPr>
          <p:cNvPr id="65540" name="Rectangle 3"/>
          <p:cNvSpPr>
            <a:spLocks noGrp="1" noChangeArrowheads="1"/>
          </p:cNvSpPr>
          <p:nvPr>
            <p:ph idx="1"/>
          </p:nvPr>
        </p:nvSpPr>
        <p:spPr>
          <a:xfrm>
            <a:off x="255722" y="1011265"/>
            <a:ext cx="8229600" cy="4525963"/>
          </a:xfrm>
        </p:spPr>
        <p:txBody>
          <a:bodyPr>
            <a:normAutofit fontScale="92500" lnSpcReduction="10000"/>
          </a:bodyPr>
          <a:lstStyle/>
          <a:p>
            <a:pPr marL="514350" indent="-514350" eaLnBrk="1" hangingPunct="1">
              <a:buFont typeface="+mj-lt"/>
              <a:buAutoNum type="arabicPeriod"/>
            </a:pPr>
            <a:r>
              <a:rPr lang="en-US" dirty="0">
                <a:ea typeface="ＭＳ Ｐゴシック" charset="-128"/>
                <a:cs typeface="ＭＳ Ｐゴシック" charset="-128"/>
              </a:rPr>
              <a:t> Fixed internal hard drive.</a:t>
            </a:r>
          </a:p>
          <a:p>
            <a:pPr marL="514350" indent="-514350" eaLnBrk="1" hangingPunct="1">
              <a:buFont typeface="+mj-lt"/>
              <a:buAutoNum type="arabicPeriod"/>
            </a:pPr>
            <a:r>
              <a:rPr lang="en-US" dirty="0">
                <a:ea typeface="ＭＳ Ｐゴシック" charset="-128"/>
                <a:cs typeface="ＭＳ Ｐゴシック" charset="-128"/>
              </a:rPr>
              <a:t> Portable hard drive.</a:t>
            </a:r>
          </a:p>
          <a:p>
            <a:pPr marL="514350" indent="-514350" eaLnBrk="1" hangingPunct="1">
              <a:buFont typeface="+mj-lt"/>
              <a:buAutoNum type="arabicPeriod"/>
            </a:pPr>
            <a:r>
              <a:rPr lang="en-US" dirty="0">
                <a:ea typeface="ＭＳ Ｐゴシック" charset="-128"/>
                <a:cs typeface="ＭＳ Ｐゴシック" charset="-128"/>
              </a:rPr>
              <a:t> Cartridge drive. </a:t>
            </a:r>
          </a:p>
          <a:p>
            <a:pPr marL="514350" indent="-514350" eaLnBrk="1" hangingPunct="1">
              <a:buFont typeface="+mj-lt"/>
              <a:buAutoNum type="arabicPeriod"/>
            </a:pPr>
            <a:r>
              <a:rPr lang="en-US" dirty="0">
                <a:ea typeface="ＭＳ Ｐゴシック" charset="-128"/>
                <a:cs typeface="ＭＳ Ｐゴシック" charset="-128"/>
              </a:rPr>
              <a:t> RAID drive.</a:t>
            </a:r>
          </a:p>
          <a:p>
            <a:pPr marL="514350" indent="-514350" eaLnBrk="1" hangingPunct="1">
              <a:buFont typeface="+mj-lt"/>
              <a:buAutoNum type="arabicPeriod"/>
            </a:pPr>
            <a:r>
              <a:rPr lang="en-US" dirty="0">
                <a:ea typeface="ＭＳ Ｐゴシック" charset="-128"/>
                <a:cs typeface="ＭＳ Ｐゴシック" charset="-128"/>
              </a:rPr>
              <a:t> Magnetic tape drive</a:t>
            </a:r>
            <a:r>
              <a:rPr lang="en-US" dirty="0" smtClean="0">
                <a:ea typeface="ＭＳ Ｐゴシック" charset="-128"/>
                <a:cs typeface="ＭＳ Ｐゴシック" charset="-128"/>
              </a:rPr>
              <a:t>.</a:t>
            </a:r>
          </a:p>
          <a:p>
            <a:r>
              <a:rPr lang="en-US" sz="3000" dirty="0">
                <a:ea typeface="ＭＳ Ｐゴシック" charset="-128"/>
                <a:cs typeface="ＭＳ Ｐゴシック" charset="-128"/>
              </a:rPr>
              <a:t>RAID and magnetic tape are briefly mentioned as providing backup and archive functions. </a:t>
            </a:r>
            <a:endParaRPr lang="en-US" sz="3000" dirty="0" smtClean="0">
              <a:ea typeface="ＭＳ Ｐゴシック" charset="-128"/>
              <a:cs typeface="ＭＳ Ｐゴシック" charset="-128"/>
            </a:endParaRPr>
          </a:p>
          <a:p>
            <a:r>
              <a:rPr lang="en-US" dirty="0" smtClean="0">
                <a:ea typeface="ＭＳ Ｐゴシック" charset="-128"/>
                <a:cs typeface="ＭＳ Ｐゴシック" charset="-128"/>
              </a:rPr>
              <a:t>Magnetic </a:t>
            </a:r>
            <a:r>
              <a:rPr lang="en-US" dirty="0">
                <a:ea typeface="ＭＳ Ｐゴシック" charset="-128"/>
                <a:cs typeface="ＭＳ Ｐゴシック" charset="-128"/>
              </a:rPr>
              <a:t>storage remains the cheapest option for large scale digital storage</a:t>
            </a:r>
            <a:r>
              <a:rPr lang="en-US" dirty="0">
                <a:latin typeface="Arial" charset="0"/>
                <a:ea typeface="ＭＳ Ｐゴシック" charset="-128"/>
                <a:cs typeface="ＭＳ Ｐゴシック" charset="-128"/>
              </a:rPr>
              <a:t>. </a:t>
            </a:r>
          </a:p>
          <a:p>
            <a:pPr marL="514350" indent="-514350" eaLnBrk="1" hangingPunct="1">
              <a:buFont typeface="+mj-lt"/>
              <a:buAutoNum type="arabicPeriod"/>
            </a:pPr>
            <a:endParaRPr lang="en-US" dirty="0">
              <a:ea typeface="ＭＳ Ｐゴシック" charset="-128"/>
              <a:cs typeface="ＭＳ Ｐゴシック" charset="-128"/>
            </a:endParaRPr>
          </a:p>
          <a:p>
            <a:pPr eaLnBrk="1" hangingPunct="1">
              <a:buFont typeface="Wingdings" charset="2"/>
              <a:buNone/>
            </a:pPr>
            <a:endParaRPr lang="en-US" dirty="0">
              <a:ea typeface="ＭＳ Ｐゴシック" charset="-128"/>
              <a:cs typeface="ＭＳ Ｐゴシック" charset="-128"/>
            </a:endParaRPr>
          </a:p>
        </p:txBody>
      </p:sp>
      <p:sp>
        <p:nvSpPr>
          <p:cNvPr id="65538" name="Slide Number Placeholder 4"/>
          <p:cNvSpPr>
            <a:spLocks noGrp="1"/>
          </p:cNvSpPr>
          <p:nvPr>
            <p:ph type="sldNum" sz="quarter" idx="12"/>
          </p:nvPr>
        </p:nvSpPr>
        <p:spPr>
          <a:noFill/>
        </p:spPr>
        <p:txBody>
          <a:bodyPr/>
          <a:lstStyle/>
          <a:p>
            <a:fld id="{BDD3C6C9-CEF9-0B43-B1D6-A754AF6070F7}" type="slidenum">
              <a:rPr lang="en-US" smtClean="0"/>
              <a:pPr/>
              <a:t>27</a:t>
            </a:fld>
            <a:endParaRPr lang="en-US" smtClean="0"/>
          </a:p>
        </p:txBody>
      </p:sp>
      <p:sp>
        <p:nvSpPr>
          <p:cNvPr id="2" name="مستطيل 1"/>
          <p:cNvSpPr/>
          <p:nvPr/>
        </p:nvSpPr>
        <p:spPr>
          <a:xfrm>
            <a:off x="0" y="1009232"/>
            <a:ext cx="9144000" cy="5632311"/>
          </a:xfrm>
          <a:prstGeom prst="rect">
            <a:avLst/>
          </a:prstGeom>
        </p:spPr>
        <p:txBody>
          <a:bodyPr wrap="square">
            <a:spAutoFit/>
          </a:bodyPr>
          <a:lstStyle/>
          <a:p>
            <a:pPr algn="r" rtl="1"/>
            <a:r>
              <a:rPr lang="ar-SA" dirty="0"/>
              <a:t>القرص الصلب الداخلي الثابت.</a:t>
            </a:r>
          </a:p>
          <a:p>
            <a:pPr algn="r" rtl="1"/>
            <a:r>
              <a:rPr lang="ar-SA" dirty="0"/>
              <a:t>  قرص صلب محمول.</a:t>
            </a:r>
          </a:p>
          <a:p>
            <a:pPr algn="r" rtl="1"/>
            <a:r>
              <a:rPr lang="ar-SA" dirty="0"/>
              <a:t>  محرك خرطوشة.</a:t>
            </a:r>
          </a:p>
          <a:p>
            <a:pPr algn="r" rtl="1"/>
            <a:r>
              <a:rPr lang="ar-SA" dirty="0"/>
              <a:t>  محرك </a:t>
            </a:r>
            <a:r>
              <a:rPr lang="en-US" dirty="0"/>
              <a:t>RAID.</a:t>
            </a:r>
          </a:p>
          <a:p>
            <a:pPr algn="r" rtl="1"/>
            <a:r>
              <a:rPr lang="en-US" dirty="0"/>
              <a:t>  </a:t>
            </a:r>
            <a:r>
              <a:rPr lang="ar-SA" dirty="0"/>
              <a:t>محرك الشريط المغناطيسي</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r>
              <a:rPr lang="ar-SA" dirty="0"/>
              <a:t>يشار باختصار إلى </a:t>
            </a:r>
            <a:r>
              <a:rPr lang="en-US" dirty="0"/>
              <a:t>RAID </a:t>
            </a:r>
            <a:r>
              <a:rPr lang="ar-SA" dirty="0"/>
              <a:t>والشريط المغناطيسي على أنهما يوفران وظائف النسخ الاحتياطي والأرشيف.</a:t>
            </a:r>
          </a:p>
          <a:p>
            <a:pPr algn="r" rtl="1"/>
            <a:r>
              <a:rPr lang="ar-SA" dirty="0"/>
              <a:t>يبقى التخزين المغناطيسي الخيار الأرخص لتخزين رقمي واسع النطاق.</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7587" name="Rectangle 2"/>
          <p:cNvSpPr>
            <a:spLocks noGrp="1" noChangeArrowheads="1"/>
          </p:cNvSpPr>
          <p:nvPr>
            <p:ph type="title"/>
          </p:nvPr>
        </p:nvSpPr>
        <p:spPr>
          <a:xfrm>
            <a:off x="348712" y="0"/>
            <a:ext cx="8229600" cy="1143000"/>
          </a:xfrm>
        </p:spPr>
        <p:txBody>
          <a:bodyPr/>
          <a:lstStyle/>
          <a:p>
            <a:pPr eaLnBrk="1" hangingPunct="1"/>
            <a:r>
              <a:rPr lang="en-US" dirty="0" smtClean="0">
                <a:solidFill>
                  <a:srgbClr val="FF0000"/>
                </a:solidFill>
                <a:ea typeface="ＭＳ Ｐゴシック" charset="-128"/>
                <a:cs typeface="ＭＳ Ｐゴシック" charset="-128"/>
              </a:rPr>
              <a:t>Magnetic Storage</a:t>
            </a:r>
            <a:endParaRPr lang="en-US" dirty="0">
              <a:solidFill>
                <a:srgbClr val="FF0000"/>
              </a:solidFill>
              <a:ea typeface="ＭＳ Ｐゴシック" charset="-128"/>
              <a:cs typeface="ＭＳ Ｐゴシック" charset="-128"/>
            </a:endParaRPr>
          </a:p>
        </p:txBody>
      </p:sp>
      <p:sp>
        <p:nvSpPr>
          <p:cNvPr id="67588" name="Rectangle 3"/>
          <p:cNvSpPr>
            <a:spLocks noGrp="1" noChangeArrowheads="1"/>
          </p:cNvSpPr>
          <p:nvPr>
            <p:ph idx="1"/>
          </p:nvPr>
        </p:nvSpPr>
        <p:spPr>
          <a:xfrm>
            <a:off x="73592" y="731520"/>
            <a:ext cx="9070408" cy="4525963"/>
          </a:xfrm>
        </p:spPr>
        <p:txBody>
          <a:bodyPr>
            <a:noAutofit/>
          </a:bodyPr>
          <a:lstStyle/>
          <a:p>
            <a:pPr eaLnBrk="1" hangingPunct="1"/>
            <a:r>
              <a:rPr lang="en-US" sz="3600" dirty="0">
                <a:solidFill>
                  <a:srgbClr val="FF0000"/>
                </a:solidFill>
                <a:ea typeface="ＭＳ Ｐゴシック" charset="-128"/>
                <a:cs typeface="ＭＳ Ｐゴシック" charset="-128"/>
              </a:rPr>
              <a:t>Benefits:</a:t>
            </a:r>
          </a:p>
          <a:p>
            <a:pPr marL="971550" lvl="1" indent="-514350" eaLnBrk="1" hangingPunct="1">
              <a:buFont typeface="+mj-lt"/>
              <a:buAutoNum type="arabicPeriod"/>
            </a:pPr>
            <a:r>
              <a:rPr lang="en-US" sz="3200" dirty="0"/>
              <a:t>Large storage capacity</a:t>
            </a:r>
          </a:p>
          <a:p>
            <a:pPr marL="971550" lvl="1" indent="-514350" eaLnBrk="1" hangingPunct="1">
              <a:buFont typeface="+mj-lt"/>
              <a:buAutoNum type="arabicPeriod"/>
            </a:pPr>
            <a:r>
              <a:rPr lang="en-US" sz="3200" dirty="0"/>
              <a:t>Fast access to data</a:t>
            </a:r>
          </a:p>
          <a:p>
            <a:pPr marL="971550" lvl="1" indent="-514350" eaLnBrk="1" hangingPunct="1">
              <a:buFont typeface="+mj-lt"/>
              <a:buAutoNum type="arabicPeriod"/>
            </a:pPr>
            <a:r>
              <a:rPr lang="en-US" sz="3200" dirty="0"/>
              <a:t>Economical</a:t>
            </a:r>
            <a:r>
              <a:rPr lang="en-US" sz="3200" dirty="0" smtClean="0"/>
              <a:t>.</a:t>
            </a:r>
            <a:endParaRPr lang="en-US" sz="3200" dirty="0"/>
          </a:p>
          <a:p>
            <a:pPr eaLnBrk="1" hangingPunct="1"/>
            <a:r>
              <a:rPr lang="en-US" sz="3600" dirty="0">
                <a:solidFill>
                  <a:srgbClr val="FF0000"/>
                </a:solidFill>
                <a:ea typeface="ＭＳ Ｐゴシック" charset="-128"/>
                <a:cs typeface="ＭＳ Ｐゴシック" charset="-128"/>
              </a:rPr>
              <a:t>Challenges:</a:t>
            </a:r>
          </a:p>
          <a:p>
            <a:pPr marL="971550" lvl="1" indent="-514350" eaLnBrk="1" hangingPunct="1">
              <a:buFont typeface="+mj-lt"/>
              <a:buAutoNum type="arabicPeriod"/>
            </a:pPr>
            <a:r>
              <a:rPr lang="en-US" sz="3200" dirty="0"/>
              <a:t>Limited durability</a:t>
            </a:r>
          </a:p>
          <a:p>
            <a:pPr marL="971550" lvl="1" indent="-514350" eaLnBrk="1" hangingPunct="1">
              <a:buFont typeface="+mj-lt"/>
              <a:buAutoNum type="arabicPeriod"/>
            </a:pPr>
            <a:r>
              <a:rPr lang="en-US" sz="3200" dirty="0"/>
              <a:t>Easily damaged.</a:t>
            </a:r>
          </a:p>
        </p:txBody>
      </p:sp>
      <p:sp>
        <p:nvSpPr>
          <p:cNvPr id="67586" name="Slide Number Placeholder 4"/>
          <p:cNvSpPr>
            <a:spLocks noGrp="1"/>
          </p:cNvSpPr>
          <p:nvPr>
            <p:ph type="sldNum" sz="quarter" idx="12"/>
          </p:nvPr>
        </p:nvSpPr>
        <p:spPr>
          <a:noFill/>
        </p:spPr>
        <p:txBody>
          <a:bodyPr/>
          <a:lstStyle/>
          <a:p>
            <a:fld id="{FFA44371-0F22-4542-B718-A2EA7F57396B}" type="slidenum">
              <a:rPr lang="en-US" smtClean="0"/>
              <a:pPr/>
              <a:t>28</a:t>
            </a:fld>
            <a:endParaRPr lang="en-US" smtClean="0"/>
          </a:p>
        </p:txBody>
      </p:sp>
      <p:sp>
        <p:nvSpPr>
          <p:cNvPr id="67591" name="Text Box 8"/>
          <p:cNvSpPr txBox="1">
            <a:spLocks noChangeArrowheads="1"/>
          </p:cNvSpPr>
          <p:nvPr/>
        </p:nvSpPr>
        <p:spPr bwMode="auto">
          <a:xfrm>
            <a:off x="201168" y="4902393"/>
            <a:ext cx="8942832" cy="1446550"/>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prstTxWarp prst="textNoShape">
              <a:avLst/>
            </a:prstTxWarp>
            <a:spAutoFit/>
          </a:bodyPr>
          <a:lstStyle/>
          <a:p>
            <a:pPr>
              <a:spcBef>
                <a:spcPct val="50000"/>
              </a:spcBef>
            </a:pPr>
            <a:r>
              <a:rPr lang="en-US" sz="2800" dirty="0"/>
              <a:t>FYI:</a:t>
            </a:r>
          </a:p>
          <a:p>
            <a:pPr>
              <a:spcBef>
                <a:spcPct val="50000"/>
              </a:spcBef>
            </a:pPr>
            <a:r>
              <a:rPr lang="en-US" dirty="0"/>
              <a:t>The projected cost of a gigabyte of magnetic storage in </a:t>
            </a:r>
            <a:r>
              <a:rPr lang="en-US" dirty="0" smtClean="0"/>
              <a:t>2016 </a:t>
            </a:r>
            <a:r>
              <a:rPr lang="en-US" dirty="0"/>
              <a:t>is .</a:t>
            </a:r>
            <a:r>
              <a:rPr lang="en-US" dirty="0" smtClean="0"/>
              <a:t>01 </a:t>
            </a:r>
            <a:r>
              <a:rPr lang="en-US" dirty="0"/>
              <a:t>cents.</a:t>
            </a:r>
          </a:p>
        </p:txBody>
      </p:sp>
      <p:sp>
        <p:nvSpPr>
          <p:cNvPr id="2" name="مستطيل 1"/>
          <p:cNvSpPr/>
          <p:nvPr/>
        </p:nvSpPr>
        <p:spPr>
          <a:xfrm>
            <a:off x="4628192" y="795528"/>
            <a:ext cx="4572000" cy="2677656"/>
          </a:xfrm>
          <a:prstGeom prst="rect">
            <a:avLst/>
          </a:prstGeom>
        </p:spPr>
        <p:txBody>
          <a:bodyPr>
            <a:spAutoFit/>
          </a:bodyPr>
          <a:lstStyle/>
          <a:p>
            <a:pPr algn="r" rtl="1"/>
            <a:r>
              <a:rPr lang="ar-SA" dirty="0"/>
              <a:t>فوائد:</a:t>
            </a:r>
          </a:p>
          <a:p>
            <a:pPr marL="457200" indent="-457200" algn="r" rtl="1">
              <a:buFont typeface="+mj-lt"/>
              <a:buAutoNum type="arabicPeriod"/>
            </a:pPr>
            <a:r>
              <a:rPr lang="ar-SA" dirty="0"/>
              <a:t>سعة تخزين كبيرة</a:t>
            </a:r>
          </a:p>
          <a:p>
            <a:pPr marL="457200" indent="-457200" algn="r" rtl="1">
              <a:buFont typeface="+mj-lt"/>
              <a:buAutoNum type="arabicPeriod"/>
            </a:pPr>
            <a:r>
              <a:rPr lang="ar-SA" dirty="0"/>
              <a:t>الوصول السريع إلى البيانات</a:t>
            </a:r>
          </a:p>
          <a:p>
            <a:pPr marL="457200" indent="-457200" algn="r" rtl="1">
              <a:buFont typeface="+mj-lt"/>
              <a:buAutoNum type="arabicPeriod"/>
            </a:pPr>
            <a:r>
              <a:rPr lang="ar-SA" dirty="0"/>
              <a:t>اقتصادية.؟</a:t>
            </a:r>
          </a:p>
          <a:p>
            <a:pPr algn="r" rtl="1"/>
            <a:r>
              <a:rPr lang="ar-SA" dirty="0"/>
              <a:t>التحديات:</a:t>
            </a:r>
          </a:p>
          <a:p>
            <a:pPr marL="457200" indent="-457200" algn="r" rtl="1">
              <a:buFont typeface="+mj-lt"/>
              <a:buAutoNum type="arabicPeriod"/>
            </a:pPr>
            <a:r>
              <a:rPr lang="ar-SA" dirty="0"/>
              <a:t>متانة محدودة</a:t>
            </a:r>
          </a:p>
          <a:p>
            <a:pPr marL="457200" indent="-457200" algn="r" rtl="1">
              <a:buFont typeface="+mj-lt"/>
              <a:buAutoNum type="arabicPeriod"/>
            </a:pPr>
            <a:r>
              <a:rPr lang="ar-SA" dirty="0"/>
              <a:t>يتضرر بسهولة.</a:t>
            </a:r>
          </a:p>
        </p:txBody>
      </p:sp>
      <p:sp>
        <p:nvSpPr>
          <p:cNvPr id="3" name="مستطيل 2"/>
          <p:cNvSpPr/>
          <p:nvPr/>
        </p:nvSpPr>
        <p:spPr>
          <a:xfrm>
            <a:off x="621792" y="5933444"/>
            <a:ext cx="8578400" cy="830997"/>
          </a:xfrm>
          <a:prstGeom prst="rect">
            <a:avLst/>
          </a:prstGeom>
        </p:spPr>
        <p:txBody>
          <a:bodyPr wrap="square">
            <a:spAutoFit/>
          </a:bodyPr>
          <a:lstStyle/>
          <a:p>
            <a:pPr algn="r" rtl="1"/>
            <a:r>
              <a:rPr lang="ar-SA" dirty="0"/>
              <a:t>لمعلوماتك:</a:t>
            </a:r>
          </a:p>
          <a:p>
            <a:pPr algn="r" rtl="1"/>
            <a:r>
              <a:rPr lang="ar-SA" dirty="0"/>
              <a:t>التكلفة المتوقعة من جيجابايت التخزين المغناطيسي في عام 2016 هي 0.1 سنت.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9635" name="Rectangle 2"/>
          <p:cNvSpPr>
            <a:spLocks noGrp="1" noChangeArrowheads="1"/>
          </p:cNvSpPr>
          <p:nvPr>
            <p:ph type="title"/>
          </p:nvPr>
        </p:nvSpPr>
        <p:spPr>
          <a:xfrm>
            <a:off x="457200" y="-54546"/>
            <a:ext cx="8229600" cy="1143000"/>
          </a:xfrm>
        </p:spPr>
        <p:txBody>
          <a:bodyPr/>
          <a:lstStyle/>
          <a:p>
            <a:pPr eaLnBrk="1" hangingPunct="1"/>
            <a:r>
              <a:rPr lang="en-US" dirty="0" smtClean="0">
                <a:solidFill>
                  <a:srgbClr val="FF0000"/>
                </a:solidFill>
                <a:ea typeface="ＭＳ Ｐゴシック" charset="-128"/>
                <a:cs typeface="ＭＳ Ｐゴシック" charset="-128"/>
              </a:rPr>
              <a:t>Optical Storage</a:t>
            </a:r>
            <a:endParaRPr lang="en-US" dirty="0">
              <a:solidFill>
                <a:srgbClr val="FF0000"/>
              </a:solidFill>
              <a:ea typeface="ＭＳ Ｐゴシック" charset="-128"/>
              <a:cs typeface="ＭＳ Ｐゴシック" charset="-128"/>
            </a:endParaRPr>
          </a:p>
        </p:txBody>
      </p:sp>
      <p:sp>
        <p:nvSpPr>
          <p:cNvPr id="69636" name="Rectangle 3"/>
          <p:cNvSpPr>
            <a:spLocks noGrp="1" noChangeArrowheads="1"/>
          </p:cNvSpPr>
          <p:nvPr>
            <p:ph idx="1"/>
          </p:nvPr>
        </p:nvSpPr>
        <p:spPr>
          <a:xfrm>
            <a:off x="-163323" y="1094232"/>
            <a:ext cx="9106155" cy="3581400"/>
          </a:xfrm>
        </p:spPr>
        <p:txBody>
          <a:bodyPr>
            <a:normAutofit/>
          </a:bodyPr>
          <a:lstStyle/>
          <a:p>
            <a:pPr eaLnBrk="1" hangingPunct="1"/>
            <a:r>
              <a:rPr lang="en-US" sz="4000" b="1" dirty="0">
                <a:solidFill>
                  <a:srgbClr val="FF0000"/>
                </a:solidFill>
                <a:ea typeface="ＭＳ Ｐゴシック" charset="-128"/>
                <a:cs typeface="ＭＳ Ｐゴシック" charset="-128"/>
              </a:rPr>
              <a:t>Compact Disc </a:t>
            </a:r>
            <a:r>
              <a:rPr lang="en-US" sz="4000" dirty="0">
                <a:ea typeface="ＭＳ Ｐゴシック" charset="-128"/>
                <a:cs typeface="ＭＳ Ｐゴシック" charset="-128"/>
              </a:rPr>
              <a:t>(CD) first used to replace vinyl records in music industry.</a:t>
            </a:r>
          </a:p>
          <a:p>
            <a:pPr lvl="1" eaLnBrk="1" hangingPunct="1"/>
            <a:r>
              <a:rPr lang="en-US" sz="3600" dirty="0"/>
              <a:t>Stored digital music for permanent, high fidelity recordings.</a:t>
            </a:r>
          </a:p>
          <a:p>
            <a:pPr lvl="1" eaLnBrk="1" hangingPunct="1"/>
            <a:r>
              <a:rPr lang="en-US" sz="3600" dirty="0"/>
              <a:t>Capacity set at 74 minutes of digital audio.</a:t>
            </a:r>
          </a:p>
          <a:p>
            <a:pPr lvl="1" eaLnBrk="1" hangingPunct="1"/>
            <a:endParaRPr lang="en-US" sz="3600" dirty="0"/>
          </a:p>
        </p:txBody>
      </p:sp>
      <p:sp>
        <p:nvSpPr>
          <p:cNvPr id="69634" name="Slide Number Placeholder 4"/>
          <p:cNvSpPr>
            <a:spLocks noGrp="1"/>
          </p:cNvSpPr>
          <p:nvPr>
            <p:ph type="sldNum" sz="quarter" idx="12"/>
          </p:nvPr>
        </p:nvSpPr>
        <p:spPr>
          <a:noFill/>
        </p:spPr>
        <p:txBody>
          <a:bodyPr/>
          <a:lstStyle/>
          <a:p>
            <a:fld id="{0DBEBAA7-CBA9-DF4E-A645-04E5BBF3006F}" type="slidenum">
              <a:rPr lang="en-US" smtClean="0"/>
              <a:pPr/>
              <a:t>29</a:t>
            </a:fld>
            <a:endParaRPr lang="en-US" smtClean="0"/>
          </a:p>
        </p:txBody>
      </p:sp>
      <p:sp>
        <p:nvSpPr>
          <p:cNvPr id="69639" name="Text Box 5"/>
          <p:cNvSpPr txBox="1">
            <a:spLocks noChangeArrowheads="1"/>
          </p:cNvSpPr>
          <p:nvPr/>
        </p:nvSpPr>
        <p:spPr bwMode="auto">
          <a:xfrm>
            <a:off x="-17350" y="5059989"/>
            <a:ext cx="8429830" cy="1569660"/>
          </a:xfrm>
          <a:prstGeom prst="rect">
            <a:avLst/>
          </a:prstGeom>
          <a:noFill/>
          <a:ln w="9525">
            <a:noFill/>
            <a:miter lim="800000"/>
            <a:headEnd/>
            <a:tailEnd/>
          </a:ln>
        </p:spPr>
        <p:txBody>
          <a:bodyPr wrap="square">
            <a:prstTxWarp prst="textNoShape">
              <a:avLst/>
            </a:prstTxWarp>
            <a:spAutoFit/>
          </a:bodyPr>
          <a:lstStyle/>
          <a:p>
            <a:pPr>
              <a:spcBef>
                <a:spcPct val="50000"/>
              </a:spcBef>
            </a:pPr>
            <a:r>
              <a:rPr lang="en-US" dirty="0"/>
              <a:t>FYI:</a:t>
            </a:r>
          </a:p>
          <a:p>
            <a:pPr>
              <a:spcBef>
                <a:spcPct val="50000"/>
              </a:spcBef>
            </a:pPr>
            <a:r>
              <a:rPr lang="en-US" dirty="0"/>
              <a:t>Disc refers to optical storage. </a:t>
            </a:r>
          </a:p>
          <a:p>
            <a:pPr>
              <a:spcBef>
                <a:spcPct val="50000"/>
              </a:spcBef>
            </a:pPr>
            <a:r>
              <a:rPr lang="en-US" dirty="0"/>
              <a:t>Disk denotes magnetic storage.</a:t>
            </a:r>
          </a:p>
        </p:txBody>
      </p:sp>
      <p:sp>
        <p:nvSpPr>
          <p:cNvPr id="2" name="مستطيل 1"/>
          <p:cNvSpPr/>
          <p:nvPr/>
        </p:nvSpPr>
        <p:spPr>
          <a:xfrm>
            <a:off x="0" y="4208025"/>
            <a:ext cx="9144000" cy="1200329"/>
          </a:xfrm>
          <a:prstGeom prst="rect">
            <a:avLst/>
          </a:prstGeom>
        </p:spPr>
        <p:txBody>
          <a:bodyPr wrap="square">
            <a:spAutoFit/>
          </a:bodyPr>
          <a:lstStyle/>
          <a:p>
            <a:pPr algn="r" rtl="1"/>
            <a:r>
              <a:rPr lang="ar-SA" dirty="0"/>
              <a:t>يستخدم القرص المضغوط (</a:t>
            </a:r>
            <a:r>
              <a:rPr lang="en-US" dirty="0"/>
              <a:t>CD) </a:t>
            </a:r>
            <a:r>
              <a:rPr lang="ar-SA" dirty="0"/>
              <a:t>لأول مرة ليحل محل سجلات </a:t>
            </a:r>
            <a:r>
              <a:rPr lang="ar-SA" dirty="0" err="1"/>
              <a:t>الفينيل</a:t>
            </a:r>
            <a:r>
              <a:rPr lang="ar-SA" dirty="0"/>
              <a:t> في صناعة الموسيقى.</a:t>
            </a:r>
          </a:p>
          <a:p>
            <a:pPr algn="r" rtl="1"/>
            <a:r>
              <a:rPr lang="ar-SA" dirty="0"/>
              <a:t>الموسيقى الرقمية المخزنة للحصول على تسجيلات دائمة عالية الدقة.</a:t>
            </a:r>
          </a:p>
          <a:p>
            <a:pPr algn="r" rtl="1"/>
            <a:r>
              <a:rPr lang="ar-SA" dirty="0"/>
              <a:t>القدرة على ضبط 74 دقيقة من الصوت الرقمي.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360218" y="-127144"/>
            <a:ext cx="8229600" cy="1143000"/>
          </a:xfrm>
        </p:spPr>
        <p:txBody>
          <a:bodyPr/>
          <a:lstStyle/>
          <a:p>
            <a:pPr eaLnBrk="1" hangingPunct="1"/>
            <a:r>
              <a:rPr lang="en-US" dirty="0" smtClean="0">
                <a:ea typeface="ＭＳ Ｐゴシック" charset="-128"/>
                <a:cs typeface="ＭＳ Ｐゴシック" charset="-128"/>
              </a:rPr>
              <a:t>Types Of Computer Systems</a:t>
            </a:r>
            <a:endParaRPr lang="en-US" dirty="0">
              <a:ea typeface="ＭＳ Ｐゴシック" charset="-128"/>
              <a:cs typeface="ＭＳ Ｐゴシック" charset="-128"/>
            </a:endParaRPr>
          </a:p>
        </p:txBody>
      </p:sp>
      <p:sp>
        <p:nvSpPr>
          <p:cNvPr id="20484" name="Rectangle 3"/>
          <p:cNvSpPr>
            <a:spLocks noGrp="1" noChangeArrowheads="1"/>
          </p:cNvSpPr>
          <p:nvPr>
            <p:ph idx="1"/>
          </p:nvPr>
        </p:nvSpPr>
        <p:spPr>
          <a:xfrm>
            <a:off x="0" y="962891"/>
            <a:ext cx="8950036" cy="4525963"/>
          </a:xfrm>
        </p:spPr>
        <p:txBody>
          <a:bodyPr>
            <a:noAutofit/>
          </a:bodyPr>
          <a:lstStyle/>
          <a:p>
            <a:pPr eaLnBrk="1" hangingPunct="1"/>
            <a:r>
              <a:rPr lang="en-US" dirty="0">
                <a:solidFill>
                  <a:srgbClr val="FF0000"/>
                </a:solidFill>
                <a:ea typeface="ＭＳ Ｐゴシック" charset="-128"/>
                <a:cs typeface="ＭＳ Ｐゴシック" charset="-128"/>
              </a:rPr>
              <a:t>Supercomputer.</a:t>
            </a:r>
          </a:p>
          <a:p>
            <a:pPr lvl="1" eaLnBrk="1" hangingPunct="1"/>
            <a:r>
              <a:rPr lang="en-US" dirty="0"/>
              <a:t>Offers the fastest processing speeds and performs the most complex calculations.</a:t>
            </a:r>
          </a:p>
          <a:p>
            <a:pPr eaLnBrk="1" hangingPunct="1"/>
            <a:r>
              <a:rPr lang="en-US" dirty="0">
                <a:solidFill>
                  <a:srgbClr val="FF0000"/>
                </a:solidFill>
                <a:ea typeface="ＭＳ Ｐゴシック" charset="-128"/>
                <a:cs typeface="ＭＳ Ｐゴシック" charset="-128"/>
              </a:rPr>
              <a:t>Mainframe computer.</a:t>
            </a:r>
          </a:p>
          <a:p>
            <a:pPr lvl="1" eaLnBrk="1" hangingPunct="1"/>
            <a:r>
              <a:rPr lang="en-US" dirty="0"/>
              <a:t>Provides multi-user computing to large organizations for tasks such as managing extensive databases, financial transactions, and communications.</a:t>
            </a:r>
            <a:endParaRPr lang="en-US" sz="2400" dirty="0"/>
          </a:p>
          <a:p>
            <a:pPr eaLnBrk="1" hangingPunct="1"/>
            <a:r>
              <a:rPr lang="en-US" dirty="0">
                <a:solidFill>
                  <a:srgbClr val="FF0000"/>
                </a:solidFill>
                <a:ea typeface="ＭＳ Ｐゴシック" charset="-128"/>
                <a:cs typeface="ＭＳ Ｐゴシック" charset="-128"/>
              </a:rPr>
              <a:t>Personal computer.</a:t>
            </a:r>
          </a:p>
          <a:p>
            <a:pPr lvl="1" eaLnBrk="1" hangingPunct="1"/>
            <a:r>
              <a:rPr lang="en-US" dirty="0"/>
              <a:t>Provides computing to a single user performing multiple tasks. </a:t>
            </a:r>
            <a:endParaRPr lang="en-US" sz="2400" dirty="0"/>
          </a:p>
        </p:txBody>
      </p:sp>
      <p:sp>
        <p:nvSpPr>
          <p:cNvPr id="20482" name="Slide Number Placeholder 4"/>
          <p:cNvSpPr>
            <a:spLocks noGrp="1"/>
          </p:cNvSpPr>
          <p:nvPr>
            <p:ph type="sldNum" sz="quarter" idx="12"/>
          </p:nvPr>
        </p:nvSpPr>
        <p:spPr>
          <a:noFill/>
        </p:spPr>
        <p:txBody>
          <a:bodyPr/>
          <a:lstStyle/>
          <a:p>
            <a:fld id="{44D9B506-F903-C643-B435-215C2BF652E7}" type="slidenum">
              <a:rPr lang="en-US" smtClean="0"/>
              <a:pPr/>
              <a:t>3</a:t>
            </a:fld>
            <a:endParaRPr lang="en-US" smtClean="0"/>
          </a:p>
        </p:txBody>
      </p:sp>
      <p:sp>
        <p:nvSpPr>
          <p:cNvPr id="2" name="مستطيل 1"/>
          <p:cNvSpPr/>
          <p:nvPr/>
        </p:nvSpPr>
        <p:spPr>
          <a:xfrm>
            <a:off x="0" y="5832953"/>
            <a:ext cx="9144000" cy="1015663"/>
          </a:xfrm>
          <a:prstGeom prst="rect">
            <a:avLst/>
          </a:prstGeom>
        </p:spPr>
        <p:txBody>
          <a:bodyPr wrap="square">
            <a:spAutoFit/>
          </a:bodyPr>
          <a:lstStyle/>
          <a:p>
            <a:pPr algn="r" rtl="1"/>
            <a:r>
              <a:rPr lang="ar-SA" sz="2000" dirty="0"/>
              <a:t>العملاق. يوفر أسرع سرعات معالجة وينفذ العمليات الحسابية الأكثر تعقيدًا.</a:t>
            </a:r>
          </a:p>
          <a:p>
            <a:pPr algn="r" rtl="1"/>
            <a:r>
              <a:rPr lang="ar-SA" sz="2000" dirty="0"/>
              <a:t>حاسب مركزي. يوفر الحوسبة متعددة المستخدمين إلى المؤسسات الكبيرة للقيام بمهام مثل إدارة قواعد البيانات الشاملة والمعاملات المالية </a:t>
            </a:r>
            <a:r>
              <a:rPr lang="ar-SA" sz="2000" dirty="0" smtClean="0"/>
              <a:t>والاتصالات.  كمبيوتر </a:t>
            </a:r>
            <a:r>
              <a:rPr lang="ar-SA" sz="2000" dirty="0"/>
              <a:t>شخصي. يوفر الحوسبة لمستخدم واحد يقوم بمهام متعددة.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683" name="Rectangle 2"/>
          <p:cNvSpPr>
            <a:spLocks noGrp="1" noChangeArrowheads="1"/>
          </p:cNvSpPr>
          <p:nvPr>
            <p:ph type="title"/>
          </p:nvPr>
        </p:nvSpPr>
        <p:spPr>
          <a:xfrm>
            <a:off x="435427" y="-255714"/>
            <a:ext cx="8229600" cy="1143000"/>
          </a:xfrm>
        </p:spPr>
        <p:txBody>
          <a:bodyPr/>
          <a:lstStyle/>
          <a:p>
            <a:pPr eaLnBrk="1" hangingPunct="1"/>
            <a:r>
              <a:rPr lang="en-US" dirty="0" smtClean="0">
                <a:solidFill>
                  <a:srgbClr val="FF0000"/>
                </a:solidFill>
                <a:ea typeface="ＭＳ Ｐゴシック" charset="-128"/>
                <a:cs typeface="ＭＳ Ｐゴシック" charset="-128"/>
              </a:rPr>
              <a:t>Laser Beams	</a:t>
            </a:r>
            <a:endParaRPr lang="en-US" dirty="0">
              <a:solidFill>
                <a:srgbClr val="FF0000"/>
              </a:solidFill>
              <a:ea typeface="ＭＳ Ｐゴシック" charset="-128"/>
              <a:cs typeface="ＭＳ Ｐゴシック" charset="-128"/>
            </a:endParaRPr>
          </a:p>
        </p:txBody>
      </p:sp>
      <p:sp>
        <p:nvSpPr>
          <p:cNvPr id="71684" name="Rectangle 3"/>
          <p:cNvSpPr>
            <a:spLocks noGrp="1" noChangeArrowheads="1"/>
          </p:cNvSpPr>
          <p:nvPr>
            <p:ph idx="1"/>
          </p:nvPr>
        </p:nvSpPr>
        <p:spPr>
          <a:xfrm>
            <a:off x="0" y="875055"/>
            <a:ext cx="9006569" cy="3396344"/>
          </a:xfrm>
        </p:spPr>
        <p:txBody>
          <a:bodyPr>
            <a:noAutofit/>
          </a:bodyPr>
          <a:lstStyle/>
          <a:p>
            <a:pPr>
              <a:spcAft>
                <a:spcPts val="1200"/>
              </a:spcAft>
            </a:pPr>
            <a:r>
              <a:rPr lang="en-US" sz="2800" dirty="0">
                <a:ea typeface="ＭＳ Ｐゴシック" charset="-128"/>
                <a:cs typeface="ＭＳ Ｐゴシック" charset="-128"/>
              </a:rPr>
              <a:t>Amplified light energy</a:t>
            </a:r>
            <a:r>
              <a:rPr lang="en-US" sz="2800" dirty="0" smtClean="0">
                <a:ea typeface="ＭＳ Ｐゴシック" charset="-128"/>
                <a:cs typeface="ＭＳ Ｐゴシック" charset="-128"/>
              </a:rPr>
              <a:t>.</a:t>
            </a:r>
            <a:r>
              <a:rPr lang="ar-SA" sz="2800" dirty="0"/>
              <a:t> تضخيم الطاقة الضوئية</a:t>
            </a:r>
            <a:r>
              <a:rPr lang="ar-SA" sz="2800" dirty="0" smtClean="0"/>
              <a:t>.</a:t>
            </a:r>
            <a:endParaRPr lang="en-US" sz="2800" dirty="0">
              <a:ea typeface="ＭＳ Ｐゴシック" charset="-128"/>
              <a:cs typeface="ＭＳ Ｐゴシック" charset="-128"/>
            </a:endParaRPr>
          </a:p>
          <a:p>
            <a:pPr eaLnBrk="1" hangingPunct="1">
              <a:spcAft>
                <a:spcPts val="1200"/>
              </a:spcAft>
            </a:pPr>
            <a:r>
              <a:rPr lang="en-US" sz="2800" dirty="0">
                <a:ea typeface="ＭＳ Ｐゴシック" charset="-128"/>
                <a:cs typeface="ＭＳ Ｐゴシック" charset="-128"/>
              </a:rPr>
              <a:t>When focused on a shiny surface, the beam reflects back to a photo detector.</a:t>
            </a:r>
          </a:p>
          <a:p>
            <a:pPr eaLnBrk="1" hangingPunct="1">
              <a:spcAft>
                <a:spcPts val="1200"/>
              </a:spcAft>
            </a:pPr>
            <a:r>
              <a:rPr lang="en-US" sz="2800" dirty="0">
                <a:ea typeface="ＭＳ Ｐゴシック" charset="-128"/>
                <a:cs typeface="ＭＳ Ｐゴシック" charset="-128"/>
              </a:rPr>
              <a:t>Disc surface is "stamped" with pits and lands.</a:t>
            </a:r>
          </a:p>
          <a:p>
            <a:pPr lvl="1" eaLnBrk="1" hangingPunct="1">
              <a:spcBef>
                <a:spcPct val="15000"/>
              </a:spcBef>
              <a:spcAft>
                <a:spcPts val="1200"/>
              </a:spcAft>
            </a:pPr>
            <a:r>
              <a:rPr lang="en-US" sz="2400" dirty="0"/>
              <a:t> </a:t>
            </a:r>
            <a:r>
              <a:rPr lang="en-US" sz="2400" dirty="0">
                <a:solidFill>
                  <a:srgbClr val="FF580C"/>
                </a:solidFill>
              </a:rPr>
              <a:t>Pits</a:t>
            </a:r>
            <a:r>
              <a:rPr lang="en-US" sz="2400" dirty="0"/>
              <a:t> — indentations on surface.</a:t>
            </a:r>
          </a:p>
          <a:p>
            <a:pPr lvl="1" eaLnBrk="1" hangingPunct="1">
              <a:spcBef>
                <a:spcPct val="15000"/>
              </a:spcBef>
              <a:spcAft>
                <a:spcPts val="1200"/>
              </a:spcAft>
            </a:pPr>
            <a:r>
              <a:rPr lang="en-US" sz="2400" dirty="0"/>
              <a:t> </a:t>
            </a:r>
            <a:r>
              <a:rPr lang="en-US" sz="2400" dirty="0">
                <a:solidFill>
                  <a:srgbClr val="FF580C"/>
                </a:solidFill>
              </a:rPr>
              <a:t>Land</a:t>
            </a:r>
            <a:r>
              <a:rPr lang="en-US" sz="2400" dirty="0"/>
              <a:t> — flat area on surface.</a:t>
            </a:r>
          </a:p>
          <a:p>
            <a:pPr eaLnBrk="1" hangingPunct="1">
              <a:spcAft>
                <a:spcPts val="1200"/>
              </a:spcAft>
            </a:pPr>
            <a:r>
              <a:rPr lang="en-US" sz="2800" dirty="0">
                <a:ea typeface="ＭＳ Ｐゴシック" charset="-128"/>
                <a:cs typeface="ＭＳ Ｐゴシック" charset="-128"/>
              </a:rPr>
              <a:t>Digital code is read as variations in the reflection intensity. </a:t>
            </a:r>
          </a:p>
          <a:p>
            <a:pPr eaLnBrk="1" hangingPunct="1"/>
            <a:endParaRPr lang="en-US" sz="3600" dirty="0">
              <a:ea typeface="ＭＳ Ｐゴシック" charset="-128"/>
              <a:cs typeface="ＭＳ Ｐゴシック" charset="-128"/>
            </a:endParaRPr>
          </a:p>
          <a:p>
            <a:pPr lvl="1" eaLnBrk="1" hangingPunct="1"/>
            <a:endParaRPr lang="en-US" sz="3200" dirty="0"/>
          </a:p>
          <a:p>
            <a:pPr eaLnBrk="1" hangingPunct="1"/>
            <a:endParaRPr lang="en-US" sz="3600" dirty="0">
              <a:ea typeface="ＭＳ Ｐゴシック" charset="-128"/>
              <a:cs typeface="ＭＳ Ｐゴシック" charset="-128"/>
            </a:endParaRPr>
          </a:p>
        </p:txBody>
      </p:sp>
      <p:sp>
        <p:nvSpPr>
          <p:cNvPr id="71682" name="Slide Number Placeholder 4"/>
          <p:cNvSpPr>
            <a:spLocks noGrp="1"/>
          </p:cNvSpPr>
          <p:nvPr>
            <p:ph type="sldNum" sz="quarter" idx="12"/>
          </p:nvPr>
        </p:nvSpPr>
        <p:spPr>
          <a:noFill/>
        </p:spPr>
        <p:txBody>
          <a:bodyPr/>
          <a:lstStyle/>
          <a:p>
            <a:fld id="{B97ED719-F91E-5C4E-9FC7-2001EB58B27F}" type="slidenum">
              <a:rPr lang="en-US" smtClean="0"/>
              <a:pPr/>
              <a:t>30</a:t>
            </a:fld>
            <a:endParaRPr lang="en-US" smtClean="0"/>
          </a:p>
        </p:txBody>
      </p:sp>
      <p:sp>
        <p:nvSpPr>
          <p:cNvPr id="2" name="مستطيل 1"/>
          <p:cNvSpPr/>
          <p:nvPr/>
        </p:nvSpPr>
        <p:spPr>
          <a:xfrm>
            <a:off x="0" y="4842284"/>
            <a:ext cx="9144000" cy="1938992"/>
          </a:xfrm>
          <a:prstGeom prst="rect">
            <a:avLst/>
          </a:prstGeom>
        </p:spPr>
        <p:txBody>
          <a:bodyPr wrap="square">
            <a:spAutoFit/>
          </a:bodyPr>
          <a:lstStyle/>
          <a:p>
            <a:pPr algn="r" rtl="1"/>
            <a:r>
              <a:rPr lang="ar-SA" dirty="0" smtClean="0"/>
              <a:t>عند </a:t>
            </a:r>
            <a:r>
              <a:rPr lang="ar-SA" dirty="0"/>
              <a:t>التركيز على سطح لامع ، يعكس الشعاع مرة أخرى إلى كاشف الصورة.</a:t>
            </a:r>
          </a:p>
          <a:p>
            <a:pPr algn="r" rtl="1"/>
            <a:r>
              <a:rPr lang="ar-SA" dirty="0"/>
              <a:t>سطح القرص "مختوم" مع الحفر والأراضي.</a:t>
            </a:r>
          </a:p>
          <a:p>
            <a:pPr algn="r" rtl="1"/>
            <a:r>
              <a:rPr lang="ar-SA" dirty="0"/>
              <a:t>  الحفر - الفجوات على السطح.</a:t>
            </a:r>
          </a:p>
          <a:p>
            <a:pPr algn="r" rtl="1"/>
            <a:r>
              <a:rPr lang="ar-SA" dirty="0"/>
              <a:t>  أرض - منطقة مسطحة على السطح.</a:t>
            </a:r>
          </a:p>
          <a:p>
            <a:pPr algn="r" rtl="1"/>
            <a:r>
              <a:rPr lang="ar-SA" dirty="0"/>
              <a:t>تتم قراءة الشفرة الرقمية على أنها اختلافات في كثافة الانعكاس.</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31" name="Rectangle 2"/>
          <p:cNvSpPr>
            <a:spLocks noGrp="1" noChangeArrowheads="1"/>
          </p:cNvSpPr>
          <p:nvPr>
            <p:ph type="title"/>
          </p:nvPr>
        </p:nvSpPr>
        <p:spPr>
          <a:xfrm>
            <a:off x="384048" y="-310896"/>
            <a:ext cx="8229600" cy="1143000"/>
          </a:xfrm>
        </p:spPr>
        <p:txBody>
          <a:bodyPr/>
          <a:lstStyle/>
          <a:p>
            <a:pPr eaLnBrk="1" hangingPunct="1"/>
            <a:r>
              <a:rPr lang="en-US" dirty="0" smtClean="0">
                <a:solidFill>
                  <a:srgbClr val="FF0000"/>
                </a:solidFill>
                <a:ea typeface="ＭＳ Ｐゴシック" charset="-128"/>
                <a:cs typeface="ＭＳ Ｐゴシック" charset="-128"/>
              </a:rPr>
              <a:t>Laser Advantages</a:t>
            </a:r>
            <a:endParaRPr lang="en-US" dirty="0">
              <a:solidFill>
                <a:srgbClr val="FF0000"/>
              </a:solidFill>
              <a:ea typeface="ＭＳ Ｐゴシック" charset="-128"/>
              <a:cs typeface="ＭＳ Ｐゴシック" charset="-128"/>
            </a:endParaRPr>
          </a:p>
        </p:txBody>
      </p:sp>
      <p:sp>
        <p:nvSpPr>
          <p:cNvPr id="73732" name="Rectangle 3"/>
          <p:cNvSpPr>
            <a:spLocks noGrp="1" noChangeArrowheads="1"/>
          </p:cNvSpPr>
          <p:nvPr>
            <p:ph idx="1"/>
          </p:nvPr>
        </p:nvSpPr>
        <p:spPr>
          <a:xfrm>
            <a:off x="0" y="850392"/>
            <a:ext cx="9144000" cy="4525963"/>
          </a:xfrm>
        </p:spPr>
        <p:txBody>
          <a:bodyPr/>
          <a:lstStyle/>
          <a:p>
            <a:pPr eaLnBrk="1" hangingPunct="1"/>
            <a:r>
              <a:rPr lang="en-US" dirty="0">
                <a:ea typeface="ＭＳ Ｐゴシック" charset="-128"/>
                <a:cs typeface="ＭＳ Ｐゴシック" charset="-128"/>
              </a:rPr>
              <a:t>High capacity storage. </a:t>
            </a:r>
          </a:p>
          <a:p>
            <a:pPr lvl="1" eaLnBrk="1" hangingPunct="1"/>
            <a:r>
              <a:rPr lang="en-US" dirty="0"/>
              <a:t>Pits = .83 microns long and .5 microns wide.</a:t>
            </a:r>
          </a:p>
          <a:p>
            <a:pPr lvl="1" eaLnBrk="1" hangingPunct="1"/>
            <a:r>
              <a:rPr lang="en-US" dirty="0"/>
              <a:t>Data stored in a continuous spiral from inside to outside edge of disc.</a:t>
            </a:r>
          </a:p>
          <a:p>
            <a:pPr eaLnBrk="1" hangingPunct="1"/>
            <a:r>
              <a:rPr lang="en-US" dirty="0">
                <a:solidFill>
                  <a:srgbClr val="FF0000"/>
                </a:solidFill>
                <a:ea typeface="ＭＳ Ｐゴシック" charset="-128"/>
                <a:cs typeface="ＭＳ Ｐゴシック" charset="-128"/>
              </a:rPr>
              <a:t>Durable data.</a:t>
            </a:r>
          </a:p>
          <a:p>
            <a:pPr lvl="1" eaLnBrk="1" hangingPunct="1"/>
            <a:r>
              <a:rPr lang="en-US" dirty="0"/>
              <a:t>Pits and lands are pressed into a platter and coated with lacquer material.</a:t>
            </a:r>
          </a:p>
          <a:p>
            <a:pPr lvl="1" eaLnBrk="1" hangingPunct="1"/>
            <a:r>
              <a:rPr lang="en-US" dirty="0"/>
              <a:t>Data is encoded with error detection/correction to prevent damaged data.</a:t>
            </a:r>
          </a:p>
        </p:txBody>
      </p:sp>
      <p:sp>
        <p:nvSpPr>
          <p:cNvPr id="73730" name="Slide Number Placeholder 4"/>
          <p:cNvSpPr>
            <a:spLocks noGrp="1"/>
          </p:cNvSpPr>
          <p:nvPr>
            <p:ph type="sldNum" sz="quarter" idx="12"/>
          </p:nvPr>
        </p:nvSpPr>
        <p:spPr>
          <a:noFill/>
        </p:spPr>
        <p:txBody>
          <a:bodyPr/>
          <a:lstStyle/>
          <a:p>
            <a:fld id="{867F6C29-8CF5-CF45-9A01-B8799F0D0DEB}" type="slidenum">
              <a:rPr lang="en-US" smtClean="0"/>
              <a:pPr/>
              <a:t>31</a:t>
            </a:fld>
            <a:endParaRPr lang="en-US" smtClean="0"/>
          </a:p>
        </p:txBody>
      </p:sp>
      <p:sp>
        <p:nvSpPr>
          <p:cNvPr id="2" name="مستطيل 1"/>
          <p:cNvSpPr/>
          <p:nvPr/>
        </p:nvSpPr>
        <p:spPr>
          <a:xfrm>
            <a:off x="73152" y="914364"/>
            <a:ext cx="8759952" cy="5632311"/>
          </a:xfrm>
          <a:prstGeom prst="rect">
            <a:avLst/>
          </a:prstGeom>
        </p:spPr>
        <p:txBody>
          <a:bodyPr wrap="square">
            <a:spAutoFit/>
          </a:bodyPr>
          <a:lstStyle/>
          <a:p>
            <a:pPr algn="r" rtl="1"/>
            <a:r>
              <a:rPr lang="ar-SA" dirty="0"/>
              <a:t>سعة تخزين عالية</a:t>
            </a:r>
            <a:r>
              <a:rPr lang="ar-SA" dirty="0" smtClean="0"/>
              <a:t>.</a:t>
            </a:r>
          </a:p>
          <a:p>
            <a:pPr algn="r" rtl="1"/>
            <a:endParaRPr lang="ar-SA" dirty="0"/>
          </a:p>
          <a:p>
            <a:pPr algn="r" rtl="1"/>
            <a:endParaRPr lang="ar-SA" dirty="0" smtClean="0"/>
          </a:p>
          <a:p>
            <a:pPr algn="r" rtl="1"/>
            <a:endParaRPr lang="ar-SA" dirty="0"/>
          </a:p>
          <a:p>
            <a:pPr algn="r" rtl="1"/>
            <a:r>
              <a:rPr lang="ar-SA" dirty="0"/>
              <a:t>حفر = .83 ميكرون طويلة و .5 ميكرون واسعة.</a:t>
            </a:r>
          </a:p>
          <a:p>
            <a:pPr algn="r" rtl="1"/>
            <a:r>
              <a:rPr lang="ar-SA" dirty="0"/>
              <a:t>البيانات المخزنة في دوامة مستمرة من الداخل إلى خارج </a:t>
            </a:r>
            <a:endParaRPr lang="ar-SA" dirty="0" smtClean="0"/>
          </a:p>
          <a:p>
            <a:pPr algn="r" rtl="1"/>
            <a:r>
              <a:rPr lang="ar-SA" dirty="0" smtClean="0"/>
              <a:t>حافة القرص..</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 بيانات دائم الحفر والأراضي </a:t>
            </a:r>
            <a:r>
              <a:rPr lang="ar-SA" dirty="0" smtClean="0"/>
              <a:t>هي</a:t>
            </a:r>
            <a:r>
              <a:rPr lang="ar-SA" dirty="0"/>
              <a:t>  ضغطت </a:t>
            </a:r>
            <a:r>
              <a:rPr lang="ar-SA" dirty="0" smtClean="0"/>
              <a:t>إلى</a:t>
            </a:r>
            <a:r>
              <a:rPr lang="ar-SA" dirty="0"/>
              <a:t>  </a:t>
            </a:r>
            <a:r>
              <a:rPr lang="ar-SA" dirty="0" smtClean="0"/>
              <a:t>طبق</a:t>
            </a:r>
            <a:r>
              <a:rPr lang="ar-SA" dirty="0"/>
              <a:t>  </a:t>
            </a:r>
            <a:r>
              <a:rPr lang="ar-SA" dirty="0" smtClean="0"/>
              <a:t>ومغلفة  </a:t>
            </a:r>
            <a:r>
              <a:rPr lang="ar-SA" dirty="0"/>
              <a:t>مواد الطلاء</a:t>
            </a:r>
            <a:r>
              <a:rPr lang="ar-SA" dirty="0" smtClean="0"/>
              <a:t>.</a:t>
            </a:r>
          </a:p>
          <a:p>
            <a:pPr algn="r" rtl="1"/>
            <a:r>
              <a:rPr lang="ar-SA" dirty="0" smtClean="0"/>
              <a:t>يتم ترميز البيانات مع اكتشاف الخطأ / التصحيح لمنع البيانات التالفة.</a:t>
            </a:r>
            <a:endParaRPr lang="ar-SA"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9" name="Rectangle 2"/>
          <p:cNvSpPr>
            <a:spLocks noGrp="1" noChangeArrowheads="1"/>
          </p:cNvSpPr>
          <p:nvPr>
            <p:ph type="title"/>
          </p:nvPr>
        </p:nvSpPr>
        <p:spPr>
          <a:xfrm>
            <a:off x="457200" y="-164274"/>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Optical Recording</a:t>
            </a:r>
            <a:endParaRPr lang="en-US" dirty="0">
              <a:solidFill>
                <a:srgbClr val="FF0000"/>
              </a:solidFill>
              <a:ea typeface="ＭＳ Ｐゴシック" charset="-128"/>
              <a:cs typeface="ＭＳ Ｐゴシック" charset="-128"/>
            </a:endParaRPr>
          </a:p>
        </p:txBody>
      </p:sp>
      <p:sp>
        <p:nvSpPr>
          <p:cNvPr id="75780" name="Rectangle 3"/>
          <p:cNvSpPr>
            <a:spLocks noGrp="1" noChangeArrowheads="1"/>
          </p:cNvSpPr>
          <p:nvPr>
            <p:ph idx="1"/>
          </p:nvPr>
        </p:nvSpPr>
        <p:spPr>
          <a:xfrm>
            <a:off x="-260821" y="1039661"/>
            <a:ext cx="9404821" cy="4667477"/>
          </a:xfrm>
        </p:spPr>
        <p:txBody>
          <a:bodyPr>
            <a:normAutofit/>
          </a:bodyPr>
          <a:lstStyle/>
          <a:p>
            <a:pPr eaLnBrk="1" hangingPunct="1"/>
            <a:r>
              <a:rPr lang="en-US" sz="3600" dirty="0">
                <a:ea typeface="ＭＳ Ｐゴシック" charset="-128"/>
                <a:cs typeface="ＭＳ Ｐゴシック" charset="-128"/>
              </a:rPr>
              <a:t> Data is organized in:</a:t>
            </a:r>
          </a:p>
          <a:p>
            <a:pPr lvl="1" eaLnBrk="1" hangingPunct="1"/>
            <a:r>
              <a:rPr lang="en-US" sz="3200" dirty="0">
                <a:solidFill>
                  <a:srgbClr val="FF580C"/>
                </a:solidFill>
              </a:rPr>
              <a:t>Tracks</a:t>
            </a:r>
            <a:r>
              <a:rPr lang="en-US" sz="3200" dirty="0"/>
              <a:t> — addressing scheme on CD.</a:t>
            </a:r>
          </a:p>
          <a:p>
            <a:pPr lvl="1" eaLnBrk="1" hangingPunct="1"/>
            <a:r>
              <a:rPr lang="en-US" sz="3200" dirty="0">
                <a:solidFill>
                  <a:srgbClr val="FF580C"/>
                </a:solidFill>
              </a:rPr>
              <a:t>Frame</a:t>
            </a:r>
            <a:r>
              <a:rPr lang="en-US" sz="3200" dirty="0"/>
              <a:t> — physical format of the data.</a:t>
            </a:r>
          </a:p>
          <a:p>
            <a:pPr lvl="2" eaLnBrk="1" hangingPunct="1"/>
            <a:r>
              <a:rPr lang="en-US" sz="2800" dirty="0">
                <a:ea typeface="ＭＳ Ｐゴシック" charset="-128"/>
              </a:rPr>
              <a:t> 58 frames form a </a:t>
            </a:r>
            <a:r>
              <a:rPr lang="en-US" sz="2800" b="1" dirty="0">
                <a:ea typeface="ＭＳ Ｐゴシック" charset="-128"/>
              </a:rPr>
              <a:t>sector</a:t>
            </a:r>
            <a:r>
              <a:rPr lang="en-US" sz="2800" dirty="0">
                <a:ea typeface="ＭＳ Ｐゴシック" charset="-128"/>
              </a:rPr>
              <a:t> on CD-ROM or 2048 bytes of data code.</a:t>
            </a:r>
          </a:p>
          <a:p>
            <a:pPr lvl="1" eaLnBrk="1" hangingPunct="1"/>
            <a:r>
              <a:rPr lang="en-US" sz="3200" dirty="0">
                <a:solidFill>
                  <a:srgbClr val="FF580C"/>
                </a:solidFill>
              </a:rPr>
              <a:t>Sessions</a:t>
            </a:r>
            <a:r>
              <a:rPr lang="en-US" sz="3200" dirty="0"/>
              <a:t> — </a:t>
            </a:r>
            <a:r>
              <a:rPr lang="en-US" sz="3200" b="1" dirty="0"/>
              <a:t>single recorded</a:t>
            </a:r>
            <a:r>
              <a:rPr lang="en-US" sz="3200" dirty="0"/>
              <a:t> segment on CD.</a:t>
            </a:r>
          </a:p>
        </p:txBody>
      </p:sp>
      <p:sp>
        <p:nvSpPr>
          <p:cNvPr id="75778" name="Slide Number Placeholder 4"/>
          <p:cNvSpPr>
            <a:spLocks noGrp="1"/>
          </p:cNvSpPr>
          <p:nvPr>
            <p:ph type="sldNum" sz="quarter" idx="12"/>
          </p:nvPr>
        </p:nvSpPr>
        <p:spPr>
          <a:noFill/>
        </p:spPr>
        <p:txBody>
          <a:bodyPr/>
          <a:lstStyle/>
          <a:p>
            <a:fld id="{121FC0AF-9FDE-084D-8CC5-0B5C50D8FDC1}" type="slidenum">
              <a:rPr lang="en-US" smtClean="0"/>
              <a:pPr/>
              <a:t>32</a:t>
            </a:fld>
            <a:endParaRPr lang="en-US" smtClean="0"/>
          </a:p>
        </p:txBody>
      </p:sp>
      <p:sp>
        <p:nvSpPr>
          <p:cNvPr id="2" name="مستطيل 1"/>
          <p:cNvSpPr/>
          <p:nvPr/>
        </p:nvSpPr>
        <p:spPr>
          <a:xfrm>
            <a:off x="713232" y="4414516"/>
            <a:ext cx="8430768" cy="1938992"/>
          </a:xfrm>
          <a:prstGeom prst="rect">
            <a:avLst/>
          </a:prstGeom>
        </p:spPr>
        <p:txBody>
          <a:bodyPr wrap="square">
            <a:spAutoFit/>
          </a:bodyPr>
          <a:lstStyle/>
          <a:p>
            <a:pPr algn="r" rtl="1"/>
            <a:r>
              <a:rPr lang="ar-SA" dirty="0"/>
              <a:t>البيانات منظمة في:</a:t>
            </a:r>
          </a:p>
          <a:p>
            <a:pPr algn="r" rtl="1"/>
            <a:r>
              <a:rPr lang="ar-SA" dirty="0"/>
              <a:t>المسارات - معالجة نظام على قرص مضغوط.</a:t>
            </a:r>
          </a:p>
          <a:p>
            <a:pPr algn="r" rtl="1"/>
            <a:r>
              <a:rPr lang="ar-SA" dirty="0"/>
              <a:t>الإطار - الشكل المادي للبيانات.</a:t>
            </a:r>
          </a:p>
          <a:p>
            <a:pPr algn="r" rtl="1"/>
            <a:r>
              <a:rPr lang="ar-SA" dirty="0"/>
              <a:t>  تشكل 58 إطارًا قطاعًا على قرص مضغوط أو 2048 بايت من شفرة البيانات.</a:t>
            </a:r>
          </a:p>
          <a:p>
            <a:pPr algn="r" rtl="1"/>
            <a:r>
              <a:rPr lang="ar-SA" dirty="0"/>
              <a:t>الجلسات - جزء مسجل واحد على قرص مضغوط.</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7827" name="Rectangle 2"/>
          <p:cNvSpPr>
            <a:spLocks noGrp="1" noChangeArrowheads="1"/>
          </p:cNvSpPr>
          <p:nvPr>
            <p:ph type="title"/>
          </p:nvPr>
        </p:nvSpPr>
        <p:spPr>
          <a:xfrm>
            <a:off x="457200" y="-164274"/>
            <a:ext cx="8229600" cy="1143000"/>
          </a:xfrm>
        </p:spPr>
        <p:txBody>
          <a:bodyPr vert="horz" lIns="91440" tIns="45720" rIns="91440" bIns="45720" rtlCol="0" anchor="ctr">
            <a:normAutofit/>
          </a:bodyPr>
          <a:lstStyle/>
          <a:p>
            <a:r>
              <a:rPr lang="en-US" dirty="0">
                <a:solidFill>
                  <a:srgbClr val="FF0000"/>
                </a:solidFill>
                <a:ea typeface="ＭＳ Ｐゴシック" charset="-128"/>
                <a:cs typeface="ＭＳ Ｐゴシック" charset="-128"/>
              </a:rPr>
              <a:t>Compact Disc Formats</a:t>
            </a:r>
          </a:p>
        </p:txBody>
      </p:sp>
      <p:sp>
        <p:nvSpPr>
          <p:cNvPr id="77828" name="Rectangle 3"/>
          <p:cNvSpPr>
            <a:spLocks noGrp="1" noChangeArrowheads="1"/>
          </p:cNvSpPr>
          <p:nvPr>
            <p:ph idx="1"/>
          </p:nvPr>
        </p:nvSpPr>
        <p:spPr>
          <a:xfrm>
            <a:off x="-91440" y="722376"/>
            <a:ext cx="9235440" cy="4525963"/>
          </a:xfrm>
        </p:spPr>
        <p:txBody>
          <a:bodyPr>
            <a:noAutofit/>
          </a:bodyPr>
          <a:lstStyle/>
          <a:p>
            <a:r>
              <a:rPr lang="en-US" sz="3600" dirty="0">
                <a:solidFill>
                  <a:srgbClr val="FF0000"/>
                </a:solidFill>
                <a:ea typeface="ＭＳ Ｐゴシック" charset="-128"/>
                <a:cs typeface="ＭＳ Ｐゴシック" charset="-128"/>
              </a:rPr>
              <a:t>Standard physical size</a:t>
            </a:r>
            <a:r>
              <a:rPr lang="en-US" sz="3600" dirty="0" smtClean="0">
                <a:solidFill>
                  <a:srgbClr val="FF0000"/>
                </a:solidFill>
                <a:ea typeface="ＭＳ Ｐゴシック" charset="-128"/>
                <a:cs typeface="ＭＳ Ｐゴシック" charset="-128"/>
              </a:rPr>
              <a:t>.</a:t>
            </a:r>
            <a:r>
              <a:rPr lang="ar-SA" sz="3600" dirty="0"/>
              <a:t> الحجم المادي القياسي</a:t>
            </a:r>
            <a:r>
              <a:rPr lang="ar-SA" sz="3600" dirty="0" smtClean="0"/>
              <a:t>.</a:t>
            </a:r>
            <a:endParaRPr lang="en-US" sz="3600" dirty="0">
              <a:solidFill>
                <a:srgbClr val="FF0000"/>
              </a:solidFill>
              <a:ea typeface="ＭＳ Ｐゴシック" charset="-128"/>
              <a:cs typeface="ＭＳ Ｐゴシック" charset="-128"/>
            </a:endParaRPr>
          </a:p>
          <a:p>
            <a:pPr lvl="1" eaLnBrk="1" hangingPunct="1"/>
            <a:r>
              <a:rPr lang="en-US" sz="3200" dirty="0"/>
              <a:t>120 mm, 15mm center hole,  1.2 mm thick.</a:t>
            </a:r>
          </a:p>
          <a:p>
            <a:pPr lvl="1" eaLnBrk="1" hangingPunct="1"/>
            <a:r>
              <a:rPr lang="en-US" sz="3200" dirty="0"/>
              <a:t> Led to rapid development of drives to accept all CD formats.</a:t>
            </a:r>
          </a:p>
          <a:p>
            <a:pPr eaLnBrk="1" hangingPunct="1"/>
            <a:r>
              <a:rPr lang="en-US" sz="3600" dirty="0">
                <a:ea typeface="ＭＳ Ｐゴシック" charset="-128"/>
                <a:cs typeface="ＭＳ Ｐゴシック" charset="-128"/>
              </a:rPr>
              <a:t>CD-DA </a:t>
            </a:r>
            <a:r>
              <a:rPr lang="en-US" sz="2800" dirty="0">
                <a:ea typeface="ＭＳ Ｐゴシック" charset="-128"/>
                <a:cs typeface="ＭＳ Ｐゴシック" charset="-128"/>
              </a:rPr>
              <a:t>(Digital Audio format).</a:t>
            </a:r>
          </a:p>
          <a:p>
            <a:pPr eaLnBrk="1" hangingPunct="1"/>
            <a:r>
              <a:rPr lang="en-US" sz="3600" dirty="0">
                <a:ea typeface="ＭＳ Ｐゴシック" charset="-128"/>
                <a:cs typeface="ＭＳ Ｐゴシック" charset="-128"/>
              </a:rPr>
              <a:t>CD-ROM </a:t>
            </a:r>
            <a:r>
              <a:rPr lang="en-US" sz="2800" dirty="0">
                <a:ea typeface="ＭＳ Ｐゴシック" charset="-128"/>
                <a:cs typeface="ＭＳ Ｐゴシック" charset="-128"/>
              </a:rPr>
              <a:t>(Read-Only format).</a:t>
            </a:r>
            <a:endParaRPr lang="en-US" sz="3600" dirty="0">
              <a:ea typeface="ＭＳ Ｐゴシック" charset="-128"/>
              <a:cs typeface="ＭＳ Ｐゴシック" charset="-128"/>
            </a:endParaRPr>
          </a:p>
          <a:p>
            <a:pPr eaLnBrk="1" hangingPunct="1"/>
            <a:r>
              <a:rPr lang="en-US" sz="3600" dirty="0">
                <a:ea typeface="ＭＳ Ｐゴシック" charset="-128"/>
                <a:cs typeface="ＭＳ Ｐゴシック" charset="-128"/>
              </a:rPr>
              <a:t>CD-R </a:t>
            </a:r>
            <a:r>
              <a:rPr lang="en-US" sz="2800" dirty="0">
                <a:ea typeface="ＭＳ Ｐゴシック" charset="-128"/>
                <a:cs typeface="ＭＳ Ｐゴシック" charset="-128"/>
              </a:rPr>
              <a:t>(Recordable format).</a:t>
            </a:r>
            <a:endParaRPr lang="en-US" sz="3600" dirty="0">
              <a:ea typeface="ＭＳ Ｐゴシック" charset="-128"/>
              <a:cs typeface="ＭＳ Ｐゴシック" charset="-128"/>
            </a:endParaRPr>
          </a:p>
          <a:p>
            <a:pPr eaLnBrk="1" hangingPunct="1"/>
            <a:r>
              <a:rPr lang="en-US" sz="3600" dirty="0">
                <a:ea typeface="ＭＳ Ｐゴシック" charset="-128"/>
                <a:cs typeface="ＭＳ Ｐゴシック" charset="-128"/>
              </a:rPr>
              <a:t>CD-RW </a:t>
            </a:r>
            <a:r>
              <a:rPr lang="en-US" sz="2800" dirty="0">
                <a:ea typeface="ＭＳ Ｐゴシック" charset="-128"/>
                <a:cs typeface="ＭＳ Ｐゴシック" charset="-128"/>
              </a:rPr>
              <a:t>(Re-Writable format).</a:t>
            </a:r>
          </a:p>
          <a:p>
            <a:pPr eaLnBrk="1" hangingPunct="1"/>
            <a:endParaRPr lang="en-US" sz="3600" dirty="0">
              <a:ea typeface="ＭＳ Ｐゴシック" charset="-128"/>
              <a:cs typeface="ＭＳ Ｐゴシック" charset="-128"/>
            </a:endParaRPr>
          </a:p>
        </p:txBody>
      </p:sp>
      <p:sp>
        <p:nvSpPr>
          <p:cNvPr id="77826" name="Slide Number Placeholder 4"/>
          <p:cNvSpPr>
            <a:spLocks noGrp="1"/>
          </p:cNvSpPr>
          <p:nvPr>
            <p:ph type="sldNum" sz="quarter" idx="12"/>
          </p:nvPr>
        </p:nvSpPr>
        <p:spPr>
          <a:noFill/>
        </p:spPr>
        <p:txBody>
          <a:bodyPr/>
          <a:lstStyle/>
          <a:p>
            <a:fld id="{77269341-1530-F34F-A247-DC9750C96BB0}" type="slidenum">
              <a:rPr lang="en-US" smtClean="0"/>
              <a:pPr/>
              <a:t>33</a:t>
            </a:fld>
            <a:endParaRPr lang="en-US" smtClean="0"/>
          </a:p>
        </p:txBody>
      </p:sp>
      <p:sp>
        <p:nvSpPr>
          <p:cNvPr id="2" name="مستطيل 1"/>
          <p:cNvSpPr/>
          <p:nvPr/>
        </p:nvSpPr>
        <p:spPr>
          <a:xfrm>
            <a:off x="749808" y="2386066"/>
            <a:ext cx="8375904" cy="2677656"/>
          </a:xfrm>
          <a:prstGeom prst="rect">
            <a:avLst/>
          </a:prstGeom>
        </p:spPr>
        <p:txBody>
          <a:bodyPr wrap="square">
            <a:spAutoFit/>
          </a:bodyPr>
          <a:lstStyle/>
          <a:p>
            <a:pPr algn="r" rtl="1"/>
            <a:r>
              <a:rPr lang="ar-SA" dirty="0" smtClean="0"/>
              <a:t>120 </a:t>
            </a:r>
            <a:r>
              <a:rPr lang="ar-SA" dirty="0" err="1"/>
              <a:t>مم</a:t>
            </a:r>
            <a:r>
              <a:rPr lang="ar-SA" dirty="0"/>
              <a:t> ، ثقب مركز 15 </a:t>
            </a:r>
            <a:r>
              <a:rPr lang="ar-SA" dirty="0" err="1"/>
              <a:t>مم</a:t>
            </a:r>
            <a:r>
              <a:rPr lang="ar-SA" dirty="0"/>
              <a:t> ، 1.2 </a:t>
            </a:r>
            <a:r>
              <a:rPr lang="ar-SA" dirty="0" err="1"/>
              <a:t>مم</a:t>
            </a:r>
            <a:r>
              <a:rPr lang="ar-SA" dirty="0"/>
              <a:t>.</a:t>
            </a:r>
          </a:p>
          <a:p>
            <a:pPr algn="r" rtl="1"/>
            <a:r>
              <a:rPr lang="ar-SA" dirty="0"/>
              <a:t>  أدى إلى التطور السريع لمحركات الأقراص لقبول </a:t>
            </a:r>
            <a:endParaRPr lang="ar-SA" dirty="0" smtClean="0"/>
          </a:p>
          <a:p>
            <a:pPr algn="r" rtl="1"/>
            <a:r>
              <a:rPr lang="ar-SA" dirty="0" smtClean="0"/>
              <a:t>جميع </a:t>
            </a:r>
            <a:r>
              <a:rPr lang="ar-SA" dirty="0"/>
              <a:t>أشكال القرص المضغوط.</a:t>
            </a:r>
          </a:p>
          <a:p>
            <a:pPr algn="r" rtl="1"/>
            <a:r>
              <a:rPr lang="en-US" dirty="0"/>
              <a:t>CD-DA (</a:t>
            </a:r>
            <a:r>
              <a:rPr lang="ar-SA" dirty="0"/>
              <a:t>تنسيق الصوت الرقمي).</a:t>
            </a:r>
          </a:p>
          <a:p>
            <a:pPr algn="r" rtl="1"/>
            <a:r>
              <a:rPr lang="ar-SA" dirty="0"/>
              <a:t>القرص المضغوط (تنسيق للقراءة فقط).</a:t>
            </a:r>
          </a:p>
          <a:p>
            <a:pPr algn="r" rtl="1"/>
            <a:r>
              <a:rPr lang="en-US" dirty="0"/>
              <a:t>CD-R (</a:t>
            </a:r>
            <a:r>
              <a:rPr lang="ar-SA" dirty="0"/>
              <a:t>تنسيق قابل للتسجيل).</a:t>
            </a:r>
          </a:p>
          <a:p>
            <a:pPr algn="r" rtl="1"/>
            <a:r>
              <a:rPr lang="en-US" dirty="0"/>
              <a:t>CD-RW (</a:t>
            </a:r>
            <a:r>
              <a:rPr lang="ar-SA" dirty="0"/>
              <a:t>إعادة تنسيق قابل للكتابة).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5" name="Rectangle 2"/>
          <p:cNvSpPr>
            <a:spLocks noGrp="1" noChangeArrowheads="1"/>
          </p:cNvSpPr>
          <p:nvPr>
            <p:ph type="title"/>
          </p:nvPr>
        </p:nvSpPr>
        <p:spPr>
          <a:xfrm>
            <a:off x="384048" y="-145986"/>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Optical Drive</a:t>
            </a:r>
            <a:endParaRPr lang="en-US" dirty="0">
              <a:solidFill>
                <a:srgbClr val="FF0000"/>
              </a:solidFill>
              <a:ea typeface="ＭＳ Ｐゴシック" charset="-128"/>
              <a:cs typeface="ＭＳ Ｐゴシック" charset="-128"/>
            </a:endParaRPr>
          </a:p>
        </p:txBody>
      </p:sp>
      <p:sp>
        <p:nvSpPr>
          <p:cNvPr id="79876" name="Rectangle 3"/>
          <p:cNvSpPr>
            <a:spLocks noGrp="1" noChangeArrowheads="1"/>
          </p:cNvSpPr>
          <p:nvPr>
            <p:ph idx="1"/>
          </p:nvPr>
        </p:nvSpPr>
        <p:spPr>
          <a:xfrm>
            <a:off x="0" y="691896"/>
            <a:ext cx="8426450" cy="4648200"/>
          </a:xfrm>
        </p:spPr>
        <p:txBody>
          <a:bodyPr>
            <a:normAutofit/>
          </a:bodyPr>
          <a:lstStyle/>
          <a:p>
            <a:pPr eaLnBrk="1" hangingPunct="1"/>
            <a:r>
              <a:rPr lang="en-US" sz="3600" b="1" u="sng" dirty="0">
                <a:ea typeface="ＭＳ Ｐゴシック" charset="-128"/>
                <a:cs typeface="ＭＳ Ｐゴシック" charset="-128"/>
              </a:rPr>
              <a:t>Laser head </a:t>
            </a:r>
            <a:r>
              <a:rPr lang="en-US" sz="3600" dirty="0">
                <a:ea typeface="ＭＳ Ｐゴシック" charset="-128"/>
                <a:cs typeface="ＭＳ Ｐゴシック" charset="-128"/>
              </a:rPr>
              <a:t>moves along </a:t>
            </a:r>
            <a:r>
              <a:rPr lang="en-US" sz="3600" b="1" u="sng" dirty="0">
                <a:ea typeface="ＭＳ Ｐゴシック" charset="-128"/>
                <a:cs typeface="ＭＳ Ｐゴシック" charset="-128"/>
              </a:rPr>
              <a:t>rails</a:t>
            </a:r>
            <a:r>
              <a:rPr lang="en-US" sz="3600" dirty="0">
                <a:ea typeface="ＭＳ Ｐゴシック" charset="-128"/>
                <a:cs typeface="ＭＳ Ｐゴシック" charset="-128"/>
              </a:rPr>
              <a:t> to position the </a:t>
            </a:r>
            <a:r>
              <a:rPr lang="en-US" sz="3600" b="1" u="sng" dirty="0">
                <a:ea typeface="ＭＳ Ｐゴシック" charset="-128"/>
                <a:cs typeface="ＭＳ Ｐゴシック" charset="-128"/>
              </a:rPr>
              <a:t>laser lens.</a:t>
            </a:r>
          </a:p>
          <a:p>
            <a:pPr eaLnBrk="1" hangingPunct="1"/>
            <a:r>
              <a:rPr lang="en-US" sz="3600" dirty="0">
                <a:ea typeface="ＭＳ Ｐゴシック" charset="-128"/>
                <a:cs typeface="ＭＳ Ｐゴシック" charset="-128"/>
              </a:rPr>
              <a:t>Light reflects back to a photo detector.</a:t>
            </a:r>
          </a:p>
          <a:p>
            <a:pPr eaLnBrk="1" hangingPunct="1"/>
            <a:r>
              <a:rPr lang="en-US" sz="3600" dirty="0">
                <a:ea typeface="ＭＳ Ｐゴシック" charset="-128"/>
                <a:cs typeface="ＭＳ Ｐゴシック" charset="-128"/>
              </a:rPr>
              <a:t>Motor spins the disc.</a:t>
            </a:r>
          </a:p>
          <a:p>
            <a:pPr eaLnBrk="1" hangingPunct="1"/>
            <a:r>
              <a:rPr lang="en-US" sz="3600" dirty="0">
                <a:solidFill>
                  <a:srgbClr val="FF0000"/>
                </a:solidFill>
                <a:ea typeface="ＭＳ Ｐゴシック" charset="-128"/>
                <a:cs typeface="ＭＳ Ｐゴシック" charset="-128"/>
              </a:rPr>
              <a:t>Data is read using:</a:t>
            </a:r>
          </a:p>
          <a:p>
            <a:pPr lvl="1" eaLnBrk="1" hangingPunct="1"/>
            <a:r>
              <a:rPr lang="en-US" sz="3200" dirty="0"/>
              <a:t> CLV — </a:t>
            </a:r>
            <a:r>
              <a:rPr lang="en-US" sz="2000" dirty="0"/>
              <a:t>Constant Linear Velocity</a:t>
            </a:r>
          </a:p>
          <a:p>
            <a:pPr lvl="1" eaLnBrk="1" hangingPunct="1"/>
            <a:r>
              <a:rPr lang="en-US" sz="3200" dirty="0"/>
              <a:t> CAV — </a:t>
            </a:r>
            <a:r>
              <a:rPr lang="en-US" sz="2000" dirty="0"/>
              <a:t>Constant Angular Velocity.</a:t>
            </a:r>
          </a:p>
          <a:p>
            <a:pPr lvl="1" eaLnBrk="1" hangingPunct="1"/>
            <a:endParaRPr lang="en-US" sz="2000" dirty="0"/>
          </a:p>
        </p:txBody>
      </p:sp>
      <p:sp>
        <p:nvSpPr>
          <p:cNvPr id="79874" name="Slide Number Placeholder 4"/>
          <p:cNvSpPr>
            <a:spLocks noGrp="1"/>
          </p:cNvSpPr>
          <p:nvPr>
            <p:ph type="sldNum" sz="quarter" idx="12"/>
          </p:nvPr>
        </p:nvSpPr>
        <p:spPr>
          <a:noFill/>
        </p:spPr>
        <p:txBody>
          <a:bodyPr/>
          <a:lstStyle/>
          <a:p>
            <a:fld id="{665678B1-F00A-EE43-9F01-EE0631052531}" type="slidenum">
              <a:rPr lang="en-US" smtClean="0"/>
              <a:pPr/>
              <a:t>34</a:t>
            </a:fld>
            <a:endParaRPr lang="en-US" smtClean="0"/>
          </a:p>
        </p:txBody>
      </p:sp>
      <p:sp>
        <p:nvSpPr>
          <p:cNvPr id="2" name="مستطيل 1"/>
          <p:cNvSpPr/>
          <p:nvPr/>
        </p:nvSpPr>
        <p:spPr>
          <a:xfrm>
            <a:off x="0" y="4904256"/>
            <a:ext cx="9144000" cy="1569660"/>
          </a:xfrm>
          <a:prstGeom prst="rect">
            <a:avLst/>
          </a:prstGeom>
        </p:spPr>
        <p:txBody>
          <a:bodyPr wrap="square">
            <a:spAutoFit/>
          </a:bodyPr>
          <a:lstStyle/>
          <a:p>
            <a:pPr algn="r" rtl="1"/>
            <a:r>
              <a:rPr lang="ar-SA" dirty="0"/>
              <a:t>حرك رأس الليزر على طول القضبان لوضع عدسة الليزر.</a:t>
            </a:r>
          </a:p>
          <a:p>
            <a:pPr algn="r" rtl="1"/>
            <a:r>
              <a:rPr lang="ar-SA" dirty="0"/>
              <a:t>يعكس الضوء مرة أخرى إلى جهاز الكشف عن الصور.</a:t>
            </a:r>
          </a:p>
          <a:p>
            <a:pPr algn="r" rtl="1"/>
            <a:r>
              <a:rPr lang="ar-SA" dirty="0"/>
              <a:t>محرك يدور القرص.</a:t>
            </a:r>
          </a:p>
          <a:p>
            <a:pPr algn="r" rtl="1"/>
            <a:r>
              <a:rPr lang="ar-SA" dirty="0"/>
              <a:t>قراءة البيانات باستخدام</a:t>
            </a:r>
            <a:r>
              <a:rPr lang="ar-SA" dirty="0" smtClean="0"/>
              <a:t>:</a:t>
            </a:r>
            <a:r>
              <a:rPr lang="ar-SA" dirty="0"/>
              <a:t>  </a:t>
            </a:r>
            <a:r>
              <a:rPr lang="en-US" dirty="0"/>
              <a:t>CLV - </a:t>
            </a:r>
            <a:r>
              <a:rPr lang="ar-SA" dirty="0"/>
              <a:t>السرعة الخطية </a:t>
            </a:r>
            <a:r>
              <a:rPr lang="ar-SA" dirty="0" smtClean="0"/>
              <a:t>الثابتة</a:t>
            </a:r>
            <a:r>
              <a:rPr lang="ar-SA" dirty="0"/>
              <a:t>  </a:t>
            </a:r>
            <a:r>
              <a:rPr lang="en-US" dirty="0"/>
              <a:t>CAV - </a:t>
            </a:r>
            <a:r>
              <a:rPr lang="ar-SA" dirty="0"/>
              <a:t>السرعة الزاوية الثابتة.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23" name="Rectangle 2"/>
          <p:cNvSpPr>
            <a:spLocks noGrp="1" noChangeArrowheads="1"/>
          </p:cNvSpPr>
          <p:nvPr>
            <p:ph type="title"/>
          </p:nvPr>
        </p:nvSpPr>
        <p:spPr>
          <a:xfrm>
            <a:off x="457200" y="-237426"/>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Digital Versatile Disc (</a:t>
            </a:r>
            <a:r>
              <a:rPr lang="en-US" dirty="0" err="1" smtClean="0">
                <a:solidFill>
                  <a:srgbClr val="FF0000"/>
                </a:solidFill>
                <a:ea typeface="ＭＳ Ｐゴシック" charset="-128"/>
                <a:cs typeface="ＭＳ Ｐゴシック" charset="-128"/>
              </a:rPr>
              <a:t>Dvd</a:t>
            </a:r>
            <a:r>
              <a:rPr lang="en-US" dirty="0" smtClean="0">
                <a:solidFill>
                  <a:srgbClr val="FF0000"/>
                </a:solidFill>
                <a:ea typeface="ＭＳ Ｐゴシック" charset="-128"/>
                <a:cs typeface="ＭＳ Ｐゴシック" charset="-128"/>
              </a:rPr>
              <a:t>)</a:t>
            </a:r>
            <a:endParaRPr lang="en-US" dirty="0">
              <a:solidFill>
                <a:srgbClr val="FF0000"/>
              </a:solidFill>
              <a:ea typeface="ＭＳ Ｐゴシック" charset="-128"/>
              <a:cs typeface="ＭＳ Ｐゴシック" charset="-128"/>
            </a:endParaRPr>
          </a:p>
        </p:txBody>
      </p:sp>
      <p:sp>
        <p:nvSpPr>
          <p:cNvPr id="81924" name="Rectangle 3"/>
          <p:cNvSpPr>
            <a:spLocks noGrp="1" noChangeArrowheads="1"/>
          </p:cNvSpPr>
          <p:nvPr>
            <p:ph idx="1"/>
          </p:nvPr>
        </p:nvSpPr>
        <p:spPr>
          <a:xfrm>
            <a:off x="0" y="905256"/>
            <a:ext cx="8869680" cy="4525963"/>
          </a:xfrm>
        </p:spPr>
        <p:txBody>
          <a:bodyPr>
            <a:normAutofit fontScale="92500" lnSpcReduction="10000"/>
          </a:bodyPr>
          <a:lstStyle/>
          <a:p>
            <a:pPr eaLnBrk="1" hangingPunct="1"/>
            <a:r>
              <a:rPr lang="en-US" dirty="0">
                <a:solidFill>
                  <a:srgbClr val="FF0000"/>
                </a:solidFill>
                <a:ea typeface="ＭＳ Ｐゴシック" charset="-128"/>
                <a:cs typeface="ＭＳ Ｐゴシック" charset="-128"/>
              </a:rPr>
              <a:t>Optical storage that uses:</a:t>
            </a:r>
          </a:p>
          <a:p>
            <a:pPr lvl="1" eaLnBrk="1" hangingPunct="1"/>
            <a:r>
              <a:rPr lang="en-US" dirty="0"/>
              <a:t> More precise laser light</a:t>
            </a:r>
          </a:p>
          <a:p>
            <a:pPr lvl="1" eaLnBrk="1" hangingPunct="1"/>
            <a:r>
              <a:rPr lang="en-US" dirty="0"/>
              <a:t> Multi-layer storage</a:t>
            </a:r>
          </a:p>
          <a:p>
            <a:pPr lvl="1" eaLnBrk="1" hangingPunct="1"/>
            <a:r>
              <a:rPr lang="en-US" dirty="0"/>
              <a:t> New video compression methods</a:t>
            </a:r>
          </a:p>
          <a:p>
            <a:pPr lvl="1" eaLnBrk="1" hangingPunct="1"/>
            <a:r>
              <a:rPr lang="en-US" dirty="0"/>
              <a:t> Improved error detection and correction</a:t>
            </a:r>
            <a:r>
              <a:rPr lang="en-US" dirty="0" smtClean="0"/>
              <a:t>.</a:t>
            </a:r>
            <a:br>
              <a:rPr lang="en-US" dirty="0" smtClean="0"/>
            </a:br>
            <a:endParaRPr lang="en-US" dirty="0" smtClean="0"/>
          </a:p>
          <a:p>
            <a:pPr eaLnBrk="1" hangingPunct="1"/>
            <a:r>
              <a:rPr lang="en-US" dirty="0">
                <a:solidFill>
                  <a:srgbClr val="FF0000"/>
                </a:solidFill>
                <a:ea typeface="ＭＳ Ｐゴシック" charset="-128"/>
                <a:cs typeface="ＭＳ Ｐゴシック" charset="-128"/>
              </a:rPr>
              <a:t>Result.</a:t>
            </a:r>
          </a:p>
          <a:p>
            <a:pPr lvl="1" eaLnBrk="1" hangingPunct="1"/>
            <a:r>
              <a:rPr lang="en-US" dirty="0"/>
              <a:t> Higher storage capacity than compact disc</a:t>
            </a:r>
          </a:p>
          <a:p>
            <a:pPr lvl="2" eaLnBrk="1" hangingPunct="1"/>
            <a:r>
              <a:rPr lang="en-US" dirty="0">
                <a:ea typeface="ＭＳ Ｐゴシック" charset="-128"/>
              </a:rPr>
              <a:t> 650MB on CD (74 minutes of music)</a:t>
            </a:r>
          </a:p>
          <a:p>
            <a:pPr lvl="2" eaLnBrk="1" hangingPunct="1"/>
            <a:r>
              <a:rPr lang="en-US" dirty="0">
                <a:ea typeface="ＭＳ Ｐゴシック" charset="-128"/>
              </a:rPr>
              <a:t> 17GB on DVD (8 hrs of video).</a:t>
            </a:r>
          </a:p>
          <a:p>
            <a:pPr lvl="1" eaLnBrk="1" hangingPunct="1"/>
            <a:endParaRPr lang="en-US" dirty="0"/>
          </a:p>
        </p:txBody>
      </p:sp>
      <p:sp>
        <p:nvSpPr>
          <p:cNvPr id="81922" name="Slide Number Placeholder 4"/>
          <p:cNvSpPr>
            <a:spLocks noGrp="1"/>
          </p:cNvSpPr>
          <p:nvPr>
            <p:ph type="sldNum" sz="quarter" idx="12"/>
          </p:nvPr>
        </p:nvSpPr>
        <p:spPr>
          <a:noFill/>
        </p:spPr>
        <p:txBody>
          <a:bodyPr/>
          <a:lstStyle/>
          <a:p>
            <a:fld id="{99759D2E-FC54-5848-9E96-3337D2649D4E}" type="slidenum">
              <a:rPr lang="en-US" smtClean="0"/>
              <a:pPr/>
              <a:t>35</a:t>
            </a:fld>
            <a:endParaRPr lang="en-US" smtClean="0"/>
          </a:p>
        </p:txBody>
      </p:sp>
      <p:sp>
        <p:nvSpPr>
          <p:cNvPr id="2" name="مستطيل 1"/>
          <p:cNvSpPr/>
          <p:nvPr/>
        </p:nvSpPr>
        <p:spPr>
          <a:xfrm>
            <a:off x="-347472" y="755308"/>
            <a:ext cx="9546336" cy="5632311"/>
          </a:xfrm>
          <a:prstGeom prst="rect">
            <a:avLst/>
          </a:prstGeom>
        </p:spPr>
        <p:txBody>
          <a:bodyPr wrap="square">
            <a:spAutoFit/>
          </a:bodyPr>
          <a:lstStyle/>
          <a:p>
            <a:pPr algn="r" rtl="1"/>
            <a:r>
              <a:rPr lang="ar-SA" dirty="0"/>
              <a:t>التخزين الضوئي الذي يستخدم:</a:t>
            </a:r>
          </a:p>
          <a:p>
            <a:pPr algn="r" rtl="1"/>
            <a:r>
              <a:rPr lang="ar-SA" dirty="0"/>
              <a:t>  ضوء ليزر أكثر دقة</a:t>
            </a:r>
          </a:p>
          <a:p>
            <a:pPr algn="r" rtl="1"/>
            <a:r>
              <a:rPr lang="ar-SA" dirty="0"/>
              <a:t>  تخزين متعدد الطبقات</a:t>
            </a:r>
          </a:p>
          <a:p>
            <a:pPr algn="r" rtl="1"/>
            <a:r>
              <a:rPr lang="ar-SA" dirty="0"/>
              <a:t>  طرق ضغط الفيديو الجديدة</a:t>
            </a:r>
          </a:p>
          <a:p>
            <a:pPr algn="r" rtl="1"/>
            <a:r>
              <a:rPr lang="ar-SA" dirty="0"/>
              <a:t>  تحسين الكشف عن الخطأ والتصحيح</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نتيجة.</a:t>
            </a:r>
          </a:p>
          <a:p>
            <a:pPr algn="r" rtl="1"/>
            <a:r>
              <a:rPr lang="ar-SA" dirty="0"/>
              <a:t>  سعة تخزين أعلى من القرص المضغوط</a:t>
            </a:r>
          </a:p>
          <a:p>
            <a:pPr algn="r" rtl="1"/>
            <a:r>
              <a:rPr lang="ar-SA" dirty="0"/>
              <a:t>  650 ميغا بايت على قرص مضغوط (74 دقيقة من الموسيقى)</a:t>
            </a:r>
          </a:p>
          <a:p>
            <a:pPr algn="r" rtl="1"/>
            <a:r>
              <a:rPr lang="ar-SA" dirty="0"/>
              <a:t>  17</a:t>
            </a:r>
            <a:r>
              <a:rPr lang="en-US" dirty="0"/>
              <a:t>GB </a:t>
            </a:r>
            <a:r>
              <a:rPr lang="ar-SA" dirty="0"/>
              <a:t>على </a:t>
            </a:r>
            <a:r>
              <a:rPr lang="en-US" dirty="0"/>
              <a:t>DVD (8 </a:t>
            </a:r>
            <a:r>
              <a:rPr lang="ar-SA" dirty="0"/>
              <a:t>ساعات من الفيديو).</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3971" name="Rectangle 2"/>
          <p:cNvSpPr>
            <a:spLocks noGrp="1" noChangeArrowheads="1"/>
          </p:cNvSpPr>
          <p:nvPr>
            <p:ph type="title"/>
          </p:nvPr>
        </p:nvSpPr>
        <p:spPr>
          <a:xfrm>
            <a:off x="495300" y="-381063"/>
            <a:ext cx="8229600" cy="1143000"/>
          </a:xfrm>
        </p:spPr>
        <p:txBody>
          <a:bodyPr vert="horz" lIns="91440" tIns="45720" rIns="91440" bIns="45720" rtlCol="0" anchor="ctr">
            <a:normAutofit/>
          </a:bodyPr>
          <a:lstStyle/>
          <a:p>
            <a:r>
              <a:rPr lang="en-US" dirty="0">
                <a:solidFill>
                  <a:srgbClr val="FF0000"/>
                </a:solidFill>
                <a:ea typeface="ＭＳ Ｐゴシック" charset="-128"/>
                <a:cs typeface="ＭＳ Ｐゴシック" charset="-128"/>
              </a:rPr>
              <a:t>DVD FEATURES</a:t>
            </a:r>
          </a:p>
        </p:txBody>
      </p:sp>
      <p:sp>
        <p:nvSpPr>
          <p:cNvPr id="83972" name="Rectangle 3"/>
          <p:cNvSpPr>
            <a:spLocks noGrp="1" noChangeArrowheads="1"/>
          </p:cNvSpPr>
          <p:nvPr>
            <p:ph idx="1"/>
          </p:nvPr>
        </p:nvSpPr>
        <p:spPr>
          <a:xfrm>
            <a:off x="264794" y="443484"/>
            <a:ext cx="8879205" cy="4525963"/>
          </a:xfrm>
        </p:spPr>
        <p:txBody>
          <a:bodyPr>
            <a:normAutofit/>
          </a:bodyPr>
          <a:lstStyle/>
          <a:p>
            <a:pPr eaLnBrk="1" hangingPunct="1"/>
            <a:r>
              <a:rPr lang="en-US" sz="3600" dirty="0">
                <a:ea typeface="ＭＳ Ｐゴシック" charset="-128"/>
                <a:cs typeface="ＭＳ Ｐゴシック" charset="-128"/>
              </a:rPr>
              <a:t>More precise laser beam reads smaller pits.</a:t>
            </a:r>
          </a:p>
          <a:p>
            <a:pPr lvl="1" eaLnBrk="1" hangingPunct="1"/>
            <a:r>
              <a:rPr lang="en-US" dirty="0"/>
              <a:t> .</a:t>
            </a:r>
            <a:r>
              <a:rPr lang="en-US" sz="3200" dirty="0"/>
              <a:t>40 microns wide </a:t>
            </a:r>
            <a:r>
              <a:rPr lang="en-US" sz="3200" dirty="0" err="1"/>
              <a:t>vs</a:t>
            </a:r>
            <a:r>
              <a:rPr lang="en-US" sz="3200" dirty="0"/>
              <a:t> .83 microns on CD</a:t>
            </a:r>
          </a:p>
          <a:p>
            <a:pPr lvl="1" eaLnBrk="1" hangingPunct="1"/>
            <a:r>
              <a:rPr lang="en-US" dirty="0"/>
              <a:t> </a:t>
            </a:r>
            <a:r>
              <a:rPr lang="en-US" sz="3200" dirty="0"/>
              <a:t>Smaller pits = more data capacity.</a:t>
            </a:r>
          </a:p>
          <a:p>
            <a:pPr eaLnBrk="1" hangingPunct="1"/>
            <a:r>
              <a:rPr lang="en-US" sz="3600" dirty="0">
                <a:solidFill>
                  <a:srgbClr val="FF0000"/>
                </a:solidFill>
                <a:ea typeface="ＭＳ Ｐゴシック" charset="-128"/>
                <a:cs typeface="ＭＳ Ｐゴシック" charset="-128"/>
              </a:rPr>
              <a:t>Multi layer storage.</a:t>
            </a:r>
          </a:p>
          <a:p>
            <a:pPr lvl="1" eaLnBrk="1" hangingPunct="1"/>
            <a:r>
              <a:rPr lang="en-US" sz="3200" dirty="0"/>
              <a:t> Two reflective layers per side</a:t>
            </a:r>
          </a:p>
          <a:p>
            <a:pPr lvl="1" eaLnBrk="1" hangingPunct="1"/>
            <a:r>
              <a:rPr lang="en-US" sz="3200" dirty="0"/>
              <a:t> Each layer stores 4.7GB data.</a:t>
            </a:r>
            <a:endParaRPr lang="en-US" sz="2400" dirty="0"/>
          </a:p>
        </p:txBody>
      </p:sp>
      <p:sp>
        <p:nvSpPr>
          <p:cNvPr id="83970" name="Slide Number Placeholder 4"/>
          <p:cNvSpPr>
            <a:spLocks noGrp="1"/>
          </p:cNvSpPr>
          <p:nvPr>
            <p:ph type="sldNum" sz="quarter" idx="12"/>
          </p:nvPr>
        </p:nvSpPr>
        <p:spPr>
          <a:noFill/>
        </p:spPr>
        <p:txBody>
          <a:bodyPr/>
          <a:lstStyle/>
          <a:p>
            <a:fld id="{5C943598-544B-9547-BB03-CE97601AC17C}" type="slidenum">
              <a:rPr lang="en-US" smtClean="0"/>
              <a:pPr/>
              <a:t>36</a:t>
            </a:fld>
            <a:endParaRPr lang="en-US" smtClean="0"/>
          </a:p>
        </p:txBody>
      </p:sp>
      <p:sp>
        <p:nvSpPr>
          <p:cNvPr id="83977" name="Text Box 5"/>
          <p:cNvSpPr txBox="1">
            <a:spLocks noChangeArrowheads="1"/>
          </p:cNvSpPr>
          <p:nvPr/>
        </p:nvSpPr>
        <p:spPr bwMode="auto">
          <a:xfrm>
            <a:off x="0" y="4380178"/>
            <a:ext cx="8494395" cy="2185214"/>
          </a:xfrm>
          <a:prstGeom prst="rect">
            <a:avLst/>
          </a:prstGeom>
          <a:ln>
            <a:noFill/>
            <a:headEnd/>
            <a:tailEnd/>
          </a:ln>
        </p:spPr>
        <p:style>
          <a:lnRef idx="2">
            <a:schemeClr val="dk1"/>
          </a:lnRef>
          <a:fillRef idx="1">
            <a:schemeClr val="lt1"/>
          </a:fillRef>
          <a:effectRef idx="0">
            <a:schemeClr val="dk1"/>
          </a:effectRef>
          <a:fontRef idx="minor">
            <a:schemeClr val="dk1"/>
          </a:fontRef>
        </p:style>
        <p:txBody>
          <a:bodyPr wrap="square">
            <a:prstTxWarp prst="textNoShape">
              <a:avLst/>
            </a:prstTxWarp>
            <a:spAutoFit/>
          </a:bodyPr>
          <a:lstStyle/>
          <a:p>
            <a:pPr>
              <a:spcBef>
                <a:spcPct val="50000"/>
              </a:spcBef>
            </a:pPr>
            <a:r>
              <a:rPr lang="en-US" sz="2800" dirty="0"/>
              <a:t>FYI: Laser Wavelength compared.</a:t>
            </a:r>
          </a:p>
          <a:p>
            <a:pPr>
              <a:spcBef>
                <a:spcPct val="50000"/>
              </a:spcBef>
            </a:pPr>
            <a:r>
              <a:rPr lang="en-US" dirty="0"/>
              <a:t>CD = 780 nanometers.</a:t>
            </a:r>
          </a:p>
          <a:p>
            <a:pPr>
              <a:spcBef>
                <a:spcPct val="50000"/>
              </a:spcBef>
            </a:pPr>
            <a:r>
              <a:rPr lang="en-US" dirty="0"/>
              <a:t>DVD = 650 nanometers.</a:t>
            </a:r>
          </a:p>
          <a:p>
            <a:pPr>
              <a:spcBef>
                <a:spcPct val="50000"/>
              </a:spcBef>
            </a:pPr>
            <a:r>
              <a:rPr lang="en-US" dirty="0"/>
              <a:t>Blu-ray = 405 nanometers</a:t>
            </a:r>
            <a:endParaRPr lang="en-US" sz="2800" dirty="0"/>
          </a:p>
        </p:txBody>
      </p:sp>
      <p:sp>
        <p:nvSpPr>
          <p:cNvPr id="2" name="مستطيل 1"/>
          <p:cNvSpPr/>
          <p:nvPr/>
        </p:nvSpPr>
        <p:spPr>
          <a:xfrm>
            <a:off x="1847088" y="4418088"/>
            <a:ext cx="7296912" cy="2308324"/>
          </a:xfrm>
          <a:prstGeom prst="rect">
            <a:avLst/>
          </a:prstGeom>
        </p:spPr>
        <p:txBody>
          <a:bodyPr wrap="square">
            <a:spAutoFit/>
          </a:bodyPr>
          <a:lstStyle/>
          <a:p>
            <a:pPr algn="r" rtl="1"/>
            <a:r>
              <a:rPr lang="ar-SA" dirty="0"/>
              <a:t>شعاع ليزر أكثر دقة يقرأ حفر أصغر.</a:t>
            </a:r>
          </a:p>
          <a:p>
            <a:pPr algn="r" rtl="1"/>
            <a:r>
              <a:rPr lang="ar-SA" dirty="0"/>
              <a:t>  .40 ميكرون عريض مقابل 0.18 ميكرون على قرص مضغوط</a:t>
            </a:r>
          </a:p>
          <a:p>
            <a:pPr algn="r" rtl="1"/>
            <a:r>
              <a:rPr lang="ar-SA" dirty="0"/>
              <a:t>  حفر أصغر = سعة أكبر للبيانات.</a:t>
            </a:r>
          </a:p>
          <a:p>
            <a:pPr algn="r" rtl="1"/>
            <a:r>
              <a:rPr lang="ar-SA" dirty="0"/>
              <a:t>تخزين متعدد الطبقات.</a:t>
            </a:r>
          </a:p>
          <a:p>
            <a:pPr algn="r" rtl="1"/>
            <a:r>
              <a:rPr lang="ar-SA" dirty="0"/>
              <a:t>  طبقتان عاكسان لكل جانب</a:t>
            </a:r>
          </a:p>
          <a:p>
            <a:pPr algn="r" rtl="1"/>
            <a:r>
              <a:rPr lang="ar-SA" dirty="0"/>
              <a:t>  كل طبقة مخازن 4.7</a:t>
            </a:r>
            <a:r>
              <a:rPr lang="en-US" dirty="0"/>
              <a:t>GB </a:t>
            </a:r>
            <a:r>
              <a:rPr lang="ar-SA" dirty="0"/>
              <a:t>البيانات.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00742" y="80282"/>
            <a:ext cx="8229600" cy="1143000"/>
          </a:xfrm>
        </p:spPr>
        <p:txBody>
          <a:bodyPr/>
          <a:lstStyle/>
          <a:p>
            <a:r>
              <a:rPr lang="en-US" dirty="0" smtClean="0"/>
              <a:t>Figure 3.16</a:t>
            </a:r>
            <a:endParaRPr lang="en-US" dirty="0"/>
          </a:p>
        </p:txBody>
      </p:sp>
      <p:sp>
        <p:nvSpPr>
          <p:cNvPr id="4" name="Slide Number Placeholder 3"/>
          <p:cNvSpPr>
            <a:spLocks noGrp="1"/>
          </p:cNvSpPr>
          <p:nvPr>
            <p:ph type="sldNum" sz="quarter" idx="12"/>
          </p:nvPr>
        </p:nvSpPr>
        <p:spPr/>
        <p:txBody>
          <a:bodyPr/>
          <a:lstStyle/>
          <a:p>
            <a:fld id="{376D0372-3655-B14C-B6E5-F552B1C3497E}" type="slidenum">
              <a:rPr lang="en-US" smtClean="0"/>
              <a:pPr/>
              <a:t>37</a:t>
            </a:fld>
            <a:endParaRPr lang="en-US"/>
          </a:p>
        </p:txBody>
      </p:sp>
      <p:pic>
        <p:nvPicPr>
          <p:cNvPr id="149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56" y="457200"/>
            <a:ext cx="8083188" cy="654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5519431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6019" name="Rectangle 2"/>
          <p:cNvSpPr>
            <a:spLocks noGrp="1" noChangeArrowheads="1"/>
          </p:cNvSpPr>
          <p:nvPr>
            <p:ph type="title"/>
          </p:nvPr>
        </p:nvSpPr>
        <p:spPr>
          <a:xfrm>
            <a:off x="457200" y="-274002"/>
            <a:ext cx="8229600" cy="1143000"/>
          </a:xfrm>
        </p:spPr>
        <p:txBody>
          <a:bodyPr vert="horz" lIns="91440" tIns="45720" rIns="91440" bIns="45720" rtlCol="0" anchor="ctr">
            <a:normAutofit/>
          </a:bodyPr>
          <a:lstStyle/>
          <a:p>
            <a:r>
              <a:rPr lang="en-US">
                <a:solidFill>
                  <a:srgbClr val="FF0000"/>
                </a:solidFill>
                <a:ea typeface="ＭＳ Ｐゴシック" charset="-128"/>
                <a:cs typeface="ＭＳ Ｐゴシック" charset="-128"/>
              </a:rPr>
              <a:t>DVD FEATURES</a:t>
            </a:r>
          </a:p>
        </p:txBody>
      </p:sp>
      <p:sp>
        <p:nvSpPr>
          <p:cNvPr id="86020" name="Rectangle 3"/>
          <p:cNvSpPr>
            <a:spLocks noGrp="1" noChangeArrowheads="1"/>
          </p:cNvSpPr>
          <p:nvPr>
            <p:ph idx="1"/>
          </p:nvPr>
        </p:nvSpPr>
        <p:spPr>
          <a:xfrm>
            <a:off x="237744" y="466344"/>
            <a:ext cx="8906256" cy="4525963"/>
          </a:xfrm>
        </p:spPr>
        <p:txBody>
          <a:bodyPr/>
          <a:lstStyle/>
          <a:p>
            <a:pPr eaLnBrk="1" hangingPunct="1"/>
            <a:r>
              <a:rPr lang="en-US" dirty="0">
                <a:solidFill>
                  <a:srgbClr val="FF0000"/>
                </a:solidFill>
                <a:ea typeface="ＭＳ Ｐゴシック" charset="-128"/>
                <a:cs typeface="ＭＳ Ｐゴシック" charset="-128"/>
              </a:rPr>
              <a:t>MPEG2 compression.</a:t>
            </a:r>
            <a:endParaRPr lang="en-US" sz="2900" dirty="0">
              <a:solidFill>
                <a:srgbClr val="FF0000"/>
              </a:solidFill>
              <a:ea typeface="ＭＳ Ｐゴシック" charset="-128"/>
              <a:cs typeface="ＭＳ Ｐゴシック" charset="-128"/>
            </a:endParaRPr>
          </a:p>
          <a:p>
            <a:pPr lvl="1" eaLnBrk="1" hangingPunct="1"/>
            <a:r>
              <a:rPr lang="en-US" dirty="0"/>
              <a:t>Compresses video at 40:1 ratio without compromising video quality.</a:t>
            </a:r>
            <a:br>
              <a:rPr lang="en-US" dirty="0"/>
            </a:br>
            <a:endParaRPr lang="en-US" dirty="0"/>
          </a:p>
          <a:p>
            <a:pPr eaLnBrk="1" hangingPunct="1"/>
            <a:r>
              <a:rPr lang="en-US" dirty="0">
                <a:solidFill>
                  <a:srgbClr val="FF0000"/>
                </a:solidFill>
                <a:ea typeface="ＭＳ Ｐゴシック" charset="-128"/>
                <a:cs typeface="ＭＳ Ｐゴシック" charset="-128"/>
              </a:rPr>
              <a:t>Improved error detection/correction.</a:t>
            </a:r>
          </a:p>
          <a:p>
            <a:pPr lvl="1" eaLnBrk="1" hangingPunct="1"/>
            <a:r>
              <a:rPr lang="en-US" dirty="0"/>
              <a:t>CDs use 33% storage for ECC/EDC (error detection and correction).</a:t>
            </a:r>
          </a:p>
          <a:p>
            <a:pPr lvl="1" eaLnBrk="1" hangingPunct="1"/>
            <a:r>
              <a:rPr lang="en-US" dirty="0"/>
              <a:t>DVDs reduce this to 13% of the storage.</a:t>
            </a:r>
          </a:p>
          <a:p>
            <a:pPr eaLnBrk="1" hangingPunct="1"/>
            <a:endParaRPr lang="en-US" dirty="0">
              <a:ea typeface="ＭＳ Ｐゴシック" charset="-128"/>
              <a:cs typeface="ＭＳ Ｐゴシック" charset="-128"/>
            </a:endParaRPr>
          </a:p>
        </p:txBody>
      </p:sp>
      <p:sp>
        <p:nvSpPr>
          <p:cNvPr id="86018" name="Slide Number Placeholder 4"/>
          <p:cNvSpPr>
            <a:spLocks noGrp="1"/>
          </p:cNvSpPr>
          <p:nvPr>
            <p:ph type="sldNum" sz="quarter" idx="12"/>
          </p:nvPr>
        </p:nvSpPr>
        <p:spPr>
          <a:noFill/>
        </p:spPr>
        <p:txBody>
          <a:bodyPr/>
          <a:lstStyle/>
          <a:p>
            <a:fld id="{AFFAD10A-DF94-EF4A-A4F0-4B59FF2C15B9}" type="slidenum">
              <a:rPr lang="en-US" smtClean="0"/>
              <a:pPr/>
              <a:t>38</a:t>
            </a:fld>
            <a:endParaRPr lang="en-US" smtClean="0"/>
          </a:p>
        </p:txBody>
      </p:sp>
      <p:sp>
        <p:nvSpPr>
          <p:cNvPr id="2" name="مستطيل 1"/>
          <p:cNvSpPr/>
          <p:nvPr/>
        </p:nvSpPr>
        <p:spPr>
          <a:xfrm>
            <a:off x="-310896" y="4546336"/>
            <a:ext cx="9454896" cy="1938992"/>
          </a:xfrm>
          <a:prstGeom prst="rect">
            <a:avLst/>
          </a:prstGeom>
        </p:spPr>
        <p:txBody>
          <a:bodyPr wrap="square">
            <a:spAutoFit/>
          </a:bodyPr>
          <a:lstStyle/>
          <a:p>
            <a:pPr algn="r" rtl="1"/>
            <a:r>
              <a:rPr lang="ar-SA" dirty="0"/>
              <a:t>ضغط </a:t>
            </a:r>
            <a:r>
              <a:rPr lang="en-US" dirty="0"/>
              <a:t>MPEG2.</a:t>
            </a:r>
          </a:p>
          <a:p>
            <a:pPr algn="r" rtl="1"/>
            <a:r>
              <a:rPr lang="ar-SA" dirty="0"/>
              <a:t>يضغط الفيديو بنسبة 40: 1 دون التضحية بجودة الفيديو.</a:t>
            </a:r>
          </a:p>
          <a:p>
            <a:pPr algn="r" rtl="1"/>
            <a:r>
              <a:rPr lang="ar-SA" dirty="0"/>
              <a:t>تحسين الكشف عن الأخطاء / التصحيح.</a:t>
            </a:r>
          </a:p>
          <a:p>
            <a:pPr algn="r" rtl="1"/>
            <a:r>
              <a:rPr lang="ar-SA" dirty="0"/>
              <a:t>تستخدم الأقراص المضغوطة تخزينًا بنسبة 33٪ لـ </a:t>
            </a:r>
            <a:r>
              <a:rPr lang="en-US" dirty="0"/>
              <a:t>ECC / EDC (</a:t>
            </a:r>
            <a:r>
              <a:rPr lang="ar-SA" dirty="0"/>
              <a:t>اكتشاف الخطأ وتصحيحه).</a:t>
            </a:r>
          </a:p>
          <a:p>
            <a:pPr algn="r" rtl="1"/>
            <a:r>
              <a:rPr lang="ar-SA" dirty="0"/>
              <a:t>تقلل أقراص الفيديو الرقمية هذا إلى 13٪ من مساحة التخزين.</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8067" name="Rectangle 2"/>
          <p:cNvSpPr>
            <a:spLocks noGrp="1" noChangeArrowheads="1"/>
          </p:cNvSpPr>
          <p:nvPr>
            <p:ph type="title"/>
          </p:nvPr>
        </p:nvSpPr>
        <p:spPr>
          <a:xfrm>
            <a:off x="256032" y="-402018"/>
            <a:ext cx="8229600" cy="1143000"/>
          </a:xfrm>
        </p:spPr>
        <p:txBody>
          <a:bodyPr vert="horz" lIns="91440" tIns="45720" rIns="91440" bIns="45720" rtlCol="0" anchor="ctr">
            <a:normAutofit/>
          </a:bodyPr>
          <a:lstStyle/>
          <a:p>
            <a:r>
              <a:rPr lang="en-US" dirty="0">
                <a:solidFill>
                  <a:srgbClr val="FF0000"/>
                </a:solidFill>
                <a:ea typeface="ＭＳ Ｐゴシック" charset="-128"/>
                <a:cs typeface="ＭＳ Ｐゴシック" charset="-128"/>
              </a:rPr>
              <a:t>DVD FORMATS</a:t>
            </a:r>
          </a:p>
        </p:txBody>
      </p:sp>
      <p:sp>
        <p:nvSpPr>
          <p:cNvPr id="88068" name="Rectangle 3"/>
          <p:cNvSpPr>
            <a:spLocks noGrp="1" noChangeArrowheads="1"/>
          </p:cNvSpPr>
          <p:nvPr>
            <p:ph idx="1"/>
          </p:nvPr>
        </p:nvSpPr>
        <p:spPr>
          <a:xfrm>
            <a:off x="-73152" y="704088"/>
            <a:ext cx="9272016" cy="4525963"/>
          </a:xfrm>
        </p:spPr>
        <p:txBody>
          <a:bodyPr>
            <a:normAutofit/>
          </a:bodyPr>
          <a:lstStyle/>
          <a:p>
            <a:pPr eaLnBrk="1" hangingPunct="1"/>
            <a:r>
              <a:rPr lang="en-US" sz="3600" dirty="0">
                <a:ea typeface="ＭＳ Ｐゴシック" charset="-128"/>
                <a:cs typeface="ＭＳ Ｐゴシック" charset="-128"/>
              </a:rPr>
              <a:t> Standards vary by player and data.</a:t>
            </a:r>
          </a:p>
          <a:p>
            <a:pPr eaLnBrk="1" hangingPunct="1"/>
            <a:r>
              <a:rPr lang="en-US" sz="3600" dirty="0">
                <a:solidFill>
                  <a:srgbClr val="FF0000"/>
                </a:solidFill>
                <a:ea typeface="ＭＳ Ｐゴシック" charset="-128"/>
                <a:cs typeface="ＭＳ Ｐゴシック" charset="-128"/>
              </a:rPr>
              <a:t> DVD recordable formats:</a:t>
            </a:r>
          </a:p>
          <a:p>
            <a:pPr lvl="1" eaLnBrk="1" hangingPunct="1"/>
            <a:r>
              <a:rPr lang="en-US" sz="3200" dirty="0"/>
              <a:t>DVD-R: compatible with most players &amp; drives</a:t>
            </a:r>
          </a:p>
          <a:p>
            <a:pPr lvl="1" eaLnBrk="1" hangingPunct="1"/>
            <a:r>
              <a:rPr lang="en-US" sz="3200" dirty="0"/>
              <a:t>DVD-RW: playable in many DVD drives and players</a:t>
            </a:r>
          </a:p>
          <a:p>
            <a:pPr lvl="1" eaLnBrk="1" hangingPunct="1"/>
            <a:r>
              <a:rPr lang="en-US" sz="3200" dirty="0"/>
              <a:t>DVD-RAM: Removable storage for computers.</a:t>
            </a:r>
          </a:p>
          <a:p>
            <a:pPr lvl="1" eaLnBrk="1" hangingPunct="1"/>
            <a:endParaRPr lang="en-US" sz="3200" dirty="0"/>
          </a:p>
        </p:txBody>
      </p:sp>
      <p:sp>
        <p:nvSpPr>
          <p:cNvPr id="88066" name="Slide Number Placeholder 4"/>
          <p:cNvSpPr>
            <a:spLocks noGrp="1"/>
          </p:cNvSpPr>
          <p:nvPr>
            <p:ph type="sldNum" sz="quarter" idx="12"/>
          </p:nvPr>
        </p:nvSpPr>
        <p:spPr>
          <a:noFill/>
        </p:spPr>
        <p:txBody>
          <a:bodyPr/>
          <a:lstStyle/>
          <a:p>
            <a:fld id="{E05C88FD-B7B7-5540-91D3-CC2F6B604487}" type="slidenum">
              <a:rPr lang="en-US" smtClean="0"/>
              <a:pPr/>
              <a:t>39</a:t>
            </a:fld>
            <a:endParaRPr lang="en-US" smtClean="0"/>
          </a:p>
        </p:txBody>
      </p:sp>
      <p:sp>
        <p:nvSpPr>
          <p:cNvPr id="2" name="مستطيل 1"/>
          <p:cNvSpPr/>
          <p:nvPr/>
        </p:nvSpPr>
        <p:spPr>
          <a:xfrm>
            <a:off x="438912" y="3661154"/>
            <a:ext cx="8705088" cy="1938992"/>
          </a:xfrm>
          <a:prstGeom prst="rect">
            <a:avLst/>
          </a:prstGeom>
        </p:spPr>
        <p:txBody>
          <a:bodyPr wrap="square">
            <a:spAutoFit/>
          </a:bodyPr>
          <a:lstStyle/>
          <a:p>
            <a:pPr algn="r" rtl="1"/>
            <a:r>
              <a:rPr lang="ar-SA" dirty="0"/>
              <a:t>المعايير تختلف حسب اللاعب والبيانات.</a:t>
            </a:r>
          </a:p>
          <a:p>
            <a:pPr algn="r" rtl="1"/>
            <a:r>
              <a:rPr lang="ar-SA" dirty="0"/>
              <a:t>  تنسيقات </a:t>
            </a:r>
            <a:r>
              <a:rPr lang="en-US" dirty="0"/>
              <a:t>DVD </a:t>
            </a:r>
            <a:r>
              <a:rPr lang="ar-SA" dirty="0"/>
              <a:t>القابلة للتسجيل:</a:t>
            </a:r>
          </a:p>
          <a:p>
            <a:pPr algn="r" rtl="1"/>
            <a:r>
              <a:rPr lang="en-US" dirty="0"/>
              <a:t>DVD-R: </a:t>
            </a:r>
            <a:r>
              <a:rPr lang="ar-SA" dirty="0"/>
              <a:t>متوافق مع معظم اللاعبين ومحركات الأقراص</a:t>
            </a:r>
          </a:p>
          <a:p>
            <a:pPr algn="r" rtl="1"/>
            <a:r>
              <a:rPr lang="en-US" dirty="0"/>
              <a:t>DVD-RW: </a:t>
            </a:r>
            <a:r>
              <a:rPr lang="ar-SA" dirty="0"/>
              <a:t>قابل للعب في العديد من مشغلات </a:t>
            </a:r>
            <a:r>
              <a:rPr lang="en-US" dirty="0"/>
              <a:t>DVD </a:t>
            </a:r>
            <a:r>
              <a:rPr lang="ar-SA" dirty="0"/>
              <a:t>واللاعبين</a:t>
            </a:r>
          </a:p>
          <a:p>
            <a:pPr algn="r" rtl="1"/>
            <a:r>
              <a:rPr lang="en-US" dirty="0"/>
              <a:t>DVD-RAM: </a:t>
            </a:r>
            <a:r>
              <a:rPr lang="ar-SA" dirty="0"/>
              <a:t>التخزين القابل للإزالة لأجهزة الكمبيوتر.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457200" y="-168707"/>
            <a:ext cx="8229600" cy="1143000"/>
          </a:xfrm>
        </p:spPr>
        <p:txBody>
          <a:bodyPr/>
          <a:lstStyle/>
          <a:p>
            <a:pPr eaLnBrk="1" hangingPunct="1"/>
            <a:r>
              <a:rPr lang="en-US" sz="3400" dirty="0" smtClean="0">
                <a:solidFill>
                  <a:srgbClr val="FF0000"/>
                </a:solidFill>
                <a:ea typeface="ＭＳ Ｐゴシック" charset="-128"/>
                <a:cs typeface="ＭＳ Ｐゴシック" charset="-128"/>
              </a:rPr>
              <a:t>Computer Platform</a:t>
            </a:r>
            <a:endParaRPr lang="en-US" sz="3400" dirty="0">
              <a:solidFill>
                <a:srgbClr val="FF0000"/>
              </a:solidFill>
              <a:ea typeface="ＭＳ Ｐゴシック" charset="-128"/>
              <a:cs typeface="ＭＳ Ｐゴシック" charset="-128"/>
            </a:endParaRPr>
          </a:p>
        </p:txBody>
      </p:sp>
      <p:sp>
        <p:nvSpPr>
          <p:cNvPr id="22532" name="Rectangle 3"/>
          <p:cNvSpPr>
            <a:spLocks noGrp="1" noChangeArrowheads="1"/>
          </p:cNvSpPr>
          <p:nvPr>
            <p:ph idx="1"/>
          </p:nvPr>
        </p:nvSpPr>
        <p:spPr>
          <a:xfrm>
            <a:off x="0" y="782782"/>
            <a:ext cx="9337964" cy="4648200"/>
          </a:xfrm>
        </p:spPr>
        <p:txBody>
          <a:bodyPr>
            <a:normAutofit fontScale="92500"/>
          </a:bodyPr>
          <a:lstStyle/>
          <a:p>
            <a:pPr marL="0" indent="0" eaLnBrk="1" hangingPunct="1">
              <a:buNone/>
            </a:pPr>
            <a:r>
              <a:rPr lang="en-US" dirty="0">
                <a:solidFill>
                  <a:srgbClr val="FF5A14"/>
                </a:solidFill>
                <a:ea typeface="ＭＳ Ｐゴシック" charset="-128"/>
                <a:cs typeface="ＭＳ Ｐゴシック" charset="-128"/>
              </a:rPr>
              <a:t>Platform</a:t>
            </a:r>
            <a:r>
              <a:rPr lang="en-US" dirty="0">
                <a:ea typeface="ＭＳ Ｐゴシック" charset="-128"/>
                <a:cs typeface="ＭＳ Ｐゴシック" charset="-128"/>
              </a:rPr>
              <a:t> </a:t>
            </a:r>
            <a:r>
              <a:rPr lang="en-US" dirty="0" smtClean="0">
                <a:ea typeface="ＭＳ Ｐゴシック" charset="-128"/>
                <a:cs typeface="ＭＳ Ｐゴシック" charset="-128"/>
              </a:rPr>
              <a:t>a </a:t>
            </a:r>
            <a:r>
              <a:rPr lang="en-US" dirty="0">
                <a:ea typeface="ＭＳ Ｐゴシック" charset="-128"/>
                <a:cs typeface="ＭＳ Ｐゴシック" charset="-128"/>
              </a:rPr>
              <a:t>combination of hardware and operating system.</a:t>
            </a:r>
            <a:endParaRPr lang="en-US" sz="2800" dirty="0">
              <a:ea typeface="ＭＳ Ｐゴシック" charset="-128"/>
              <a:cs typeface="ＭＳ Ｐゴシック" charset="-128"/>
            </a:endParaRPr>
          </a:p>
          <a:p>
            <a:pPr marL="971550" lvl="1" indent="-514350" eaLnBrk="1" hangingPunct="1">
              <a:buFont typeface="+mj-lt"/>
              <a:buAutoNum type="arabicPeriod"/>
            </a:pPr>
            <a:r>
              <a:rPr lang="en-US" dirty="0"/>
              <a:t>Windows/PC platform.</a:t>
            </a:r>
          </a:p>
          <a:p>
            <a:pPr marL="971550" lvl="1" indent="-514350" eaLnBrk="1" hangingPunct="1">
              <a:buFont typeface="+mj-lt"/>
              <a:buAutoNum type="arabicPeriod"/>
            </a:pPr>
            <a:r>
              <a:rPr lang="en-US" dirty="0"/>
              <a:t>Macintosh platform</a:t>
            </a:r>
            <a:r>
              <a:rPr lang="en-US" dirty="0" smtClean="0"/>
              <a:t>.</a:t>
            </a:r>
          </a:p>
          <a:p>
            <a:pPr marL="971550" lvl="1" indent="-514350" eaLnBrk="1" hangingPunct="1">
              <a:buFont typeface="+mj-lt"/>
              <a:buAutoNum type="arabicPeriod"/>
            </a:pPr>
            <a:r>
              <a:rPr lang="en-US" dirty="0" smtClean="0"/>
              <a:t>Mobile Computing platform.</a:t>
            </a:r>
          </a:p>
          <a:p>
            <a:pPr eaLnBrk="1" hangingPunct="1"/>
            <a:r>
              <a:rPr lang="en-US" dirty="0">
                <a:solidFill>
                  <a:srgbClr val="FF5A14"/>
                </a:solidFill>
                <a:ea typeface="ＭＳ Ｐゴシック" charset="-128"/>
                <a:cs typeface="ＭＳ Ｐゴシック" charset="-128"/>
              </a:rPr>
              <a:t>Cross-platform</a:t>
            </a:r>
            <a:r>
              <a:rPr lang="en-US" dirty="0">
                <a:ea typeface="ＭＳ Ｐゴシック" charset="-128"/>
                <a:cs typeface="ＭＳ Ｐゴシック" charset="-128"/>
              </a:rPr>
              <a:t> compatibility.</a:t>
            </a:r>
            <a:endParaRPr lang="en-US" sz="2900" dirty="0">
              <a:ea typeface="ＭＳ Ｐゴシック" charset="-128"/>
              <a:cs typeface="ＭＳ Ｐゴシック" charset="-128"/>
            </a:endParaRPr>
          </a:p>
          <a:p>
            <a:pPr lvl="1" eaLnBrk="1" hangingPunct="1"/>
            <a:r>
              <a:rPr lang="en-US" dirty="0"/>
              <a:t>Ability of an application to run on different hardware and operating systems.</a:t>
            </a:r>
            <a:endParaRPr lang="en-US" sz="2300" dirty="0"/>
          </a:p>
          <a:p>
            <a:pPr lvl="2" eaLnBrk="1" hangingPunct="1"/>
            <a:r>
              <a:rPr lang="en-US" dirty="0">
                <a:ea typeface="ＭＳ Ｐゴシック" charset="-128"/>
              </a:rPr>
              <a:t>Adobe's Acrobat .</a:t>
            </a:r>
            <a:r>
              <a:rPr lang="en-US" dirty="0" err="1">
                <a:ea typeface="ＭＳ Ｐゴシック" charset="-128"/>
              </a:rPr>
              <a:t>pdf</a:t>
            </a:r>
            <a:r>
              <a:rPr lang="en-US" dirty="0">
                <a:ea typeface="ＭＳ Ｐゴシック" charset="-128"/>
              </a:rPr>
              <a:t> files can be opened on Windows or</a:t>
            </a:r>
            <a:r>
              <a:rPr lang="en-US" dirty="0" smtClean="0">
                <a:ea typeface="ＭＳ Ｐゴシック" charset="-128"/>
              </a:rPr>
              <a:t> Mac OS </a:t>
            </a:r>
            <a:r>
              <a:rPr lang="en-US" dirty="0">
                <a:ea typeface="ＭＳ Ｐゴシック" charset="-128"/>
              </a:rPr>
              <a:t>based computers.</a:t>
            </a:r>
            <a:endParaRPr lang="en-US" sz="2100" dirty="0">
              <a:ea typeface="ＭＳ Ｐゴシック" charset="-128"/>
            </a:endParaRPr>
          </a:p>
          <a:p>
            <a:pPr lvl="1" eaLnBrk="1" hangingPunct="1"/>
            <a:r>
              <a:rPr lang="en-US" dirty="0"/>
              <a:t>The WWW provides a cross-platform computing experience.</a:t>
            </a:r>
          </a:p>
        </p:txBody>
      </p:sp>
      <p:sp>
        <p:nvSpPr>
          <p:cNvPr id="22530" name="Slide Number Placeholder 4"/>
          <p:cNvSpPr>
            <a:spLocks noGrp="1"/>
          </p:cNvSpPr>
          <p:nvPr>
            <p:ph type="sldNum" sz="quarter" idx="12"/>
          </p:nvPr>
        </p:nvSpPr>
        <p:spPr>
          <a:noFill/>
        </p:spPr>
        <p:txBody>
          <a:bodyPr/>
          <a:lstStyle/>
          <a:p>
            <a:fld id="{2E1307CB-D8B3-854E-B391-E02B1C63B3D6}" type="slidenum">
              <a:rPr lang="en-US" smtClean="0"/>
              <a:pPr/>
              <a:t>4</a:t>
            </a:fld>
            <a:endParaRPr lang="en-US" smtClean="0"/>
          </a:p>
        </p:txBody>
      </p:sp>
      <p:sp>
        <p:nvSpPr>
          <p:cNvPr id="2" name="مستطيل 1"/>
          <p:cNvSpPr/>
          <p:nvPr/>
        </p:nvSpPr>
        <p:spPr>
          <a:xfrm>
            <a:off x="0" y="1157538"/>
            <a:ext cx="9144000" cy="5755422"/>
          </a:xfrm>
          <a:prstGeom prst="rect">
            <a:avLst/>
          </a:prstGeom>
        </p:spPr>
        <p:txBody>
          <a:bodyPr wrap="square">
            <a:spAutoFit/>
          </a:bodyPr>
          <a:lstStyle/>
          <a:p>
            <a:pPr algn="r" rtl="1"/>
            <a:r>
              <a:rPr lang="ar-SA" dirty="0"/>
              <a:t>منصة مجموعة من الأجهزة ونظام التشغيل.</a:t>
            </a:r>
          </a:p>
          <a:p>
            <a:pPr algn="r" rtl="1"/>
            <a:r>
              <a:rPr lang="ar-SA" dirty="0"/>
              <a:t>منصة ويندوز / الكمبيوتر الشخصي.</a:t>
            </a:r>
          </a:p>
          <a:p>
            <a:pPr algn="r" rtl="1"/>
            <a:r>
              <a:rPr lang="ar-SA" dirty="0"/>
              <a:t>منصة ماكنتوش.</a:t>
            </a:r>
          </a:p>
          <a:p>
            <a:pPr algn="r" rtl="1"/>
            <a:r>
              <a:rPr lang="ar-SA" dirty="0"/>
              <a:t>منصة الحوسبة المتنقلة.</a:t>
            </a:r>
          </a:p>
          <a:p>
            <a:pPr algn="r" rtl="1"/>
            <a:r>
              <a:rPr lang="ar-SA" dirty="0"/>
              <a:t>التوافق عبر النظام الأساسي</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r>
              <a:rPr lang="ar-SA" sz="2000" dirty="0"/>
              <a:t>إمكانية تشغيل تطبيق على أجهزة وأنظمة تشغيل مختلفة.</a:t>
            </a:r>
          </a:p>
          <a:p>
            <a:pPr algn="r" rtl="1"/>
            <a:r>
              <a:rPr lang="ar-SA" sz="2000" dirty="0"/>
              <a:t>يمكن فتح ملفات </a:t>
            </a:r>
            <a:r>
              <a:rPr lang="en-US" sz="2000" dirty="0"/>
              <a:t>Adobe Acrobat .pdf </a:t>
            </a:r>
            <a:r>
              <a:rPr lang="ar-SA" sz="2000" dirty="0"/>
              <a:t>على أجهزة الكمبيوتر التي تعمل بنظام التشغيل </a:t>
            </a:r>
            <a:r>
              <a:rPr lang="en-US" sz="2000" dirty="0"/>
              <a:t>Windows </a:t>
            </a:r>
            <a:r>
              <a:rPr lang="ar-SA" sz="2000" dirty="0"/>
              <a:t>أو </a:t>
            </a:r>
            <a:r>
              <a:rPr lang="en-US" sz="2000" dirty="0"/>
              <a:t>Mac OS.</a:t>
            </a:r>
          </a:p>
          <a:p>
            <a:pPr algn="r" rtl="1"/>
            <a:r>
              <a:rPr lang="ar-SA" sz="2000" dirty="0"/>
              <a:t>يوفر </a:t>
            </a:r>
            <a:r>
              <a:rPr lang="en-US" sz="2000" dirty="0"/>
              <a:t>WWW </a:t>
            </a:r>
            <a:r>
              <a:rPr lang="ar-SA" sz="2000" dirty="0"/>
              <a:t>تجربة حوسبة عبر منصة.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0" y="0"/>
            <a:ext cx="9290304" cy="8046720"/>
          </a:xfrm>
        </p:spPr>
        <p:txBody>
          <a:bodyPr>
            <a:normAutofit/>
          </a:bodyPr>
          <a:lstStyle/>
          <a:p>
            <a:r>
              <a:rPr lang="en-US" sz="2800" dirty="0">
                <a:latin typeface="+mj-lt"/>
                <a:ea typeface="ＭＳ Ｐゴシック" charset="-128"/>
                <a:cs typeface="ＭＳ Ｐゴシック" charset="-128"/>
              </a:rPr>
              <a:t>The DVD-R (Recordable) format is designed to fill much the same role with DVDs as CD-R does with CDs.</a:t>
            </a:r>
          </a:p>
          <a:p>
            <a:r>
              <a:rPr lang="en-US" sz="2800" dirty="0">
                <a:latin typeface="+mj-lt"/>
                <a:ea typeface="ＭＳ Ｐゴシック" charset="-128"/>
                <a:cs typeface="ＭＳ Ｐゴシック" charset="-128"/>
              </a:rPr>
              <a:t>DVD-R  can be used to burn large data disks, and it is currently the most reliable media for burning DVD video to discs that can play back in set-top DVD players</a:t>
            </a:r>
            <a:r>
              <a:rPr lang="en-US" sz="2800" dirty="0" smtClean="0">
                <a:latin typeface="+mj-lt"/>
                <a:ea typeface="ＭＳ Ｐゴシック" charset="-128"/>
                <a:cs typeface="ＭＳ Ｐゴシック" charset="-128"/>
              </a:rPr>
              <a:t>.</a:t>
            </a:r>
          </a:p>
          <a:p>
            <a:endParaRPr lang="en-US" sz="2800" dirty="0">
              <a:latin typeface="+mj-lt"/>
              <a:ea typeface="ＭＳ Ｐゴシック" charset="-128"/>
              <a:cs typeface="ＭＳ Ｐゴシック" charset="-128"/>
            </a:endParaRPr>
          </a:p>
          <a:p>
            <a:endParaRPr lang="en-US" sz="2800" dirty="0" smtClean="0">
              <a:latin typeface="+mj-lt"/>
              <a:ea typeface="ＭＳ Ｐゴシック" charset="-128"/>
              <a:cs typeface="ＭＳ Ｐゴシック" charset="-128"/>
            </a:endParaRPr>
          </a:p>
          <a:p>
            <a:endParaRPr lang="en-US" sz="2800" dirty="0">
              <a:latin typeface="+mj-lt"/>
              <a:ea typeface="ＭＳ Ｐゴシック" charset="-128"/>
              <a:cs typeface="ＭＳ Ｐゴシック" charset="-128"/>
            </a:endParaRPr>
          </a:p>
          <a:p>
            <a:endParaRPr lang="en-US" sz="2800" dirty="0" smtClean="0">
              <a:latin typeface="+mj-lt"/>
              <a:ea typeface="ＭＳ Ｐゴシック" charset="-128"/>
              <a:cs typeface="ＭＳ Ｐゴシック" charset="-128"/>
            </a:endParaRPr>
          </a:p>
          <a:p>
            <a:endParaRPr lang="en-US" sz="2800" dirty="0">
              <a:latin typeface="+mj-lt"/>
              <a:ea typeface="ＭＳ Ｐゴシック" charset="-128"/>
              <a:cs typeface="ＭＳ Ｐゴシック" charset="-128"/>
            </a:endParaRPr>
          </a:p>
          <a:p>
            <a:pPr marL="0" indent="0">
              <a:buNone/>
            </a:pPr>
            <a:endParaRPr lang="en-US" sz="2400" dirty="0">
              <a:latin typeface="+mj-lt"/>
              <a:ea typeface="ＭＳ Ｐゴシック" charset="-128"/>
              <a:cs typeface="ＭＳ Ｐゴシック" charset="-128"/>
            </a:endParaRPr>
          </a:p>
          <a:p>
            <a:pPr algn="r" rtl="1"/>
            <a:r>
              <a:rPr lang="ar-SA" sz="2500" dirty="0"/>
              <a:t>تم تصميم تنسيق </a:t>
            </a:r>
            <a:r>
              <a:rPr lang="en-US" sz="2500" dirty="0"/>
              <a:t>DVD-RW (</a:t>
            </a:r>
            <a:r>
              <a:rPr lang="en-US" sz="2500" dirty="0" err="1"/>
              <a:t>ReWritable</a:t>
            </a:r>
            <a:r>
              <a:rPr lang="en-US" sz="2500" dirty="0"/>
              <a:t>) </a:t>
            </a:r>
            <a:r>
              <a:rPr lang="ar-SA" sz="2500" dirty="0"/>
              <a:t>للتسجيل المتسلسل لدعم تسجيل تدفق الوسائط ، بما في ذلك مسجلات الفيديو المستهلك. يجب أن تكون أقراص </a:t>
            </a:r>
            <a:r>
              <a:rPr lang="en-US" sz="2500" dirty="0"/>
              <a:t>DVD-RW </a:t>
            </a:r>
            <a:r>
              <a:rPr lang="ar-SA" sz="2500" dirty="0"/>
              <a:t>قابلة لإعادة الاستخدام أكثر من 1000 مرة ، مع عمر تقديري من 30 إلى 50 سنة. إنها أقل توافقًا من </a:t>
            </a:r>
            <a:r>
              <a:rPr lang="en-US" sz="2500" dirty="0"/>
              <a:t>DVD-R </a:t>
            </a:r>
            <a:r>
              <a:rPr lang="ar-SA" sz="2500" dirty="0"/>
              <a:t>مع مشغلات </a:t>
            </a:r>
            <a:r>
              <a:rPr lang="en-US" sz="2500" dirty="0"/>
              <a:t>DVD </a:t>
            </a:r>
            <a:r>
              <a:rPr lang="ar-SA" sz="2500" dirty="0"/>
              <a:t>الموجودة.</a:t>
            </a:r>
          </a:p>
          <a:p>
            <a:endParaRPr lang="en-US" sz="2800" dirty="0" smtClean="0">
              <a:latin typeface="+mj-lt"/>
            </a:endParaRPr>
          </a:p>
          <a:p>
            <a:endParaRPr lang="ar-SA" sz="2800" dirty="0">
              <a:latin typeface="+mj-lt"/>
            </a:endParaRPr>
          </a:p>
        </p:txBody>
      </p:sp>
      <p:sp>
        <p:nvSpPr>
          <p:cNvPr id="4" name="عنصر نائب لرقم الشريحة 3"/>
          <p:cNvSpPr>
            <a:spLocks noGrp="1"/>
          </p:cNvSpPr>
          <p:nvPr>
            <p:ph type="sldNum" sz="quarter" idx="12"/>
          </p:nvPr>
        </p:nvSpPr>
        <p:spPr/>
        <p:txBody>
          <a:bodyPr/>
          <a:lstStyle/>
          <a:p>
            <a:fld id="{376D0372-3655-B14C-B6E5-F552B1C3497E}" type="slidenum">
              <a:rPr lang="en-US" smtClean="0"/>
              <a:pPr/>
              <a:t>40</a:t>
            </a:fld>
            <a:endParaRPr lang="en-US" dirty="0"/>
          </a:p>
        </p:txBody>
      </p:sp>
      <p:sp>
        <p:nvSpPr>
          <p:cNvPr id="5" name="مستطيل 4"/>
          <p:cNvSpPr/>
          <p:nvPr/>
        </p:nvSpPr>
        <p:spPr>
          <a:xfrm>
            <a:off x="0" y="2219920"/>
            <a:ext cx="9144000" cy="3293209"/>
          </a:xfrm>
          <a:prstGeom prst="rect">
            <a:avLst/>
          </a:prstGeom>
        </p:spPr>
        <p:txBody>
          <a:bodyPr wrap="square">
            <a:spAutoFit/>
          </a:bodyPr>
          <a:lstStyle/>
          <a:p>
            <a:pPr algn="r" rtl="1"/>
            <a:r>
              <a:rPr lang="ar-SA" sz="2000" dirty="0"/>
              <a:t>تم تصميم تنسيق </a:t>
            </a:r>
            <a:r>
              <a:rPr lang="en-US" sz="2000" dirty="0"/>
              <a:t>DVD-R (</a:t>
            </a:r>
            <a:r>
              <a:rPr lang="ar-SA" sz="2000" dirty="0"/>
              <a:t>قابل للتسجيل) لملء نفس الدور مع أقراص الفيديو الرقمية كما يفعل </a:t>
            </a:r>
            <a:r>
              <a:rPr lang="en-US" sz="2000" dirty="0"/>
              <a:t>CD-R </a:t>
            </a:r>
            <a:r>
              <a:rPr lang="ar-SA" sz="2000" dirty="0"/>
              <a:t>مع الأقراص </a:t>
            </a:r>
            <a:r>
              <a:rPr lang="ar-SA" sz="2000" dirty="0" err="1" smtClean="0"/>
              <a:t>المضغوطة.يمكن</a:t>
            </a:r>
            <a:r>
              <a:rPr lang="ar-SA" sz="2000" dirty="0" smtClean="0"/>
              <a:t> </a:t>
            </a:r>
            <a:r>
              <a:rPr lang="ar-SA" sz="2000" dirty="0"/>
              <a:t>استخدام قرص </a:t>
            </a:r>
            <a:r>
              <a:rPr lang="en-US" sz="2000" dirty="0"/>
              <a:t>DVD-R </a:t>
            </a:r>
            <a:r>
              <a:rPr lang="ar-SA" sz="2000" dirty="0"/>
              <a:t>لنسخ أقراص بيانات كبيرة ، وهو حاليًا أكثر الوسائط الموثوق بها لحرق فيديو </a:t>
            </a:r>
            <a:r>
              <a:rPr lang="en-US" sz="2000" dirty="0"/>
              <a:t>DVD </a:t>
            </a:r>
            <a:r>
              <a:rPr lang="ar-SA" sz="2000" dirty="0"/>
              <a:t>على أقراص يمكن تشغيلها في مشغلات </a:t>
            </a:r>
            <a:r>
              <a:rPr lang="en-US" dirty="0"/>
              <a:t>DVD</a:t>
            </a:r>
            <a:r>
              <a:rPr lang="en-US" dirty="0" smtClean="0"/>
              <a:t>.</a:t>
            </a:r>
            <a:endParaRPr lang="ar-SA" dirty="0" smtClean="0"/>
          </a:p>
          <a:p>
            <a:r>
              <a:rPr lang="en-US" dirty="0"/>
              <a:t>The DVD-RW (</a:t>
            </a:r>
            <a:r>
              <a:rPr lang="en-US" dirty="0" err="1"/>
              <a:t>ReWritable</a:t>
            </a:r>
            <a:r>
              <a:rPr lang="en-US" dirty="0"/>
              <a:t>) format was designed for sequential recording to support recording of streaming media, including for consumer video recorders. </a:t>
            </a:r>
          </a:p>
          <a:p>
            <a:r>
              <a:rPr lang="en-US" dirty="0"/>
              <a:t>DVD-RW discs should be reusable over 1000 times, with an estimated lifetime of 30 to 50 years. </a:t>
            </a:r>
            <a:r>
              <a:rPr lang="en-US" dirty="0" smtClean="0"/>
              <a:t> It </a:t>
            </a:r>
            <a:r>
              <a:rPr lang="en-US" dirty="0"/>
              <a:t>is somewhat less compatible than DVD-R with existing DVD players</a:t>
            </a:r>
            <a:r>
              <a:rPr lang="en-US" dirty="0" smtClean="0"/>
              <a:t>.</a:t>
            </a:r>
            <a:endParaRPr lang="en-US" dirty="0"/>
          </a:p>
        </p:txBody>
      </p:sp>
    </p:spTree>
    <p:extLst>
      <p:ext uri="{BB962C8B-B14F-4D97-AF65-F5344CB8AC3E}">
        <p14:creationId xmlns:p14="http://schemas.microsoft.com/office/powerpoint/2010/main" val="189526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0115" name="Rectangle 2"/>
          <p:cNvSpPr>
            <a:spLocks noGrp="1" noChangeArrowheads="1"/>
          </p:cNvSpPr>
          <p:nvPr>
            <p:ph type="title"/>
          </p:nvPr>
        </p:nvSpPr>
        <p:spPr>
          <a:xfrm>
            <a:off x="256032" y="-182562"/>
            <a:ext cx="8229600" cy="1143000"/>
          </a:xfrm>
        </p:spPr>
        <p:txBody>
          <a:bodyPr vert="horz" lIns="91440" tIns="45720" rIns="91440" bIns="45720" rtlCol="0" anchor="ctr">
            <a:normAutofit/>
          </a:bodyPr>
          <a:lstStyle/>
          <a:p>
            <a:r>
              <a:rPr lang="en-US" dirty="0">
                <a:solidFill>
                  <a:srgbClr val="FF0000"/>
                </a:solidFill>
                <a:ea typeface="ＭＳ Ｐゴシック" charset="-128"/>
                <a:cs typeface="ＭＳ Ｐゴシック" charset="-128"/>
              </a:rPr>
              <a:t>BLU-RAY: Next Generation </a:t>
            </a:r>
          </a:p>
        </p:txBody>
      </p:sp>
      <p:sp>
        <p:nvSpPr>
          <p:cNvPr id="90116" name="Rectangle 3"/>
          <p:cNvSpPr>
            <a:spLocks noGrp="1" noChangeArrowheads="1"/>
          </p:cNvSpPr>
          <p:nvPr>
            <p:ph idx="1"/>
          </p:nvPr>
        </p:nvSpPr>
        <p:spPr>
          <a:xfrm>
            <a:off x="0" y="685800"/>
            <a:ext cx="9144000" cy="4525963"/>
          </a:xfrm>
        </p:spPr>
        <p:txBody>
          <a:bodyPr>
            <a:normAutofit fontScale="92500" lnSpcReduction="20000"/>
          </a:bodyPr>
          <a:lstStyle/>
          <a:p>
            <a:pPr eaLnBrk="1" hangingPunct="1"/>
            <a:r>
              <a:rPr lang="en-US" dirty="0">
                <a:ea typeface="ＭＳ Ｐゴシック" charset="-128"/>
                <a:cs typeface="ＭＳ Ｐゴシック" charset="-128"/>
              </a:rPr>
              <a:t>Optical storage based on </a:t>
            </a:r>
            <a:r>
              <a:rPr lang="en-US" dirty="0" err="1">
                <a:ea typeface="ＭＳ Ｐゴシック" charset="-128"/>
                <a:cs typeface="ＭＳ Ｐゴシック" charset="-128"/>
              </a:rPr>
              <a:t>blu</a:t>
            </a:r>
            <a:r>
              <a:rPr lang="en-US" dirty="0">
                <a:ea typeface="ＭＳ Ｐゴシック" charset="-128"/>
                <a:cs typeface="ＭＳ Ｐゴシック" charset="-128"/>
              </a:rPr>
              <a:t>-ray laser.</a:t>
            </a:r>
          </a:p>
          <a:p>
            <a:pPr lvl="1" eaLnBrk="1" hangingPunct="1"/>
            <a:r>
              <a:rPr lang="en-US" dirty="0"/>
              <a:t> Shorter wavelength (405nm)</a:t>
            </a:r>
            <a:r>
              <a:rPr lang="en-US" dirty="0" smtClean="0"/>
              <a:t>.</a:t>
            </a:r>
            <a:br>
              <a:rPr lang="en-US" dirty="0" smtClean="0"/>
            </a:br>
            <a:endParaRPr lang="en-US" dirty="0" smtClean="0"/>
          </a:p>
          <a:p>
            <a:pPr eaLnBrk="1" hangingPunct="1"/>
            <a:r>
              <a:rPr lang="en-US" b="1" dirty="0">
                <a:solidFill>
                  <a:srgbClr val="FF0000"/>
                </a:solidFill>
                <a:ea typeface="ＭＳ Ｐゴシック" charset="-128"/>
                <a:cs typeface="ＭＳ Ｐゴシック" charset="-128"/>
              </a:rPr>
              <a:t>Massive storage capacity. </a:t>
            </a:r>
          </a:p>
          <a:p>
            <a:pPr lvl="1" eaLnBrk="1" hangingPunct="1"/>
            <a:r>
              <a:rPr lang="en-US" dirty="0"/>
              <a:t>Single layer can store 27GB of data.</a:t>
            </a:r>
          </a:p>
          <a:p>
            <a:pPr lvl="2" eaLnBrk="1" hangingPunct="1"/>
            <a:r>
              <a:rPr lang="en-US" dirty="0">
                <a:ea typeface="ＭＳ Ｐゴシック" charset="-128"/>
              </a:rPr>
              <a:t>Can store 2 hours of high-definition video or </a:t>
            </a:r>
          </a:p>
          <a:p>
            <a:pPr lvl="2" eaLnBrk="1" hangingPunct="1"/>
            <a:r>
              <a:rPr lang="en-US" dirty="0">
                <a:ea typeface="ＭＳ Ｐゴシック" charset="-128"/>
              </a:rPr>
              <a:t>13 hours of standard video. </a:t>
            </a:r>
          </a:p>
          <a:p>
            <a:pPr lvl="1" eaLnBrk="1" hangingPunct="1"/>
            <a:r>
              <a:rPr lang="en-US" dirty="0"/>
              <a:t>Dual layer stores 50GB of data</a:t>
            </a:r>
            <a:r>
              <a:rPr lang="en-US" dirty="0" smtClean="0"/>
              <a:t>.</a:t>
            </a:r>
            <a:br>
              <a:rPr lang="en-US" dirty="0" smtClean="0"/>
            </a:br>
            <a:endParaRPr lang="en-US" dirty="0" smtClean="0"/>
          </a:p>
          <a:p>
            <a:pPr eaLnBrk="1" hangingPunct="1"/>
            <a:r>
              <a:rPr lang="en-US" dirty="0">
                <a:ea typeface="ＭＳ Ｐゴシック" charset="-128"/>
                <a:cs typeface="ＭＳ Ｐゴシック" charset="-128"/>
              </a:rPr>
              <a:t>Currently used for recording high definition video and PlayStation 3 games.</a:t>
            </a:r>
          </a:p>
          <a:p>
            <a:pPr lvl="1" eaLnBrk="1" hangingPunct="1"/>
            <a:endParaRPr lang="en-US" dirty="0"/>
          </a:p>
        </p:txBody>
      </p:sp>
      <p:sp>
        <p:nvSpPr>
          <p:cNvPr id="90114" name="Slide Number Placeholder 4"/>
          <p:cNvSpPr>
            <a:spLocks noGrp="1"/>
          </p:cNvSpPr>
          <p:nvPr>
            <p:ph type="sldNum" sz="quarter" idx="12"/>
          </p:nvPr>
        </p:nvSpPr>
        <p:spPr>
          <a:noFill/>
        </p:spPr>
        <p:txBody>
          <a:bodyPr/>
          <a:lstStyle/>
          <a:p>
            <a:fld id="{D9F4E93F-9896-A943-95D3-6BFB43153A1D}" type="slidenum">
              <a:rPr lang="en-US" smtClean="0"/>
              <a:pPr/>
              <a:t>41</a:t>
            </a:fld>
            <a:endParaRPr lang="en-US" smtClean="0"/>
          </a:p>
        </p:txBody>
      </p:sp>
      <p:sp>
        <p:nvSpPr>
          <p:cNvPr id="2" name="مستطيل 1"/>
          <p:cNvSpPr/>
          <p:nvPr/>
        </p:nvSpPr>
        <p:spPr>
          <a:xfrm>
            <a:off x="237744" y="1139160"/>
            <a:ext cx="8906256" cy="5262979"/>
          </a:xfrm>
          <a:prstGeom prst="rect">
            <a:avLst/>
          </a:prstGeom>
        </p:spPr>
        <p:txBody>
          <a:bodyPr wrap="square">
            <a:spAutoFit/>
          </a:bodyPr>
          <a:lstStyle/>
          <a:p>
            <a:pPr algn="r" rtl="1"/>
            <a:r>
              <a:rPr lang="ar-SA" dirty="0"/>
              <a:t>التخزين الضوئي على أساس الليزر بلو راي.</a:t>
            </a:r>
          </a:p>
          <a:p>
            <a:pPr algn="r" rtl="1"/>
            <a:r>
              <a:rPr lang="ar-SA" dirty="0"/>
              <a:t>  الطول الموجي أقصر (405 </a:t>
            </a:r>
            <a:r>
              <a:rPr lang="en-US" dirty="0"/>
              <a:t>nm).</a:t>
            </a:r>
          </a:p>
          <a:p>
            <a:pPr algn="r" rtl="1"/>
            <a:r>
              <a:rPr lang="ar-SA" dirty="0"/>
              <a:t>سعة تخزين هائلة</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يمكن للطبقة الواحدة تخزين 27 جيجابايت من البيانات.</a:t>
            </a:r>
          </a:p>
          <a:p>
            <a:pPr algn="r" rtl="1"/>
            <a:r>
              <a:rPr lang="ar-SA" dirty="0"/>
              <a:t>يمكن تخزين ساعتين من الفيديو عالي الوضوح أو</a:t>
            </a:r>
          </a:p>
          <a:p>
            <a:pPr algn="r" rtl="1"/>
            <a:r>
              <a:rPr lang="ar-SA" dirty="0"/>
              <a:t>13 ساعة من الفيديو القياسي.</a:t>
            </a:r>
          </a:p>
          <a:p>
            <a:pPr algn="r" rtl="1"/>
            <a:r>
              <a:rPr lang="ar-SA" dirty="0"/>
              <a:t>طبقة مزدوجة بتخزين 50</a:t>
            </a:r>
            <a:r>
              <a:rPr lang="en-US" dirty="0"/>
              <a:t>GB </a:t>
            </a:r>
            <a:r>
              <a:rPr lang="ar-SA" dirty="0"/>
              <a:t>من البيانات.</a:t>
            </a:r>
          </a:p>
          <a:p>
            <a:pPr algn="r" rtl="1"/>
            <a:r>
              <a:rPr lang="ar-SA" dirty="0"/>
              <a:t>يستخدم حاليا لتسجيل الفيديو عالي الوضوح وألعاب بلاي ستيشن 3.</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2163" name="Rectangle 2"/>
          <p:cNvSpPr>
            <a:spLocks noGrp="1" noChangeArrowheads="1"/>
          </p:cNvSpPr>
          <p:nvPr>
            <p:ph type="title"/>
          </p:nvPr>
        </p:nvSpPr>
        <p:spPr>
          <a:xfrm>
            <a:off x="402336" y="-182562"/>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Solid-state Storage</a:t>
            </a:r>
            <a:endParaRPr lang="en-US" dirty="0">
              <a:solidFill>
                <a:srgbClr val="FF0000"/>
              </a:solidFill>
              <a:ea typeface="ＭＳ Ｐゴシック" charset="-128"/>
              <a:cs typeface="ＭＳ Ｐゴシック" charset="-128"/>
            </a:endParaRPr>
          </a:p>
        </p:txBody>
      </p:sp>
      <p:sp>
        <p:nvSpPr>
          <p:cNvPr id="92164" name="Rectangle 3"/>
          <p:cNvSpPr>
            <a:spLocks noGrp="1" noChangeArrowheads="1"/>
          </p:cNvSpPr>
          <p:nvPr>
            <p:ph idx="1"/>
          </p:nvPr>
        </p:nvSpPr>
        <p:spPr>
          <a:xfrm>
            <a:off x="164592" y="740664"/>
            <a:ext cx="8979408" cy="4525963"/>
          </a:xfrm>
        </p:spPr>
        <p:txBody>
          <a:bodyPr>
            <a:normAutofit/>
          </a:bodyPr>
          <a:lstStyle/>
          <a:p>
            <a:pPr eaLnBrk="1" hangingPunct="1"/>
            <a:r>
              <a:rPr lang="en-US" sz="3600" dirty="0">
                <a:ea typeface="ＭＳ Ｐゴシック" charset="-128"/>
                <a:cs typeface="ＭＳ Ｐゴシック" charset="-128"/>
              </a:rPr>
              <a:t>Computer storage with no moving parts.</a:t>
            </a:r>
          </a:p>
          <a:p>
            <a:pPr eaLnBrk="1" hangingPunct="1"/>
            <a:r>
              <a:rPr lang="en-US" sz="3600" dirty="0">
                <a:ea typeface="ＭＳ Ｐゴシック" charset="-128"/>
                <a:cs typeface="ＭＳ Ｐゴシック" charset="-128"/>
              </a:rPr>
              <a:t>Devices are based on flash memory technology.</a:t>
            </a:r>
          </a:p>
          <a:p>
            <a:pPr lvl="1" eaLnBrk="1" hangingPunct="1">
              <a:lnSpc>
                <a:spcPct val="90000"/>
              </a:lnSpc>
            </a:pPr>
            <a:r>
              <a:rPr lang="en-US" sz="3200" dirty="0"/>
              <a:t>Contains a grid of cells, each with two transistors separated by a thin layer of insulating oxide.</a:t>
            </a:r>
          </a:p>
          <a:p>
            <a:pPr lvl="1" eaLnBrk="1" hangingPunct="1">
              <a:lnSpc>
                <a:spcPct val="90000"/>
              </a:lnSpc>
            </a:pPr>
            <a:r>
              <a:rPr lang="en-US" sz="3200" dirty="0"/>
              <a:t>The insulating oxide layer preserves information with no need of external power.</a:t>
            </a:r>
          </a:p>
          <a:p>
            <a:pPr eaLnBrk="1" hangingPunct="1">
              <a:lnSpc>
                <a:spcPct val="90000"/>
              </a:lnSpc>
              <a:buFont typeface="Wingdings" charset="2"/>
              <a:buNone/>
            </a:pPr>
            <a:endParaRPr lang="en-US" sz="2800" dirty="0">
              <a:ea typeface="ＭＳ Ｐゴシック" charset="-128"/>
              <a:cs typeface="ＭＳ Ｐゴシック" charset="-128"/>
            </a:endParaRPr>
          </a:p>
        </p:txBody>
      </p:sp>
      <p:sp>
        <p:nvSpPr>
          <p:cNvPr id="92162" name="Slide Number Placeholder 4"/>
          <p:cNvSpPr>
            <a:spLocks noGrp="1"/>
          </p:cNvSpPr>
          <p:nvPr>
            <p:ph type="sldNum" sz="quarter" idx="12"/>
          </p:nvPr>
        </p:nvSpPr>
        <p:spPr>
          <a:noFill/>
        </p:spPr>
        <p:txBody>
          <a:bodyPr/>
          <a:lstStyle/>
          <a:p>
            <a:fld id="{2DAA0948-859A-8E45-BAB0-CA8229B5D1B4}" type="slidenum">
              <a:rPr lang="en-US" smtClean="0"/>
              <a:pPr/>
              <a:t>42</a:t>
            </a:fld>
            <a:endParaRPr lang="en-US" smtClean="0"/>
          </a:p>
        </p:txBody>
      </p:sp>
      <p:sp>
        <p:nvSpPr>
          <p:cNvPr id="2" name="مستطيل 1"/>
          <p:cNvSpPr/>
          <p:nvPr/>
        </p:nvSpPr>
        <p:spPr>
          <a:xfrm>
            <a:off x="0" y="4577340"/>
            <a:ext cx="9144000" cy="1938992"/>
          </a:xfrm>
          <a:prstGeom prst="rect">
            <a:avLst/>
          </a:prstGeom>
        </p:spPr>
        <p:txBody>
          <a:bodyPr wrap="square">
            <a:spAutoFit/>
          </a:bodyPr>
          <a:lstStyle/>
          <a:p>
            <a:pPr algn="r" rtl="1"/>
            <a:r>
              <a:rPr lang="ar-SA" dirty="0"/>
              <a:t>تخزين الكمبيوتر بدون أجزاء متحركة.</a:t>
            </a:r>
          </a:p>
          <a:p>
            <a:pPr algn="r" rtl="1"/>
            <a:r>
              <a:rPr lang="ar-SA" dirty="0"/>
              <a:t>تعتمد الأجهزة على تقنية ذاكرة الفلاش.</a:t>
            </a:r>
          </a:p>
          <a:p>
            <a:pPr algn="r" rtl="1"/>
            <a:r>
              <a:rPr lang="ar-SA" dirty="0"/>
              <a:t>يحتوي على شبكة من الخلايا ، يحتوي كل منها على ترانزستور منفصلين بطبقة رقيقة من أكسيد عازل.</a:t>
            </a:r>
          </a:p>
          <a:p>
            <a:pPr algn="r" rtl="1"/>
            <a:r>
              <a:rPr lang="ar-SA" dirty="0"/>
              <a:t>طبقة الأكسيد العازلة تحافظ على المعلومات دون الحاجة إلى قوة خارجية.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4211" name="Rectangle 2"/>
          <p:cNvSpPr>
            <a:spLocks noGrp="1" noChangeArrowheads="1"/>
          </p:cNvSpPr>
          <p:nvPr>
            <p:ph type="title"/>
          </p:nvPr>
        </p:nvSpPr>
        <p:spPr>
          <a:xfrm>
            <a:off x="457200" y="-255714"/>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Solid-state Storage</a:t>
            </a:r>
            <a:endParaRPr lang="en-US" dirty="0">
              <a:solidFill>
                <a:srgbClr val="FF0000"/>
              </a:solidFill>
              <a:ea typeface="ＭＳ Ｐゴシック" charset="-128"/>
              <a:cs typeface="ＭＳ Ｐゴシック" charset="-128"/>
            </a:endParaRPr>
          </a:p>
        </p:txBody>
      </p:sp>
      <p:sp>
        <p:nvSpPr>
          <p:cNvPr id="94212" name="Rectangle 3"/>
          <p:cNvSpPr>
            <a:spLocks noGrp="1" noChangeArrowheads="1"/>
          </p:cNvSpPr>
          <p:nvPr>
            <p:ph idx="1"/>
          </p:nvPr>
        </p:nvSpPr>
        <p:spPr>
          <a:xfrm>
            <a:off x="-15240" y="422090"/>
            <a:ext cx="8229600" cy="4648200"/>
          </a:xfrm>
        </p:spPr>
        <p:txBody>
          <a:bodyPr>
            <a:normAutofit lnSpcReduction="10000"/>
          </a:bodyPr>
          <a:lstStyle/>
          <a:p>
            <a:pPr eaLnBrk="1" hangingPunct="1"/>
            <a:r>
              <a:rPr lang="en-US" dirty="0">
                <a:solidFill>
                  <a:srgbClr val="FF0000"/>
                </a:solidFill>
                <a:ea typeface="ＭＳ Ｐゴシック" charset="-128"/>
                <a:cs typeface="ＭＳ Ｐゴシック" charset="-128"/>
              </a:rPr>
              <a:t>Benefits:</a:t>
            </a:r>
          </a:p>
          <a:p>
            <a:pPr marL="971550" lvl="1" indent="-514350" eaLnBrk="1" hangingPunct="1">
              <a:buFont typeface="+mj-lt"/>
              <a:buAutoNum type="arabicPeriod"/>
            </a:pPr>
            <a:r>
              <a:rPr lang="en-US" dirty="0"/>
              <a:t> Lightweight</a:t>
            </a:r>
          </a:p>
          <a:p>
            <a:pPr marL="971550" lvl="1" indent="-514350" eaLnBrk="1" hangingPunct="1">
              <a:buFont typeface="+mj-lt"/>
              <a:buAutoNum type="arabicPeriod"/>
            </a:pPr>
            <a:r>
              <a:rPr lang="en-US" dirty="0"/>
              <a:t> Small </a:t>
            </a:r>
          </a:p>
          <a:p>
            <a:pPr marL="971550" lvl="1" indent="-514350" eaLnBrk="1" hangingPunct="1">
              <a:buFont typeface="+mj-lt"/>
              <a:buAutoNum type="arabicPeriod"/>
            </a:pPr>
            <a:r>
              <a:rPr lang="en-US" dirty="0"/>
              <a:t> Low power requirements</a:t>
            </a:r>
          </a:p>
          <a:p>
            <a:pPr marL="971550" lvl="1" indent="-514350" eaLnBrk="1" hangingPunct="1">
              <a:buFont typeface="+mj-lt"/>
              <a:buAutoNum type="arabicPeriod"/>
            </a:pPr>
            <a:r>
              <a:rPr lang="en-US" dirty="0"/>
              <a:t> More durable than devices with movable parts.</a:t>
            </a:r>
          </a:p>
          <a:p>
            <a:pPr eaLnBrk="1" hangingPunct="1"/>
            <a:r>
              <a:rPr lang="en-US" dirty="0">
                <a:solidFill>
                  <a:srgbClr val="FF0000"/>
                </a:solidFill>
                <a:ea typeface="ＭＳ Ｐゴシック" charset="-128"/>
                <a:cs typeface="ＭＳ Ｐゴシック" charset="-128"/>
              </a:rPr>
              <a:t>Disadvantages:</a:t>
            </a:r>
          </a:p>
          <a:p>
            <a:pPr marL="971550" lvl="1" indent="-514350" eaLnBrk="1" hangingPunct="1">
              <a:buFont typeface="+mj-lt"/>
              <a:buAutoNum type="arabicPeriod"/>
            </a:pPr>
            <a:r>
              <a:rPr lang="en-US" dirty="0"/>
              <a:t> More expensive than magnetic </a:t>
            </a:r>
            <a:r>
              <a:rPr lang="en-US" dirty="0"/>
              <a:t> </a:t>
            </a:r>
            <a:r>
              <a:rPr lang="en-US" dirty="0" smtClean="0"/>
              <a:t>storage</a:t>
            </a:r>
            <a:endParaRPr lang="en-US" dirty="0"/>
          </a:p>
          <a:p>
            <a:pPr marL="971550" lvl="1" indent="-514350" eaLnBrk="1" hangingPunct="1">
              <a:buFont typeface="+mj-lt"/>
              <a:buAutoNum type="arabicPeriod"/>
            </a:pPr>
            <a:r>
              <a:rPr lang="en-US" dirty="0"/>
              <a:t> Limited capacity</a:t>
            </a:r>
          </a:p>
          <a:p>
            <a:pPr marL="971550" lvl="1" indent="-514350" eaLnBrk="1" hangingPunct="1">
              <a:buFont typeface="+mj-lt"/>
              <a:buAutoNum type="arabicPeriod"/>
            </a:pPr>
            <a:r>
              <a:rPr lang="en-US" dirty="0"/>
              <a:t> Limited life expectancy.</a:t>
            </a:r>
          </a:p>
        </p:txBody>
      </p:sp>
      <p:sp>
        <p:nvSpPr>
          <p:cNvPr id="94210" name="Slide Number Placeholder 4"/>
          <p:cNvSpPr>
            <a:spLocks noGrp="1"/>
          </p:cNvSpPr>
          <p:nvPr>
            <p:ph type="sldNum" sz="quarter" idx="12"/>
          </p:nvPr>
        </p:nvSpPr>
        <p:spPr>
          <a:noFill/>
        </p:spPr>
        <p:txBody>
          <a:bodyPr/>
          <a:lstStyle/>
          <a:p>
            <a:fld id="{A7386157-C51F-5441-B320-0F84EC19B59A}" type="slidenum">
              <a:rPr lang="en-US" smtClean="0"/>
              <a:pPr/>
              <a:t>43</a:t>
            </a:fld>
            <a:endParaRPr lang="en-US" smtClean="0"/>
          </a:p>
        </p:txBody>
      </p:sp>
      <p:sp>
        <p:nvSpPr>
          <p:cNvPr id="94213" name="Text Box 5"/>
          <p:cNvSpPr txBox="1">
            <a:spLocks noChangeArrowheads="1"/>
          </p:cNvSpPr>
          <p:nvPr/>
        </p:nvSpPr>
        <p:spPr bwMode="auto">
          <a:xfrm>
            <a:off x="6934200" y="1524000"/>
            <a:ext cx="457200" cy="457200"/>
          </a:xfrm>
          <a:prstGeom prst="rect">
            <a:avLst/>
          </a:prstGeom>
          <a:noFill/>
          <a:ln w="9525">
            <a:noFill/>
            <a:miter lim="800000"/>
            <a:headEnd/>
            <a:tailEnd/>
          </a:ln>
        </p:spPr>
        <p:txBody>
          <a:bodyPr>
            <a:prstTxWarp prst="textNoShape">
              <a:avLst/>
            </a:prstTxWarp>
            <a:spAutoFit/>
          </a:bodyPr>
          <a:lstStyle/>
          <a:p>
            <a:pPr>
              <a:spcBef>
                <a:spcPct val="50000"/>
              </a:spcBef>
            </a:pPr>
            <a:endParaRPr lang="en-US"/>
          </a:p>
        </p:txBody>
      </p:sp>
      <p:sp>
        <p:nvSpPr>
          <p:cNvPr id="94216" name="Text Box 6"/>
          <p:cNvSpPr txBox="1">
            <a:spLocks noChangeArrowheads="1"/>
          </p:cNvSpPr>
          <p:nvPr/>
        </p:nvSpPr>
        <p:spPr bwMode="auto">
          <a:xfrm>
            <a:off x="0" y="4725400"/>
            <a:ext cx="5047488" cy="2154436"/>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prstTxWarp prst="textNoShape">
              <a:avLst/>
            </a:prstTxWarp>
            <a:spAutoFit/>
          </a:bodyPr>
          <a:lstStyle/>
          <a:p>
            <a:pPr>
              <a:spcBef>
                <a:spcPct val="50000"/>
              </a:spcBef>
            </a:pPr>
            <a:r>
              <a:rPr lang="en-US" b="1" dirty="0"/>
              <a:t>FYI:</a:t>
            </a:r>
            <a:r>
              <a:rPr lang="en-US" dirty="0"/>
              <a:t> </a:t>
            </a:r>
          </a:p>
          <a:p>
            <a:pPr>
              <a:spcBef>
                <a:spcPct val="50000"/>
              </a:spcBef>
            </a:pPr>
            <a:r>
              <a:rPr lang="en-US" sz="2000" dirty="0"/>
              <a:t>Labels for solid state storage devices include:</a:t>
            </a:r>
          </a:p>
          <a:p>
            <a:pPr marL="457200" indent="-457200">
              <a:buFont typeface="+mj-lt"/>
              <a:buAutoNum type="arabicPeriod"/>
            </a:pPr>
            <a:r>
              <a:rPr lang="en-US" sz="2000" dirty="0"/>
              <a:t>USB drive</a:t>
            </a:r>
          </a:p>
          <a:p>
            <a:pPr marL="457200" indent="-457200">
              <a:buFont typeface="+mj-lt"/>
              <a:buAutoNum type="arabicPeriod"/>
            </a:pPr>
            <a:r>
              <a:rPr lang="en-US" sz="2000" dirty="0"/>
              <a:t>Flash drive</a:t>
            </a:r>
          </a:p>
          <a:p>
            <a:pPr marL="457200" indent="-457200">
              <a:buFont typeface="+mj-lt"/>
              <a:buAutoNum type="arabicPeriod"/>
            </a:pPr>
            <a:r>
              <a:rPr lang="en-US" sz="2000" dirty="0"/>
              <a:t>Thumb drive</a:t>
            </a:r>
          </a:p>
          <a:p>
            <a:pPr marL="457200" indent="-457200">
              <a:buFont typeface="+mj-lt"/>
              <a:buAutoNum type="arabicPeriod"/>
            </a:pPr>
            <a:r>
              <a:rPr lang="en-US" sz="2000" dirty="0"/>
              <a:t>Memory stick</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85216" y="-347154"/>
            <a:ext cx="8229600" cy="1143000"/>
          </a:xfrm>
        </p:spPr>
        <p:txBody>
          <a:bodyPr vert="horz" lIns="91440" tIns="45720" rIns="91440" bIns="45720" rtlCol="0" anchor="ctr">
            <a:normAutofit/>
          </a:bodyPr>
          <a:lstStyle/>
          <a:p>
            <a:r>
              <a:rPr lang="en-US" dirty="0">
                <a:solidFill>
                  <a:srgbClr val="FF0000"/>
                </a:solidFill>
                <a:ea typeface="ＭＳ Ｐゴシック" charset="-128"/>
                <a:cs typeface="ＭＳ Ｐゴシック" charset="-128"/>
              </a:rPr>
              <a:t>Storage in the Cloud</a:t>
            </a:r>
            <a:endParaRPr lang="en-US" dirty="0">
              <a:solidFill>
                <a:srgbClr val="FF0000"/>
              </a:solidFill>
              <a:ea typeface="ＭＳ Ｐゴシック" charset="-128"/>
              <a:cs typeface="ＭＳ Ｐゴシック" charset="-128"/>
            </a:endParaRPr>
          </a:p>
        </p:txBody>
      </p:sp>
      <p:sp>
        <p:nvSpPr>
          <p:cNvPr id="3" name="Content Placeholder 2"/>
          <p:cNvSpPr>
            <a:spLocks noGrp="1"/>
          </p:cNvSpPr>
          <p:nvPr>
            <p:ph idx="1"/>
          </p:nvPr>
        </p:nvSpPr>
        <p:spPr>
          <a:xfrm>
            <a:off x="0" y="578279"/>
            <a:ext cx="9144000" cy="4891473"/>
          </a:xfrm>
        </p:spPr>
        <p:txBody>
          <a:bodyPr>
            <a:noAutofit/>
          </a:bodyPr>
          <a:lstStyle/>
          <a:p>
            <a:pPr marL="0" indent="0">
              <a:buNone/>
            </a:pPr>
            <a:r>
              <a:rPr lang="en-US" sz="2800" dirty="0" smtClean="0"/>
              <a:t>The “cloud” is a metaphor for a network server generally accessed via the Internet.</a:t>
            </a:r>
          </a:p>
          <a:p>
            <a:pPr lvl="1"/>
            <a:r>
              <a:rPr lang="en-US" sz="2400" dirty="0" smtClean="0"/>
              <a:t>Users maintain accounts to store, maintain, and manage data remotely</a:t>
            </a:r>
            <a:r>
              <a:rPr lang="en-US" sz="2400" dirty="0" smtClean="0"/>
              <a:t>.</a:t>
            </a:r>
            <a:endParaRPr lang="en-US" sz="2400" dirty="0"/>
          </a:p>
          <a:p>
            <a:pPr marL="457200" lvl="1" indent="0">
              <a:buNone/>
            </a:pPr>
            <a:endParaRPr lang="en-US" sz="2400" dirty="0" smtClean="0"/>
          </a:p>
          <a:p>
            <a:r>
              <a:rPr lang="en-US" sz="2800" dirty="0" smtClean="0">
                <a:solidFill>
                  <a:srgbClr val="FF0000"/>
                </a:solidFill>
              </a:rPr>
              <a:t>Benefits of networked storage include:</a:t>
            </a:r>
          </a:p>
          <a:p>
            <a:pPr lvl="1"/>
            <a:r>
              <a:rPr lang="en-US" sz="2400" dirty="0" smtClean="0"/>
              <a:t>Portability</a:t>
            </a:r>
          </a:p>
          <a:p>
            <a:pPr lvl="1"/>
            <a:r>
              <a:rPr lang="en-US" sz="2400" dirty="0" smtClean="0"/>
              <a:t>Ubiquitous access</a:t>
            </a:r>
            <a:r>
              <a:rPr lang="en-US" sz="2400" dirty="0" smtClean="0"/>
              <a:t>.</a:t>
            </a:r>
            <a:endParaRPr lang="en-US" sz="2400" dirty="0" smtClean="0"/>
          </a:p>
          <a:p>
            <a:r>
              <a:rPr lang="en-US" sz="2800" dirty="0" smtClean="0">
                <a:solidFill>
                  <a:srgbClr val="FF0000"/>
                </a:solidFill>
              </a:rPr>
              <a:t>Challenges include:</a:t>
            </a:r>
          </a:p>
          <a:p>
            <a:pPr lvl="1"/>
            <a:r>
              <a:rPr lang="en-US" sz="2400" dirty="0" smtClean="0"/>
              <a:t>Security and reliability of the server.</a:t>
            </a:r>
          </a:p>
          <a:p>
            <a:pPr lvl="1"/>
            <a:r>
              <a:rPr lang="en-US" sz="2400" dirty="0" smtClean="0"/>
              <a:t>Access to data is dependent on the performance of a remote server and network connections.</a:t>
            </a:r>
            <a:endParaRPr lang="en-US" sz="2400" dirty="0"/>
          </a:p>
        </p:txBody>
      </p:sp>
      <p:sp>
        <p:nvSpPr>
          <p:cNvPr id="4" name="Slide Number Placeholder 3"/>
          <p:cNvSpPr>
            <a:spLocks noGrp="1"/>
          </p:cNvSpPr>
          <p:nvPr>
            <p:ph type="sldNum" sz="quarter" idx="12"/>
          </p:nvPr>
        </p:nvSpPr>
        <p:spPr/>
        <p:txBody>
          <a:bodyPr/>
          <a:lstStyle/>
          <a:p>
            <a:fld id="{376D0372-3655-B14C-B6E5-F552B1C3497E}" type="slidenum">
              <a:rPr lang="en-US" smtClean="0"/>
              <a:pPr/>
              <a:t>44</a:t>
            </a:fld>
            <a:endParaRPr lang="en-US"/>
          </a:p>
        </p:txBody>
      </p:sp>
      <p:sp>
        <p:nvSpPr>
          <p:cNvPr id="6" name="مستطيل 5"/>
          <p:cNvSpPr/>
          <p:nvPr/>
        </p:nvSpPr>
        <p:spPr>
          <a:xfrm>
            <a:off x="0" y="2110657"/>
            <a:ext cx="9144000" cy="4524315"/>
          </a:xfrm>
          <a:prstGeom prst="rect">
            <a:avLst/>
          </a:prstGeom>
        </p:spPr>
        <p:txBody>
          <a:bodyPr wrap="square">
            <a:spAutoFit/>
          </a:bodyPr>
          <a:lstStyle/>
          <a:p>
            <a:pPr algn="r" rtl="1"/>
            <a:r>
              <a:rPr lang="ar-SA" dirty="0" smtClean="0"/>
              <a:t>"السحابة" هي استعارة لملقم الشبكة يتم الوصول إليها عمومًا عبر الإنترنت.</a:t>
            </a:r>
          </a:p>
          <a:p>
            <a:pPr algn="r" rtl="1"/>
            <a:r>
              <a:rPr lang="ar-SA" dirty="0" smtClean="0"/>
              <a:t>يحتفظ المستخدمون بحسابات لتخزين البيانات وإدارتها وصيانتها عن بُعد.</a:t>
            </a:r>
          </a:p>
          <a:p>
            <a:pPr algn="r" rtl="1"/>
            <a:endParaRPr lang="ar-SA" dirty="0" smtClean="0"/>
          </a:p>
          <a:p>
            <a:pPr algn="r" rtl="1"/>
            <a:endParaRPr lang="ar-SA" dirty="0" smtClean="0"/>
          </a:p>
          <a:p>
            <a:pPr algn="r" rtl="1"/>
            <a:r>
              <a:rPr lang="ar-SA" dirty="0" smtClean="0"/>
              <a:t>تتضمن فوائد التخزين الشبكي:</a:t>
            </a:r>
          </a:p>
          <a:p>
            <a:pPr algn="r" rtl="1"/>
            <a:r>
              <a:rPr lang="ar-SA" dirty="0" smtClean="0"/>
              <a:t>قابلية التنقل</a:t>
            </a:r>
          </a:p>
          <a:p>
            <a:pPr algn="r" rtl="1"/>
            <a:r>
              <a:rPr lang="ar-SA" dirty="0" smtClean="0"/>
              <a:t>الوصول في كل مكان.</a:t>
            </a:r>
          </a:p>
          <a:p>
            <a:pPr algn="r" rtl="1"/>
            <a:endParaRPr lang="ar-SA" dirty="0" smtClean="0"/>
          </a:p>
          <a:p>
            <a:pPr algn="r" rtl="1"/>
            <a:endParaRPr lang="ar-SA" dirty="0" smtClean="0"/>
          </a:p>
          <a:p>
            <a:pPr algn="r" rtl="1"/>
            <a:endParaRPr lang="ar-SA" dirty="0" smtClean="0"/>
          </a:p>
          <a:p>
            <a:pPr algn="r" rtl="1"/>
            <a:r>
              <a:rPr lang="ar-SA" dirty="0" smtClean="0"/>
              <a:t>تشمل التحديات ما يلي:</a:t>
            </a:r>
          </a:p>
          <a:p>
            <a:pPr algn="r" rtl="1"/>
            <a:r>
              <a:rPr lang="ar-SA" dirty="0" smtClean="0"/>
              <a:t>أمان وموثوقية الخادم.  -يعتمد الوصول إلى البيانات على أداء الخادم البعيد واتصالات الشبكة.</a:t>
            </a:r>
            <a:endParaRPr lang="ar-SA"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6259" name="Rectangle 2"/>
          <p:cNvSpPr>
            <a:spLocks noGrp="1" noChangeArrowheads="1"/>
          </p:cNvSpPr>
          <p:nvPr>
            <p:ph type="title"/>
          </p:nvPr>
        </p:nvSpPr>
        <p:spPr>
          <a:xfrm>
            <a:off x="0" y="-72834"/>
            <a:ext cx="9144000" cy="1143000"/>
          </a:xfrm>
        </p:spPr>
        <p:txBody>
          <a:bodyPr vert="horz" lIns="91440" tIns="45720" rIns="91440" bIns="45720" rtlCol="0" anchor="ctr">
            <a:normAutofit fontScale="90000"/>
          </a:bodyPr>
          <a:lstStyle/>
          <a:p>
            <a:pPr algn="l"/>
            <a:r>
              <a:rPr lang="en-US" dirty="0" smtClean="0">
                <a:solidFill>
                  <a:srgbClr val="FF0000"/>
                </a:solidFill>
                <a:ea typeface="ＭＳ Ｐゴシック" charset="-128"/>
                <a:cs typeface="ＭＳ Ｐゴシック" charset="-128"/>
              </a:rPr>
              <a:t>Secondary Storage &amp; Future Of Digital Data</a:t>
            </a:r>
            <a:endParaRPr lang="en-US" dirty="0">
              <a:solidFill>
                <a:srgbClr val="FF0000"/>
              </a:solidFill>
              <a:ea typeface="ＭＳ Ｐゴシック" charset="-128"/>
              <a:cs typeface="ＭＳ Ｐゴシック" charset="-128"/>
            </a:endParaRPr>
          </a:p>
        </p:txBody>
      </p:sp>
      <p:sp>
        <p:nvSpPr>
          <p:cNvPr id="96260" name="Rectangle 3"/>
          <p:cNvSpPr>
            <a:spLocks noGrp="1" noChangeArrowheads="1"/>
          </p:cNvSpPr>
          <p:nvPr>
            <p:ph idx="1"/>
          </p:nvPr>
        </p:nvSpPr>
        <p:spPr>
          <a:xfrm>
            <a:off x="0" y="789940"/>
            <a:ext cx="8426450" cy="4330700"/>
          </a:xfrm>
        </p:spPr>
        <p:txBody>
          <a:bodyPr/>
          <a:lstStyle/>
          <a:p>
            <a:pPr eaLnBrk="1" hangingPunct="1"/>
            <a:r>
              <a:rPr lang="en-US" dirty="0">
                <a:ea typeface="ＭＳ Ｐゴシック" charset="-128"/>
                <a:cs typeface="ＭＳ Ｐゴシック" charset="-128"/>
              </a:rPr>
              <a:t>Practical issues surrounding the migration of data to s</a:t>
            </a:r>
            <a:r>
              <a:rPr lang="en-US" dirty="0">
                <a:solidFill>
                  <a:srgbClr val="FF0000"/>
                </a:solidFill>
                <a:ea typeface="ＭＳ Ｐゴシック" charset="-128"/>
                <a:cs typeface="ＭＳ Ｐゴシック" charset="-128"/>
              </a:rPr>
              <a:t>econdary storage include:</a:t>
            </a:r>
          </a:p>
          <a:p>
            <a:pPr marL="971550" lvl="1" indent="-514350" eaLnBrk="1" hangingPunct="1">
              <a:lnSpc>
                <a:spcPct val="100000"/>
              </a:lnSpc>
              <a:buFont typeface="+mj-lt"/>
              <a:buAutoNum type="arabicPeriod"/>
            </a:pPr>
            <a:r>
              <a:rPr lang="en-US" dirty="0"/>
              <a:t>Effective and efficient data management.</a:t>
            </a:r>
          </a:p>
          <a:p>
            <a:pPr marL="971550" lvl="1" indent="-514350" eaLnBrk="1" hangingPunct="1">
              <a:lnSpc>
                <a:spcPct val="100000"/>
              </a:lnSpc>
              <a:buFont typeface="+mj-lt"/>
              <a:buAutoNum type="arabicPeriod"/>
            </a:pPr>
            <a:r>
              <a:rPr lang="en-US" dirty="0"/>
              <a:t>Enduring file formats over the years.</a:t>
            </a:r>
          </a:p>
          <a:p>
            <a:pPr marL="971550" lvl="1" indent="-514350" eaLnBrk="1" hangingPunct="1">
              <a:lnSpc>
                <a:spcPct val="100000"/>
              </a:lnSpc>
              <a:buFont typeface="+mj-lt"/>
              <a:buAutoNum type="arabicPeriod"/>
            </a:pPr>
            <a:r>
              <a:rPr lang="en-US" dirty="0"/>
              <a:t>Ability to access the data on the storage media</a:t>
            </a:r>
          </a:p>
          <a:p>
            <a:pPr lvl="2"/>
            <a:r>
              <a:rPr lang="en-US" dirty="0">
                <a:ea typeface="ＭＳ Ｐゴシック" charset="-128"/>
              </a:rPr>
              <a:t> Hardware requirements</a:t>
            </a:r>
          </a:p>
          <a:p>
            <a:pPr lvl="2"/>
            <a:r>
              <a:rPr lang="en-US" dirty="0">
                <a:ea typeface="ＭＳ Ｐゴシック" charset="-128"/>
              </a:rPr>
              <a:t> Software dependence.</a:t>
            </a:r>
          </a:p>
          <a:p>
            <a:pPr marL="971550" lvl="1" indent="-514350" eaLnBrk="1" hangingPunct="1">
              <a:lnSpc>
                <a:spcPct val="100000"/>
              </a:lnSpc>
              <a:buFont typeface="+mj-lt"/>
              <a:buAutoNum type="arabicPeriod"/>
            </a:pPr>
            <a:r>
              <a:rPr lang="en-US" dirty="0"/>
              <a:t>Data longevity.</a:t>
            </a:r>
          </a:p>
          <a:p>
            <a:pPr lvl="1" eaLnBrk="1" hangingPunct="1">
              <a:buFont typeface="Wingdings" charset="2"/>
              <a:buNone/>
            </a:pPr>
            <a:endParaRPr lang="en-US" dirty="0"/>
          </a:p>
        </p:txBody>
      </p:sp>
      <p:sp>
        <p:nvSpPr>
          <p:cNvPr id="96258" name="Slide Number Placeholder 4"/>
          <p:cNvSpPr>
            <a:spLocks noGrp="1"/>
          </p:cNvSpPr>
          <p:nvPr>
            <p:ph type="sldNum" sz="quarter" idx="12"/>
          </p:nvPr>
        </p:nvSpPr>
        <p:spPr>
          <a:noFill/>
        </p:spPr>
        <p:txBody>
          <a:bodyPr/>
          <a:lstStyle/>
          <a:p>
            <a:fld id="{74BFF839-D68F-364F-8799-6CB4776A3ED2}" type="slidenum">
              <a:rPr lang="en-US" smtClean="0"/>
              <a:pPr/>
              <a:t>45</a:t>
            </a:fld>
            <a:endParaRPr lang="en-US" smtClean="0"/>
          </a:p>
        </p:txBody>
      </p:sp>
      <p:sp>
        <p:nvSpPr>
          <p:cNvPr id="2" name="مستطيل 1"/>
          <p:cNvSpPr/>
          <p:nvPr/>
        </p:nvSpPr>
        <p:spPr>
          <a:xfrm>
            <a:off x="274320" y="4397496"/>
            <a:ext cx="8869680" cy="2308324"/>
          </a:xfrm>
          <a:prstGeom prst="rect">
            <a:avLst/>
          </a:prstGeom>
        </p:spPr>
        <p:txBody>
          <a:bodyPr wrap="square">
            <a:spAutoFit/>
          </a:bodyPr>
          <a:lstStyle/>
          <a:p>
            <a:pPr algn="r" rtl="1"/>
            <a:r>
              <a:rPr lang="ar-SA" dirty="0"/>
              <a:t>تشمل القضايا العملية المحيطة بنقل البيانات إلى التخزين الثانوي:</a:t>
            </a:r>
          </a:p>
          <a:p>
            <a:pPr marL="457200" indent="-457200" algn="r" rtl="1">
              <a:buFont typeface="+mj-lt"/>
              <a:buAutoNum type="arabicPeriod"/>
            </a:pPr>
            <a:r>
              <a:rPr lang="ar-SA" dirty="0"/>
              <a:t>إدارة فعالة وفعالة </a:t>
            </a:r>
            <a:r>
              <a:rPr lang="ar-SA" dirty="0" smtClean="0"/>
              <a:t>للبيانات.  2.تنسيقات </a:t>
            </a:r>
            <a:r>
              <a:rPr lang="ar-SA" dirty="0"/>
              <a:t>الملفات الدائمة على مر السنين.</a:t>
            </a:r>
          </a:p>
          <a:p>
            <a:pPr algn="r" rtl="1"/>
            <a:r>
              <a:rPr lang="ar-SA" dirty="0" smtClean="0"/>
              <a:t>3. لقدرة </a:t>
            </a:r>
            <a:r>
              <a:rPr lang="ar-SA" dirty="0"/>
              <a:t>على الوصول إلى البيانات الموجودة على وسائط التخزين</a:t>
            </a:r>
          </a:p>
          <a:p>
            <a:pPr marL="457200" indent="-457200" algn="r" rtl="1">
              <a:buFont typeface="Arial" panose="020B0604020202020204" pitchFamily="34" charset="0"/>
              <a:buChar char="•"/>
            </a:pPr>
            <a:r>
              <a:rPr lang="ar-SA" dirty="0"/>
              <a:t>  متطلبات الأجهزة</a:t>
            </a:r>
          </a:p>
          <a:p>
            <a:pPr marL="457200" indent="-457200" algn="r" rtl="1">
              <a:buFont typeface="Arial" panose="020B0604020202020204" pitchFamily="34" charset="0"/>
              <a:buChar char="•"/>
            </a:pPr>
            <a:r>
              <a:rPr lang="ar-SA" dirty="0"/>
              <a:t>  الاعتماد على </a:t>
            </a:r>
            <a:r>
              <a:rPr lang="ar-SA" dirty="0" smtClean="0"/>
              <a:t>البرمجيات.</a:t>
            </a:r>
          </a:p>
          <a:p>
            <a:pPr marL="457200" indent="-457200" algn="r" rtl="1">
              <a:buFont typeface="Arial" panose="020B0604020202020204" pitchFamily="34" charset="0"/>
              <a:buChar char="•"/>
            </a:pPr>
            <a:r>
              <a:rPr lang="ar-SA" dirty="0" smtClean="0"/>
              <a:t>4. طول </a:t>
            </a:r>
            <a:r>
              <a:rPr lang="ar-SA" dirty="0"/>
              <a:t>العمر البيانات.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8307"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Input Devices</a:t>
            </a:r>
            <a:endParaRPr lang="en-US" dirty="0">
              <a:solidFill>
                <a:srgbClr val="FF0000"/>
              </a:solidFill>
              <a:ea typeface="ＭＳ Ｐゴシック" charset="-128"/>
              <a:cs typeface="ＭＳ Ｐゴシック" charset="-128"/>
            </a:endParaRPr>
          </a:p>
        </p:txBody>
      </p:sp>
      <p:sp>
        <p:nvSpPr>
          <p:cNvPr id="98308" name="Rectangle 3"/>
          <p:cNvSpPr>
            <a:spLocks noGrp="1" noChangeArrowheads="1"/>
          </p:cNvSpPr>
          <p:nvPr>
            <p:ph idx="1"/>
          </p:nvPr>
        </p:nvSpPr>
        <p:spPr/>
        <p:txBody>
          <a:bodyPr>
            <a:normAutofit lnSpcReduction="10000"/>
          </a:bodyPr>
          <a:lstStyle/>
          <a:p>
            <a:pPr eaLnBrk="1" hangingPunct="1"/>
            <a:r>
              <a:rPr lang="en-US" dirty="0">
                <a:ea typeface="ＭＳ Ｐゴシック" charset="-128"/>
                <a:cs typeface="ＭＳ Ｐゴシック" charset="-128"/>
              </a:rPr>
              <a:t>Capture and transmit data and instructions to the system using for processing and storage</a:t>
            </a:r>
            <a:r>
              <a:rPr lang="en-US" dirty="0" smtClean="0">
                <a:ea typeface="ＭＳ Ｐゴシック" charset="-128"/>
                <a:cs typeface="ＭＳ Ｐゴシック" charset="-128"/>
              </a:rPr>
              <a:t>.</a:t>
            </a:r>
            <a:br>
              <a:rPr lang="en-US" dirty="0" smtClean="0">
                <a:ea typeface="ＭＳ Ｐゴシック" charset="-128"/>
                <a:cs typeface="ＭＳ Ｐゴシック" charset="-128"/>
              </a:rPr>
            </a:br>
            <a:endParaRPr lang="en-US" dirty="0" smtClean="0">
              <a:ea typeface="ＭＳ Ｐゴシック" charset="-128"/>
              <a:cs typeface="ＭＳ Ｐゴシック" charset="-128"/>
            </a:endParaRPr>
          </a:p>
          <a:p>
            <a:pPr eaLnBrk="1" hangingPunct="1"/>
            <a:r>
              <a:rPr lang="en-US" dirty="0">
                <a:solidFill>
                  <a:srgbClr val="FF0000"/>
                </a:solidFill>
                <a:ea typeface="ＭＳ Ｐゴシック" charset="-128"/>
                <a:cs typeface="ＭＳ Ｐゴシック" charset="-128"/>
              </a:rPr>
              <a:t>Categories:</a:t>
            </a:r>
          </a:p>
          <a:p>
            <a:pPr marL="971550" lvl="1" indent="-514350" eaLnBrk="1" hangingPunct="1">
              <a:buFont typeface="+mj-lt"/>
              <a:buAutoNum type="arabicPeriod"/>
            </a:pPr>
            <a:r>
              <a:rPr lang="en-US" dirty="0"/>
              <a:t> Keyboard</a:t>
            </a:r>
          </a:p>
          <a:p>
            <a:pPr marL="971550" lvl="1" indent="-514350" eaLnBrk="1" hangingPunct="1">
              <a:buFont typeface="+mj-lt"/>
              <a:buAutoNum type="arabicPeriod"/>
            </a:pPr>
            <a:r>
              <a:rPr lang="en-US" dirty="0"/>
              <a:t> Pointing devices</a:t>
            </a:r>
          </a:p>
          <a:p>
            <a:pPr marL="971550" lvl="1" indent="-514350" eaLnBrk="1" hangingPunct="1">
              <a:buFont typeface="+mj-lt"/>
              <a:buAutoNum type="arabicPeriod"/>
            </a:pPr>
            <a:r>
              <a:rPr lang="en-US" dirty="0"/>
              <a:t> Scanning devices</a:t>
            </a:r>
          </a:p>
          <a:p>
            <a:pPr marL="971550" lvl="1" indent="-514350" eaLnBrk="1" hangingPunct="1">
              <a:buFont typeface="+mj-lt"/>
              <a:buAutoNum type="arabicPeriod"/>
            </a:pPr>
            <a:r>
              <a:rPr lang="en-US" dirty="0"/>
              <a:t> Image capture</a:t>
            </a:r>
          </a:p>
          <a:p>
            <a:pPr marL="971550" lvl="1" indent="-514350" eaLnBrk="1" hangingPunct="1">
              <a:buFont typeface="+mj-lt"/>
              <a:buAutoNum type="arabicPeriod"/>
            </a:pPr>
            <a:r>
              <a:rPr lang="en-US" dirty="0"/>
              <a:t> Audio capture.</a:t>
            </a:r>
          </a:p>
        </p:txBody>
      </p:sp>
      <p:sp>
        <p:nvSpPr>
          <p:cNvPr id="98306" name="Slide Number Placeholder 4"/>
          <p:cNvSpPr>
            <a:spLocks noGrp="1"/>
          </p:cNvSpPr>
          <p:nvPr>
            <p:ph type="sldNum" sz="quarter" idx="12"/>
          </p:nvPr>
        </p:nvSpPr>
        <p:spPr>
          <a:noFill/>
        </p:spPr>
        <p:txBody>
          <a:bodyPr/>
          <a:lstStyle/>
          <a:p>
            <a:fld id="{90A47C41-2F0F-E94D-81A8-F82C29291ECD}" type="slidenum">
              <a:rPr lang="en-US" smtClean="0"/>
              <a:pPr/>
              <a:t>46</a:t>
            </a:fld>
            <a:endParaRPr lang="en-US" smtClean="0"/>
          </a:p>
        </p:txBody>
      </p:sp>
      <p:sp>
        <p:nvSpPr>
          <p:cNvPr id="2" name="مستطيل 1"/>
          <p:cNvSpPr/>
          <p:nvPr/>
        </p:nvSpPr>
        <p:spPr>
          <a:xfrm>
            <a:off x="438912" y="2598003"/>
            <a:ext cx="8705088" cy="461665"/>
          </a:xfrm>
          <a:prstGeom prst="rect">
            <a:avLst/>
          </a:prstGeom>
        </p:spPr>
        <p:txBody>
          <a:bodyPr wrap="square">
            <a:spAutoFit/>
          </a:bodyPr>
          <a:lstStyle/>
          <a:p>
            <a:pPr algn="r" rtl="1"/>
            <a:r>
              <a:rPr lang="ar-SA" dirty="0"/>
              <a:t>التقاط ونقل البيانات والتعليمات إلى النظام باستخدام للمعالجة والتخزين.</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0355" name="Rectangle 2"/>
          <p:cNvSpPr>
            <a:spLocks noGrp="1" noChangeArrowheads="1"/>
          </p:cNvSpPr>
          <p:nvPr>
            <p:ph type="title"/>
          </p:nvPr>
        </p:nvSpPr>
        <p:spPr>
          <a:xfrm>
            <a:off x="457200" y="-255714"/>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Input Devices</a:t>
            </a:r>
            <a:endParaRPr lang="en-US" dirty="0">
              <a:solidFill>
                <a:srgbClr val="FF0000"/>
              </a:solidFill>
              <a:ea typeface="ＭＳ Ｐゴシック" charset="-128"/>
              <a:cs typeface="ＭＳ Ｐゴシック" charset="-128"/>
            </a:endParaRPr>
          </a:p>
        </p:txBody>
      </p:sp>
      <p:sp>
        <p:nvSpPr>
          <p:cNvPr id="100356" name="Rectangle 3"/>
          <p:cNvSpPr>
            <a:spLocks noGrp="1" noChangeArrowheads="1"/>
          </p:cNvSpPr>
          <p:nvPr>
            <p:ph idx="1"/>
          </p:nvPr>
        </p:nvSpPr>
        <p:spPr>
          <a:xfrm>
            <a:off x="182880" y="669756"/>
            <a:ext cx="8961120" cy="4525963"/>
          </a:xfrm>
        </p:spPr>
        <p:txBody>
          <a:bodyPr>
            <a:noAutofit/>
          </a:bodyPr>
          <a:lstStyle/>
          <a:p>
            <a:pPr eaLnBrk="1" hangingPunct="1"/>
            <a:r>
              <a:rPr lang="en-US" dirty="0">
                <a:ea typeface="ＭＳ Ｐゴシック" charset="-128"/>
                <a:cs typeface="ＭＳ Ｐゴシック" charset="-128"/>
              </a:rPr>
              <a:t>Keyboard.</a:t>
            </a:r>
            <a:endParaRPr lang="en-US" dirty="0" smtClean="0">
              <a:ea typeface="ＭＳ Ｐゴシック" charset="-128"/>
              <a:cs typeface="ＭＳ Ｐゴシック" charset="-128"/>
            </a:endParaRPr>
          </a:p>
          <a:p>
            <a:pPr lvl="1" eaLnBrk="1" hangingPunct="1"/>
            <a:r>
              <a:rPr lang="en-US" dirty="0" smtClean="0"/>
              <a:t> Capture </a:t>
            </a:r>
            <a:r>
              <a:rPr lang="en-US" dirty="0"/>
              <a:t>user text and commands</a:t>
            </a:r>
            <a:r>
              <a:rPr lang="en-US" dirty="0" smtClean="0"/>
              <a:t>.</a:t>
            </a:r>
            <a:endParaRPr lang="en-US" dirty="0" smtClean="0"/>
          </a:p>
          <a:p>
            <a:pPr eaLnBrk="1" hangingPunct="1"/>
            <a:r>
              <a:rPr lang="en-US" dirty="0">
                <a:ea typeface="ＭＳ Ｐゴシック" charset="-128"/>
                <a:cs typeface="ＭＳ Ｐゴシック" charset="-128"/>
              </a:rPr>
              <a:t> Pointing device.</a:t>
            </a:r>
            <a:endParaRPr lang="en-US" dirty="0" smtClean="0">
              <a:ea typeface="ＭＳ Ｐゴシック" charset="-128"/>
              <a:cs typeface="ＭＳ Ｐゴシック" charset="-128"/>
            </a:endParaRPr>
          </a:p>
          <a:p>
            <a:pPr lvl="1" eaLnBrk="1" hangingPunct="1"/>
            <a:r>
              <a:rPr lang="en-US" dirty="0" smtClean="0"/>
              <a:t> Relies </a:t>
            </a:r>
            <a:r>
              <a:rPr lang="en-US" dirty="0"/>
              <a:t>on graphic interface to click or select the input.</a:t>
            </a:r>
          </a:p>
          <a:p>
            <a:pPr lvl="1" eaLnBrk="1" hangingPunct="1"/>
            <a:r>
              <a:rPr lang="en-US" dirty="0">
                <a:solidFill>
                  <a:srgbClr val="FF0000"/>
                </a:solidFill>
              </a:rPr>
              <a:t>Devices include:</a:t>
            </a:r>
            <a:endParaRPr lang="en-US" dirty="0" smtClean="0">
              <a:solidFill>
                <a:srgbClr val="FF0000"/>
              </a:solidFill>
            </a:endParaRPr>
          </a:p>
          <a:p>
            <a:pPr marL="1085850" lvl="2" eaLnBrk="1" hangingPunct="1">
              <a:lnSpc>
                <a:spcPct val="70000"/>
              </a:lnSpc>
            </a:pPr>
            <a:r>
              <a:rPr lang="en-US" dirty="0" smtClean="0">
                <a:ea typeface="ＭＳ Ｐゴシック" charset="-128"/>
              </a:rPr>
              <a:t>Fingers</a:t>
            </a:r>
          </a:p>
          <a:p>
            <a:pPr marL="1085850" lvl="2" eaLnBrk="1" hangingPunct="1">
              <a:lnSpc>
                <a:spcPct val="70000"/>
              </a:lnSpc>
            </a:pPr>
            <a:r>
              <a:rPr lang="en-US" dirty="0" smtClean="0">
                <a:ea typeface="ＭＳ Ｐゴシック" charset="-128"/>
              </a:rPr>
              <a:t>Mouse</a:t>
            </a:r>
            <a:endParaRPr lang="en-US" dirty="0">
              <a:ea typeface="ＭＳ Ｐゴシック" charset="-128"/>
            </a:endParaRPr>
          </a:p>
          <a:p>
            <a:pPr marL="1085850" lvl="2" eaLnBrk="1" hangingPunct="1">
              <a:lnSpc>
                <a:spcPct val="70000"/>
              </a:lnSpc>
            </a:pPr>
            <a:r>
              <a:rPr lang="en-US" dirty="0">
                <a:ea typeface="ＭＳ Ｐゴシック" charset="-128"/>
              </a:rPr>
              <a:t>Pointing stick</a:t>
            </a:r>
          </a:p>
          <a:p>
            <a:pPr marL="1085850" lvl="2" eaLnBrk="1" hangingPunct="1">
              <a:lnSpc>
                <a:spcPct val="70000"/>
              </a:lnSpc>
            </a:pPr>
            <a:r>
              <a:rPr lang="en-US" dirty="0">
                <a:ea typeface="ＭＳ Ｐゴシック" charset="-128"/>
              </a:rPr>
              <a:t>Stylus</a:t>
            </a:r>
          </a:p>
          <a:p>
            <a:pPr marL="1085850" lvl="2" eaLnBrk="1" hangingPunct="1">
              <a:lnSpc>
                <a:spcPct val="70000"/>
              </a:lnSpc>
            </a:pPr>
            <a:r>
              <a:rPr lang="en-US" dirty="0">
                <a:ea typeface="ＭＳ Ｐゴシック" charset="-128"/>
              </a:rPr>
              <a:t>Touch screens</a:t>
            </a:r>
          </a:p>
          <a:p>
            <a:pPr marL="1085850" lvl="2" eaLnBrk="1" hangingPunct="1">
              <a:lnSpc>
                <a:spcPct val="70000"/>
              </a:lnSpc>
            </a:pPr>
            <a:r>
              <a:rPr lang="en-US" dirty="0">
                <a:ea typeface="ＭＳ Ｐゴシック" charset="-128"/>
              </a:rPr>
              <a:t>Touch pads</a:t>
            </a:r>
          </a:p>
          <a:p>
            <a:pPr marL="1085850" lvl="2" eaLnBrk="1" hangingPunct="1">
              <a:lnSpc>
                <a:spcPct val="70000"/>
              </a:lnSpc>
            </a:pPr>
            <a:r>
              <a:rPr lang="en-US" dirty="0">
                <a:ea typeface="ＭＳ Ｐゴシック" charset="-128"/>
              </a:rPr>
              <a:t>Trackball.</a:t>
            </a:r>
          </a:p>
          <a:p>
            <a:pPr marL="1085850" lvl="2" eaLnBrk="1" hangingPunct="1">
              <a:lnSpc>
                <a:spcPct val="70000"/>
              </a:lnSpc>
              <a:buFont typeface="Wingdings" charset="2"/>
              <a:buNone/>
            </a:pPr>
            <a:endParaRPr lang="en-US" dirty="0">
              <a:ea typeface="ＭＳ Ｐゴシック" charset="-128"/>
            </a:endParaRPr>
          </a:p>
        </p:txBody>
      </p:sp>
      <p:sp>
        <p:nvSpPr>
          <p:cNvPr id="100354" name="Slide Number Placeholder 4"/>
          <p:cNvSpPr>
            <a:spLocks noGrp="1"/>
          </p:cNvSpPr>
          <p:nvPr>
            <p:ph type="sldNum" sz="quarter" idx="12"/>
          </p:nvPr>
        </p:nvSpPr>
        <p:spPr>
          <a:noFill/>
        </p:spPr>
        <p:txBody>
          <a:bodyPr/>
          <a:lstStyle/>
          <a:p>
            <a:fld id="{FF248039-1279-484D-9963-FF9A96EB9984}" type="slidenum">
              <a:rPr lang="en-US" smtClean="0"/>
              <a:pPr/>
              <a:t>47</a:t>
            </a:fld>
            <a:endParaRPr lang="en-US" smtClean="0"/>
          </a:p>
        </p:txBody>
      </p:sp>
      <p:sp>
        <p:nvSpPr>
          <p:cNvPr id="136196" name="Text Box 4"/>
          <p:cNvSpPr txBox="1">
            <a:spLocks noChangeArrowheads="1"/>
          </p:cNvSpPr>
          <p:nvPr/>
        </p:nvSpPr>
        <p:spPr bwMode="auto">
          <a:xfrm>
            <a:off x="0" y="5641169"/>
            <a:ext cx="8961120" cy="1015663"/>
          </a:xfrm>
          <a:prstGeom prst="rect">
            <a:avLst/>
          </a:prstGeom>
          <a:ln>
            <a:headEnd/>
            <a:tailEnd/>
          </a:ln>
        </p:spPr>
        <p:style>
          <a:lnRef idx="2">
            <a:schemeClr val="dk1"/>
          </a:lnRef>
          <a:fillRef idx="1">
            <a:schemeClr val="lt1"/>
          </a:fillRef>
          <a:effectRef idx="0">
            <a:schemeClr val="dk1"/>
          </a:effectRef>
          <a:fontRef idx="minor">
            <a:schemeClr val="dk1"/>
          </a:fontRef>
        </p:style>
        <p:txBody>
          <a:bodyPr wrap="square">
            <a:prstTxWarp prst="textNoShape">
              <a:avLst/>
            </a:prstTxWarp>
            <a:spAutoFit/>
          </a:bodyPr>
          <a:lstStyle/>
          <a:p>
            <a:pPr>
              <a:spcBef>
                <a:spcPct val="50000"/>
              </a:spcBef>
            </a:pPr>
            <a:r>
              <a:rPr lang="en-US" b="1" dirty="0"/>
              <a:t>FYI:</a:t>
            </a:r>
            <a:endParaRPr lang="en-US" dirty="0"/>
          </a:p>
          <a:p>
            <a:pPr>
              <a:spcBef>
                <a:spcPct val="50000"/>
              </a:spcBef>
            </a:pPr>
            <a:r>
              <a:rPr lang="en-US" dirty="0"/>
              <a:t>The Wii Remote is also a pointing device for the popular game console.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03" name="Rectangle 2"/>
          <p:cNvSpPr>
            <a:spLocks noGrp="1" noChangeArrowheads="1"/>
          </p:cNvSpPr>
          <p:nvPr>
            <p:ph type="title"/>
          </p:nvPr>
        </p:nvSpPr>
        <p:spPr>
          <a:xfrm>
            <a:off x="457200" y="-328866"/>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Input Devices: Scanner</a:t>
            </a:r>
            <a:endParaRPr lang="en-US" dirty="0">
              <a:solidFill>
                <a:srgbClr val="FF0000"/>
              </a:solidFill>
              <a:ea typeface="ＭＳ Ｐゴシック" charset="-128"/>
              <a:cs typeface="ＭＳ Ｐゴシック" charset="-128"/>
            </a:endParaRPr>
          </a:p>
        </p:txBody>
      </p:sp>
      <p:sp>
        <p:nvSpPr>
          <p:cNvPr id="102404" name="Rectangle 3"/>
          <p:cNvSpPr>
            <a:spLocks noGrp="1" noChangeArrowheads="1"/>
          </p:cNvSpPr>
          <p:nvPr>
            <p:ph idx="1"/>
          </p:nvPr>
        </p:nvSpPr>
        <p:spPr>
          <a:xfrm>
            <a:off x="0" y="630936"/>
            <a:ext cx="9015984" cy="4525963"/>
          </a:xfrm>
        </p:spPr>
        <p:txBody>
          <a:bodyPr>
            <a:noAutofit/>
          </a:bodyPr>
          <a:lstStyle/>
          <a:p>
            <a:pPr eaLnBrk="1" hangingPunct="1"/>
            <a:r>
              <a:rPr lang="en-US" dirty="0">
                <a:ea typeface="ＭＳ Ｐゴシック" charset="-128"/>
                <a:cs typeface="ＭＳ Ｐゴシック" charset="-128"/>
              </a:rPr>
              <a:t>Captures text or graphics using a light-sensing device called a </a:t>
            </a:r>
            <a:r>
              <a:rPr lang="en-US" dirty="0">
                <a:solidFill>
                  <a:srgbClr val="FF5A14"/>
                </a:solidFill>
                <a:ea typeface="ＭＳ Ｐゴシック" charset="-128"/>
                <a:cs typeface="ＭＳ Ｐゴシック" charset="-128"/>
              </a:rPr>
              <a:t>Charge-Coupled Device</a:t>
            </a:r>
            <a:r>
              <a:rPr lang="en-US" dirty="0">
                <a:ea typeface="ＭＳ Ｐゴシック" charset="-128"/>
                <a:cs typeface="ＭＳ Ｐゴシック" charset="-128"/>
              </a:rPr>
              <a:t> (CCD)</a:t>
            </a:r>
            <a:r>
              <a:rPr lang="en-US" dirty="0" smtClean="0">
                <a:ea typeface="ＭＳ Ｐゴシック" charset="-128"/>
                <a:cs typeface="ＭＳ Ｐゴシック" charset="-128"/>
              </a:rPr>
              <a:t>.</a:t>
            </a:r>
            <a:br>
              <a:rPr lang="en-US" dirty="0" smtClean="0">
                <a:ea typeface="ＭＳ Ｐゴシック" charset="-128"/>
                <a:cs typeface="ＭＳ Ｐゴシック" charset="-128"/>
              </a:rPr>
            </a:br>
            <a:endParaRPr lang="en-US" dirty="0" smtClean="0">
              <a:ea typeface="ＭＳ Ｐゴシック" charset="-128"/>
              <a:cs typeface="ＭＳ Ｐゴシック" charset="-128"/>
            </a:endParaRPr>
          </a:p>
          <a:p>
            <a:pPr eaLnBrk="1" hangingPunct="1"/>
            <a:r>
              <a:rPr lang="en-US" dirty="0">
                <a:ea typeface="ＭＳ Ｐゴシック" charset="-128"/>
                <a:cs typeface="ＭＳ Ｐゴシック" charset="-128"/>
              </a:rPr>
              <a:t>Types of scanners include:</a:t>
            </a:r>
          </a:p>
          <a:p>
            <a:pPr marL="971550" lvl="1" indent="-514350" eaLnBrk="1" hangingPunct="1">
              <a:lnSpc>
                <a:spcPct val="90000"/>
              </a:lnSpc>
              <a:spcBef>
                <a:spcPct val="0"/>
              </a:spcBef>
              <a:buFont typeface="+mj-lt"/>
              <a:buAutoNum type="arabicPeriod"/>
            </a:pPr>
            <a:r>
              <a:rPr lang="en-US" dirty="0"/>
              <a:t>Flat bed</a:t>
            </a:r>
          </a:p>
          <a:p>
            <a:pPr marL="971550" lvl="1" indent="-514350" eaLnBrk="1" hangingPunct="1">
              <a:lnSpc>
                <a:spcPct val="90000"/>
              </a:lnSpc>
              <a:spcBef>
                <a:spcPct val="0"/>
              </a:spcBef>
              <a:buFont typeface="+mj-lt"/>
              <a:buAutoNum type="arabicPeriod"/>
            </a:pPr>
            <a:r>
              <a:rPr lang="en-US" dirty="0"/>
              <a:t>Hand held</a:t>
            </a:r>
          </a:p>
          <a:p>
            <a:pPr marL="971550" lvl="1" indent="-514350" eaLnBrk="1" hangingPunct="1">
              <a:lnSpc>
                <a:spcPct val="90000"/>
              </a:lnSpc>
              <a:spcBef>
                <a:spcPct val="0"/>
              </a:spcBef>
              <a:buFont typeface="+mj-lt"/>
              <a:buAutoNum type="arabicPeriod"/>
            </a:pPr>
            <a:r>
              <a:rPr lang="en-US" dirty="0"/>
              <a:t>Sheet fed</a:t>
            </a:r>
          </a:p>
          <a:p>
            <a:pPr marL="971550" lvl="1" indent="-514350" eaLnBrk="1" hangingPunct="1">
              <a:lnSpc>
                <a:spcPct val="90000"/>
              </a:lnSpc>
              <a:spcBef>
                <a:spcPct val="0"/>
              </a:spcBef>
              <a:buFont typeface="+mj-lt"/>
              <a:buAutoNum type="arabicPeriod"/>
            </a:pPr>
            <a:r>
              <a:rPr lang="en-US" dirty="0"/>
              <a:t>Slide.</a:t>
            </a:r>
          </a:p>
          <a:p>
            <a:pPr eaLnBrk="1" hangingPunct="1"/>
            <a:r>
              <a:rPr lang="en-US" dirty="0">
                <a:ea typeface="ＭＳ Ｐゴシック" charset="-128"/>
                <a:cs typeface="ＭＳ Ｐゴシック" charset="-128"/>
              </a:rPr>
              <a:t>Scanner quality depends on:</a:t>
            </a:r>
          </a:p>
          <a:p>
            <a:pPr marL="971550" lvl="1" indent="-514350" eaLnBrk="1" hangingPunct="1">
              <a:spcBef>
                <a:spcPct val="0"/>
              </a:spcBef>
              <a:buFont typeface="+mj-lt"/>
              <a:buAutoNum type="arabicPeriod"/>
            </a:pPr>
            <a:r>
              <a:rPr lang="en-US" dirty="0"/>
              <a:t> Spatial resolution </a:t>
            </a:r>
          </a:p>
          <a:p>
            <a:pPr marL="971550" lvl="1" indent="-514350" eaLnBrk="1" hangingPunct="1">
              <a:spcBef>
                <a:spcPct val="0"/>
              </a:spcBef>
              <a:buFont typeface="+mj-lt"/>
              <a:buAutoNum type="arabicPeriod"/>
            </a:pPr>
            <a:r>
              <a:rPr lang="en-US" dirty="0"/>
              <a:t> Color resolution (bit depth).</a:t>
            </a:r>
          </a:p>
          <a:p>
            <a:pPr lvl="2" eaLnBrk="1" hangingPunct="1">
              <a:spcBef>
                <a:spcPct val="0"/>
              </a:spcBef>
              <a:buFont typeface="Wingdings" charset="2"/>
              <a:buNone/>
            </a:pPr>
            <a:endParaRPr lang="en-US" dirty="0">
              <a:ea typeface="ＭＳ Ｐゴシック" charset="-128"/>
            </a:endParaRPr>
          </a:p>
        </p:txBody>
      </p:sp>
      <p:sp>
        <p:nvSpPr>
          <p:cNvPr id="102402" name="Slide Number Placeholder 4"/>
          <p:cNvSpPr>
            <a:spLocks noGrp="1"/>
          </p:cNvSpPr>
          <p:nvPr>
            <p:ph type="sldNum" sz="quarter" idx="12"/>
          </p:nvPr>
        </p:nvSpPr>
        <p:spPr>
          <a:noFill/>
        </p:spPr>
        <p:txBody>
          <a:bodyPr/>
          <a:lstStyle/>
          <a:p>
            <a:fld id="{FDA508BE-CEF1-6A4C-B15E-31425AB3EF5D}" type="slidenum">
              <a:rPr lang="en-US" smtClean="0"/>
              <a:pPr/>
              <a:t>48</a:t>
            </a:fld>
            <a:endParaRPr lang="en-US" smtClean="0"/>
          </a:p>
        </p:txBody>
      </p:sp>
      <p:sp>
        <p:nvSpPr>
          <p:cNvPr id="2" name="مستطيل 1"/>
          <p:cNvSpPr/>
          <p:nvPr/>
        </p:nvSpPr>
        <p:spPr>
          <a:xfrm>
            <a:off x="0" y="1808708"/>
            <a:ext cx="9144000" cy="3785652"/>
          </a:xfrm>
          <a:prstGeom prst="rect">
            <a:avLst/>
          </a:prstGeom>
        </p:spPr>
        <p:txBody>
          <a:bodyPr wrap="square">
            <a:spAutoFit/>
          </a:bodyPr>
          <a:lstStyle/>
          <a:p>
            <a:pPr algn="r" rtl="1"/>
            <a:r>
              <a:rPr lang="ar-SA" dirty="0"/>
              <a:t>يلتقط النص أو الرسومات باستخدام جهاز استشعار ضوئي يسمى </a:t>
            </a:r>
            <a:r>
              <a:rPr lang="en-US" dirty="0" smtClean="0"/>
              <a:t>Charge- </a:t>
            </a:r>
            <a:r>
              <a:rPr lang="ar-SA" dirty="0" smtClean="0"/>
              <a:t>جهاز </a:t>
            </a:r>
            <a:r>
              <a:rPr lang="ar-SA" dirty="0"/>
              <a:t>يقترن </a:t>
            </a:r>
            <a:r>
              <a:rPr lang="ar-SA" dirty="0" smtClean="0"/>
              <a:t>أنواع </a:t>
            </a:r>
            <a:r>
              <a:rPr lang="ar-SA" dirty="0"/>
              <a:t>الماسحات تشمل:</a:t>
            </a:r>
          </a:p>
          <a:p>
            <a:pPr algn="r" rtl="1"/>
            <a:r>
              <a:rPr lang="ar-SA" dirty="0"/>
              <a:t>سرير مسطح</a:t>
            </a:r>
          </a:p>
          <a:p>
            <a:pPr algn="r" rtl="1"/>
            <a:r>
              <a:rPr lang="ar-SA" dirty="0"/>
              <a:t>محمول باليد</a:t>
            </a:r>
          </a:p>
          <a:p>
            <a:pPr algn="r" rtl="1"/>
            <a:r>
              <a:rPr lang="ar-SA" dirty="0"/>
              <a:t>ورقة تغذية</a:t>
            </a:r>
          </a:p>
          <a:p>
            <a:pPr algn="r" rtl="1"/>
            <a:r>
              <a:rPr lang="ar-SA" dirty="0"/>
              <a:t>الانزلاق</a:t>
            </a:r>
            <a:r>
              <a:rPr lang="ar-SA" dirty="0" smtClean="0"/>
              <a:t>.</a:t>
            </a:r>
          </a:p>
          <a:p>
            <a:pPr algn="r" rtl="1"/>
            <a:endParaRPr lang="ar-SA" dirty="0"/>
          </a:p>
          <a:p>
            <a:pPr algn="r" rtl="1"/>
            <a:r>
              <a:rPr lang="ar-SA" dirty="0"/>
              <a:t>تعتمد جودة الماسح الضوئي على:</a:t>
            </a:r>
          </a:p>
          <a:p>
            <a:pPr algn="r" rtl="1"/>
            <a:r>
              <a:rPr lang="ar-SA" dirty="0"/>
              <a:t>  الدقة المكاني</a:t>
            </a:r>
          </a:p>
          <a:p>
            <a:pPr algn="r" rtl="1"/>
            <a:r>
              <a:rPr lang="ar-SA" dirty="0"/>
              <a:t>  دقة الألوان (عمق البت).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4451" name="Rectangle 2"/>
          <p:cNvSpPr>
            <a:spLocks noGrp="1" noChangeArrowheads="1"/>
          </p:cNvSpPr>
          <p:nvPr>
            <p:ph type="title"/>
          </p:nvPr>
        </p:nvSpPr>
        <p:spPr>
          <a:xfrm>
            <a:off x="420624" y="-182562"/>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Scanner Settings</a:t>
            </a:r>
            <a:endParaRPr lang="en-US" dirty="0">
              <a:solidFill>
                <a:srgbClr val="FF0000"/>
              </a:solidFill>
              <a:ea typeface="ＭＳ Ｐゴシック" charset="-128"/>
              <a:cs typeface="ＭＳ Ｐゴシック" charset="-128"/>
            </a:endParaRPr>
          </a:p>
        </p:txBody>
      </p:sp>
      <p:sp>
        <p:nvSpPr>
          <p:cNvPr id="104452" name="Rectangle 3"/>
          <p:cNvSpPr>
            <a:spLocks noGrp="1" noChangeArrowheads="1"/>
          </p:cNvSpPr>
          <p:nvPr>
            <p:ph idx="1"/>
          </p:nvPr>
        </p:nvSpPr>
        <p:spPr>
          <a:xfrm>
            <a:off x="0" y="868680"/>
            <a:ext cx="8961120" cy="5989320"/>
          </a:xfrm>
        </p:spPr>
        <p:txBody>
          <a:bodyPr>
            <a:normAutofit/>
          </a:bodyPr>
          <a:lstStyle/>
          <a:p>
            <a:pPr eaLnBrk="1" hangingPunct="1">
              <a:lnSpc>
                <a:spcPct val="90000"/>
              </a:lnSpc>
            </a:pPr>
            <a:r>
              <a:rPr lang="en-US" dirty="0">
                <a:ea typeface="ＭＳ Ｐゴシック" charset="-128"/>
                <a:cs typeface="ＭＳ Ｐゴシック" charset="-128"/>
              </a:rPr>
              <a:t>Spatial Resolution (dpi).</a:t>
            </a:r>
          </a:p>
          <a:p>
            <a:pPr lvl="1" eaLnBrk="1" hangingPunct="1">
              <a:lnSpc>
                <a:spcPct val="90000"/>
              </a:lnSpc>
              <a:spcBef>
                <a:spcPct val="0"/>
              </a:spcBef>
            </a:pPr>
            <a:r>
              <a:rPr lang="en-US" sz="2400" dirty="0"/>
              <a:t>Depends on use of image.</a:t>
            </a:r>
          </a:p>
          <a:p>
            <a:pPr lvl="2" eaLnBrk="1" hangingPunct="1">
              <a:lnSpc>
                <a:spcPct val="90000"/>
              </a:lnSpc>
              <a:spcBef>
                <a:spcPct val="0"/>
              </a:spcBef>
            </a:pPr>
            <a:r>
              <a:rPr lang="en-US" dirty="0">
                <a:ea typeface="ＭＳ Ｐゴシック" charset="-128"/>
              </a:rPr>
              <a:t>72 dpi for computer display.</a:t>
            </a:r>
          </a:p>
          <a:p>
            <a:pPr lvl="2" eaLnBrk="1" hangingPunct="1">
              <a:lnSpc>
                <a:spcPct val="90000"/>
              </a:lnSpc>
              <a:spcBef>
                <a:spcPct val="0"/>
              </a:spcBef>
            </a:pPr>
            <a:r>
              <a:rPr lang="en-US" dirty="0">
                <a:ea typeface="ＭＳ Ｐゴシック" charset="-128"/>
              </a:rPr>
              <a:t>300 dpi for printer output.</a:t>
            </a:r>
            <a:r>
              <a:rPr lang="en-US" dirty="0" smtClean="0">
                <a:ea typeface="ＭＳ Ｐゴシック" charset="-128"/>
              </a:rPr>
              <a:t> </a:t>
            </a:r>
            <a:br>
              <a:rPr lang="en-US" dirty="0" smtClean="0">
                <a:ea typeface="ＭＳ Ｐゴシック" charset="-128"/>
              </a:rPr>
            </a:br>
            <a:endParaRPr lang="en-US" dirty="0" smtClean="0">
              <a:ea typeface="ＭＳ Ｐゴシック" charset="-128"/>
            </a:endParaRPr>
          </a:p>
          <a:p>
            <a:pPr eaLnBrk="1" hangingPunct="1">
              <a:lnSpc>
                <a:spcPct val="90000"/>
              </a:lnSpc>
              <a:spcBef>
                <a:spcPct val="0"/>
              </a:spcBef>
            </a:pPr>
            <a:r>
              <a:rPr lang="en-US" dirty="0">
                <a:ea typeface="ＭＳ Ｐゴシック" charset="-128"/>
                <a:cs typeface="ＭＳ Ｐゴシック" charset="-128"/>
              </a:rPr>
              <a:t>Color resolution (bit depth).</a:t>
            </a:r>
          </a:p>
          <a:p>
            <a:pPr lvl="1" eaLnBrk="1" hangingPunct="1">
              <a:lnSpc>
                <a:spcPct val="90000"/>
              </a:lnSpc>
              <a:spcBef>
                <a:spcPct val="0"/>
              </a:spcBef>
            </a:pPr>
            <a:r>
              <a:rPr lang="en-US" sz="2400" dirty="0"/>
              <a:t>8 bit setting confines color range to 256.</a:t>
            </a:r>
          </a:p>
          <a:p>
            <a:pPr lvl="1" eaLnBrk="1" hangingPunct="1">
              <a:lnSpc>
                <a:spcPct val="90000"/>
              </a:lnSpc>
              <a:spcBef>
                <a:spcPct val="0"/>
              </a:spcBef>
            </a:pPr>
            <a:r>
              <a:rPr lang="en-US" sz="2400" dirty="0"/>
              <a:t>Grayscale setting uses black, white and shades of gray</a:t>
            </a:r>
            <a:r>
              <a:rPr lang="en-US" sz="2400" dirty="0" smtClean="0"/>
              <a:t>.</a:t>
            </a:r>
            <a:br>
              <a:rPr lang="en-US" sz="2400" dirty="0" smtClean="0"/>
            </a:br>
            <a:endParaRPr lang="en-US" sz="2400" dirty="0" smtClean="0"/>
          </a:p>
          <a:p>
            <a:pPr eaLnBrk="1" hangingPunct="1">
              <a:lnSpc>
                <a:spcPct val="90000"/>
              </a:lnSpc>
              <a:spcBef>
                <a:spcPct val="0"/>
              </a:spcBef>
            </a:pPr>
            <a:r>
              <a:rPr lang="en-US" dirty="0">
                <a:ea typeface="ＭＳ Ｐゴシック" charset="-128"/>
                <a:cs typeface="ＭＳ Ｐゴシック" charset="-128"/>
              </a:rPr>
              <a:t>Scaling.</a:t>
            </a:r>
          </a:p>
          <a:p>
            <a:pPr lvl="1" eaLnBrk="1" hangingPunct="1">
              <a:lnSpc>
                <a:spcPct val="90000"/>
              </a:lnSpc>
              <a:spcBef>
                <a:spcPct val="0"/>
              </a:spcBef>
            </a:pPr>
            <a:r>
              <a:rPr lang="en-US" sz="2400" dirty="0"/>
              <a:t>Set the size larger or smaller before the scan</a:t>
            </a:r>
            <a:r>
              <a:rPr lang="en-US" sz="2400" dirty="0" smtClean="0"/>
              <a:t>.</a:t>
            </a:r>
            <a:br>
              <a:rPr lang="en-US" sz="2400" dirty="0" smtClean="0"/>
            </a:br>
            <a:endParaRPr lang="en-US" sz="2400" dirty="0" smtClean="0"/>
          </a:p>
          <a:p>
            <a:pPr eaLnBrk="1" hangingPunct="1">
              <a:lnSpc>
                <a:spcPct val="90000"/>
              </a:lnSpc>
              <a:spcBef>
                <a:spcPct val="0"/>
              </a:spcBef>
            </a:pPr>
            <a:r>
              <a:rPr lang="en-US" dirty="0">
                <a:ea typeface="ＭＳ Ｐゴシック" charset="-128"/>
                <a:cs typeface="ＭＳ Ｐゴシック" charset="-128"/>
              </a:rPr>
              <a:t>Tonal quality.</a:t>
            </a:r>
          </a:p>
          <a:p>
            <a:pPr lvl="1" eaLnBrk="1" hangingPunct="1">
              <a:lnSpc>
                <a:spcPct val="90000"/>
              </a:lnSpc>
              <a:spcBef>
                <a:spcPct val="0"/>
              </a:spcBef>
            </a:pPr>
            <a:r>
              <a:rPr lang="en-US" sz="2400" dirty="0"/>
              <a:t>Adjust brightness and contrast based on preview of scan.</a:t>
            </a:r>
          </a:p>
        </p:txBody>
      </p:sp>
      <p:sp>
        <p:nvSpPr>
          <p:cNvPr id="104450" name="Slide Number Placeholder 4"/>
          <p:cNvSpPr>
            <a:spLocks noGrp="1"/>
          </p:cNvSpPr>
          <p:nvPr>
            <p:ph type="sldNum" sz="quarter" idx="12"/>
          </p:nvPr>
        </p:nvSpPr>
        <p:spPr>
          <a:noFill/>
        </p:spPr>
        <p:txBody>
          <a:bodyPr/>
          <a:lstStyle/>
          <a:p>
            <a:fld id="{542D3913-926B-B14A-AF59-6E89F612DA1C}" type="slidenum">
              <a:rPr lang="en-US" smtClean="0"/>
              <a:pPr/>
              <a:t>49</a:t>
            </a:fld>
            <a:endParaRPr lang="en-US" smtClean="0"/>
          </a:p>
        </p:txBody>
      </p:sp>
      <p:sp>
        <p:nvSpPr>
          <p:cNvPr id="2" name="مستطيل 1"/>
          <p:cNvSpPr/>
          <p:nvPr/>
        </p:nvSpPr>
        <p:spPr>
          <a:xfrm>
            <a:off x="-128016" y="817584"/>
            <a:ext cx="9272016" cy="5632311"/>
          </a:xfrm>
          <a:prstGeom prst="rect">
            <a:avLst/>
          </a:prstGeom>
        </p:spPr>
        <p:txBody>
          <a:bodyPr wrap="square">
            <a:spAutoFit/>
          </a:bodyPr>
          <a:lstStyle/>
          <a:p>
            <a:pPr algn="r" rtl="1"/>
            <a:r>
              <a:rPr lang="ar-SA" dirty="0"/>
              <a:t>الدقة المكانية (نقطة في البوصة).</a:t>
            </a:r>
          </a:p>
          <a:p>
            <a:pPr algn="r" rtl="1"/>
            <a:r>
              <a:rPr lang="ar-SA" dirty="0"/>
              <a:t>يعتمد على استخدام الصورة.</a:t>
            </a:r>
          </a:p>
          <a:p>
            <a:pPr algn="r" rtl="1"/>
            <a:r>
              <a:rPr lang="ar-SA" dirty="0"/>
              <a:t>72 نقطة في البوصة لعرض الكمبيوتر.</a:t>
            </a:r>
          </a:p>
          <a:p>
            <a:pPr algn="r" rtl="1"/>
            <a:r>
              <a:rPr lang="ar-SA" dirty="0"/>
              <a:t>300 نقطة في البوصة لإخراج الطابعة. </a:t>
            </a:r>
            <a:r>
              <a:rPr lang="ar-SA" dirty="0" smtClean="0"/>
              <a:t>؟</a:t>
            </a:r>
          </a:p>
          <a:p>
            <a:pPr algn="r" rtl="1"/>
            <a:endParaRPr lang="ar-SA" dirty="0"/>
          </a:p>
          <a:p>
            <a:pPr algn="r" rtl="1"/>
            <a:r>
              <a:rPr lang="ar-SA" dirty="0"/>
              <a:t>دقة الألوان (عمق البت</a:t>
            </a:r>
            <a:r>
              <a:rPr lang="ar-SA" dirty="0" smtClean="0"/>
              <a:t>).</a:t>
            </a:r>
          </a:p>
          <a:p>
            <a:pPr algn="r" rtl="1"/>
            <a:endParaRPr lang="ar-SA" dirty="0"/>
          </a:p>
          <a:p>
            <a:pPr algn="r" rtl="1"/>
            <a:endParaRPr lang="ar-SA" dirty="0"/>
          </a:p>
          <a:p>
            <a:pPr algn="r" rtl="1"/>
            <a:r>
              <a:rPr lang="ar-SA" dirty="0"/>
              <a:t>يحدد إعداد 8 بت نطاق الألوان إلى 256.</a:t>
            </a:r>
          </a:p>
          <a:p>
            <a:pPr algn="r" rtl="1"/>
            <a:r>
              <a:rPr lang="ar-SA" dirty="0"/>
              <a:t>يستخدم إعداد درجات الرمادي الأسود والأبيض وظلال الرمادي</a:t>
            </a:r>
            <a:r>
              <a:rPr lang="ar-SA" dirty="0" smtClean="0"/>
              <a:t>.</a:t>
            </a:r>
          </a:p>
          <a:p>
            <a:pPr algn="r" rtl="1"/>
            <a:endParaRPr lang="ar-SA" dirty="0"/>
          </a:p>
          <a:p>
            <a:pPr algn="r" rtl="1"/>
            <a:r>
              <a:rPr lang="ar-SA" dirty="0" smtClean="0"/>
              <a:t>التحجيم.: اضبط </a:t>
            </a:r>
            <a:r>
              <a:rPr lang="ar-SA" dirty="0"/>
              <a:t>حجم أكبر أو أصغر قبل الفحص</a:t>
            </a:r>
            <a:r>
              <a:rPr lang="ar-SA" dirty="0" smtClean="0"/>
              <a:t>.</a:t>
            </a:r>
          </a:p>
          <a:p>
            <a:pPr algn="r" rtl="1"/>
            <a:endParaRPr lang="ar-SA" dirty="0"/>
          </a:p>
          <a:p>
            <a:pPr algn="r" rtl="1"/>
            <a:endParaRPr lang="ar-SA" dirty="0"/>
          </a:p>
          <a:p>
            <a:pPr algn="r" rtl="1"/>
            <a:r>
              <a:rPr lang="ar-SA" dirty="0"/>
              <a:t>جودة </a:t>
            </a:r>
            <a:r>
              <a:rPr lang="ar-SA" dirty="0" smtClean="0"/>
              <a:t>نغمي. اضبط </a:t>
            </a:r>
            <a:r>
              <a:rPr lang="ar-SA" dirty="0"/>
              <a:t>السطوع والتباين بناءً على معاينة الفحص.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429491" y="346817"/>
            <a:ext cx="8229600" cy="1143000"/>
          </a:xfrm>
        </p:spPr>
        <p:txBody>
          <a:bodyPr/>
          <a:lstStyle/>
          <a:p>
            <a:pPr eaLnBrk="1" hangingPunct="1"/>
            <a:r>
              <a:rPr lang="en-US" sz="3500" dirty="0" smtClean="0">
                <a:solidFill>
                  <a:srgbClr val="FF0000"/>
                </a:solidFill>
                <a:ea typeface="ＭＳ Ｐゴシック" charset="-128"/>
                <a:cs typeface="ＭＳ Ｐゴシック" charset="-128"/>
              </a:rPr>
              <a:t>System Unit</a:t>
            </a:r>
            <a:endParaRPr lang="en-US" sz="3500" dirty="0">
              <a:solidFill>
                <a:srgbClr val="FF0000"/>
              </a:solidFill>
              <a:ea typeface="ＭＳ Ｐゴシック" charset="-128"/>
              <a:cs typeface="ＭＳ Ｐゴシック" charset="-128"/>
            </a:endParaRPr>
          </a:p>
        </p:txBody>
      </p:sp>
      <p:sp>
        <p:nvSpPr>
          <p:cNvPr id="26628" name="Rectangle 3"/>
          <p:cNvSpPr>
            <a:spLocks noGrp="1" noChangeArrowheads="1"/>
          </p:cNvSpPr>
          <p:nvPr>
            <p:ph idx="1"/>
          </p:nvPr>
        </p:nvSpPr>
        <p:spPr>
          <a:xfrm>
            <a:off x="-298339" y="1565126"/>
            <a:ext cx="9484963" cy="4648200"/>
          </a:xfrm>
        </p:spPr>
        <p:txBody>
          <a:bodyPr>
            <a:normAutofit/>
          </a:bodyPr>
          <a:lstStyle/>
          <a:p>
            <a:pPr eaLnBrk="1" hangingPunct="1"/>
            <a:r>
              <a:rPr lang="en-US" sz="3600" dirty="0">
                <a:ea typeface="ＭＳ Ｐゴシック" charset="-128"/>
                <a:cs typeface="ＭＳ Ｐゴシック" charset="-128"/>
              </a:rPr>
              <a:t>Contains the components used to electronically process and store data.</a:t>
            </a:r>
            <a:br>
              <a:rPr lang="en-US" sz="3600" dirty="0">
                <a:ea typeface="ＭＳ Ｐゴシック" charset="-128"/>
                <a:cs typeface="ＭＳ Ｐゴシック" charset="-128"/>
              </a:rPr>
            </a:br>
            <a:endParaRPr lang="en-US" dirty="0">
              <a:ea typeface="ＭＳ Ｐゴシック" charset="-128"/>
              <a:cs typeface="ＭＳ Ｐゴシック" charset="-128"/>
            </a:endParaRPr>
          </a:p>
          <a:p>
            <a:pPr marL="971550" lvl="1" indent="-514350" eaLnBrk="1" hangingPunct="1">
              <a:spcBef>
                <a:spcPct val="30000"/>
              </a:spcBef>
              <a:buFont typeface="+mj-lt"/>
              <a:buAutoNum type="arabicPeriod"/>
            </a:pPr>
            <a:r>
              <a:rPr lang="en-US" sz="3200" dirty="0"/>
              <a:t> Central Processing Unit. </a:t>
            </a:r>
          </a:p>
          <a:p>
            <a:pPr marL="971550" lvl="1" indent="-514350" eaLnBrk="1" hangingPunct="1">
              <a:spcBef>
                <a:spcPct val="30000"/>
              </a:spcBef>
              <a:buFont typeface="+mj-lt"/>
              <a:buAutoNum type="arabicPeriod"/>
            </a:pPr>
            <a:r>
              <a:rPr lang="en-US" sz="3200" dirty="0"/>
              <a:t> Primary memory. </a:t>
            </a:r>
          </a:p>
          <a:p>
            <a:pPr marL="971550" lvl="1" indent="-514350" eaLnBrk="1" hangingPunct="1">
              <a:spcBef>
                <a:spcPct val="30000"/>
              </a:spcBef>
              <a:buFont typeface="+mj-lt"/>
              <a:buAutoNum type="arabicPeriod"/>
            </a:pPr>
            <a:r>
              <a:rPr lang="en-US" sz="3200" dirty="0"/>
              <a:t> Expansion slots. </a:t>
            </a:r>
          </a:p>
          <a:p>
            <a:pPr marL="971550" lvl="1" indent="-514350" eaLnBrk="1" hangingPunct="1">
              <a:spcBef>
                <a:spcPct val="30000"/>
              </a:spcBef>
              <a:buFont typeface="+mj-lt"/>
              <a:buAutoNum type="arabicPeriod"/>
            </a:pPr>
            <a:r>
              <a:rPr lang="en-US" sz="3200" dirty="0"/>
              <a:t> System board circuitry.</a:t>
            </a:r>
          </a:p>
        </p:txBody>
      </p:sp>
      <p:sp>
        <p:nvSpPr>
          <p:cNvPr id="26626" name="Slide Number Placeholder 4"/>
          <p:cNvSpPr>
            <a:spLocks noGrp="1"/>
          </p:cNvSpPr>
          <p:nvPr>
            <p:ph type="sldNum" sz="quarter" idx="12"/>
          </p:nvPr>
        </p:nvSpPr>
        <p:spPr>
          <a:noFill/>
        </p:spPr>
        <p:txBody>
          <a:bodyPr/>
          <a:lstStyle/>
          <a:p>
            <a:fld id="{D2969142-4AC4-8147-A67A-734834C68BFF}" type="slidenum">
              <a:rPr lang="en-US" smtClean="0"/>
              <a:pPr/>
              <a:t>5</a:t>
            </a:fld>
            <a:endParaRPr lang="en-US" smtClean="0"/>
          </a:p>
        </p:txBody>
      </p:sp>
      <p:sp>
        <p:nvSpPr>
          <p:cNvPr id="2" name="مستطيل 1"/>
          <p:cNvSpPr/>
          <p:nvPr/>
        </p:nvSpPr>
        <p:spPr>
          <a:xfrm>
            <a:off x="1363851" y="2720876"/>
            <a:ext cx="7493430" cy="2677656"/>
          </a:xfrm>
          <a:prstGeom prst="rect">
            <a:avLst/>
          </a:prstGeom>
        </p:spPr>
        <p:txBody>
          <a:bodyPr wrap="square">
            <a:spAutoFit/>
          </a:bodyPr>
          <a:lstStyle/>
          <a:p>
            <a:pPr algn="r" rtl="1"/>
            <a:r>
              <a:rPr lang="ar-SA" dirty="0"/>
              <a:t>يحتوي على المكونات المستخدمة لمعالجة وتخزين البيانات إلكترونياً</a:t>
            </a:r>
            <a:r>
              <a:rPr lang="ar-SA" dirty="0" smtClean="0"/>
              <a:t>.</a:t>
            </a:r>
          </a:p>
          <a:p>
            <a:pPr algn="r" rtl="1"/>
            <a:endParaRPr lang="ar-SA" dirty="0"/>
          </a:p>
          <a:p>
            <a:pPr algn="r" rtl="1"/>
            <a:endParaRPr lang="ar-SA" dirty="0"/>
          </a:p>
          <a:p>
            <a:pPr marL="457200" indent="-457200" algn="r" rtl="1">
              <a:buFont typeface="+mj-lt"/>
              <a:buAutoNum type="arabicPeriod"/>
            </a:pPr>
            <a:r>
              <a:rPr lang="ar-SA" dirty="0"/>
              <a:t>  وحدة معالجة مركزية.</a:t>
            </a:r>
          </a:p>
          <a:p>
            <a:pPr marL="457200" indent="-457200" algn="r" rtl="1">
              <a:buFont typeface="+mj-lt"/>
              <a:buAutoNum type="arabicPeriod"/>
            </a:pPr>
            <a:r>
              <a:rPr lang="ar-SA" dirty="0"/>
              <a:t>  ذاكرة الابتدائية.</a:t>
            </a:r>
          </a:p>
          <a:p>
            <a:pPr marL="457200" indent="-457200" algn="r" rtl="1">
              <a:buFont typeface="+mj-lt"/>
              <a:buAutoNum type="arabicPeriod"/>
            </a:pPr>
            <a:r>
              <a:rPr lang="ar-SA" dirty="0"/>
              <a:t>  فتحات التوسعة.</a:t>
            </a:r>
          </a:p>
          <a:p>
            <a:pPr marL="457200" indent="-457200" algn="r" rtl="1">
              <a:buFont typeface="+mj-lt"/>
              <a:buAutoNum type="arabicPeriod"/>
            </a:pPr>
            <a:r>
              <a:rPr lang="ar-SA" dirty="0"/>
              <a:t>  دارة لوحة النظام.</a:t>
            </a:r>
          </a:p>
        </p:txBody>
      </p:sp>
      <p:sp>
        <p:nvSpPr>
          <p:cNvPr id="9" name="Rectangle 2"/>
          <p:cNvSpPr txBox="1">
            <a:spLocks noChangeArrowheads="1"/>
          </p:cNvSpPr>
          <p:nvPr/>
        </p:nvSpPr>
        <p:spPr>
          <a:xfrm>
            <a:off x="561813" y="-236810"/>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dirty="0" smtClean="0">
                <a:solidFill>
                  <a:srgbClr val="FF0000"/>
                </a:solidFill>
                <a:ea typeface="ＭＳ Ｐゴシック" charset="-128"/>
                <a:cs typeface="ＭＳ Ｐゴシック" charset="-128"/>
              </a:rPr>
              <a:t>Computer Hardware Basics	</a:t>
            </a:r>
            <a:endParaRPr lang="en-US" sz="3500" dirty="0">
              <a:solidFill>
                <a:srgbClr val="FF0000"/>
              </a:solidFill>
              <a:ea typeface="ＭＳ Ｐゴシック" charset="-128"/>
              <a:cs typeface="ＭＳ Ｐゴシック" charset="-128"/>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6499" name="Rectangle 2"/>
          <p:cNvSpPr>
            <a:spLocks noGrp="1" noChangeArrowheads="1"/>
          </p:cNvSpPr>
          <p:nvPr>
            <p:ph type="title"/>
          </p:nvPr>
        </p:nvSpPr>
        <p:spPr>
          <a:xfrm>
            <a:off x="310896" y="-310578"/>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Scanner &amp; OCR</a:t>
            </a:r>
            <a:endParaRPr lang="en-US" dirty="0">
              <a:solidFill>
                <a:srgbClr val="FF0000"/>
              </a:solidFill>
              <a:ea typeface="ＭＳ Ｐゴシック" charset="-128"/>
              <a:cs typeface="ＭＳ Ｐゴシック" charset="-128"/>
            </a:endParaRPr>
          </a:p>
        </p:txBody>
      </p:sp>
      <p:sp>
        <p:nvSpPr>
          <p:cNvPr id="106500" name="Rectangle 3"/>
          <p:cNvSpPr>
            <a:spLocks noGrp="1" noChangeArrowheads="1"/>
          </p:cNvSpPr>
          <p:nvPr>
            <p:ph idx="1"/>
          </p:nvPr>
        </p:nvSpPr>
        <p:spPr>
          <a:xfrm>
            <a:off x="-128016" y="468893"/>
            <a:ext cx="9272016" cy="4525963"/>
          </a:xfrm>
        </p:spPr>
        <p:txBody>
          <a:bodyPr>
            <a:noAutofit/>
          </a:bodyPr>
          <a:lstStyle/>
          <a:p>
            <a:pPr eaLnBrk="1" hangingPunct="1"/>
            <a:r>
              <a:rPr lang="en-US" dirty="0">
                <a:ea typeface="ＭＳ Ｐゴシック" charset="-128"/>
                <a:cs typeface="ＭＳ Ｐゴシック" charset="-128"/>
              </a:rPr>
              <a:t>Optical Character Recognition is a process that converts printed text into an editable word processed digital file.</a:t>
            </a:r>
          </a:p>
          <a:p>
            <a:pPr lvl="1" eaLnBrk="1" hangingPunct="1"/>
            <a:r>
              <a:rPr lang="en-US" dirty="0"/>
              <a:t>OCR software analyzes the image of a character and translates it to an ASCII code of the character</a:t>
            </a:r>
            <a:r>
              <a:rPr lang="en-US" dirty="0" smtClean="0"/>
              <a:t>.</a:t>
            </a:r>
          </a:p>
          <a:p>
            <a:pPr lvl="1" eaLnBrk="1" hangingPunct="1"/>
            <a:endParaRPr lang="en-US" dirty="0" smtClean="0"/>
          </a:p>
          <a:p>
            <a:pPr marL="457200" lvl="1" indent="0" eaLnBrk="1" hangingPunct="1">
              <a:buNone/>
            </a:pPr>
            <a:r>
              <a:rPr lang="en-US" dirty="0" smtClean="0"/>
              <a:t/>
            </a:r>
            <a:br>
              <a:rPr lang="en-US" dirty="0" smtClean="0"/>
            </a:br>
            <a:endParaRPr lang="en-US" dirty="0" smtClean="0"/>
          </a:p>
          <a:p>
            <a:pPr eaLnBrk="1" hangingPunct="1"/>
            <a:r>
              <a:rPr lang="en-US" dirty="0">
                <a:ea typeface="ＭＳ Ｐゴシック" charset="-128"/>
                <a:cs typeface="ＭＳ Ｐゴシック" charset="-128"/>
              </a:rPr>
              <a:t>OCR quality depends on software, quality of printed text, and type of paper being scanned.</a:t>
            </a:r>
          </a:p>
          <a:p>
            <a:pPr lvl="1" eaLnBrk="1" hangingPunct="1"/>
            <a:r>
              <a:rPr lang="en-US" dirty="0"/>
              <a:t>Extensive editing may be required to remove stray characters or misinterpreted text.</a:t>
            </a:r>
          </a:p>
        </p:txBody>
      </p:sp>
      <p:sp>
        <p:nvSpPr>
          <p:cNvPr id="106498" name="Slide Number Placeholder 4"/>
          <p:cNvSpPr>
            <a:spLocks noGrp="1"/>
          </p:cNvSpPr>
          <p:nvPr>
            <p:ph type="sldNum" sz="quarter" idx="12"/>
          </p:nvPr>
        </p:nvSpPr>
        <p:spPr>
          <a:noFill/>
        </p:spPr>
        <p:txBody>
          <a:bodyPr/>
          <a:lstStyle/>
          <a:p>
            <a:fld id="{35DE93BB-41E9-CB4C-B84C-5B87DD56C262}" type="slidenum">
              <a:rPr lang="en-US" smtClean="0"/>
              <a:pPr/>
              <a:t>50</a:t>
            </a:fld>
            <a:endParaRPr lang="en-US" smtClean="0"/>
          </a:p>
        </p:txBody>
      </p:sp>
      <p:sp>
        <p:nvSpPr>
          <p:cNvPr id="2" name="مستطيل 1"/>
          <p:cNvSpPr/>
          <p:nvPr/>
        </p:nvSpPr>
        <p:spPr>
          <a:xfrm>
            <a:off x="0" y="2891272"/>
            <a:ext cx="9144000" cy="1569660"/>
          </a:xfrm>
          <a:prstGeom prst="rect">
            <a:avLst/>
          </a:prstGeom>
        </p:spPr>
        <p:txBody>
          <a:bodyPr wrap="square">
            <a:spAutoFit/>
          </a:bodyPr>
          <a:lstStyle/>
          <a:p>
            <a:pPr algn="r" rtl="1"/>
            <a:r>
              <a:rPr lang="ar-SA" dirty="0"/>
              <a:t>التعرف الضوئي على الأحرف هو عملية تقوم بتحويل النص المطبوع إلى ملف رقمي معالج قابل </a:t>
            </a:r>
            <a:r>
              <a:rPr lang="ar-SA" dirty="0" smtClean="0"/>
              <a:t>للتحرير. يقوم </a:t>
            </a:r>
            <a:r>
              <a:rPr lang="ar-SA" dirty="0"/>
              <a:t>برنامج </a:t>
            </a:r>
            <a:r>
              <a:rPr lang="en-US" dirty="0"/>
              <a:t>OCR </a:t>
            </a:r>
            <a:r>
              <a:rPr lang="ar-SA" dirty="0"/>
              <a:t>بتحليل صورة الحرف وترجمته إلى كود </a:t>
            </a:r>
            <a:r>
              <a:rPr lang="en-US" dirty="0"/>
              <a:t>ASCII </a:t>
            </a:r>
            <a:r>
              <a:rPr lang="ar-SA" dirty="0"/>
              <a:t>للحرف.</a:t>
            </a:r>
          </a:p>
          <a:p>
            <a:pPr algn="r" rtl="1"/>
            <a:r>
              <a:rPr lang="ar-SA" dirty="0"/>
              <a:t>تعتمد جودة </a:t>
            </a:r>
            <a:r>
              <a:rPr lang="en-US" dirty="0"/>
              <a:t>OCR </a:t>
            </a:r>
            <a:r>
              <a:rPr lang="ar-SA" dirty="0"/>
              <a:t>على البرامج وجودة النص المطبوع ونوع الورق الذي يتم فحصه.</a:t>
            </a:r>
          </a:p>
          <a:p>
            <a:pPr algn="r" rtl="1"/>
            <a:r>
              <a:rPr lang="ar-SA" dirty="0"/>
              <a:t>قد يتطلب الأمر تحريرًا واسعًا لإزالة الأحرف الضالة أو النص الذي تساء تفسيره.</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7" name="Rectangle 2"/>
          <p:cNvSpPr>
            <a:spLocks noGrp="1" noChangeArrowheads="1"/>
          </p:cNvSpPr>
          <p:nvPr>
            <p:ph type="title"/>
          </p:nvPr>
        </p:nvSpPr>
        <p:spPr>
          <a:xfrm>
            <a:off x="237744" y="-274002"/>
            <a:ext cx="8229600" cy="1143000"/>
          </a:xfrm>
        </p:spPr>
        <p:txBody>
          <a:bodyPr vert="horz" lIns="91440" tIns="45720" rIns="91440" bIns="45720" rtlCol="0" anchor="ctr">
            <a:normAutofit/>
          </a:bodyPr>
          <a:lstStyle/>
          <a:p>
            <a:r>
              <a:rPr lang="en-US" dirty="0">
                <a:solidFill>
                  <a:srgbClr val="FF0000"/>
                </a:solidFill>
                <a:ea typeface="ＭＳ Ｐゴシック" charset="-128"/>
                <a:cs typeface="ＭＳ Ｐゴシック" charset="-128"/>
              </a:rPr>
              <a:t>Digital Camera</a:t>
            </a:r>
            <a:endParaRPr lang="en-US" dirty="0">
              <a:solidFill>
                <a:srgbClr val="FF0000"/>
              </a:solidFill>
              <a:ea typeface="ＭＳ Ｐゴシック" charset="-128"/>
              <a:cs typeface="ＭＳ Ｐゴシック" charset="-128"/>
            </a:endParaRPr>
          </a:p>
        </p:txBody>
      </p:sp>
      <p:sp>
        <p:nvSpPr>
          <p:cNvPr id="108548" name="Rectangle 3"/>
          <p:cNvSpPr>
            <a:spLocks noGrp="1" noChangeArrowheads="1"/>
          </p:cNvSpPr>
          <p:nvPr>
            <p:ph idx="1"/>
          </p:nvPr>
        </p:nvSpPr>
        <p:spPr>
          <a:xfrm>
            <a:off x="-310896" y="457201"/>
            <a:ext cx="9308591" cy="5373688"/>
          </a:xfrm>
        </p:spPr>
        <p:txBody>
          <a:bodyPr>
            <a:normAutofit/>
          </a:bodyPr>
          <a:lstStyle/>
          <a:p>
            <a:pPr eaLnBrk="1" hangingPunct="1"/>
            <a:r>
              <a:rPr lang="en-US" dirty="0">
                <a:ea typeface="ＭＳ Ｐゴシック" charset="-128"/>
                <a:cs typeface="ＭＳ Ｐゴシック" charset="-128"/>
              </a:rPr>
              <a:t>Captures images in real time at the source.</a:t>
            </a:r>
          </a:p>
          <a:p>
            <a:pPr eaLnBrk="1" hangingPunct="1"/>
            <a:r>
              <a:rPr lang="en-US" dirty="0" smtClean="0">
                <a:solidFill>
                  <a:srgbClr val="FF0000"/>
                </a:solidFill>
                <a:ea typeface="ＭＳ Ｐゴシック" charset="-128"/>
                <a:cs typeface="ＭＳ Ｐゴシック" charset="-128"/>
              </a:rPr>
              <a:t> Benefits include:</a:t>
            </a:r>
          </a:p>
          <a:p>
            <a:pPr marL="971550" lvl="1" indent="-514350" eaLnBrk="1" hangingPunct="1">
              <a:spcBef>
                <a:spcPct val="0"/>
              </a:spcBef>
              <a:buFont typeface="+mj-lt"/>
              <a:buAutoNum type="arabicPeriod"/>
            </a:pPr>
            <a:r>
              <a:rPr lang="en-US" dirty="0" smtClean="0"/>
              <a:t> </a:t>
            </a:r>
            <a:r>
              <a:rPr lang="en-US" dirty="0"/>
              <a:t>Instant review of image</a:t>
            </a:r>
          </a:p>
          <a:p>
            <a:pPr marL="971550" lvl="1" indent="-514350" eaLnBrk="1" hangingPunct="1">
              <a:spcBef>
                <a:spcPct val="0"/>
              </a:spcBef>
              <a:buFont typeface="+mj-lt"/>
              <a:buAutoNum type="arabicPeriod"/>
            </a:pPr>
            <a:r>
              <a:rPr lang="en-US" dirty="0"/>
              <a:t> Re-capture the image if necessary</a:t>
            </a:r>
          </a:p>
          <a:p>
            <a:pPr marL="971550" lvl="1" indent="-514350" eaLnBrk="1" hangingPunct="1">
              <a:spcBef>
                <a:spcPct val="0"/>
              </a:spcBef>
              <a:buFont typeface="+mj-lt"/>
              <a:buAutoNum type="arabicPeriod"/>
            </a:pPr>
            <a:r>
              <a:rPr lang="en-US" dirty="0"/>
              <a:t> High quality spatial and color resolution.</a:t>
            </a:r>
          </a:p>
          <a:p>
            <a:pPr eaLnBrk="1" hangingPunct="1"/>
            <a:r>
              <a:rPr lang="en-US" dirty="0">
                <a:ea typeface="ＭＳ Ｐゴシック" charset="-128"/>
                <a:cs typeface="ＭＳ Ｐゴシック" charset="-128"/>
              </a:rPr>
              <a:t>Image file size depends on capture resolution </a:t>
            </a:r>
            <a:r>
              <a:rPr lang="en-US" sz="2400" dirty="0">
                <a:ea typeface="ＭＳ Ｐゴシック" charset="-128"/>
                <a:cs typeface="ＭＳ Ｐゴシック" charset="-128"/>
              </a:rPr>
              <a:t>(6 - 12 megapixel)</a:t>
            </a:r>
            <a:r>
              <a:rPr lang="en-US" dirty="0">
                <a:ea typeface="ＭＳ Ｐゴシック" charset="-128"/>
                <a:cs typeface="ＭＳ Ｐゴシック" charset="-128"/>
              </a:rPr>
              <a:t> and color depth </a:t>
            </a:r>
            <a:r>
              <a:rPr lang="en-US" sz="2400" dirty="0">
                <a:ea typeface="ＭＳ Ｐゴシック" charset="-128"/>
                <a:cs typeface="ＭＳ Ｐゴシック" charset="-128"/>
              </a:rPr>
              <a:t>(16 - 24 bit color) </a:t>
            </a:r>
            <a:r>
              <a:rPr lang="en-US" dirty="0">
                <a:ea typeface="ＭＳ Ｐゴシック" charset="-128"/>
                <a:cs typeface="ＭＳ Ｐゴシック" charset="-128"/>
              </a:rPr>
              <a:t>can produce large file sizes.</a:t>
            </a:r>
          </a:p>
          <a:p>
            <a:pPr eaLnBrk="1" hangingPunct="1"/>
            <a:r>
              <a:rPr lang="en-US" dirty="0">
                <a:ea typeface="ＭＳ Ｐゴシック" charset="-128"/>
                <a:cs typeface="ＭＳ Ｐゴシック" charset="-128"/>
              </a:rPr>
              <a:t>Images transferred to hard drive via memory card or USB direct connection.</a:t>
            </a:r>
          </a:p>
        </p:txBody>
      </p:sp>
      <p:sp>
        <p:nvSpPr>
          <p:cNvPr id="108546" name="Slide Number Placeholder 4"/>
          <p:cNvSpPr>
            <a:spLocks noGrp="1"/>
          </p:cNvSpPr>
          <p:nvPr>
            <p:ph type="sldNum" sz="quarter" idx="12"/>
          </p:nvPr>
        </p:nvSpPr>
        <p:spPr>
          <a:noFill/>
        </p:spPr>
        <p:txBody>
          <a:bodyPr/>
          <a:lstStyle/>
          <a:p>
            <a:fld id="{AA1372E7-A9EF-3D49-9878-21E626166ABE}" type="slidenum">
              <a:rPr lang="en-US" smtClean="0"/>
              <a:pPr/>
              <a:t>51</a:t>
            </a:fld>
            <a:endParaRPr lang="en-US" smtClean="0"/>
          </a:p>
        </p:txBody>
      </p:sp>
      <p:sp>
        <p:nvSpPr>
          <p:cNvPr id="2" name="مستطيل 1"/>
          <p:cNvSpPr/>
          <p:nvPr/>
        </p:nvSpPr>
        <p:spPr>
          <a:xfrm>
            <a:off x="-128016" y="749754"/>
            <a:ext cx="9272016" cy="5632311"/>
          </a:xfrm>
          <a:prstGeom prst="rect">
            <a:avLst/>
          </a:prstGeom>
        </p:spPr>
        <p:txBody>
          <a:bodyPr wrap="square">
            <a:spAutoFit/>
          </a:bodyPr>
          <a:lstStyle/>
          <a:p>
            <a:pPr algn="r" rtl="1"/>
            <a:r>
              <a:rPr lang="ar-SA" dirty="0" smtClean="0"/>
              <a:t>يلتقط الصور في الوقت الحقيقي عند المصدر.</a:t>
            </a:r>
          </a:p>
          <a:p>
            <a:pPr algn="r" rtl="1"/>
            <a:r>
              <a:rPr lang="ar-SA" dirty="0" smtClean="0"/>
              <a:t>  تشمل المزايا ما يلي: </a:t>
            </a:r>
            <a:r>
              <a:rPr lang="ar-SA" dirty="0"/>
              <a:t>  مراجعة فورية </a:t>
            </a:r>
            <a:r>
              <a:rPr lang="ar-SA" dirty="0" smtClean="0"/>
              <a:t>للصورة </a:t>
            </a:r>
          </a:p>
          <a:p>
            <a:pPr algn="r" rtl="1"/>
            <a:r>
              <a:rPr lang="ar-SA" dirty="0" smtClean="0"/>
              <a:t> </a:t>
            </a:r>
            <a:r>
              <a:rPr lang="ar-SA" dirty="0"/>
              <a:t>أعد التقاط الصورة إذا لزم الأمر</a:t>
            </a:r>
          </a:p>
          <a:p>
            <a:pPr algn="r" rtl="1"/>
            <a:r>
              <a:rPr lang="ar-SA" dirty="0" smtClean="0"/>
              <a:t>جودة </a:t>
            </a:r>
            <a:r>
              <a:rPr lang="ar-SA" dirty="0"/>
              <a:t>عالية الدقة المكانية والألوان</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يعتمد حجم ملف الصورة على دقة الالتقاط (6 - 12 </a:t>
            </a:r>
            <a:r>
              <a:rPr lang="ar-SA" dirty="0" err="1"/>
              <a:t>ميجابكسل</a:t>
            </a:r>
            <a:r>
              <a:rPr lang="ar-SA" dirty="0"/>
              <a:t>) وعمق الألوان (لون 16 - 24 بت) يمكن أن ينتج أحجام ملفات كبيرة.</a:t>
            </a:r>
          </a:p>
          <a:p>
            <a:pPr algn="r" rtl="1"/>
            <a:r>
              <a:rPr lang="ar-SA" dirty="0"/>
              <a:t>نقل الصور إلى القرص الصلب عبر بطاقة الذاكرة أو اتصال </a:t>
            </a:r>
            <a:r>
              <a:rPr lang="en-US" dirty="0"/>
              <a:t>USB </a:t>
            </a:r>
            <a:r>
              <a:rPr lang="ar-SA" dirty="0"/>
              <a:t>المباشر.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0595"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Digital Video (DV) Camera</a:t>
            </a:r>
            <a:endParaRPr lang="en-US" dirty="0">
              <a:solidFill>
                <a:srgbClr val="FF0000"/>
              </a:solidFill>
              <a:ea typeface="ＭＳ Ｐゴシック" charset="-128"/>
              <a:cs typeface="ＭＳ Ｐゴシック" charset="-128"/>
            </a:endParaRPr>
          </a:p>
        </p:txBody>
      </p:sp>
      <p:sp>
        <p:nvSpPr>
          <p:cNvPr id="110596" name="Rectangle 3"/>
          <p:cNvSpPr>
            <a:spLocks noGrp="1" noChangeArrowheads="1"/>
          </p:cNvSpPr>
          <p:nvPr>
            <p:ph idx="1"/>
          </p:nvPr>
        </p:nvSpPr>
        <p:spPr>
          <a:xfrm>
            <a:off x="0" y="1343025"/>
            <a:ext cx="9143999" cy="4525963"/>
          </a:xfrm>
        </p:spPr>
        <p:txBody>
          <a:bodyPr/>
          <a:lstStyle/>
          <a:p>
            <a:pPr eaLnBrk="1" hangingPunct="1"/>
            <a:r>
              <a:rPr lang="en-US" dirty="0">
                <a:ea typeface="ＭＳ Ｐゴシック" charset="-128"/>
                <a:cs typeface="ＭＳ Ｐゴシック" charset="-128"/>
              </a:rPr>
              <a:t>Video captured on built-in hard drive, mini-digital tape, or DVD</a:t>
            </a:r>
            <a:r>
              <a:rPr lang="en-US" dirty="0" smtClean="0">
                <a:ea typeface="ＭＳ Ｐゴシック" charset="-128"/>
                <a:cs typeface="ＭＳ Ｐゴシック" charset="-128"/>
              </a:rPr>
              <a:t>.</a:t>
            </a:r>
            <a:br>
              <a:rPr lang="en-US" dirty="0" smtClean="0">
                <a:ea typeface="ＭＳ Ｐゴシック" charset="-128"/>
                <a:cs typeface="ＭＳ Ｐゴシック" charset="-128"/>
              </a:rPr>
            </a:br>
            <a:endParaRPr lang="en-US" dirty="0" smtClean="0">
              <a:ea typeface="ＭＳ Ｐゴシック" charset="-128"/>
              <a:cs typeface="ＭＳ Ｐゴシック" charset="-128"/>
            </a:endParaRPr>
          </a:p>
          <a:p>
            <a:pPr eaLnBrk="1" hangingPunct="1"/>
            <a:r>
              <a:rPr lang="en-US" dirty="0">
                <a:ea typeface="ＭＳ Ｐゴシック" charset="-128"/>
                <a:cs typeface="ＭＳ Ｐゴシック" charset="-128"/>
              </a:rPr>
              <a:t>Transferred to computer through FireWire interface</a:t>
            </a:r>
            <a:r>
              <a:rPr lang="en-US" dirty="0" smtClean="0">
                <a:ea typeface="ＭＳ Ｐゴシック" charset="-128"/>
                <a:cs typeface="ＭＳ Ｐゴシック" charset="-128"/>
              </a:rPr>
              <a:t>.</a:t>
            </a:r>
            <a:br>
              <a:rPr lang="en-US" dirty="0" smtClean="0">
                <a:ea typeface="ＭＳ Ｐゴシック" charset="-128"/>
                <a:cs typeface="ＭＳ Ｐゴシック" charset="-128"/>
              </a:rPr>
            </a:br>
            <a:endParaRPr lang="en-US" dirty="0" smtClean="0">
              <a:ea typeface="ＭＳ Ｐゴシック" charset="-128"/>
              <a:cs typeface="ＭＳ Ｐゴシック" charset="-128"/>
            </a:endParaRPr>
          </a:p>
          <a:p>
            <a:pPr eaLnBrk="1" hangingPunct="1"/>
            <a:r>
              <a:rPr lang="en-US" dirty="0">
                <a:ea typeface="ＭＳ Ｐゴシック" charset="-128"/>
                <a:cs typeface="ＭＳ Ｐゴシック" charset="-128"/>
              </a:rPr>
              <a:t>Video editing </a:t>
            </a:r>
            <a:r>
              <a:rPr lang="en-US" dirty="0" smtClean="0">
                <a:ea typeface="ＭＳ Ｐゴシック" charset="-128"/>
                <a:cs typeface="ＭＳ Ｐゴシック" charset="-128"/>
              </a:rPr>
              <a:t>software  </a:t>
            </a:r>
            <a:r>
              <a:rPr lang="en-US" dirty="0">
                <a:ea typeface="ＭＳ Ｐゴシック" charset="-128"/>
                <a:cs typeface="ＭＳ Ｐゴシック" charset="-128"/>
              </a:rPr>
              <a:t>enhances digital sequences.</a:t>
            </a:r>
          </a:p>
          <a:p>
            <a:pPr eaLnBrk="1" hangingPunct="1"/>
            <a:endParaRPr lang="en-US" dirty="0">
              <a:ea typeface="ＭＳ Ｐゴシック" charset="-128"/>
              <a:cs typeface="ＭＳ Ｐゴシック" charset="-128"/>
            </a:endParaRPr>
          </a:p>
        </p:txBody>
      </p:sp>
      <p:sp>
        <p:nvSpPr>
          <p:cNvPr id="110594" name="Slide Number Placeholder 4"/>
          <p:cNvSpPr>
            <a:spLocks noGrp="1"/>
          </p:cNvSpPr>
          <p:nvPr>
            <p:ph type="sldNum" sz="quarter" idx="12"/>
          </p:nvPr>
        </p:nvSpPr>
        <p:spPr>
          <a:noFill/>
        </p:spPr>
        <p:txBody>
          <a:bodyPr/>
          <a:lstStyle/>
          <a:p>
            <a:fld id="{3050167B-A11E-4D40-8048-C280B22A732C}" type="slidenum">
              <a:rPr lang="en-US" smtClean="0"/>
              <a:pPr/>
              <a:t>52</a:t>
            </a:fld>
            <a:endParaRPr lang="en-US" smtClean="0"/>
          </a:p>
        </p:txBody>
      </p:sp>
      <p:sp>
        <p:nvSpPr>
          <p:cNvPr id="2" name="مستطيل 1"/>
          <p:cNvSpPr/>
          <p:nvPr/>
        </p:nvSpPr>
        <p:spPr>
          <a:xfrm>
            <a:off x="0" y="2453682"/>
            <a:ext cx="9144000" cy="2677656"/>
          </a:xfrm>
          <a:prstGeom prst="rect">
            <a:avLst/>
          </a:prstGeom>
        </p:spPr>
        <p:txBody>
          <a:bodyPr wrap="square">
            <a:spAutoFit/>
          </a:bodyPr>
          <a:lstStyle/>
          <a:p>
            <a:pPr algn="r" rtl="1"/>
            <a:r>
              <a:rPr lang="ar-SA" dirty="0"/>
              <a:t>تم التقاط الفيديو على محرك أقراص ثابتة مضمن أو شريط صغير رقمي أو قرص </a:t>
            </a:r>
            <a:r>
              <a:rPr lang="en-US" dirty="0"/>
              <a:t>DVD</a:t>
            </a:r>
            <a:r>
              <a:rPr lang="en-US" dirty="0" smtClean="0"/>
              <a:t>.</a:t>
            </a:r>
          </a:p>
          <a:p>
            <a:pPr algn="r" rtl="1"/>
            <a:endParaRPr lang="en-US" dirty="0"/>
          </a:p>
          <a:p>
            <a:pPr algn="r" rtl="1"/>
            <a:endParaRPr lang="en-US" dirty="0"/>
          </a:p>
          <a:p>
            <a:pPr algn="r" rtl="1"/>
            <a:r>
              <a:rPr lang="ar-SA" dirty="0"/>
              <a:t>نقل إلى الكمبيوتر من خلال واجهة </a:t>
            </a:r>
            <a:r>
              <a:rPr lang="en-US" dirty="0" err="1"/>
              <a:t>Firewire</a:t>
            </a:r>
            <a:r>
              <a:rPr lang="en-US" dirty="0" smtClean="0"/>
              <a:t>.</a:t>
            </a:r>
            <a:endParaRPr lang="ar-SA" dirty="0" smtClean="0"/>
          </a:p>
          <a:p>
            <a:pPr algn="r" rtl="1"/>
            <a:endParaRPr lang="ar-SA" dirty="0"/>
          </a:p>
          <a:p>
            <a:pPr algn="r" rtl="1"/>
            <a:endParaRPr lang="en-US" dirty="0"/>
          </a:p>
          <a:p>
            <a:pPr algn="r" rtl="1"/>
            <a:r>
              <a:rPr lang="ar-SA" dirty="0"/>
              <a:t>برنامج تحرير الفيديو يعزز التسلسل الرقمي.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4"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DV Camera Performance</a:t>
            </a:r>
            <a:endParaRPr lang="en-US" dirty="0">
              <a:solidFill>
                <a:srgbClr val="FF0000"/>
              </a:solidFill>
              <a:ea typeface="ＭＳ Ｐゴシック" charset="-128"/>
              <a:cs typeface="ＭＳ Ｐゴシック" charset="-128"/>
            </a:endParaRPr>
          </a:p>
        </p:txBody>
      </p:sp>
      <p:sp>
        <p:nvSpPr>
          <p:cNvPr id="112642" name="Rectangle 3"/>
          <p:cNvSpPr>
            <a:spLocks noGrp="1" noChangeArrowheads="1"/>
          </p:cNvSpPr>
          <p:nvPr>
            <p:ph idx="1"/>
          </p:nvPr>
        </p:nvSpPr>
        <p:spPr>
          <a:xfrm>
            <a:off x="457200" y="1600200"/>
            <a:ext cx="8686800" cy="4525963"/>
          </a:xfrm>
        </p:spPr>
        <p:txBody>
          <a:bodyPr>
            <a:normAutofit fontScale="92500" lnSpcReduction="10000"/>
          </a:bodyPr>
          <a:lstStyle/>
          <a:p>
            <a:pPr eaLnBrk="1" hangingPunct="1"/>
            <a:r>
              <a:rPr lang="en-US" dirty="0">
                <a:solidFill>
                  <a:srgbClr val="FF0000"/>
                </a:solidFill>
                <a:ea typeface="ＭＳ Ｐゴシック" charset="-128"/>
                <a:cs typeface="ＭＳ Ｐゴシック" charset="-128"/>
              </a:rPr>
              <a:t>Method used to capture image.</a:t>
            </a:r>
          </a:p>
          <a:p>
            <a:pPr lvl="1" eaLnBrk="1" hangingPunct="1"/>
            <a:r>
              <a:rPr lang="en-US" dirty="0"/>
              <a:t>Single chip reproduce RGB color.</a:t>
            </a:r>
          </a:p>
          <a:p>
            <a:pPr lvl="1" eaLnBrk="1" hangingPunct="1"/>
            <a:r>
              <a:rPr lang="en-US" dirty="0"/>
              <a:t> 3-chip have separate CCD for Red, Green, Blue.</a:t>
            </a:r>
          </a:p>
          <a:p>
            <a:pPr eaLnBrk="1" hangingPunct="1"/>
            <a:r>
              <a:rPr lang="en-US" dirty="0">
                <a:ea typeface="ＭＳ Ｐゴシック" charset="-128"/>
                <a:cs typeface="ＭＳ Ｐゴシック" charset="-128"/>
              </a:rPr>
              <a:t> Lens quality. </a:t>
            </a:r>
          </a:p>
          <a:p>
            <a:pPr eaLnBrk="1" hangingPunct="1"/>
            <a:r>
              <a:rPr lang="en-US" dirty="0">
                <a:ea typeface="ＭＳ Ｐゴシック" charset="-128"/>
                <a:cs typeface="ＭＳ Ｐゴシック" charset="-128"/>
              </a:rPr>
              <a:t> Zoom quality.</a:t>
            </a:r>
          </a:p>
          <a:p>
            <a:pPr lvl="1" eaLnBrk="1" hangingPunct="1"/>
            <a:r>
              <a:rPr lang="en-US" dirty="0"/>
              <a:t> Optical zoom vs. digital zoom.</a:t>
            </a:r>
          </a:p>
          <a:p>
            <a:pPr eaLnBrk="1" hangingPunct="1"/>
            <a:r>
              <a:rPr lang="en-US" dirty="0">
                <a:ea typeface="ＭＳ Ｐゴシック" charset="-128"/>
                <a:cs typeface="ＭＳ Ｐゴシック" charset="-128"/>
              </a:rPr>
              <a:t>Image stabilization.</a:t>
            </a:r>
          </a:p>
          <a:p>
            <a:pPr eaLnBrk="1" hangingPunct="1"/>
            <a:r>
              <a:rPr lang="en-US" dirty="0">
                <a:ea typeface="ＭＳ Ｐゴシック" charset="-128"/>
                <a:cs typeface="ＭＳ Ｐゴシック" charset="-128"/>
              </a:rPr>
              <a:t>Preprogrammed modes.</a:t>
            </a:r>
          </a:p>
          <a:p>
            <a:pPr lvl="1" eaLnBrk="1" hangingPunct="1"/>
            <a:r>
              <a:rPr lang="en-US" dirty="0"/>
              <a:t>Lighting and weather conditions.</a:t>
            </a:r>
          </a:p>
        </p:txBody>
      </p:sp>
      <p:sp>
        <p:nvSpPr>
          <p:cNvPr id="112643" name="Slide Number Placeholder 4"/>
          <p:cNvSpPr>
            <a:spLocks noGrp="1"/>
          </p:cNvSpPr>
          <p:nvPr>
            <p:ph type="sldNum" sz="quarter" idx="12"/>
          </p:nvPr>
        </p:nvSpPr>
        <p:spPr>
          <a:noFill/>
        </p:spPr>
        <p:txBody>
          <a:bodyPr/>
          <a:lstStyle/>
          <a:p>
            <a:fld id="{1998F65C-0C94-5841-8E1B-D7F730F8AD4A}" type="slidenum">
              <a:rPr lang="en-US" smtClean="0"/>
              <a:pPr/>
              <a:t>53</a:t>
            </a:fld>
            <a:endParaRPr lang="en-US" smtClean="0"/>
          </a:p>
        </p:txBody>
      </p:sp>
      <p:sp>
        <p:nvSpPr>
          <p:cNvPr id="2" name="مستطيل 1"/>
          <p:cNvSpPr/>
          <p:nvPr/>
        </p:nvSpPr>
        <p:spPr>
          <a:xfrm>
            <a:off x="2084832" y="2816334"/>
            <a:ext cx="7059168" cy="3416320"/>
          </a:xfrm>
          <a:prstGeom prst="rect">
            <a:avLst/>
          </a:prstGeom>
        </p:spPr>
        <p:txBody>
          <a:bodyPr wrap="square">
            <a:spAutoFit/>
          </a:bodyPr>
          <a:lstStyle/>
          <a:p>
            <a:pPr algn="r" rtl="1"/>
            <a:r>
              <a:rPr lang="ar-SA" dirty="0"/>
              <a:t>الطريقة المستخدمة لالتقاط صورة.</a:t>
            </a:r>
          </a:p>
          <a:p>
            <a:pPr algn="r" rtl="1"/>
            <a:r>
              <a:rPr lang="ar-SA" dirty="0"/>
              <a:t>رقاقة واحدة تتكاثر لون </a:t>
            </a:r>
            <a:r>
              <a:rPr lang="en-US" dirty="0"/>
              <a:t>RGB.</a:t>
            </a:r>
          </a:p>
          <a:p>
            <a:pPr algn="r" rtl="1"/>
            <a:r>
              <a:rPr lang="en-US" dirty="0"/>
              <a:t>  3-</a:t>
            </a:r>
            <a:r>
              <a:rPr lang="ar-SA" dirty="0"/>
              <a:t>رقاقة لديها </a:t>
            </a:r>
            <a:r>
              <a:rPr lang="en-US" dirty="0"/>
              <a:t>CCD </a:t>
            </a:r>
            <a:r>
              <a:rPr lang="ar-SA" dirty="0"/>
              <a:t>منفصلة للأحمر والأخضر والأزرق.</a:t>
            </a:r>
          </a:p>
          <a:p>
            <a:pPr algn="r" rtl="1"/>
            <a:r>
              <a:rPr lang="ar-SA" dirty="0"/>
              <a:t>  جودة العدسة.</a:t>
            </a:r>
          </a:p>
          <a:p>
            <a:pPr algn="r" rtl="1"/>
            <a:r>
              <a:rPr lang="ar-SA" dirty="0"/>
              <a:t>  جودة التكبير.</a:t>
            </a:r>
          </a:p>
          <a:p>
            <a:pPr algn="r" rtl="1"/>
            <a:r>
              <a:rPr lang="ar-SA" dirty="0"/>
              <a:t>  تقريب بصري مقابل تقريب رقمي.</a:t>
            </a:r>
          </a:p>
          <a:p>
            <a:pPr algn="r" rtl="1"/>
            <a:r>
              <a:rPr lang="ar-SA" dirty="0"/>
              <a:t>ثبات </a:t>
            </a:r>
            <a:r>
              <a:rPr lang="ar-SA" dirty="0" err="1"/>
              <a:t>الصوره</a:t>
            </a:r>
            <a:r>
              <a:rPr lang="ar-SA" dirty="0"/>
              <a:t>.</a:t>
            </a:r>
          </a:p>
          <a:p>
            <a:pPr algn="r" rtl="1"/>
            <a:r>
              <a:rPr lang="ar-SA" dirty="0"/>
              <a:t>وسائط مبرمجة مسبقا.</a:t>
            </a:r>
          </a:p>
          <a:p>
            <a:pPr algn="r" rtl="1"/>
            <a:r>
              <a:rPr lang="ar-SA" dirty="0"/>
              <a:t>الإضاءة والظروف الجوية.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4691" name="Rectangle 2"/>
          <p:cNvSpPr>
            <a:spLocks noGrp="1" noChangeArrowheads="1"/>
          </p:cNvSpPr>
          <p:nvPr>
            <p:ph type="title"/>
          </p:nvPr>
        </p:nvSpPr>
        <p:spPr>
          <a:xfrm>
            <a:off x="420624" y="0"/>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Sound Capture</a:t>
            </a:r>
            <a:endParaRPr lang="en-US" dirty="0">
              <a:solidFill>
                <a:srgbClr val="FF0000"/>
              </a:solidFill>
              <a:ea typeface="ＭＳ Ｐゴシック" charset="-128"/>
              <a:cs typeface="ＭＳ Ｐゴシック" charset="-128"/>
            </a:endParaRPr>
          </a:p>
        </p:txBody>
      </p:sp>
      <p:sp>
        <p:nvSpPr>
          <p:cNvPr id="114692" name="Rectangle 3"/>
          <p:cNvSpPr>
            <a:spLocks noGrp="1" noChangeArrowheads="1"/>
          </p:cNvSpPr>
          <p:nvPr>
            <p:ph idx="1"/>
          </p:nvPr>
        </p:nvSpPr>
        <p:spPr>
          <a:xfrm>
            <a:off x="0" y="1271016"/>
            <a:ext cx="9144000" cy="4525963"/>
          </a:xfrm>
        </p:spPr>
        <p:txBody>
          <a:bodyPr/>
          <a:lstStyle/>
          <a:p>
            <a:pPr eaLnBrk="1" hangingPunct="1"/>
            <a:r>
              <a:rPr lang="en-US" dirty="0">
                <a:ea typeface="ＭＳ Ｐゴシック" charset="-128"/>
                <a:cs typeface="ＭＳ Ｐゴシック" charset="-128"/>
              </a:rPr>
              <a:t>Devices to transform analog </a:t>
            </a:r>
            <a:r>
              <a:rPr lang="en-US" dirty="0" smtClean="0">
                <a:ea typeface="ＭＳ Ｐゴシック" charset="-128"/>
                <a:cs typeface="ＭＳ Ｐゴシック" charset="-128"/>
              </a:rPr>
              <a:t>wave </a:t>
            </a:r>
          </a:p>
          <a:p>
            <a:pPr marL="0" indent="0" eaLnBrk="1" hangingPunct="1">
              <a:buNone/>
            </a:pPr>
            <a:r>
              <a:rPr lang="en-US" dirty="0" smtClean="0">
                <a:ea typeface="ＭＳ Ｐゴシック" charset="-128"/>
                <a:cs typeface="ＭＳ Ｐゴシック" charset="-128"/>
              </a:rPr>
              <a:t>forms </a:t>
            </a:r>
            <a:r>
              <a:rPr lang="en-US" dirty="0">
                <a:ea typeface="ＭＳ Ｐゴシック" charset="-128"/>
                <a:cs typeface="ＭＳ Ｐゴシック" charset="-128"/>
              </a:rPr>
              <a:t>to digital files.</a:t>
            </a:r>
          </a:p>
          <a:p>
            <a:pPr marL="971550" lvl="1" indent="-514350" eaLnBrk="1" hangingPunct="1">
              <a:spcAft>
                <a:spcPts val="1200"/>
              </a:spcAft>
              <a:buFont typeface="+mj-lt"/>
              <a:buAutoNum type="arabicPeriod"/>
            </a:pPr>
            <a:r>
              <a:rPr lang="en-US" dirty="0">
                <a:effectLst>
                  <a:outerShdw blurRad="38100" dist="38100" dir="2700000" algn="tl">
                    <a:srgbClr val="DDDDDD"/>
                  </a:outerShdw>
                </a:effectLst>
              </a:rPr>
              <a:t> Microphones</a:t>
            </a:r>
          </a:p>
          <a:p>
            <a:pPr lvl="2">
              <a:spcAft>
                <a:spcPts val="1200"/>
              </a:spcAft>
            </a:pPr>
            <a:r>
              <a:rPr lang="en-US" dirty="0">
                <a:effectLst>
                  <a:outerShdw blurRad="38100" dist="38100" dir="2700000" algn="tl">
                    <a:srgbClr val="DDDDDD"/>
                  </a:outerShdw>
                </a:effectLst>
                <a:ea typeface="ＭＳ Ｐゴシック" charset="-128"/>
              </a:rPr>
              <a:t>External vs. internal</a:t>
            </a:r>
          </a:p>
          <a:p>
            <a:pPr marL="971550" lvl="1" indent="-514350" eaLnBrk="1" hangingPunct="1">
              <a:spcAft>
                <a:spcPts val="1200"/>
              </a:spcAft>
              <a:buFont typeface="+mj-lt"/>
              <a:buAutoNum type="arabicPeriod"/>
            </a:pPr>
            <a:r>
              <a:rPr lang="en-US" dirty="0">
                <a:effectLst>
                  <a:outerShdw blurRad="38100" dist="38100" dir="2700000" algn="tl">
                    <a:srgbClr val="DDDDDD"/>
                  </a:outerShdw>
                </a:effectLst>
              </a:rPr>
              <a:t> CD &amp; Tape players</a:t>
            </a:r>
          </a:p>
          <a:p>
            <a:pPr marL="971550" lvl="1" indent="-514350" eaLnBrk="1" hangingPunct="1">
              <a:spcAft>
                <a:spcPts val="1200"/>
              </a:spcAft>
              <a:buFont typeface="+mj-lt"/>
              <a:buAutoNum type="arabicPeriod"/>
            </a:pPr>
            <a:r>
              <a:rPr lang="en-US" dirty="0">
                <a:effectLst>
                  <a:outerShdw blurRad="38100" dist="38100" dir="2700000" algn="tl">
                    <a:srgbClr val="DDDDDD"/>
                  </a:outerShdw>
                </a:effectLst>
              </a:rPr>
              <a:t> Digital Recorders</a:t>
            </a:r>
            <a:r>
              <a:rPr lang="en-US" dirty="0"/>
              <a:t>.</a:t>
            </a:r>
          </a:p>
        </p:txBody>
      </p:sp>
      <p:sp>
        <p:nvSpPr>
          <p:cNvPr id="114690" name="Slide Number Placeholder 4"/>
          <p:cNvSpPr>
            <a:spLocks noGrp="1"/>
          </p:cNvSpPr>
          <p:nvPr>
            <p:ph type="sldNum" sz="quarter" idx="12"/>
          </p:nvPr>
        </p:nvSpPr>
        <p:spPr>
          <a:noFill/>
        </p:spPr>
        <p:txBody>
          <a:bodyPr/>
          <a:lstStyle/>
          <a:p>
            <a:fld id="{D7D1419E-4946-9E4C-9DE4-C257EFB2A05F}" type="slidenum">
              <a:rPr lang="en-US" smtClean="0"/>
              <a:pPr/>
              <a:t>54</a:t>
            </a:fld>
            <a:endParaRPr lang="en-US" smtClean="0"/>
          </a:p>
        </p:txBody>
      </p:sp>
      <p:sp>
        <p:nvSpPr>
          <p:cNvPr id="2" name="مستطيل 1"/>
          <p:cNvSpPr/>
          <p:nvPr/>
        </p:nvSpPr>
        <p:spPr>
          <a:xfrm>
            <a:off x="2596896" y="2918490"/>
            <a:ext cx="6053328" cy="1200329"/>
          </a:xfrm>
          <a:prstGeom prst="rect">
            <a:avLst/>
          </a:prstGeom>
        </p:spPr>
        <p:txBody>
          <a:bodyPr wrap="square">
            <a:spAutoFit/>
          </a:bodyPr>
          <a:lstStyle/>
          <a:p>
            <a:pPr marL="457200" indent="-457200" algn="r" rtl="1">
              <a:buFont typeface="+mj-lt"/>
              <a:buAutoNum type="arabicPeriod"/>
            </a:pPr>
            <a:r>
              <a:rPr lang="ar-SA" dirty="0" smtClean="0"/>
              <a:t>الميكروفونات   (خارجي </a:t>
            </a:r>
            <a:r>
              <a:rPr lang="ar-SA" dirty="0"/>
              <a:t>مقابل داخلي</a:t>
            </a:r>
          </a:p>
          <a:p>
            <a:pPr marL="457200" indent="-457200" algn="r" rtl="1">
              <a:buFont typeface="+mj-lt"/>
              <a:buAutoNum type="arabicPeriod"/>
            </a:pPr>
            <a:r>
              <a:rPr lang="ar-SA" dirty="0"/>
              <a:t>  مشغلات الأقراص المضغوطة والأشرطة</a:t>
            </a:r>
          </a:p>
          <a:p>
            <a:pPr marL="457200" indent="-457200" algn="r" rtl="1">
              <a:buFont typeface="+mj-lt"/>
              <a:buAutoNum type="arabicPeriod"/>
            </a:pPr>
            <a:r>
              <a:rPr lang="ar-SA" dirty="0"/>
              <a:t>  مسجلات رقمية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9"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Graphics Tablet</a:t>
            </a:r>
            <a:endParaRPr lang="en-US" dirty="0">
              <a:solidFill>
                <a:srgbClr val="FF0000"/>
              </a:solidFill>
              <a:ea typeface="ＭＳ Ｐゴシック" charset="-128"/>
              <a:cs typeface="ＭＳ Ｐゴシック" charset="-128"/>
            </a:endParaRPr>
          </a:p>
        </p:txBody>
      </p:sp>
      <p:sp>
        <p:nvSpPr>
          <p:cNvPr id="116740" name="Rectangle 3"/>
          <p:cNvSpPr>
            <a:spLocks noGrp="1" noChangeArrowheads="1"/>
          </p:cNvSpPr>
          <p:nvPr>
            <p:ph idx="1"/>
          </p:nvPr>
        </p:nvSpPr>
        <p:spPr>
          <a:xfrm>
            <a:off x="-128016" y="1216152"/>
            <a:ext cx="9272016" cy="4525963"/>
          </a:xfrm>
        </p:spPr>
        <p:txBody>
          <a:bodyPr>
            <a:normAutofit/>
          </a:bodyPr>
          <a:lstStyle/>
          <a:p>
            <a:pPr eaLnBrk="1" hangingPunct="1">
              <a:spcAft>
                <a:spcPts val="1200"/>
              </a:spcAft>
            </a:pPr>
            <a:r>
              <a:rPr lang="en-US" sz="4000" dirty="0">
                <a:ea typeface="ＭＳ Ｐゴシック" charset="-128"/>
                <a:cs typeface="ＭＳ Ｐゴシック" charset="-128"/>
              </a:rPr>
              <a:t>Flat drawing surface for freehand image creation.</a:t>
            </a:r>
          </a:p>
          <a:p>
            <a:pPr eaLnBrk="1" hangingPunct="1">
              <a:spcAft>
                <a:spcPts val="1200"/>
              </a:spcAft>
            </a:pPr>
            <a:r>
              <a:rPr lang="en-US" sz="4000" dirty="0">
                <a:ea typeface="ＭＳ Ｐゴシック" charset="-128"/>
                <a:cs typeface="ＭＳ Ｐゴシック" charset="-128"/>
              </a:rPr>
              <a:t>User draws or traces image with a </a:t>
            </a:r>
            <a:r>
              <a:rPr lang="en-US" sz="4000" dirty="0">
                <a:solidFill>
                  <a:srgbClr val="FF5A14"/>
                </a:solidFill>
                <a:ea typeface="ＭＳ Ｐゴシック" charset="-128"/>
                <a:cs typeface="ＭＳ Ｐゴシック" charset="-128"/>
              </a:rPr>
              <a:t>stylus</a:t>
            </a:r>
            <a:r>
              <a:rPr lang="en-US" sz="4000" dirty="0">
                <a:ea typeface="ＭＳ Ｐゴシック" charset="-128"/>
                <a:cs typeface="ＭＳ Ｐゴシック" charset="-128"/>
              </a:rPr>
              <a:t> then enhances the image using software interface.</a:t>
            </a:r>
          </a:p>
          <a:p>
            <a:pPr lvl="1" eaLnBrk="1" hangingPunct="1">
              <a:buFont typeface="Wingdings" charset="2"/>
              <a:buNone/>
            </a:pPr>
            <a:endParaRPr lang="en-US" sz="3600" dirty="0"/>
          </a:p>
        </p:txBody>
      </p:sp>
      <p:sp>
        <p:nvSpPr>
          <p:cNvPr id="116738" name="Slide Number Placeholder 4"/>
          <p:cNvSpPr>
            <a:spLocks noGrp="1"/>
          </p:cNvSpPr>
          <p:nvPr>
            <p:ph type="sldNum" sz="quarter" idx="12"/>
          </p:nvPr>
        </p:nvSpPr>
        <p:spPr>
          <a:noFill/>
        </p:spPr>
        <p:txBody>
          <a:bodyPr/>
          <a:lstStyle/>
          <a:p>
            <a:fld id="{382EE134-AA4F-6044-810B-E3D0A93BDCED}" type="slidenum">
              <a:rPr lang="en-US" smtClean="0"/>
              <a:pPr/>
              <a:t>55</a:t>
            </a:fld>
            <a:endParaRPr lang="en-US" smtClean="0"/>
          </a:p>
        </p:txBody>
      </p:sp>
      <p:sp>
        <p:nvSpPr>
          <p:cNvPr id="2" name="مستطيل 1"/>
          <p:cNvSpPr/>
          <p:nvPr/>
        </p:nvSpPr>
        <p:spPr>
          <a:xfrm>
            <a:off x="-128016" y="4213830"/>
            <a:ext cx="9272016" cy="1200329"/>
          </a:xfrm>
          <a:prstGeom prst="rect">
            <a:avLst/>
          </a:prstGeom>
        </p:spPr>
        <p:txBody>
          <a:bodyPr wrap="square">
            <a:spAutoFit/>
          </a:bodyPr>
          <a:lstStyle/>
          <a:p>
            <a:pPr algn="r" rtl="1"/>
            <a:r>
              <a:rPr lang="ar-SA" dirty="0"/>
              <a:t>سطح رسم مسطح لخلق صورة مرفوعة.</a:t>
            </a:r>
          </a:p>
          <a:p>
            <a:pPr algn="r" rtl="1"/>
            <a:r>
              <a:rPr lang="ar-SA" dirty="0"/>
              <a:t>يقوم المستخدم برسم أو تتبع الصورة باستخدام قلم الشاشة ، ثم يحسن الصورة باستخدام واجهة البرنامج.</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8787"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Output Devices</a:t>
            </a:r>
            <a:endParaRPr lang="en-US" dirty="0">
              <a:solidFill>
                <a:srgbClr val="FF0000"/>
              </a:solidFill>
              <a:ea typeface="ＭＳ Ｐゴシック" charset="-128"/>
              <a:cs typeface="ＭＳ Ｐゴシック" charset="-128"/>
            </a:endParaRPr>
          </a:p>
        </p:txBody>
      </p:sp>
      <p:sp>
        <p:nvSpPr>
          <p:cNvPr id="118788" name="Rectangle 3"/>
          <p:cNvSpPr>
            <a:spLocks noGrp="1" noChangeArrowheads="1"/>
          </p:cNvSpPr>
          <p:nvPr>
            <p:ph idx="1"/>
          </p:nvPr>
        </p:nvSpPr>
        <p:spPr/>
        <p:txBody>
          <a:bodyPr/>
          <a:lstStyle/>
          <a:p>
            <a:pPr eaLnBrk="1" hangingPunct="1"/>
            <a:r>
              <a:rPr lang="en-US" dirty="0">
                <a:ea typeface="ＭＳ Ｐゴシック" charset="-128"/>
                <a:cs typeface="ＭＳ Ｐゴシック" charset="-128"/>
              </a:rPr>
              <a:t> Present processed data in a useful form.</a:t>
            </a:r>
          </a:p>
          <a:p>
            <a:pPr eaLnBrk="1" hangingPunct="1"/>
            <a:r>
              <a:rPr lang="en-US" dirty="0">
                <a:solidFill>
                  <a:srgbClr val="FF0000"/>
                </a:solidFill>
                <a:ea typeface="ＭＳ Ｐゴシック" charset="-128"/>
                <a:cs typeface="ＭＳ Ｐゴシック" charset="-128"/>
              </a:rPr>
              <a:t> Devices include:</a:t>
            </a:r>
          </a:p>
          <a:p>
            <a:pPr marL="971550" lvl="1" indent="-514350" eaLnBrk="1" hangingPunct="1">
              <a:spcAft>
                <a:spcPts val="1200"/>
              </a:spcAft>
              <a:buFont typeface="+mj-lt"/>
              <a:buAutoNum type="arabicPeriod"/>
            </a:pPr>
            <a:r>
              <a:rPr lang="en-US" dirty="0"/>
              <a:t> Screen display</a:t>
            </a:r>
          </a:p>
          <a:p>
            <a:pPr marL="971550" lvl="1" indent="-514350" eaLnBrk="1" hangingPunct="1">
              <a:spcAft>
                <a:spcPts val="1200"/>
              </a:spcAft>
              <a:buFont typeface="+mj-lt"/>
              <a:buAutoNum type="arabicPeriod"/>
            </a:pPr>
            <a:r>
              <a:rPr lang="en-US" dirty="0"/>
              <a:t> Audio speakers</a:t>
            </a:r>
          </a:p>
          <a:p>
            <a:pPr marL="971550" lvl="1" indent="-514350" eaLnBrk="1" hangingPunct="1">
              <a:spcAft>
                <a:spcPts val="1200"/>
              </a:spcAft>
              <a:buFont typeface="+mj-lt"/>
              <a:buAutoNum type="arabicPeriod"/>
            </a:pPr>
            <a:r>
              <a:rPr lang="en-US" dirty="0"/>
              <a:t> Hard copy.</a:t>
            </a:r>
          </a:p>
        </p:txBody>
      </p:sp>
      <p:sp>
        <p:nvSpPr>
          <p:cNvPr id="118786" name="Slide Number Placeholder 4"/>
          <p:cNvSpPr>
            <a:spLocks noGrp="1"/>
          </p:cNvSpPr>
          <p:nvPr>
            <p:ph type="sldNum" sz="quarter" idx="12"/>
          </p:nvPr>
        </p:nvSpPr>
        <p:spPr>
          <a:noFill/>
        </p:spPr>
        <p:txBody>
          <a:bodyPr/>
          <a:lstStyle/>
          <a:p>
            <a:fld id="{9F67B500-7861-0C48-BBEE-BA5E1D2C3330}" type="slidenum">
              <a:rPr lang="en-US" smtClean="0"/>
              <a:pPr/>
              <a:t>56</a:t>
            </a:fld>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0835" name="Rectangle 2"/>
          <p:cNvSpPr>
            <a:spLocks noGrp="1" noChangeArrowheads="1"/>
          </p:cNvSpPr>
          <p:nvPr>
            <p:ph type="title"/>
          </p:nvPr>
        </p:nvSpPr>
        <p:spPr>
          <a:xfrm>
            <a:off x="420624" y="-182562"/>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Display Devices</a:t>
            </a:r>
            <a:endParaRPr lang="en-US" dirty="0">
              <a:solidFill>
                <a:srgbClr val="FF0000"/>
              </a:solidFill>
              <a:ea typeface="ＭＳ Ｐゴシック" charset="-128"/>
              <a:cs typeface="ＭＳ Ｐゴシック" charset="-128"/>
            </a:endParaRPr>
          </a:p>
        </p:txBody>
      </p:sp>
      <p:sp>
        <p:nvSpPr>
          <p:cNvPr id="120836" name="Rectangle 3"/>
          <p:cNvSpPr>
            <a:spLocks noGrp="1" noChangeArrowheads="1"/>
          </p:cNvSpPr>
          <p:nvPr>
            <p:ph idx="1"/>
          </p:nvPr>
        </p:nvSpPr>
        <p:spPr>
          <a:xfrm>
            <a:off x="-292608" y="832104"/>
            <a:ext cx="9747504" cy="4525963"/>
          </a:xfrm>
        </p:spPr>
        <p:txBody>
          <a:bodyPr>
            <a:normAutofit/>
          </a:bodyPr>
          <a:lstStyle/>
          <a:p>
            <a:pPr eaLnBrk="1" hangingPunct="1"/>
            <a:r>
              <a:rPr lang="en-US" sz="3600" dirty="0">
                <a:latin typeface="+mj-lt"/>
                <a:ea typeface="ＭＳ Ｐゴシック" charset="-128"/>
                <a:cs typeface="ＭＳ Ｐゴシック" charset="-128"/>
              </a:rPr>
              <a:t>Produce an image on a screen through a series of individual pixels.</a:t>
            </a:r>
          </a:p>
          <a:p>
            <a:pPr lvl="1" eaLnBrk="1" hangingPunct="1">
              <a:lnSpc>
                <a:spcPct val="90000"/>
              </a:lnSpc>
            </a:pPr>
            <a:r>
              <a:rPr lang="en-US" sz="3200" dirty="0">
                <a:latin typeface="+mj-lt"/>
              </a:rPr>
              <a:t>Display quality is determined by spatial and color resolution.</a:t>
            </a:r>
          </a:p>
          <a:p>
            <a:pPr lvl="1" eaLnBrk="1" hangingPunct="1">
              <a:lnSpc>
                <a:spcPct val="90000"/>
              </a:lnSpc>
            </a:pPr>
            <a:r>
              <a:rPr lang="en-US" sz="3200" dirty="0">
                <a:latin typeface="+mj-lt"/>
              </a:rPr>
              <a:t>Displays with 1024 X 768 spatial resolution have more addressable pixels than 640 X 480 resolution.</a:t>
            </a:r>
          </a:p>
          <a:p>
            <a:pPr lvl="1" eaLnBrk="1" hangingPunct="1">
              <a:lnSpc>
                <a:spcPct val="90000"/>
              </a:lnSpc>
            </a:pPr>
            <a:r>
              <a:rPr lang="en-US" sz="3200" dirty="0">
                <a:latin typeface="+mj-lt"/>
              </a:rPr>
              <a:t>24-bit color graphics display has richer colors than 16-bit color.</a:t>
            </a:r>
          </a:p>
        </p:txBody>
      </p:sp>
      <p:sp>
        <p:nvSpPr>
          <p:cNvPr id="120834" name="Slide Number Placeholder 4"/>
          <p:cNvSpPr>
            <a:spLocks noGrp="1"/>
          </p:cNvSpPr>
          <p:nvPr>
            <p:ph type="sldNum" sz="quarter" idx="12"/>
          </p:nvPr>
        </p:nvSpPr>
        <p:spPr>
          <a:noFill/>
        </p:spPr>
        <p:txBody>
          <a:bodyPr/>
          <a:lstStyle/>
          <a:p>
            <a:fld id="{90FD3502-3FC4-7F45-9AEA-7828FEDED16B}" type="slidenum">
              <a:rPr lang="en-US" smtClean="0"/>
              <a:pPr/>
              <a:t>57</a:t>
            </a:fld>
            <a:endParaRPr lang="en-US" smtClean="0"/>
          </a:p>
        </p:txBody>
      </p:sp>
      <p:sp>
        <p:nvSpPr>
          <p:cNvPr id="2" name="مستطيل 1"/>
          <p:cNvSpPr/>
          <p:nvPr/>
        </p:nvSpPr>
        <p:spPr>
          <a:xfrm>
            <a:off x="-164592" y="5122408"/>
            <a:ext cx="9308592" cy="1569660"/>
          </a:xfrm>
          <a:prstGeom prst="rect">
            <a:avLst/>
          </a:prstGeom>
        </p:spPr>
        <p:txBody>
          <a:bodyPr wrap="square">
            <a:spAutoFit/>
          </a:bodyPr>
          <a:lstStyle/>
          <a:p>
            <a:pPr algn="r" rtl="1"/>
            <a:r>
              <a:rPr lang="ar-SA" dirty="0"/>
              <a:t>قم بإنتاج صورة على شاشة من خلال سلسلة من وحدات </a:t>
            </a:r>
            <a:r>
              <a:rPr lang="ar-SA" dirty="0" err="1"/>
              <a:t>البكسل</a:t>
            </a:r>
            <a:r>
              <a:rPr lang="ar-SA" dirty="0"/>
              <a:t> الفردية.</a:t>
            </a:r>
          </a:p>
          <a:p>
            <a:pPr algn="r" rtl="1"/>
            <a:r>
              <a:rPr lang="ar-SA" dirty="0"/>
              <a:t>يتم تحديد جودة العرض من خلال الدقة المكانية والألوان.</a:t>
            </a:r>
          </a:p>
          <a:p>
            <a:pPr algn="r" rtl="1"/>
            <a:r>
              <a:rPr lang="ar-SA" dirty="0"/>
              <a:t>يحتوي العرض مع 1024 </a:t>
            </a:r>
            <a:r>
              <a:rPr lang="en-US" dirty="0"/>
              <a:t>x 768 </a:t>
            </a:r>
            <a:r>
              <a:rPr lang="ar-SA" dirty="0"/>
              <a:t>الدقة المكانية بكسل أكثر عنونة من دقة 640 </a:t>
            </a:r>
            <a:r>
              <a:rPr lang="en-US" dirty="0"/>
              <a:t>X 480.</a:t>
            </a:r>
          </a:p>
          <a:p>
            <a:pPr algn="r" rtl="1"/>
            <a:r>
              <a:rPr lang="ar-SA" dirty="0"/>
              <a:t>شاشة عرض ألوان 24 بت لديها ألوان أكثر ثراءً من ألوان 16 بت.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883" name="Rectangle 2"/>
          <p:cNvSpPr>
            <a:spLocks noGrp="1" noChangeArrowheads="1"/>
          </p:cNvSpPr>
          <p:nvPr>
            <p:ph type="title"/>
          </p:nvPr>
        </p:nvSpPr>
        <p:spPr>
          <a:xfrm>
            <a:off x="475488" y="-146304"/>
            <a:ext cx="8229600" cy="1143000"/>
          </a:xfrm>
        </p:spPr>
        <p:txBody>
          <a:bodyPr vert="horz" lIns="91440" tIns="45720" rIns="91440" bIns="45720" rtlCol="0" anchor="ctr">
            <a:normAutofit/>
          </a:bodyPr>
          <a:lstStyle/>
          <a:p>
            <a:r>
              <a:rPr lang="en-US" dirty="0" err="1" smtClean="0">
                <a:solidFill>
                  <a:srgbClr val="FF0000"/>
                </a:solidFill>
                <a:ea typeface="ＭＳ Ｐゴシック" charset="-128"/>
                <a:cs typeface="ＭＳ Ｐゴシック" charset="-128"/>
              </a:rPr>
              <a:t>Crt</a:t>
            </a:r>
            <a:r>
              <a:rPr lang="en-US" dirty="0" smtClean="0">
                <a:solidFill>
                  <a:srgbClr val="FF0000"/>
                </a:solidFill>
                <a:ea typeface="ＭＳ Ｐゴシック" charset="-128"/>
                <a:cs typeface="ＭＳ Ｐゴシック" charset="-128"/>
              </a:rPr>
              <a:t> Display</a:t>
            </a:r>
            <a:endParaRPr lang="en-US" dirty="0">
              <a:solidFill>
                <a:srgbClr val="FF0000"/>
              </a:solidFill>
              <a:ea typeface="ＭＳ Ｐゴシック" charset="-128"/>
              <a:cs typeface="ＭＳ Ｐゴシック" charset="-128"/>
            </a:endParaRPr>
          </a:p>
        </p:txBody>
      </p:sp>
      <p:sp>
        <p:nvSpPr>
          <p:cNvPr id="122884" name="Rectangle 3"/>
          <p:cNvSpPr>
            <a:spLocks noGrp="1" noChangeArrowheads="1"/>
          </p:cNvSpPr>
          <p:nvPr>
            <p:ph idx="1"/>
          </p:nvPr>
        </p:nvSpPr>
        <p:spPr>
          <a:xfrm>
            <a:off x="0" y="709110"/>
            <a:ext cx="9345168" cy="4525963"/>
          </a:xfrm>
        </p:spPr>
        <p:txBody>
          <a:bodyPr/>
          <a:lstStyle/>
          <a:p>
            <a:pPr eaLnBrk="1" hangingPunct="1"/>
            <a:r>
              <a:rPr lang="en-US" dirty="0">
                <a:ea typeface="ＭＳ Ｐゴシック" charset="-128"/>
                <a:cs typeface="ＭＳ Ｐゴシック" charset="-128"/>
              </a:rPr>
              <a:t>Raster scanning technology generates a display.</a:t>
            </a:r>
            <a:endParaRPr lang="en-US" dirty="0" smtClean="0">
              <a:ea typeface="ＭＳ Ｐゴシック" charset="-128"/>
              <a:cs typeface="ＭＳ Ｐゴシック" charset="-128"/>
            </a:endParaRPr>
          </a:p>
          <a:p>
            <a:pPr lvl="1" eaLnBrk="1" hangingPunct="1"/>
            <a:r>
              <a:rPr lang="en-US" dirty="0" smtClean="0"/>
              <a:t> Based </a:t>
            </a:r>
            <a:r>
              <a:rPr lang="en-US" dirty="0"/>
              <a:t>on Cathode Ray Tube technology</a:t>
            </a:r>
            <a:r>
              <a:rPr lang="en-US" dirty="0" smtClean="0"/>
              <a:t>.</a:t>
            </a:r>
            <a:br>
              <a:rPr lang="en-US" dirty="0" smtClean="0"/>
            </a:br>
            <a:endParaRPr lang="en-US" dirty="0" smtClean="0"/>
          </a:p>
          <a:p>
            <a:pPr eaLnBrk="1" hangingPunct="1"/>
            <a:r>
              <a:rPr lang="en-US" dirty="0">
                <a:ea typeface="ＭＳ Ｐゴシック" charset="-128"/>
                <a:cs typeface="ＭＳ Ｐゴシック" charset="-128"/>
              </a:rPr>
              <a:t>Electronic signal scans </a:t>
            </a:r>
            <a:br>
              <a:rPr lang="en-US" dirty="0">
                <a:ea typeface="ＭＳ Ｐゴシック" charset="-128"/>
                <a:cs typeface="ＭＳ Ｐゴシック" charset="-128"/>
              </a:rPr>
            </a:br>
            <a:r>
              <a:rPr lang="en-US" dirty="0">
                <a:ea typeface="ＭＳ Ｐゴシック" charset="-128"/>
                <a:cs typeface="ＭＳ Ｐゴシック" charset="-128"/>
              </a:rPr>
              <a:t>     </a:t>
            </a:r>
            <a:r>
              <a:rPr lang="en-US" dirty="0" smtClean="0">
                <a:ea typeface="ＭＳ Ｐゴシック" charset="-128"/>
                <a:cs typeface="ＭＳ Ｐゴシック" charset="-128"/>
              </a:rPr>
              <a:t>horizontal </a:t>
            </a:r>
            <a:r>
              <a:rPr lang="en-US" dirty="0">
                <a:ea typeface="ＭＳ Ｐゴシック" charset="-128"/>
                <a:cs typeface="ＭＳ Ｐゴシック" charset="-128"/>
              </a:rPr>
              <a:t>rows from </a:t>
            </a:r>
            <a:br>
              <a:rPr lang="en-US" dirty="0">
                <a:ea typeface="ＭＳ Ｐゴシック" charset="-128"/>
                <a:cs typeface="ＭＳ Ｐゴシック" charset="-128"/>
              </a:rPr>
            </a:br>
            <a:r>
              <a:rPr lang="en-US" dirty="0">
                <a:ea typeface="ＭＳ Ｐゴシック" charset="-128"/>
                <a:cs typeface="ＭＳ Ｐゴシック" charset="-128"/>
              </a:rPr>
              <a:t> </a:t>
            </a:r>
            <a:r>
              <a:rPr lang="en-US" dirty="0" smtClean="0">
                <a:ea typeface="ＭＳ Ｐゴシック" charset="-128"/>
                <a:cs typeface="ＭＳ Ｐゴシック" charset="-128"/>
              </a:rPr>
              <a:t>   </a:t>
            </a:r>
            <a:r>
              <a:rPr lang="en-US" dirty="0">
                <a:ea typeface="ＭＳ Ｐゴシック" charset="-128"/>
                <a:cs typeface="ＭＳ Ｐゴシック" charset="-128"/>
              </a:rPr>
              <a:t>top to bottom of screen.</a:t>
            </a:r>
          </a:p>
        </p:txBody>
      </p:sp>
      <p:sp>
        <p:nvSpPr>
          <p:cNvPr id="122882" name="Slide Number Placeholder 4"/>
          <p:cNvSpPr>
            <a:spLocks noGrp="1"/>
          </p:cNvSpPr>
          <p:nvPr>
            <p:ph type="sldNum" sz="quarter" idx="12"/>
          </p:nvPr>
        </p:nvSpPr>
        <p:spPr>
          <a:noFill/>
        </p:spPr>
        <p:txBody>
          <a:bodyPr/>
          <a:lstStyle/>
          <a:p>
            <a:fld id="{2D071130-0D35-B742-85DD-136D2D8A8646}" type="slidenum">
              <a:rPr lang="en-US" smtClean="0"/>
              <a:pPr/>
              <a:t>58</a:t>
            </a:fld>
            <a:endParaRPr lang="en-US" smtClean="0"/>
          </a:p>
        </p:txBody>
      </p:sp>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8238"/>
          <a:stretch/>
        </p:blipFill>
        <p:spPr bwMode="auto">
          <a:xfrm>
            <a:off x="5146358" y="2972092"/>
            <a:ext cx="2768917" cy="3531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5275" y="4251964"/>
            <a:ext cx="1228725" cy="48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182880" y="1778442"/>
            <a:ext cx="9326880" cy="4893647"/>
          </a:xfrm>
          <a:prstGeom prst="rect">
            <a:avLst/>
          </a:prstGeom>
        </p:spPr>
        <p:txBody>
          <a:bodyPr wrap="square">
            <a:spAutoFit/>
          </a:bodyPr>
          <a:lstStyle/>
          <a:p>
            <a:pPr algn="r" rtl="1"/>
            <a:r>
              <a:rPr lang="ar-SA" dirty="0"/>
              <a:t>تكنولوجيا المسح النقطي يولد العرض.</a:t>
            </a:r>
          </a:p>
          <a:p>
            <a:pPr algn="r" rtl="1"/>
            <a:r>
              <a:rPr lang="ar-SA" dirty="0"/>
              <a:t>  استنادا إلى تكنولوجيا أنبوب أشعة الكاثود</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تفحص الإشارات الإلكترونية؟ الصفوف الأفقية من؟ من أعلى إلى أسفل الشاشة.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4931" name="Rectangle 2"/>
          <p:cNvSpPr>
            <a:spLocks noGrp="1" noChangeArrowheads="1"/>
          </p:cNvSpPr>
          <p:nvPr>
            <p:ph type="title"/>
          </p:nvPr>
        </p:nvSpPr>
        <p:spPr>
          <a:xfrm>
            <a:off x="523875" y="-325437"/>
            <a:ext cx="8229600" cy="1143000"/>
          </a:xfrm>
        </p:spPr>
        <p:txBody>
          <a:bodyPr vert="horz" lIns="91440" tIns="45720" rIns="91440" bIns="45720" rtlCol="0" anchor="ctr">
            <a:normAutofit/>
          </a:bodyPr>
          <a:lstStyle/>
          <a:p>
            <a:r>
              <a:rPr lang="en-US" dirty="0">
                <a:solidFill>
                  <a:srgbClr val="FF0000"/>
                </a:solidFill>
                <a:ea typeface="ＭＳ Ｐゴシック" charset="-128"/>
                <a:cs typeface="ＭＳ Ｐゴシック" charset="-128"/>
              </a:rPr>
              <a:t>LCD</a:t>
            </a:r>
            <a:r>
              <a:rPr lang="en-US" dirty="0">
                <a:solidFill>
                  <a:srgbClr val="FF0000"/>
                </a:solidFill>
                <a:ea typeface="ＭＳ Ｐゴシック" charset="-128"/>
                <a:cs typeface="ＭＳ Ｐゴシック" charset="-128"/>
              </a:rPr>
              <a:t> &amp; LED DISPLAY</a:t>
            </a:r>
            <a:endParaRPr lang="en-US" dirty="0">
              <a:solidFill>
                <a:srgbClr val="FF0000"/>
              </a:solidFill>
              <a:ea typeface="ＭＳ Ｐゴシック" charset="-128"/>
              <a:cs typeface="ＭＳ Ｐゴシック" charset="-128"/>
            </a:endParaRPr>
          </a:p>
        </p:txBody>
      </p:sp>
      <p:sp>
        <p:nvSpPr>
          <p:cNvPr id="124932" name="Rectangle 3"/>
          <p:cNvSpPr>
            <a:spLocks noGrp="1" noChangeArrowheads="1"/>
          </p:cNvSpPr>
          <p:nvPr>
            <p:ph idx="1"/>
          </p:nvPr>
        </p:nvSpPr>
        <p:spPr>
          <a:xfrm>
            <a:off x="91440" y="446978"/>
            <a:ext cx="9144000" cy="5320904"/>
          </a:xfrm>
        </p:spPr>
        <p:txBody>
          <a:bodyPr>
            <a:noAutofit/>
          </a:bodyPr>
          <a:lstStyle/>
          <a:p>
            <a:r>
              <a:rPr lang="en-US" sz="2500" dirty="0" smtClean="0"/>
              <a:t>Use Thin </a:t>
            </a:r>
            <a:r>
              <a:rPr lang="en-US" sz="2500" dirty="0"/>
              <a:t>Film </a:t>
            </a:r>
            <a:r>
              <a:rPr lang="en-US" sz="2500" dirty="0" smtClean="0"/>
              <a:t>Transistors (</a:t>
            </a:r>
            <a:r>
              <a:rPr lang="en-US" sz="2500" dirty="0" smtClean="0"/>
              <a:t>TFT)</a:t>
            </a:r>
            <a:r>
              <a:rPr lang="ar-SA" sz="2500" dirty="0"/>
              <a:t> استخدم الترانزستورات الرقيقة للأفلام </a:t>
            </a:r>
            <a:r>
              <a:rPr lang="en-US" sz="2500" dirty="0" smtClean="0"/>
              <a:t>Assign </a:t>
            </a:r>
            <a:r>
              <a:rPr lang="en-US" sz="2500" dirty="0" smtClean="0"/>
              <a:t>a single transistor to each liquid cell to control color and light.</a:t>
            </a:r>
          </a:p>
          <a:p>
            <a:pPr eaLnBrk="1" hangingPunct="1"/>
            <a:r>
              <a:rPr lang="en-US" sz="2500" dirty="0" smtClean="0">
                <a:ea typeface="ＭＳ Ｐゴシック" charset="-128"/>
                <a:cs typeface="ＭＳ Ｐゴシック" charset="-128"/>
              </a:rPr>
              <a:t>LCD displays use fluorescent lamp to project through polarized liquid crystals</a:t>
            </a:r>
            <a:r>
              <a:rPr lang="en-US" sz="2500" dirty="0" smtClean="0">
                <a:ea typeface="ＭＳ Ｐゴシック" charset="-128"/>
                <a:cs typeface="ＭＳ Ｐゴシック" charset="-128"/>
              </a:rPr>
              <a:t>.</a:t>
            </a:r>
          </a:p>
          <a:p>
            <a:pPr eaLnBrk="1" hangingPunct="1"/>
            <a:endParaRPr lang="en-US" sz="2500" dirty="0" smtClean="0">
              <a:ea typeface="ＭＳ Ｐゴシック" charset="-128"/>
              <a:cs typeface="ＭＳ Ｐゴシック" charset="-128"/>
            </a:endParaRPr>
          </a:p>
          <a:p>
            <a:pPr eaLnBrk="1" hangingPunct="1"/>
            <a:r>
              <a:rPr lang="en-US" sz="2500" dirty="0" smtClean="0">
                <a:ea typeface="ＭＳ Ｐゴシック" charset="-128"/>
                <a:cs typeface="ＭＳ Ｐゴシック" charset="-128"/>
              </a:rPr>
              <a:t>LED displays use light emitting diodes for brighter backlighting and more </a:t>
            </a:r>
            <a:r>
              <a:rPr lang="en-US" sz="2500" dirty="0" smtClean="0">
                <a:ea typeface="ＭＳ Ｐゴシック" charset="-128"/>
                <a:cs typeface="ＭＳ Ｐゴシック" charset="-128"/>
              </a:rPr>
              <a:t> vibrant colors.</a:t>
            </a:r>
            <a:endParaRPr lang="en-US" sz="2500" dirty="0" smtClean="0">
              <a:ea typeface="ＭＳ Ｐゴシック" charset="-128"/>
              <a:cs typeface="ＭＳ Ｐゴシック" charset="-128"/>
            </a:endParaRPr>
          </a:p>
          <a:p>
            <a:pPr eaLnBrk="1" hangingPunct="1"/>
            <a:r>
              <a:rPr lang="en-US" sz="2500" dirty="0" smtClean="0">
                <a:ea typeface="ＭＳ Ｐゴシック" charset="-128"/>
                <a:cs typeface="ＭＳ Ｐゴシック" charset="-128"/>
              </a:rPr>
              <a:t>LED’s </a:t>
            </a:r>
            <a:r>
              <a:rPr lang="en-US" sz="2500" dirty="0" smtClean="0">
                <a:ea typeface="ＭＳ Ｐゴシック" charset="-128"/>
                <a:cs typeface="ＭＳ Ｐゴシック" charset="-128"/>
              </a:rPr>
              <a:t>are becoming commonplace </a:t>
            </a:r>
            <a:r>
              <a:rPr lang="en-US" sz="2500" dirty="0" smtClean="0">
                <a:ea typeface="ＭＳ Ｐゴシック" charset="-128"/>
                <a:cs typeface="ＭＳ Ｐゴシック" charset="-128"/>
              </a:rPr>
              <a:t>on</a:t>
            </a:r>
            <a:r>
              <a:rPr lang="en-US" sz="2500" dirty="0">
                <a:ea typeface="ＭＳ Ｐゴシック" charset="-128"/>
                <a:cs typeface="ＭＳ Ｐゴシック" charset="-128"/>
              </a:rPr>
              <a:t> </a:t>
            </a:r>
            <a:r>
              <a:rPr lang="en-US" sz="2500" dirty="0" smtClean="0">
                <a:ea typeface="ＭＳ Ｐゴシック" charset="-128"/>
                <a:cs typeface="ＭＳ Ｐゴシック" charset="-128"/>
              </a:rPr>
              <a:t>laptop </a:t>
            </a:r>
            <a:r>
              <a:rPr lang="en-US" sz="2500" dirty="0" smtClean="0">
                <a:ea typeface="ＭＳ Ｐゴシック" charset="-128"/>
                <a:cs typeface="ＭＳ Ｐゴシック" charset="-128"/>
              </a:rPr>
              <a:t>and desktop computers.</a:t>
            </a:r>
          </a:p>
          <a:p>
            <a:pPr lvl="1"/>
            <a:r>
              <a:rPr lang="en-US" sz="2500" dirty="0" smtClean="0">
                <a:ea typeface="ＭＳ Ｐゴシック" charset="-128"/>
                <a:cs typeface="ＭＳ Ｐゴシック" charset="-128"/>
              </a:rPr>
              <a:t>They use less </a:t>
            </a:r>
            <a:r>
              <a:rPr lang="en-US" sz="2500" dirty="0" smtClean="0">
                <a:ea typeface="ＭＳ Ｐゴシック" charset="-128"/>
                <a:cs typeface="ＭＳ Ｐゴシック" charset="-128"/>
              </a:rPr>
              <a:t>power</a:t>
            </a:r>
            <a:r>
              <a:rPr lang="ar-SA" sz="2500" dirty="0"/>
              <a:t>يستخدمون طاقة </a:t>
            </a:r>
            <a:r>
              <a:rPr lang="ar-SA" sz="2500" dirty="0" smtClean="0"/>
              <a:t>أقل-</a:t>
            </a:r>
            <a:endParaRPr lang="en-US" sz="2500" dirty="0" smtClean="0">
              <a:ea typeface="ＭＳ Ｐゴシック" charset="-128"/>
              <a:cs typeface="ＭＳ Ｐゴシック" charset="-128"/>
            </a:endParaRPr>
          </a:p>
          <a:p>
            <a:pPr lvl="1"/>
            <a:r>
              <a:rPr lang="en-US" sz="2500" dirty="0" smtClean="0">
                <a:ea typeface="ＭＳ Ｐゴシック" charset="-128"/>
                <a:cs typeface="ＭＳ Ｐゴシック" charset="-128"/>
              </a:rPr>
              <a:t>Display brighter, richer colors</a:t>
            </a:r>
            <a:r>
              <a:rPr lang="en-US" sz="2500" dirty="0" smtClean="0">
                <a:ea typeface="ＭＳ Ｐゴシック" charset="-128"/>
                <a:cs typeface="ＭＳ Ｐゴシック" charset="-128"/>
              </a:rPr>
              <a:t>.</a:t>
            </a:r>
            <a:r>
              <a:rPr lang="ar-SA" sz="2500" dirty="0"/>
              <a:t> عرض أكثر إشراقا ، وألوان أكثر ثراء.</a:t>
            </a:r>
          </a:p>
          <a:p>
            <a:pPr lvl="1" eaLnBrk="1" hangingPunct="1"/>
            <a:endParaRPr lang="en-US" sz="2500" dirty="0" smtClean="0"/>
          </a:p>
          <a:p>
            <a:pPr lvl="1" eaLnBrk="1" hangingPunct="1"/>
            <a:endParaRPr lang="en-US" sz="2500" dirty="0"/>
          </a:p>
        </p:txBody>
      </p:sp>
      <p:sp>
        <p:nvSpPr>
          <p:cNvPr id="124930" name="Slide Number Placeholder 4"/>
          <p:cNvSpPr>
            <a:spLocks noGrp="1"/>
          </p:cNvSpPr>
          <p:nvPr>
            <p:ph type="sldNum" sz="quarter" idx="12"/>
          </p:nvPr>
        </p:nvSpPr>
        <p:spPr>
          <a:noFill/>
        </p:spPr>
        <p:txBody>
          <a:bodyPr/>
          <a:lstStyle/>
          <a:p>
            <a:fld id="{FB0BD7E8-5700-5944-BFD4-E3E156D945EB}" type="slidenum">
              <a:rPr lang="en-US" smtClean="0"/>
              <a:pPr/>
              <a:t>59</a:t>
            </a:fld>
            <a:endParaRPr lang="en-US" smtClean="0"/>
          </a:p>
        </p:txBody>
      </p:sp>
      <p:sp>
        <p:nvSpPr>
          <p:cNvPr id="2" name="مستطيل 1"/>
          <p:cNvSpPr/>
          <p:nvPr/>
        </p:nvSpPr>
        <p:spPr>
          <a:xfrm>
            <a:off x="-182880" y="2172219"/>
            <a:ext cx="9326880" cy="4524315"/>
          </a:xfrm>
          <a:prstGeom prst="rect">
            <a:avLst/>
          </a:prstGeom>
        </p:spPr>
        <p:txBody>
          <a:bodyPr wrap="square">
            <a:spAutoFit/>
          </a:bodyPr>
          <a:lstStyle/>
          <a:p>
            <a:pPr algn="r" rtl="1"/>
            <a:r>
              <a:rPr lang="ar-SA" dirty="0" smtClean="0"/>
              <a:t>قم </a:t>
            </a:r>
            <a:r>
              <a:rPr lang="ar-SA" dirty="0"/>
              <a:t>بتعيين ترانزستور واحد لكل خلية سائلة للتحكم في اللون والضوء.</a:t>
            </a:r>
          </a:p>
          <a:p>
            <a:pPr algn="r" rtl="1"/>
            <a:r>
              <a:rPr lang="ar-SA" dirty="0"/>
              <a:t>تستخدم شاشات الكريستال السائل مصباح الفلورسنت للإسقاط من خلال بلورات سائلة مستقطبة</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تستخدم شاشات </a:t>
            </a:r>
            <a:r>
              <a:rPr lang="en-US" dirty="0"/>
              <a:t>LED </a:t>
            </a:r>
            <a:r>
              <a:rPr lang="ar-SA" dirty="0"/>
              <a:t>صمامات ثنائية تنبعث منها إضاءة أكثر إضاءة وأكثر إشراقًا وألوانًا أكثر </a:t>
            </a:r>
            <a:r>
              <a:rPr lang="ar-SA" dirty="0" smtClean="0"/>
              <a:t>حيوية. أصبحت </a:t>
            </a:r>
            <a:r>
              <a:rPr lang="en-US" dirty="0" smtClean="0"/>
              <a:t>LED </a:t>
            </a:r>
            <a:r>
              <a:rPr lang="ar-SA" dirty="0" smtClean="0"/>
              <a:t>شائعة </a:t>
            </a:r>
            <a:r>
              <a:rPr lang="ar-SA" dirty="0"/>
              <a:t>على أجهزة الكمبيوتر المحمولة وأجهزة الكمبيوتر المكتبية</a:t>
            </a:r>
            <a:r>
              <a:rPr lang="ar-SA" dirty="0" smtClean="0"/>
              <a:t>.</a:t>
            </a:r>
            <a:endParaRPr lang="ar-SA"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xfrm>
            <a:off x="0" y="-174813"/>
            <a:ext cx="8229600" cy="1143000"/>
          </a:xfrm>
        </p:spPr>
        <p:txBody>
          <a:bodyPr/>
          <a:lstStyle/>
          <a:p>
            <a:pPr eaLnBrk="1" hangingPunct="1"/>
            <a:r>
              <a:rPr lang="en-US" sz="3500" dirty="0" smtClean="0">
                <a:solidFill>
                  <a:srgbClr val="FF5A14"/>
                </a:solidFill>
                <a:ea typeface="ＭＳ Ｐゴシック" charset="-128"/>
                <a:cs typeface="ＭＳ Ｐゴシック" charset="-128"/>
              </a:rPr>
              <a:t>Central Processing Unit (</a:t>
            </a:r>
            <a:r>
              <a:rPr lang="en-US" sz="3500" dirty="0" err="1" smtClean="0">
                <a:solidFill>
                  <a:srgbClr val="FF5A14"/>
                </a:solidFill>
                <a:ea typeface="ＭＳ Ｐゴシック" charset="-128"/>
                <a:cs typeface="ＭＳ Ｐゴシック" charset="-128"/>
              </a:rPr>
              <a:t>Cpu</a:t>
            </a:r>
            <a:r>
              <a:rPr lang="en-US" sz="3500" dirty="0" smtClean="0">
                <a:solidFill>
                  <a:srgbClr val="FF5A14"/>
                </a:solidFill>
                <a:ea typeface="ＭＳ Ｐゴシック" charset="-128"/>
                <a:cs typeface="ＭＳ Ｐゴシック" charset="-128"/>
              </a:rPr>
              <a:t>)</a:t>
            </a:r>
            <a:endParaRPr lang="en-US" sz="3500" dirty="0">
              <a:ea typeface="ＭＳ Ｐゴシック" charset="-128"/>
              <a:cs typeface="ＭＳ Ｐゴシック" charset="-128"/>
            </a:endParaRPr>
          </a:p>
        </p:txBody>
      </p:sp>
      <p:sp>
        <p:nvSpPr>
          <p:cNvPr id="28676" name="Rectangle 3"/>
          <p:cNvSpPr>
            <a:spLocks noGrp="1" noChangeArrowheads="1"/>
          </p:cNvSpPr>
          <p:nvPr>
            <p:ph idx="1"/>
          </p:nvPr>
        </p:nvSpPr>
        <p:spPr>
          <a:xfrm>
            <a:off x="0" y="721962"/>
            <a:ext cx="9048750" cy="4648200"/>
          </a:xfrm>
        </p:spPr>
        <p:txBody>
          <a:bodyPr>
            <a:noAutofit/>
          </a:bodyPr>
          <a:lstStyle/>
          <a:p>
            <a:pPr eaLnBrk="1" hangingPunct="1"/>
            <a:r>
              <a:rPr lang="en-US" sz="3000" dirty="0">
                <a:ea typeface="ＭＳ Ｐゴシック" charset="-128"/>
                <a:cs typeface="ＭＳ Ｐゴシック" charset="-128"/>
              </a:rPr>
              <a:t>Consists of millions of integrated transistors that execute program instructions and manipulate data.</a:t>
            </a:r>
          </a:p>
          <a:p>
            <a:pPr eaLnBrk="1" hangingPunct="1"/>
            <a:r>
              <a:rPr lang="en-US" sz="3000" dirty="0">
                <a:solidFill>
                  <a:srgbClr val="FF0000"/>
                </a:solidFill>
                <a:ea typeface="ＭＳ Ｐゴシック" charset="-128"/>
                <a:cs typeface="ＭＳ Ｐゴシック" charset="-128"/>
              </a:rPr>
              <a:t>Sets of transistors include:</a:t>
            </a:r>
          </a:p>
          <a:p>
            <a:pPr marL="971550" lvl="1" indent="-514350" eaLnBrk="1" hangingPunct="1">
              <a:buFont typeface="+mj-lt"/>
              <a:buAutoNum type="arabicPeriod"/>
            </a:pPr>
            <a:r>
              <a:rPr lang="en-US" sz="3000" dirty="0"/>
              <a:t> Control Unit</a:t>
            </a:r>
          </a:p>
          <a:p>
            <a:pPr marL="971550" lvl="1" indent="-514350" eaLnBrk="1" hangingPunct="1">
              <a:buFont typeface="+mj-lt"/>
              <a:buAutoNum type="arabicPeriod"/>
            </a:pPr>
            <a:r>
              <a:rPr lang="en-US" sz="3000" dirty="0"/>
              <a:t> Arithmetic Logic Unit</a:t>
            </a:r>
          </a:p>
          <a:p>
            <a:pPr marL="971550" lvl="1" indent="-514350" eaLnBrk="1" hangingPunct="1">
              <a:buFont typeface="+mj-lt"/>
              <a:buAutoNum type="arabicPeriod"/>
            </a:pPr>
            <a:r>
              <a:rPr lang="en-US" sz="3000" dirty="0"/>
              <a:t> Registers</a:t>
            </a:r>
          </a:p>
          <a:p>
            <a:pPr marL="971550" lvl="1" indent="-514350" eaLnBrk="1" hangingPunct="1">
              <a:buFont typeface="+mj-lt"/>
              <a:buAutoNum type="arabicPeriod"/>
            </a:pPr>
            <a:r>
              <a:rPr lang="en-US" sz="3000" dirty="0"/>
              <a:t> Cache is used to describe high speed memory in various components of the system unit. </a:t>
            </a:r>
            <a:endParaRPr lang="en-US" sz="3000" dirty="0" smtClean="0"/>
          </a:p>
          <a:p>
            <a:pPr marL="457200" lvl="1" indent="0" eaLnBrk="1" hangingPunct="1">
              <a:buNone/>
            </a:pPr>
            <a:r>
              <a:rPr lang="en-US" sz="3000" dirty="0" smtClean="0"/>
              <a:t>CPU </a:t>
            </a:r>
            <a:r>
              <a:rPr lang="en-US" sz="3000" dirty="0"/>
              <a:t>cache is high speed memory directly on the microprocessor</a:t>
            </a:r>
          </a:p>
          <a:p>
            <a:pPr marL="971550" lvl="1" indent="-514350" eaLnBrk="1" hangingPunct="1">
              <a:buFont typeface="+mj-lt"/>
              <a:buAutoNum type="arabicPeriod"/>
            </a:pPr>
            <a:endParaRPr lang="en-US" sz="3200" dirty="0"/>
          </a:p>
        </p:txBody>
      </p:sp>
      <p:sp>
        <p:nvSpPr>
          <p:cNvPr id="28674" name="Slide Number Placeholder 4"/>
          <p:cNvSpPr>
            <a:spLocks noGrp="1"/>
          </p:cNvSpPr>
          <p:nvPr>
            <p:ph type="sldNum" sz="quarter" idx="12"/>
          </p:nvPr>
        </p:nvSpPr>
        <p:spPr>
          <a:noFill/>
        </p:spPr>
        <p:txBody>
          <a:bodyPr/>
          <a:lstStyle/>
          <a:p>
            <a:fld id="{721B899C-83B0-1341-830F-F2AD88A413DC}" type="slidenum">
              <a:rPr lang="en-US" smtClean="0"/>
              <a:pPr/>
              <a:t>6</a:t>
            </a:fld>
            <a:endParaRPr lang="en-US" smtClean="0"/>
          </a:p>
        </p:txBody>
      </p:sp>
      <p:grpSp>
        <p:nvGrpSpPr>
          <p:cNvPr id="28677" name="Group 6"/>
          <p:cNvGrpSpPr>
            <a:grpSpLocks/>
          </p:cNvGrpSpPr>
          <p:nvPr/>
        </p:nvGrpSpPr>
        <p:grpSpPr bwMode="auto">
          <a:xfrm>
            <a:off x="4757980" y="2110366"/>
            <a:ext cx="1316037" cy="1536700"/>
            <a:chOff x="4790" y="2489"/>
            <a:chExt cx="829" cy="968"/>
          </a:xfrm>
        </p:grpSpPr>
        <p:sp>
          <p:nvSpPr>
            <p:cNvPr id="68613" name="AutoShape 5"/>
            <p:cNvSpPr>
              <a:spLocks noChangeArrowheads="1"/>
            </p:cNvSpPr>
            <p:nvPr/>
          </p:nvSpPr>
          <p:spPr bwMode="auto">
            <a:xfrm>
              <a:off x="4790" y="2489"/>
              <a:ext cx="781" cy="968"/>
            </a:xfrm>
            <a:prstGeom prst="foldedCorner">
              <a:avLst>
                <a:gd name="adj" fmla="val 12500"/>
              </a:avLst>
            </a:prstGeom>
            <a:ln>
              <a:headEnd/>
              <a:tailEnd/>
            </a:ln>
          </p:spPr>
          <p:style>
            <a:lnRef idx="2">
              <a:schemeClr val="accent2"/>
            </a:lnRef>
            <a:fillRef idx="1">
              <a:schemeClr val="lt1"/>
            </a:fillRef>
            <a:effectRef idx="0">
              <a:schemeClr val="accent2"/>
            </a:effectRef>
            <a:fontRef idx="minor">
              <a:schemeClr val="dk1"/>
            </a:fontRef>
          </p:style>
          <p:txBody>
            <a:bodyPr wrap="none" anchor="ctr">
              <a:prstTxWarp prst="textNoShape">
                <a:avLst/>
              </a:prstTxWarp>
            </a:bodyPr>
            <a:lstStyle/>
            <a:p>
              <a:endParaRPr lang="en-US"/>
            </a:p>
          </p:txBody>
        </p:sp>
        <p:sp>
          <p:nvSpPr>
            <p:cNvPr id="28679" name="Text Box 4"/>
            <p:cNvSpPr txBox="1">
              <a:spLocks noChangeArrowheads="1"/>
            </p:cNvSpPr>
            <p:nvPr/>
          </p:nvSpPr>
          <p:spPr bwMode="auto">
            <a:xfrm>
              <a:off x="4821" y="2548"/>
              <a:ext cx="798" cy="79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prstTxWarp prst="textNoShape">
                <a:avLst/>
              </a:prstTxWarp>
              <a:spAutoFit/>
            </a:bodyPr>
            <a:lstStyle/>
            <a:p>
              <a:pPr>
                <a:spcBef>
                  <a:spcPct val="50000"/>
                </a:spcBef>
              </a:pPr>
              <a:r>
                <a:rPr lang="en-US" sz="1400" dirty="0">
                  <a:hlinkClick r:id="rId3"/>
                </a:rPr>
                <a:t>View IT</a:t>
              </a:r>
              <a:endParaRPr lang="en-US" sz="1400" dirty="0"/>
            </a:p>
            <a:p>
              <a:pPr>
                <a:spcBef>
                  <a:spcPct val="50000"/>
                </a:spcBef>
              </a:pPr>
              <a:r>
                <a:rPr lang="en-US" sz="1400" dirty="0"/>
                <a:t>Intel explains the future for transistors on the CPU.</a:t>
              </a:r>
              <a:endParaRPr lang="en-US" dirty="0"/>
            </a:p>
          </p:txBody>
        </p:sp>
      </p:grpSp>
      <p:sp>
        <p:nvSpPr>
          <p:cNvPr id="2" name="مستطيل 1"/>
          <p:cNvSpPr/>
          <p:nvPr/>
        </p:nvSpPr>
        <p:spPr>
          <a:xfrm>
            <a:off x="0" y="1755331"/>
            <a:ext cx="9144000" cy="5016758"/>
          </a:xfrm>
          <a:prstGeom prst="rect">
            <a:avLst/>
          </a:prstGeom>
        </p:spPr>
        <p:txBody>
          <a:bodyPr wrap="square">
            <a:spAutoFit/>
          </a:bodyPr>
          <a:lstStyle/>
          <a:p>
            <a:pPr algn="r" rtl="1"/>
            <a:r>
              <a:rPr lang="ar-SA" sz="2000" dirty="0"/>
              <a:t>يتكون من ملايين الترانزستورات المتكاملة التي تنفذ </a:t>
            </a:r>
            <a:endParaRPr lang="ar-SA" sz="2000" dirty="0" smtClean="0"/>
          </a:p>
          <a:p>
            <a:pPr algn="r" rtl="1"/>
            <a:r>
              <a:rPr lang="ar-SA" sz="2000" dirty="0" smtClean="0"/>
              <a:t>تعليمات </a:t>
            </a:r>
            <a:r>
              <a:rPr lang="ar-SA" sz="2000" dirty="0"/>
              <a:t>البرنامج ومعالجة البيانات.</a:t>
            </a:r>
          </a:p>
          <a:p>
            <a:pPr algn="r" rtl="1"/>
            <a:r>
              <a:rPr lang="ar-SA" sz="2000" dirty="0"/>
              <a:t>تتضمن مجموعات الترانزستورات:</a:t>
            </a:r>
          </a:p>
          <a:p>
            <a:pPr marL="457200" indent="-457200" algn="r" rtl="1">
              <a:buFont typeface="+mj-lt"/>
              <a:buAutoNum type="arabicPeriod"/>
            </a:pPr>
            <a:r>
              <a:rPr lang="ar-SA" sz="2000" dirty="0"/>
              <a:t>  وحدة التحكم</a:t>
            </a:r>
          </a:p>
          <a:p>
            <a:pPr marL="457200" indent="-457200" algn="r" rtl="1">
              <a:buFont typeface="+mj-lt"/>
              <a:buAutoNum type="arabicPeriod"/>
            </a:pPr>
            <a:r>
              <a:rPr lang="ar-SA" sz="2000" dirty="0"/>
              <a:t>  وحدة المنطق الحسابية</a:t>
            </a:r>
          </a:p>
          <a:p>
            <a:pPr marL="457200" indent="-457200" algn="r" rtl="1">
              <a:buFont typeface="+mj-lt"/>
              <a:buAutoNum type="arabicPeriod"/>
            </a:pPr>
            <a:r>
              <a:rPr lang="ar-SA" sz="2000" dirty="0"/>
              <a:t>  </a:t>
            </a:r>
            <a:r>
              <a:rPr lang="ar-SA" sz="2000" dirty="0" smtClean="0"/>
              <a:t>سجلات</a:t>
            </a:r>
          </a:p>
          <a:p>
            <a:pPr marL="457200" indent="-457200" algn="r" rtl="1">
              <a:buFont typeface="+mj-lt"/>
              <a:buAutoNum type="arabicPeriod"/>
            </a:pPr>
            <a:r>
              <a:rPr lang="ar-SA" sz="2000" dirty="0" smtClean="0"/>
              <a:t>مخبأ </a:t>
            </a:r>
          </a:p>
          <a:p>
            <a:pPr marL="457200" indent="-457200" algn="r" rtl="1">
              <a:buFont typeface="+mj-lt"/>
              <a:buAutoNum type="arabicPeriod"/>
            </a:pPr>
            <a:endParaRPr lang="ar-SA" sz="2000" dirty="0"/>
          </a:p>
          <a:p>
            <a:pPr marL="457200" indent="-457200" algn="r" rtl="1">
              <a:buFont typeface="+mj-lt"/>
              <a:buAutoNum type="arabicPeriod"/>
            </a:pPr>
            <a:endParaRPr lang="ar-SA" sz="2000" dirty="0" smtClean="0"/>
          </a:p>
          <a:p>
            <a:pPr marL="457200" indent="-457200" algn="r" rtl="1">
              <a:buFont typeface="+mj-lt"/>
              <a:buAutoNum type="arabicPeriod"/>
            </a:pPr>
            <a:endParaRPr lang="ar-SA" sz="2000" dirty="0"/>
          </a:p>
          <a:p>
            <a:pPr marL="457200" indent="-457200" algn="r" rtl="1">
              <a:buFont typeface="+mj-lt"/>
              <a:buAutoNum type="arabicPeriod"/>
            </a:pPr>
            <a:endParaRPr lang="ar-SA" sz="2000" dirty="0" smtClean="0"/>
          </a:p>
          <a:p>
            <a:pPr marL="457200" indent="-457200" algn="r" rtl="1">
              <a:buFont typeface="+mj-lt"/>
              <a:buAutoNum type="arabicPeriod"/>
            </a:pPr>
            <a:endParaRPr lang="ar-SA" sz="2000" dirty="0"/>
          </a:p>
          <a:p>
            <a:pPr marL="457200" indent="-457200" algn="r" rtl="1">
              <a:buFont typeface="+mj-lt"/>
              <a:buAutoNum type="arabicPeriod"/>
            </a:pPr>
            <a:endParaRPr lang="ar-SA" sz="2000" dirty="0" smtClean="0"/>
          </a:p>
          <a:p>
            <a:pPr marL="457200" indent="-457200" algn="r" rtl="1">
              <a:buFont typeface="+mj-lt"/>
              <a:buAutoNum type="arabicPeriod"/>
            </a:pPr>
            <a:endParaRPr lang="ar-SA" sz="2000" dirty="0"/>
          </a:p>
          <a:p>
            <a:pPr marL="457200" indent="-457200" algn="r" rtl="1">
              <a:buFont typeface="+mj-lt"/>
              <a:buAutoNum type="arabicPeriod"/>
            </a:pPr>
            <a:r>
              <a:rPr lang="ar-SA" sz="2000" dirty="0" smtClean="0"/>
              <a:t> </a:t>
            </a:r>
            <a:r>
              <a:rPr lang="ar-SA" sz="2000" dirty="0"/>
              <a:t>يتم استخدام ذاكرة التخزين المؤقت لوصف ذاكرة عالية السرعة في المكونات المختلفة لوحدة النظام.</a:t>
            </a:r>
          </a:p>
          <a:p>
            <a:pPr algn="r" rtl="1"/>
            <a:r>
              <a:rPr lang="ar-SA" sz="2000" dirty="0"/>
              <a:t>ذاكرة التخزين المؤقت وحدة المعالجة المركزية هي ذاكرة عالية السرعة مباشرة على المعالجات الدقيقة</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6979"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Speaker Systems</a:t>
            </a:r>
            <a:endParaRPr lang="en-US" dirty="0">
              <a:solidFill>
                <a:srgbClr val="FF0000"/>
              </a:solidFill>
              <a:ea typeface="ＭＳ Ｐゴシック" charset="-128"/>
              <a:cs typeface="ＭＳ Ｐゴシック" charset="-128"/>
            </a:endParaRPr>
          </a:p>
        </p:txBody>
      </p:sp>
      <p:sp>
        <p:nvSpPr>
          <p:cNvPr id="126980" name="Rectangle 3"/>
          <p:cNvSpPr>
            <a:spLocks noGrp="1" noChangeArrowheads="1"/>
          </p:cNvSpPr>
          <p:nvPr>
            <p:ph idx="1"/>
          </p:nvPr>
        </p:nvSpPr>
        <p:spPr>
          <a:xfrm>
            <a:off x="-237744" y="1162050"/>
            <a:ext cx="9381744" cy="4953000"/>
          </a:xfrm>
        </p:spPr>
        <p:txBody>
          <a:bodyPr>
            <a:normAutofit lnSpcReduction="10000"/>
          </a:bodyPr>
          <a:lstStyle/>
          <a:p>
            <a:pPr eaLnBrk="1" hangingPunct="1"/>
            <a:r>
              <a:rPr lang="en-US" dirty="0">
                <a:ea typeface="ＭＳ Ｐゴシック" charset="-128"/>
                <a:cs typeface="ＭＳ Ｐゴシック" charset="-128"/>
              </a:rPr>
              <a:t>Speakers or headsets are plugged into the soundboard where digital data is converted to analog waveforms</a:t>
            </a:r>
            <a:r>
              <a:rPr lang="en-US" dirty="0" smtClean="0">
                <a:ea typeface="ＭＳ Ｐゴシック" charset="-128"/>
                <a:cs typeface="ＭＳ Ｐゴシック" charset="-128"/>
              </a:rPr>
              <a:t>.</a:t>
            </a:r>
            <a:br>
              <a:rPr lang="en-US" dirty="0" smtClean="0">
                <a:ea typeface="ＭＳ Ｐゴシック" charset="-128"/>
                <a:cs typeface="ＭＳ Ｐゴシック" charset="-128"/>
              </a:rPr>
            </a:br>
            <a:endParaRPr lang="en-US" dirty="0" smtClean="0">
              <a:ea typeface="ＭＳ Ｐゴシック" charset="-128"/>
              <a:cs typeface="ＭＳ Ｐゴシック" charset="-128"/>
            </a:endParaRPr>
          </a:p>
          <a:p>
            <a:pPr eaLnBrk="1" hangingPunct="1"/>
            <a:r>
              <a:rPr lang="en-US" dirty="0">
                <a:ea typeface="ＭＳ Ｐゴシック" charset="-128"/>
                <a:cs typeface="ＭＳ Ｐゴシック" charset="-128"/>
              </a:rPr>
              <a:t>Sound card circuitry performs four processes:</a:t>
            </a:r>
          </a:p>
          <a:p>
            <a:pPr marL="971550" lvl="1" indent="-514350" eaLnBrk="1" hangingPunct="1">
              <a:buFont typeface="+mj-lt"/>
              <a:buAutoNum type="arabicPeriod"/>
            </a:pPr>
            <a:r>
              <a:rPr lang="en-US" dirty="0"/>
              <a:t>Converts digital sound data into analog with </a:t>
            </a:r>
            <a:r>
              <a:rPr lang="en-US" dirty="0">
                <a:solidFill>
                  <a:srgbClr val="FF5A14"/>
                </a:solidFill>
              </a:rPr>
              <a:t>DAC</a:t>
            </a:r>
            <a:r>
              <a:rPr lang="en-US" dirty="0"/>
              <a:t>. </a:t>
            </a:r>
            <a:r>
              <a:rPr lang="en-US" sz="2000" dirty="0"/>
              <a:t>(digital to analog converter)</a:t>
            </a:r>
            <a:endParaRPr lang="en-US" dirty="0"/>
          </a:p>
          <a:p>
            <a:pPr marL="971550" lvl="1" indent="-514350" eaLnBrk="1" hangingPunct="1">
              <a:buFont typeface="+mj-lt"/>
              <a:buAutoNum type="arabicPeriod"/>
            </a:pPr>
            <a:r>
              <a:rPr lang="en-US" dirty="0"/>
              <a:t>Records sound in digital form with analog ADC.</a:t>
            </a:r>
          </a:p>
          <a:p>
            <a:pPr marL="971550" lvl="1" indent="-514350" eaLnBrk="1" hangingPunct="1">
              <a:buFont typeface="+mj-lt"/>
              <a:buAutoNum type="arabicPeriod"/>
            </a:pPr>
            <a:r>
              <a:rPr lang="en-US" dirty="0"/>
              <a:t>Amplifies signal. </a:t>
            </a:r>
          </a:p>
          <a:p>
            <a:pPr marL="971550" lvl="1" indent="-514350" eaLnBrk="1" hangingPunct="1">
              <a:buFont typeface="+mj-lt"/>
              <a:buAutoNum type="arabicPeriod"/>
            </a:pPr>
            <a:r>
              <a:rPr lang="en-US" dirty="0"/>
              <a:t>Creates digital sounds using a synthesizer.</a:t>
            </a:r>
          </a:p>
        </p:txBody>
      </p:sp>
      <p:sp>
        <p:nvSpPr>
          <p:cNvPr id="126978" name="Slide Number Placeholder 4"/>
          <p:cNvSpPr>
            <a:spLocks noGrp="1"/>
          </p:cNvSpPr>
          <p:nvPr>
            <p:ph type="sldNum" sz="quarter" idx="12"/>
          </p:nvPr>
        </p:nvSpPr>
        <p:spPr>
          <a:noFill/>
        </p:spPr>
        <p:txBody>
          <a:bodyPr/>
          <a:lstStyle/>
          <a:p>
            <a:fld id="{EEC6414A-3B60-584C-8559-AEB70C6B8DC6}" type="slidenum">
              <a:rPr lang="en-US" smtClean="0"/>
              <a:pPr/>
              <a:t>60</a:t>
            </a:fld>
            <a:endParaRPr lang="en-US" smtClean="0"/>
          </a:p>
        </p:txBody>
      </p:sp>
      <p:sp>
        <p:nvSpPr>
          <p:cNvPr id="2" name="مستطيل 1"/>
          <p:cNvSpPr/>
          <p:nvPr/>
        </p:nvSpPr>
        <p:spPr>
          <a:xfrm>
            <a:off x="0" y="2340846"/>
            <a:ext cx="9144000" cy="4524315"/>
          </a:xfrm>
          <a:prstGeom prst="rect">
            <a:avLst/>
          </a:prstGeom>
        </p:spPr>
        <p:txBody>
          <a:bodyPr wrap="square">
            <a:spAutoFit/>
          </a:bodyPr>
          <a:lstStyle/>
          <a:p>
            <a:pPr algn="r" rtl="1"/>
            <a:r>
              <a:rPr lang="ar-SA" dirty="0"/>
              <a:t>يتم توصيل مكبرات الصوت أو سماعات الرأس في لوحة الصوت حيث يتم تحويل البيانات الرقمية إلى أشكال الموجة التناظرية</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r>
              <a:rPr lang="ar-SA" dirty="0"/>
              <a:t>تقوم دائرة بطاقة الصوت بأربع </a:t>
            </a:r>
            <a:r>
              <a:rPr lang="ar-SA" dirty="0" smtClean="0"/>
              <a:t>عمليات: يحول </a:t>
            </a:r>
            <a:r>
              <a:rPr lang="ar-SA" dirty="0"/>
              <a:t>البيانات الصوتية الرقمية إلى تناظرية مع </a:t>
            </a:r>
            <a:r>
              <a:rPr lang="ar-SA" dirty="0" smtClean="0"/>
              <a:t>محول </a:t>
            </a:r>
            <a:r>
              <a:rPr lang="ar-SA" dirty="0"/>
              <a:t>رقمي </a:t>
            </a:r>
            <a:r>
              <a:rPr lang="ar-SA" dirty="0" smtClean="0"/>
              <a:t>تناظري)2- السجلات </a:t>
            </a:r>
            <a:r>
              <a:rPr lang="ar-SA" dirty="0"/>
              <a:t>الصوتية في شكل رقمي مع </a:t>
            </a:r>
            <a:r>
              <a:rPr lang="en-US" dirty="0"/>
              <a:t>ADC </a:t>
            </a:r>
            <a:r>
              <a:rPr lang="ar-SA" dirty="0"/>
              <a:t>التناظرية.</a:t>
            </a:r>
          </a:p>
          <a:p>
            <a:pPr algn="r" rtl="1"/>
            <a:r>
              <a:rPr lang="ar-SA" dirty="0" smtClean="0"/>
              <a:t>3- </a:t>
            </a:r>
            <a:r>
              <a:rPr lang="ar-SA" dirty="0" err="1" smtClean="0"/>
              <a:t>يضخيم</a:t>
            </a:r>
            <a:r>
              <a:rPr lang="ar-SA" dirty="0" smtClean="0"/>
              <a:t> إشارة. 4-يخلق </a:t>
            </a:r>
            <a:r>
              <a:rPr lang="ar-SA" dirty="0"/>
              <a:t>الأصوات الرقمية باستخدام المزج.</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9027" name="Rectangle 2"/>
          <p:cNvSpPr>
            <a:spLocks noGrp="1" noChangeArrowheads="1"/>
          </p:cNvSpPr>
          <p:nvPr>
            <p:ph type="title"/>
          </p:nvPr>
        </p:nvSpPr>
        <p:spPr>
          <a:xfrm>
            <a:off x="457200" y="-310578"/>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Printers</a:t>
            </a:r>
            <a:endParaRPr lang="en-US" dirty="0">
              <a:solidFill>
                <a:srgbClr val="FF0000"/>
              </a:solidFill>
              <a:ea typeface="ＭＳ Ｐゴシック" charset="-128"/>
              <a:cs typeface="ＭＳ Ｐゴシック" charset="-128"/>
            </a:endParaRPr>
          </a:p>
        </p:txBody>
      </p:sp>
      <p:sp>
        <p:nvSpPr>
          <p:cNvPr id="129028" name="Rectangle 3"/>
          <p:cNvSpPr>
            <a:spLocks noGrp="1" noChangeArrowheads="1"/>
          </p:cNvSpPr>
          <p:nvPr>
            <p:ph idx="1"/>
          </p:nvPr>
        </p:nvSpPr>
        <p:spPr>
          <a:xfrm>
            <a:off x="-146304" y="649224"/>
            <a:ext cx="9509760" cy="6208776"/>
          </a:xfrm>
        </p:spPr>
        <p:txBody>
          <a:bodyPr>
            <a:noAutofit/>
          </a:bodyPr>
          <a:lstStyle/>
          <a:p>
            <a:r>
              <a:rPr lang="en-US" dirty="0">
                <a:ea typeface="ＭＳ Ｐゴシック" charset="-128"/>
                <a:cs typeface="ＭＳ Ｐゴシック" charset="-128"/>
              </a:rPr>
              <a:t> Two basic printing </a:t>
            </a:r>
            <a:r>
              <a:rPr lang="en-US" dirty="0" smtClean="0">
                <a:ea typeface="ＭＳ Ｐゴシック" charset="-128"/>
                <a:cs typeface="ＭＳ Ｐゴシック" charset="-128"/>
              </a:rPr>
              <a:t>technologies:</a:t>
            </a:r>
            <a:r>
              <a:rPr lang="ar-SA" sz="2400" dirty="0"/>
              <a:t>اثنين من تقنيات الطباعة الأساسية:؟</a:t>
            </a:r>
          </a:p>
          <a:p>
            <a:pPr eaLnBrk="1" hangingPunct="1"/>
            <a:endParaRPr lang="en-US" dirty="0" smtClean="0">
              <a:ea typeface="ＭＳ Ｐゴシック" charset="-128"/>
              <a:cs typeface="ＭＳ Ｐゴシック" charset="-128"/>
            </a:endParaRPr>
          </a:p>
          <a:p>
            <a:pPr lvl="1" eaLnBrk="1" hangingPunct="1"/>
            <a:r>
              <a:rPr lang="en-US" dirty="0">
                <a:solidFill>
                  <a:srgbClr val="FF5A14"/>
                </a:solidFill>
              </a:rPr>
              <a:t>Impact</a:t>
            </a:r>
            <a:r>
              <a:rPr lang="en-US" dirty="0"/>
              <a:t>, print head makes contact with the paper.</a:t>
            </a:r>
          </a:p>
          <a:p>
            <a:pPr lvl="2" eaLnBrk="1" hangingPunct="1"/>
            <a:r>
              <a:rPr lang="en-US" dirty="0">
                <a:ea typeface="ＭＳ Ｐゴシック" charset="-128"/>
              </a:rPr>
              <a:t> Dot-matrix printer</a:t>
            </a:r>
            <a:r>
              <a:rPr lang="en-US" dirty="0" smtClean="0">
                <a:ea typeface="ＭＳ Ｐゴシック" charset="-128"/>
              </a:rPr>
              <a:t>.</a:t>
            </a:r>
          </a:p>
          <a:p>
            <a:pPr marL="914400" lvl="2" indent="0" eaLnBrk="1" hangingPunct="1">
              <a:buNone/>
            </a:pPr>
            <a:r>
              <a:rPr lang="en-US" dirty="0" smtClean="0">
                <a:ea typeface="ＭＳ Ｐゴシック" charset="-128"/>
              </a:rPr>
              <a:t/>
            </a:r>
            <a:br>
              <a:rPr lang="en-US" dirty="0" smtClean="0">
                <a:ea typeface="ＭＳ Ｐゴシック" charset="-128"/>
              </a:rPr>
            </a:br>
            <a:endParaRPr lang="en-US" dirty="0" smtClean="0">
              <a:ea typeface="ＭＳ Ｐゴシック" charset="-128"/>
            </a:endParaRPr>
          </a:p>
          <a:p>
            <a:pPr lvl="2" eaLnBrk="1" hangingPunct="1"/>
            <a:r>
              <a:rPr lang="en-US" dirty="0" smtClean="0">
                <a:ea typeface="ＭＳ Ｐゴシック" charset="-128"/>
              </a:rPr>
              <a:t> Used for multi-part forms and low cost output requirements.</a:t>
            </a:r>
            <a:br>
              <a:rPr lang="en-US" dirty="0" smtClean="0">
                <a:ea typeface="ＭＳ Ｐゴシック" charset="-128"/>
              </a:rPr>
            </a:br>
            <a:endParaRPr lang="en-US" dirty="0" smtClean="0">
              <a:ea typeface="ＭＳ Ｐゴシック" charset="-128"/>
            </a:endParaRPr>
          </a:p>
          <a:p>
            <a:pPr lvl="1" eaLnBrk="1" hangingPunct="1"/>
            <a:r>
              <a:rPr lang="en-US" dirty="0">
                <a:solidFill>
                  <a:srgbClr val="FF5A14"/>
                </a:solidFill>
              </a:rPr>
              <a:t>Nonimpact</a:t>
            </a:r>
            <a:r>
              <a:rPr lang="en-US" dirty="0"/>
              <a:t>, print head does not contact paper.</a:t>
            </a:r>
          </a:p>
          <a:p>
            <a:pPr lvl="2" eaLnBrk="1" hangingPunct="1"/>
            <a:r>
              <a:rPr lang="en-US" dirty="0">
                <a:ea typeface="ＭＳ Ｐゴシック" charset="-128"/>
              </a:rPr>
              <a:t> Laser </a:t>
            </a:r>
            <a:r>
              <a:rPr lang="en-US" dirty="0" smtClean="0">
                <a:ea typeface="ＭＳ Ｐゴシック" charset="-128"/>
              </a:rPr>
              <a:t>printer</a:t>
            </a:r>
          </a:p>
          <a:p>
            <a:pPr lvl="2" eaLnBrk="1" hangingPunct="1"/>
            <a:r>
              <a:rPr lang="en-US" dirty="0">
                <a:ea typeface="ＭＳ Ｐゴシック" charset="-128"/>
              </a:rPr>
              <a:t> Ink-jet </a:t>
            </a:r>
            <a:r>
              <a:rPr lang="en-US" dirty="0" smtClean="0">
                <a:ea typeface="ＭＳ Ｐゴシック" charset="-128"/>
              </a:rPr>
              <a:t>printer</a:t>
            </a:r>
          </a:p>
          <a:p>
            <a:pPr lvl="2" eaLnBrk="1" hangingPunct="1"/>
            <a:r>
              <a:rPr lang="en-US" dirty="0">
                <a:ea typeface="ＭＳ Ｐゴシック" charset="-128"/>
              </a:rPr>
              <a:t> Photo printer.</a:t>
            </a:r>
          </a:p>
        </p:txBody>
      </p:sp>
      <p:sp>
        <p:nvSpPr>
          <p:cNvPr id="129026" name="Slide Number Placeholder 4"/>
          <p:cNvSpPr>
            <a:spLocks noGrp="1"/>
          </p:cNvSpPr>
          <p:nvPr>
            <p:ph type="sldNum" sz="quarter" idx="12"/>
          </p:nvPr>
        </p:nvSpPr>
        <p:spPr>
          <a:noFill/>
        </p:spPr>
        <p:txBody>
          <a:bodyPr/>
          <a:lstStyle/>
          <a:p>
            <a:fld id="{FCE74ACD-CFFC-9E4C-B434-54DD4D75B98D}" type="slidenum">
              <a:rPr lang="en-US" smtClean="0"/>
              <a:pPr/>
              <a:t>61</a:t>
            </a:fld>
            <a:endParaRPr lang="en-US" smtClean="0"/>
          </a:p>
        </p:txBody>
      </p:sp>
      <p:sp>
        <p:nvSpPr>
          <p:cNvPr id="2" name="مستطيل 1"/>
          <p:cNvSpPr/>
          <p:nvPr/>
        </p:nvSpPr>
        <p:spPr>
          <a:xfrm>
            <a:off x="-1024128" y="2377296"/>
            <a:ext cx="10094976" cy="4154984"/>
          </a:xfrm>
          <a:prstGeom prst="rect">
            <a:avLst/>
          </a:prstGeom>
        </p:spPr>
        <p:txBody>
          <a:bodyPr wrap="square">
            <a:spAutoFit/>
          </a:bodyPr>
          <a:lstStyle/>
          <a:p>
            <a:pPr algn="r" rtl="1"/>
            <a:endParaRPr lang="ar-SA" dirty="0" smtClean="0"/>
          </a:p>
          <a:p>
            <a:pPr algn="r" rtl="1"/>
            <a:r>
              <a:rPr lang="ar-SA" dirty="0" smtClean="0"/>
              <a:t>تأثير </a:t>
            </a:r>
            <a:r>
              <a:rPr lang="ar-SA" dirty="0"/>
              <a:t>، رأس الطباعة يجعل الاتصال مع الورق</a:t>
            </a:r>
            <a:r>
              <a:rPr lang="ar-SA" dirty="0" smtClean="0"/>
              <a:t>.  </a:t>
            </a:r>
            <a:r>
              <a:rPr lang="ar-SA" dirty="0"/>
              <a:t>طابعة مصفوفة نقطية</a:t>
            </a:r>
            <a:r>
              <a:rPr lang="ar-SA" dirty="0" smtClean="0"/>
              <a:t>.؟</a:t>
            </a:r>
          </a:p>
          <a:p>
            <a:pPr algn="r" rtl="1"/>
            <a:endParaRPr lang="ar-SA" dirty="0" smtClean="0"/>
          </a:p>
          <a:p>
            <a:pPr algn="r" rtl="1"/>
            <a:endParaRPr lang="ar-SA" dirty="0"/>
          </a:p>
          <a:p>
            <a:pPr algn="r" rtl="1"/>
            <a:r>
              <a:rPr lang="ar-SA" dirty="0"/>
              <a:t>  تستخدم لأشكال متعددة الأجزاء ومتطلبات إنتاج منخفضة التكلفة</a:t>
            </a:r>
            <a:r>
              <a:rPr lang="ar-SA" dirty="0" smtClean="0"/>
              <a:t>.</a:t>
            </a:r>
          </a:p>
          <a:p>
            <a:pPr algn="r" rtl="1"/>
            <a:endParaRPr lang="ar-SA" dirty="0"/>
          </a:p>
          <a:p>
            <a:pPr algn="r" rtl="1"/>
            <a:endParaRPr lang="ar-SA" dirty="0"/>
          </a:p>
          <a:p>
            <a:pPr algn="r" rtl="1"/>
            <a:r>
              <a:rPr lang="ar-SA" dirty="0"/>
              <a:t>غير مؤثر ، رأس الطباعة لا يتصل بالورق.</a:t>
            </a:r>
          </a:p>
          <a:p>
            <a:pPr algn="r" rtl="1"/>
            <a:r>
              <a:rPr lang="ar-SA" dirty="0"/>
              <a:t>  طابعة ليزرية</a:t>
            </a:r>
          </a:p>
          <a:p>
            <a:pPr algn="r" rtl="1"/>
            <a:r>
              <a:rPr lang="ar-SA" dirty="0"/>
              <a:t>  طابعة </a:t>
            </a:r>
            <a:r>
              <a:rPr lang="ar-SA" dirty="0" err="1"/>
              <a:t>نافثة</a:t>
            </a:r>
            <a:r>
              <a:rPr lang="ar-SA" dirty="0"/>
              <a:t> للحبر</a:t>
            </a:r>
          </a:p>
          <a:p>
            <a:pPr algn="r" rtl="1"/>
            <a:r>
              <a:rPr lang="ar-SA" dirty="0"/>
              <a:t>  طابعة صور.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5" name="Rectangle 2"/>
          <p:cNvSpPr>
            <a:spLocks noGrp="1" noChangeArrowheads="1"/>
          </p:cNvSpPr>
          <p:nvPr>
            <p:ph type="title"/>
          </p:nvPr>
        </p:nvSpPr>
        <p:spPr>
          <a:xfrm>
            <a:off x="297561" y="-211899"/>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Non-impact Printers</a:t>
            </a:r>
            <a:endParaRPr lang="en-US" dirty="0">
              <a:solidFill>
                <a:srgbClr val="FF0000"/>
              </a:solidFill>
              <a:ea typeface="ＭＳ Ｐゴシック" charset="-128"/>
              <a:cs typeface="ＭＳ Ｐゴシック" charset="-128"/>
            </a:endParaRPr>
          </a:p>
        </p:txBody>
      </p:sp>
      <p:sp>
        <p:nvSpPr>
          <p:cNvPr id="131076" name="Rectangle 3"/>
          <p:cNvSpPr>
            <a:spLocks noGrp="1" noChangeArrowheads="1"/>
          </p:cNvSpPr>
          <p:nvPr>
            <p:ph idx="1"/>
          </p:nvPr>
        </p:nvSpPr>
        <p:spPr>
          <a:xfrm>
            <a:off x="0" y="571640"/>
            <a:ext cx="9089136" cy="4525963"/>
          </a:xfrm>
        </p:spPr>
        <p:txBody>
          <a:bodyPr>
            <a:noAutofit/>
          </a:bodyPr>
          <a:lstStyle/>
          <a:p>
            <a:pPr marL="0" indent="0">
              <a:buNone/>
            </a:pPr>
            <a:r>
              <a:rPr lang="en-US" sz="3600" dirty="0" smtClean="0">
                <a:solidFill>
                  <a:srgbClr val="FF0000"/>
                </a:solidFill>
                <a:ea typeface="ＭＳ Ｐゴシック" charset="-128"/>
                <a:cs typeface="ＭＳ Ｐゴシック" charset="-128"/>
              </a:rPr>
              <a:t>1-Ink-jet </a:t>
            </a:r>
            <a:r>
              <a:rPr lang="en-US" sz="3600" dirty="0">
                <a:solidFill>
                  <a:srgbClr val="FF0000"/>
                </a:solidFill>
                <a:ea typeface="ＭＳ Ｐゴシック" charset="-128"/>
                <a:cs typeface="ＭＳ Ｐゴシック" charset="-128"/>
              </a:rPr>
              <a:t>printer</a:t>
            </a:r>
            <a:r>
              <a:rPr lang="en-US" sz="3600" dirty="0" smtClean="0">
                <a:solidFill>
                  <a:srgbClr val="FF0000"/>
                </a:solidFill>
                <a:ea typeface="ＭＳ Ｐゴシック" charset="-128"/>
                <a:cs typeface="ＭＳ Ｐゴシック" charset="-128"/>
              </a:rPr>
              <a:t>.</a:t>
            </a:r>
            <a:r>
              <a:rPr lang="ar-SA" sz="3600" dirty="0"/>
              <a:t> طابعة </a:t>
            </a:r>
            <a:r>
              <a:rPr lang="ar-SA" sz="3600" dirty="0" err="1"/>
              <a:t>نافثة</a:t>
            </a:r>
            <a:r>
              <a:rPr lang="ar-SA" sz="3600" dirty="0"/>
              <a:t> بالحبر</a:t>
            </a:r>
            <a:endParaRPr lang="en-US" sz="3600" dirty="0">
              <a:solidFill>
                <a:srgbClr val="FF0000"/>
              </a:solidFill>
              <a:ea typeface="ＭＳ Ｐゴシック" charset="-128"/>
              <a:cs typeface="ＭＳ Ｐゴシック" charset="-128"/>
            </a:endParaRPr>
          </a:p>
          <a:p>
            <a:pPr lvl="1" eaLnBrk="1" hangingPunct="1"/>
            <a:r>
              <a:rPr lang="en-US" sz="3200" dirty="0"/>
              <a:t>Line printer that delivers high quality color. </a:t>
            </a:r>
          </a:p>
          <a:p>
            <a:pPr lvl="1" eaLnBrk="1" hangingPunct="1"/>
            <a:r>
              <a:rPr lang="en-US" sz="3200" dirty="0"/>
              <a:t>Output quality determined by</a:t>
            </a:r>
          </a:p>
          <a:p>
            <a:pPr lvl="2" eaLnBrk="1" hangingPunct="1"/>
            <a:r>
              <a:rPr lang="en-US" sz="2800" dirty="0">
                <a:ea typeface="ＭＳ Ｐゴシック" charset="-128"/>
              </a:rPr>
              <a:t> Printer resolution measured in dots/inch</a:t>
            </a:r>
          </a:p>
          <a:p>
            <a:pPr lvl="2" eaLnBrk="1" hangingPunct="1"/>
            <a:r>
              <a:rPr lang="en-US" sz="2800" dirty="0">
                <a:ea typeface="ＭＳ Ｐゴシック" charset="-128"/>
              </a:rPr>
              <a:t> Paper quality.</a:t>
            </a:r>
          </a:p>
          <a:p>
            <a:pPr marL="0" indent="0" eaLnBrk="1" hangingPunct="1">
              <a:buNone/>
            </a:pPr>
            <a:r>
              <a:rPr lang="en-US" sz="3600" dirty="0" smtClean="0">
                <a:solidFill>
                  <a:srgbClr val="FF0000"/>
                </a:solidFill>
                <a:ea typeface="ＭＳ Ｐゴシック" charset="-128"/>
                <a:cs typeface="ＭＳ Ｐゴシック" charset="-128"/>
              </a:rPr>
              <a:t>2-Photo </a:t>
            </a:r>
            <a:r>
              <a:rPr lang="en-US" sz="3600" dirty="0">
                <a:solidFill>
                  <a:srgbClr val="FF0000"/>
                </a:solidFill>
                <a:ea typeface="ＭＳ Ｐゴシック" charset="-128"/>
                <a:cs typeface="ＭＳ Ｐゴシック" charset="-128"/>
              </a:rPr>
              <a:t>printer.</a:t>
            </a:r>
          </a:p>
          <a:p>
            <a:pPr lvl="1" eaLnBrk="1" hangingPunct="1"/>
            <a:r>
              <a:rPr lang="en-US" sz="3200" dirty="0"/>
              <a:t>Delivers photo-lab-quality output directly from camera or card.</a:t>
            </a:r>
          </a:p>
          <a:p>
            <a:pPr lvl="1" eaLnBrk="1" hangingPunct="1"/>
            <a:r>
              <a:rPr lang="en-US" sz="3200" dirty="0"/>
              <a:t>Use inkjet cartridges or dye sublimation process to print image.</a:t>
            </a:r>
          </a:p>
          <a:p>
            <a:pPr eaLnBrk="1" hangingPunct="1"/>
            <a:endParaRPr lang="en-US" sz="3600" dirty="0">
              <a:ea typeface="ＭＳ Ｐゴシック" charset="-128"/>
              <a:cs typeface="ＭＳ Ｐゴシック" charset="-128"/>
            </a:endParaRPr>
          </a:p>
        </p:txBody>
      </p:sp>
      <p:sp>
        <p:nvSpPr>
          <p:cNvPr id="131074" name="Slide Number Placeholder 4"/>
          <p:cNvSpPr>
            <a:spLocks noGrp="1"/>
          </p:cNvSpPr>
          <p:nvPr>
            <p:ph type="sldNum" sz="quarter" idx="12"/>
          </p:nvPr>
        </p:nvSpPr>
        <p:spPr>
          <a:noFill/>
        </p:spPr>
        <p:txBody>
          <a:bodyPr/>
          <a:lstStyle/>
          <a:p>
            <a:fld id="{FD7CA8FF-433D-BA45-9342-6B8E1F74C705}" type="slidenum">
              <a:rPr lang="en-US" smtClean="0"/>
              <a:pPr/>
              <a:t>62</a:t>
            </a:fld>
            <a:endParaRPr lang="en-US" smtClean="0"/>
          </a:p>
        </p:txBody>
      </p:sp>
      <p:sp>
        <p:nvSpPr>
          <p:cNvPr id="2" name="مستطيل 1"/>
          <p:cNvSpPr/>
          <p:nvPr/>
        </p:nvSpPr>
        <p:spPr>
          <a:xfrm>
            <a:off x="0" y="2724376"/>
            <a:ext cx="9144000" cy="4154984"/>
          </a:xfrm>
          <a:prstGeom prst="rect">
            <a:avLst/>
          </a:prstGeom>
        </p:spPr>
        <p:txBody>
          <a:bodyPr wrap="square">
            <a:spAutoFit/>
          </a:bodyPr>
          <a:lstStyle/>
          <a:p>
            <a:pPr algn="r" rtl="1"/>
            <a:r>
              <a:rPr lang="ar-SA" dirty="0" smtClean="0"/>
              <a:t>. : طابعة </a:t>
            </a:r>
            <a:r>
              <a:rPr lang="ar-SA" dirty="0"/>
              <a:t>الخطوط التي توفر لونًا عالي الجودة.</a:t>
            </a:r>
          </a:p>
          <a:p>
            <a:pPr algn="r" rtl="1"/>
            <a:r>
              <a:rPr lang="ar-SA" dirty="0"/>
              <a:t>جودة الانتاج التي </a:t>
            </a:r>
            <a:r>
              <a:rPr lang="ar-SA" dirty="0" smtClean="0"/>
              <a:t>يحددها- </a:t>
            </a:r>
          </a:p>
          <a:p>
            <a:pPr algn="r" rtl="1"/>
            <a:r>
              <a:rPr lang="ar-SA" dirty="0" smtClean="0"/>
              <a:t> </a:t>
            </a:r>
            <a:r>
              <a:rPr lang="ar-SA" dirty="0"/>
              <a:t>دقة الطابعة تقاس بالنقاط / </a:t>
            </a:r>
            <a:r>
              <a:rPr lang="ar-SA" dirty="0" smtClean="0"/>
              <a:t>البوصة- </a:t>
            </a:r>
            <a:r>
              <a:rPr lang="ar-SA" dirty="0"/>
              <a:t>  جودة الورق</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2 طابعة </a:t>
            </a:r>
            <a:r>
              <a:rPr lang="ar-SA" dirty="0" smtClean="0"/>
              <a:t>الصور.: يوفر </a:t>
            </a:r>
            <a:r>
              <a:rPr lang="ar-SA" dirty="0"/>
              <a:t>إخراجًا بجودة معمل الصور مباشرةً من الكاميرا أو البطاقة.</a:t>
            </a:r>
          </a:p>
          <a:p>
            <a:pPr algn="r" rtl="1"/>
            <a:r>
              <a:rPr lang="ar-SA" dirty="0"/>
              <a:t>استخدام خراطيش الحبر أو عملية التسامي صبغ لطباعة الصور.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3" name="Rectangle 2"/>
          <p:cNvSpPr>
            <a:spLocks noGrp="1" noChangeArrowheads="1"/>
          </p:cNvSpPr>
          <p:nvPr>
            <p:ph type="title"/>
          </p:nvPr>
        </p:nvSpPr>
        <p:spPr>
          <a:xfrm>
            <a:off x="527050" y="-120459"/>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Non-impact Printers</a:t>
            </a:r>
            <a:endParaRPr lang="en-US" dirty="0">
              <a:solidFill>
                <a:srgbClr val="FF0000"/>
              </a:solidFill>
              <a:ea typeface="ＭＳ Ｐゴシック" charset="-128"/>
              <a:cs typeface="ＭＳ Ｐゴシック" charset="-128"/>
            </a:endParaRPr>
          </a:p>
        </p:txBody>
      </p:sp>
      <p:sp>
        <p:nvSpPr>
          <p:cNvPr id="133124" name="Rectangle 3"/>
          <p:cNvSpPr>
            <a:spLocks noGrp="1" noChangeArrowheads="1"/>
          </p:cNvSpPr>
          <p:nvPr>
            <p:ph idx="1"/>
          </p:nvPr>
        </p:nvSpPr>
        <p:spPr>
          <a:xfrm>
            <a:off x="0" y="786384"/>
            <a:ext cx="9144000" cy="4195192"/>
          </a:xfrm>
        </p:spPr>
        <p:txBody>
          <a:bodyPr>
            <a:noAutofit/>
          </a:bodyPr>
          <a:lstStyle/>
          <a:p>
            <a:pPr marL="0" indent="0" eaLnBrk="1" hangingPunct="1">
              <a:buNone/>
            </a:pPr>
            <a:r>
              <a:rPr lang="en-US" dirty="0" smtClean="0">
                <a:solidFill>
                  <a:srgbClr val="FF0000"/>
                </a:solidFill>
                <a:ea typeface="ＭＳ Ｐゴシック" charset="-128"/>
                <a:cs typeface="ＭＳ Ｐゴシック" charset="-128"/>
              </a:rPr>
              <a:t>3- </a:t>
            </a:r>
            <a:r>
              <a:rPr lang="en-US" dirty="0">
                <a:solidFill>
                  <a:srgbClr val="FF0000"/>
                </a:solidFill>
                <a:ea typeface="ＭＳ Ｐゴシック" charset="-128"/>
                <a:cs typeface="ＭＳ Ｐゴシック" charset="-128"/>
              </a:rPr>
              <a:t>Laser printer.</a:t>
            </a:r>
          </a:p>
          <a:p>
            <a:pPr marL="971550" lvl="1" indent="-514350" eaLnBrk="1" hangingPunct="1">
              <a:buFont typeface="+mj-lt"/>
              <a:buAutoNum type="arabicPeriod"/>
            </a:pPr>
            <a:r>
              <a:rPr lang="en-US" dirty="0"/>
              <a:t>Fuse text and image to paper one page at a time.</a:t>
            </a:r>
          </a:p>
          <a:p>
            <a:pPr marL="971550" lvl="1" indent="-514350" eaLnBrk="1" hangingPunct="1">
              <a:buFont typeface="+mj-lt"/>
              <a:buAutoNum type="arabicPeriod"/>
            </a:pPr>
            <a:r>
              <a:rPr lang="en-US" dirty="0"/>
              <a:t>High quality output resolutions of 600 to 2400 dpi.</a:t>
            </a:r>
          </a:p>
          <a:p>
            <a:pPr marL="971550" lvl="1" indent="-514350" eaLnBrk="1" hangingPunct="1">
              <a:buFont typeface="+mj-lt"/>
              <a:buAutoNum type="arabicPeriod"/>
            </a:pPr>
            <a:r>
              <a:rPr lang="en-US" dirty="0"/>
              <a:t>Deliver high quality color output using cyan, magenta, yellow, and black toner.</a:t>
            </a:r>
            <a:r>
              <a:rPr lang="en-US" dirty="0" smtClean="0"/>
              <a:t> </a:t>
            </a:r>
            <a:br>
              <a:rPr lang="en-US" dirty="0" smtClean="0"/>
            </a:br>
            <a:endParaRPr lang="en-US" dirty="0" smtClean="0"/>
          </a:p>
          <a:p>
            <a:pPr marL="971550" lvl="1" indent="-514350" eaLnBrk="1" hangingPunct="1">
              <a:buFont typeface="+mj-lt"/>
              <a:buAutoNum type="arabicPeriod"/>
            </a:pPr>
            <a:endParaRPr lang="en-US" dirty="0" smtClean="0"/>
          </a:p>
          <a:p>
            <a:pPr eaLnBrk="1" hangingPunct="1"/>
            <a:r>
              <a:rPr lang="en-US" dirty="0">
                <a:solidFill>
                  <a:srgbClr val="FF0000"/>
                </a:solidFill>
                <a:ea typeface="ＭＳ Ｐゴシック" charset="-128"/>
                <a:cs typeface="ＭＳ Ｐゴシック" charset="-128"/>
              </a:rPr>
              <a:t> Multifunction </a:t>
            </a:r>
            <a:r>
              <a:rPr lang="en-US" dirty="0" smtClean="0">
                <a:solidFill>
                  <a:srgbClr val="FF0000"/>
                </a:solidFill>
                <a:ea typeface="ＭＳ Ｐゴシック" charset="-128"/>
                <a:cs typeface="ＭＳ Ｐゴシック" charset="-128"/>
              </a:rPr>
              <a:t>printer.</a:t>
            </a:r>
          </a:p>
          <a:p>
            <a:pPr marL="0" indent="0" eaLnBrk="1" hangingPunct="1">
              <a:buNone/>
            </a:pPr>
            <a:r>
              <a:rPr lang="en-US" dirty="0" smtClean="0"/>
              <a:t>Combines </a:t>
            </a:r>
            <a:r>
              <a:rPr lang="en-US" dirty="0"/>
              <a:t>printer, scanning, fax, </a:t>
            </a:r>
            <a:r>
              <a:rPr lang="en-US" dirty="0" smtClean="0"/>
              <a:t> and </a:t>
            </a:r>
            <a:r>
              <a:rPr lang="en-US" dirty="0"/>
              <a:t>copier technology in one device.</a:t>
            </a:r>
          </a:p>
          <a:p>
            <a:pPr eaLnBrk="1" hangingPunct="1"/>
            <a:endParaRPr lang="en-US" dirty="0">
              <a:ea typeface="ＭＳ Ｐゴシック" charset="-128"/>
              <a:cs typeface="ＭＳ Ｐゴシック" charset="-128"/>
            </a:endParaRPr>
          </a:p>
        </p:txBody>
      </p:sp>
      <p:sp>
        <p:nvSpPr>
          <p:cNvPr id="133122" name="Slide Number Placeholder 4"/>
          <p:cNvSpPr>
            <a:spLocks noGrp="1"/>
          </p:cNvSpPr>
          <p:nvPr>
            <p:ph type="sldNum" sz="quarter" idx="12"/>
          </p:nvPr>
        </p:nvSpPr>
        <p:spPr>
          <a:noFill/>
        </p:spPr>
        <p:txBody>
          <a:bodyPr/>
          <a:lstStyle/>
          <a:p>
            <a:fld id="{684EB3FB-02DB-8240-85E5-8666A6BD701D}" type="slidenum">
              <a:rPr lang="en-US" smtClean="0"/>
              <a:pPr/>
              <a:t>63</a:t>
            </a:fld>
            <a:endParaRPr lang="en-US" smtClean="0"/>
          </a:p>
        </p:txBody>
      </p:sp>
      <p:sp>
        <p:nvSpPr>
          <p:cNvPr id="2" name="مستطيل 1"/>
          <p:cNvSpPr/>
          <p:nvPr/>
        </p:nvSpPr>
        <p:spPr>
          <a:xfrm>
            <a:off x="-201168" y="2467076"/>
            <a:ext cx="9363456" cy="4154984"/>
          </a:xfrm>
          <a:prstGeom prst="rect">
            <a:avLst/>
          </a:prstGeom>
        </p:spPr>
        <p:txBody>
          <a:bodyPr wrap="square">
            <a:spAutoFit/>
          </a:bodyPr>
          <a:lstStyle/>
          <a:p>
            <a:pPr algn="r" rtl="1"/>
            <a:endParaRPr lang="ar-SA" dirty="0" smtClean="0"/>
          </a:p>
          <a:p>
            <a:pPr algn="r" rtl="1"/>
            <a:endParaRPr lang="ar-SA" dirty="0"/>
          </a:p>
          <a:p>
            <a:pPr algn="r" rtl="1"/>
            <a:r>
              <a:rPr lang="ar-SA" dirty="0" smtClean="0"/>
              <a:t>طابعة ليزرية.  نص </a:t>
            </a:r>
            <a:r>
              <a:rPr lang="ar-SA" dirty="0"/>
              <a:t>المصهر والصورة لورق صفحة واحدة في كل مرة.</a:t>
            </a:r>
          </a:p>
          <a:p>
            <a:pPr algn="r" rtl="1"/>
            <a:r>
              <a:rPr lang="ar-SA" dirty="0"/>
              <a:t>دقة الإخراج عالية الجودة من 600 إلى 2400 نقطة في البوصة.</a:t>
            </a:r>
          </a:p>
          <a:p>
            <a:pPr algn="r" rtl="1"/>
            <a:r>
              <a:rPr lang="ar-SA" dirty="0"/>
              <a:t>توفير خرج ألوان عالي الجودة باستخدام مسحوق الحبر السماوي والأرجواني والأصفر والأسود. </a:t>
            </a:r>
            <a:r>
              <a:rPr lang="ar-SA" dirty="0" smtClean="0"/>
              <a:t>؟</a:t>
            </a:r>
          </a:p>
          <a:p>
            <a:pPr algn="r" rtl="1"/>
            <a:endParaRPr lang="ar-SA" dirty="0"/>
          </a:p>
          <a:p>
            <a:pPr algn="r" rtl="1"/>
            <a:endParaRPr lang="ar-SA" dirty="0" smtClean="0"/>
          </a:p>
          <a:p>
            <a:pPr algn="r" rtl="1"/>
            <a:endParaRPr lang="ar-SA" dirty="0"/>
          </a:p>
          <a:p>
            <a:pPr algn="r" rtl="1"/>
            <a:r>
              <a:rPr lang="ar-SA" dirty="0"/>
              <a:t>  طابعة متعددة الوظائف.</a:t>
            </a:r>
          </a:p>
          <a:p>
            <a:pPr algn="r" rtl="1"/>
            <a:r>
              <a:rPr lang="ar-SA" dirty="0"/>
              <a:t>يجمع بين الطابعة والمسح الضوئي والفاكس و® ناسخة التكنولوجيا في جهاز واحد.</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5171" name="Rectangle 2"/>
          <p:cNvSpPr>
            <a:spLocks noGrp="1" noChangeArrowheads="1"/>
          </p:cNvSpPr>
          <p:nvPr>
            <p:ph type="title"/>
          </p:nvPr>
        </p:nvSpPr>
        <p:spPr>
          <a:xfrm>
            <a:off x="457200" y="-237426"/>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Networks</a:t>
            </a:r>
            <a:endParaRPr lang="en-US" dirty="0">
              <a:solidFill>
                <a:srgbClr val="FF0000"/>
              </a:solidFill>
              <a:ea typeface="ＭＳ Ｐゴシック" charset="-128"/>
              <a:cs typeface="ＭＳ Ｐゴシック" charset="-128"/>
            </a:endParaRPr>
          </a:p>
        </p:txBody>
      </p:sp>
      <p:sp>
        <p:nvSpPr>
          <p:cNvPr id="135172" name="Rectangle 3"/>
          <p:cNvSpPr>
            <a:spLocks noGrp="1" noChangeArrowheads="1"/>
          </p:cNvSpPr>
          <p:nvPr>
            <p:ph idx="1"/>
          </p:nvPr>
        </p:nvSpPr>
        <p:spPr>
          <a:xfrm>
            <a:off x="0" y="871728"/>
            <a:ext cx="9144000" cy="5071872"/>
          </a:xfrm>
        </p:spPr>
        <p:txBody>
          <a:bodyPr>
            <a:normAutofit fontScale="92500" lnSpcReduction="10000"/>
          </a:bodyPr>
          <a:lstStyle/>
          <a:p>
            <a:pPr eaLnBrk="1" hangingPunct="1"/>
            <a:r>
              <a:rPr lang="en-US" dirty="0">
                <a:ea typeface="ＭＳ Ｐゴシック" charset="-128"/>
                <a:cs typeface="ＭＳ Ｐゴシック" charset="-128"/>
              </a:rPr>
              <a:t>A collection of computers connected through a communication link to share resources</a:t>
            </a:r>
            <a:r>
              <a:rPr lang="en-US" dirty="0" smtClean="0">
                <a:ea typeface="ＭＳ Ｐゴシック" charset="-128"/>
                <a:cs typeface="ＭＳ Ｐゴシック" charset="-128"/>
              </a:rPr>
              <a:t>.</a:t>
            </a:r>
          </a:p>
          <a:p>
            <a:pPr eaLnBrk="1" hangingPunct="1"/>
            <a:endParaRPr lang="en-US" dirty="0">
              <a:ea typeface="ＭＳ Ｐゴシック" charset="-128"/>
              <a:cs typeface="ＭＳ Ｐゴシック" charset="-128"/>
            </a:endParaRPr>
          </a:p>
          <a:p>
            <a:pPr eaLnBrk="1" hangingPunct="1"/>
            <a:r>
              <a:rPr lang="en-US" dirty="0">
                <a:solidFill>
                  <a:srgbClr val="FF0000"/>
                </a:solidFill>
                <a:ea typeface="ＭＳ Ｐゴシック" charset="-128"/>
                <a:cs typeface="ＭＳ Ｐゴシック" charset="-128"/>
              </a:rPr>
              <a:t>Two main categories:</a:t>
            </a:r>
          </a:p>
          <a:p>
            <a:pPr marL="971550" lvl="1" indent="-514350" eaLnBrk="1" hangingPunct="1">
              <a:buFont typeface="+mj-lt"/>
              <a:buAutoNum type="arabicPeriod"/>
            </a:pPr>
            <a:r>
              <a:rPr lang="en-US" dirty="0"/>
              <a:t> </a:t>
            </a:r>
            <a:r>
              <a:rPr lang="en-US" dirty="0" smtClean="0"/>
              <a:t>WAN</a:t>
            </a:r>
          </a:p>
          <a:p>
            <a:pPr marL="457200" lvl="1" indent="0" eaLnBrk="1" hangingPunct="1">
              <a:buNone/>
            </a:pPr>
            <a:r>
              <a:rPr lang="en-US" dirty="0" smtClean="0">
                <a:ea typeface="ＭＳ Ｐゴシック" charset="-128"/>
              </a:rPr>
              <a:t> </a:t>
            </a:r>
            <a:r>
              <a:rPr lang="en-US" dirty="0">
                <a:ea typeface="ＭＳ Ｐゴシック" charset="-128"/>
              </a:rPr>
              <a:t>Covers wide geographic area using communication lines of an external service provider.</a:t>
            </a:r>
          </a:p>
          <a:p>
            <a:pPr marL="457200" lvl="1" indent="0" eaLnBrk="1" hangingPunct="1">
              <a:buNone/>
            </a:pPr>
            <a:endParaRPr lang="en-US" dirty="0" smtClean="0"/>
          </a:p>
          <a:p>
            <a:pPr marL="457200" lvl="1" indent="0" eaLnBrk="1" hangingPunct="1">
              <a:buNone/>
            </a:pPr>
            <a:r>
              <a:rPr lang="en-US" dirty="0" smtClean="0"/>
              <a:t>2. </a:t>
            </a:r>
            <a:r>
              <a:rPr lang="en-US" dirty="0" smtClean="0"/>
              <a:t>LAN</a:t>
            </a:r>
            <a:endParaRPr lang="en-US" dirty="0"/>
          </a:p>
          <a:p>
            <a:pPr marL="457200" lvl="1" indent="0" eaLnBrk="1" hangingPunct="1">
              <a:buNone/>
            </a:pPr>
            <a:r>
              <a:rPr lang="en-US" dirty="0" smtClean="0">
                <a:ea typeface="ＭＳ Ｐゴシック" charset="-128"/>
              </a:rPr>
              <a:t>Computers </a:t>
            </a:r>
            <a:r>
              <a:rPr lang="en-US" dirty="0">
                <a:ea typeface="ＭＳ Ｐゴシック" charset="-128"/>
              </a:rPr>
              <a:t>and peripherals connected within an organization on privately owned communication lines.</a:t>
            </a:r>
          </a:p>
        </p:txBody>
      </p:sp>
      <p:sp>
        <p:nvSpPr>
          <p:cNvPr id="135170" name="Slide Number Placeholder 4"/>
          <p:cNvSpPr>
            <a:spLocks noGrp="1"/>
          </p:cNvSpPr>
          <p:nvPr>
            <p:ph type="sldNum" sz="quarter" idx="12"/>
          </p:nvPr>
        </p:nvSpPr>
        <p:spPr>
          <a:noFill/>
        </p:spPr>
        <p:txBody>
          <a:bodyPr/>
          <a:lstStyle/>
          <a:p>
            <a:fld id="{28A50144-0870-BA4B-8269-1E9A5683371E}" type="slidenum">
              <a:rPr lang="en-US" smtClean="0"/>
              <a:pPr/>
              <a:t>64</a:t>
            </a:fld>
            <a:endParaRPr lang="en-US" smtClean="0"/>
          </a:p>
        </p:txBody>
      </p:sp>
      <p:sp>
        <p:nvSpPr>
          <p:cNvPr id="2" name="مستطيل 1"/>
          <p:cNvSpPr/>
          <p:nvPr/>
        </p:nvSpPr>
        <p:spPr>
          <a:xfrm>
            <a:off x="402336" y="1809815"/>
            <a:ext cx="8741664" cy="461665"/>
          </a:xfrm>
          <a:prstGeom prst="rect">
            <a:avLst/>
          </a:prstGeom>
        </p:spPr>
        <p:txBody>
          <a:bodyPr wrap="square">
            <a:spAutoFit/>
          </a:bodyPr>
          <a:lstStyle/>
          <a:p>
            <a:pPr algn="r" rtl="1"/>
            <a:r>
              <a:rPr lang="ar-SA" dirty="0"/>
              <a:t>مجموعة من أجهزة الكمبيوتر المتصلة عبر وصلة اتصال لمشاركة الموارد.</a:t>
            </a:r>
          </a:p>
        </p:txBody>
      </p:sp>
      <p:sp>
        <p:nvSpPr>
          <p:cNvPr id="3" name="مستطيل 2"/>
          <p:cNvSpPr/>
          <p:nvPr/>
        </p:nvSpPr>
        <p:spPr>
          <a:xfrm>
            <a:off x="0" y="2839980"/>
            <a:ext cx="9015984" cy="3785652"/>
          </a:xfrm>
          <a:prstGeom prst="rect">
            <a:avLst/>
          </a:prstGeom>
        </p:spPr>
        <p:txBody>
          <a:bodyPr wrap="square">
            <a:spAutoFit/>
          </a:bodyPr>
          <a:lstStyle/>
          <a:p>
            <a:pPr algn="r" rtl="1"/>
            <a:endParaRPr lang="ar-SA" dirty="0" smtClean="0"/>
          </a:p>
          <a:p>
            <a:pPr algn="r" rtl="1"/>
            <a:endParaRPr lang="ar-SA" dirty="0"/>
          </a:p>
          <a:p>
            <a:pPr algn="r" rtl="1"/>
            <a:endParaRPr lang="ar-SA" dirty="0"/>
          </a:p>
          <a:p>
            <a:pPr algn="r" rtl="1"/>
            <a:r>
              <a:rPr lang="ar-SA" dirty="0" smtClean="0"/>
              <a:t>1.شبكه </a:t>
            </a:r>
            <a:r>
              <a:rPr lang="ar-SA" dirty="0" err="1" smtClean="0"/>
              <a:t>عالميه:يغطي</a:t>
            </a:r>
            <a:r>
              <a:rPr lang="ar-SA" dirty="0" smtClean="0"/>
              <a:t> </a:t>
            </a:r>
            <a:r>
              <a:rPr lang="ar-SA" dirty="0"/>
              <a:t>منطقة جغرافية واسعة باستخدام خطوط </a:t>
            </a:r>
            <a:r>
              <a:rPr lang="ar-SA" dirty="0" smtClean="0"/>
              <a:t>الاتصال  </a:t>
            </a:r>
            <a:r>
              <a:rPr lang="ar-SA" dirty="0"/>
              <a:t>لمزود خدمة </a:t>
            </a:r>
            <a:r>
              <a:rPr lang="ar-SA" dirty="0" smtClean="0"/>
              <a:t>خارجي</a:t>
            </a:r>
            <a:endParaRPr lang="ar-SA" dirty="0"/>
          </a:p>
          <a:p>
            <a:pPr algn="r" rtl="1"/>
            <a:endParaRPr lang="ar-SA" dirty="0" smtClean="0"/>
          </a:p>
          <a:p>
            <a:pPr algn="r" rtl="1"/>
            <a:endParaRPr lang="ar-SA" dirty="0"/>
          </a:p>
          <a:p>
            <a:pPr algn="r" rtl="1"/>
            <a:endParaRPr lang="ar-SA" dirty="0" smtClean="0"/>
          </a:p>
          <a:p>
            <a:pPr algn="r" rtl="1"/>
            <a:endParaRPr lang="ar-SA" dirty="0"/>
          </a:p>
          <a:p>
            <a:pPr algn="r" rtl="1"/>
            <a:r>
              <a:rPr lang="ar-SA" dirty="0"/>
              <a:t>2. الشبكة </a:t>
            </a:r>
            <a:r>
              <a:rPr lang="ar-SA" dirty="0" smtClean="0"/>
              <a:t>المحلية   أجهزة </a:t>
            </a:r>
            <a:r>
              <a:rPr lang="ar-SA" dirty="0"/>
              <a:t>الكمبيوتر والأجهزة الطرفية المتصلة داخل مؤسسة على خطوط الاتصالات المملوكة للقطاع الخاص.</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7219"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Internet</a:t>
            </a:r>
            <a:endParaRPr lang="en-US" dirty="0">
              <a:solidFill>
                <a:srgbClr val="FF0000"/>
              </a:solidFill>
              <a:ea typeface="ＭＳ Ｐゴシック" charset="-128"/>
              <a:cs typeface="ＭＳ Ｐゴシック" charset="-128"/>
            </a:endParaRPr>
          </a:p>
        </p:txBody>
      </p:sp>
      <p:sp>
        <p:nvSpPr>
          <p:cNvPr id="137220" name="Rectangle 3"/>
          <p:cNvSpPr>
            <a:spLocks noGrp="1" noChangeArrowheads="1"/>
          </p:cNvSpPr>
          <p:nvPr>
            <p:ph idx="1"/>
          </p:nvPr>
        </p:nvSpPr>
        <p:spPr>
          <a:xfrm>
            <a:off x="-201168" y="1600200"/>
            <a:ext cx="9345168" cy="4525963"/>
          </a:xfrm>
        </p:spPr>
        <p:txBody>
          <a:bodyPr>
            <a:normAutofit fontScale="92500" lnSpcReduction="10000"/>
          </a:bodyPr>
          <a:lstStyle/>
          <a:p>
            <a:pPr eaLnBrk="1" hangingPunct="1"/>
            <a:r>
              <a:rPr lang="en-US" dirty="0">
                <a:ea typeface="ＭＳ Ｐゴシック" charset="-128"/>
                <a:cs typeface="ＭＳ Ｐゴシック" charset="-128"/>
              </a:rPr>
              <a:t>A network of networks built on TCP/IP protocols.</a:t>
            </a:r>
          </a:p>
          <a:p>
            <a:pPr lvl="1" eaLnBrk="1" hangingPunct="1"/>
            <a:r>
              <a:rPr lang="en-US" b="1" dirty="0">
                <a:solidFill>
                  <a:srgbClr val="FF0000"/>
                </a:solidFill>
              </a:rPr>
              <a:t>Transfer Control Protocol </a:t>
            </a:r>
            <a:r>
              <a:rPr lang="en-US" dirty="0"/>
              <a:t>prepares data in packets to distribute on the network.</a:t>
            </a:r>
          </a:p>
          <a:p>
            <a:pPr lvl="1" eaLnBrk="1" hangingPunct="1"/>
            <a:r>
              <a:rPr lang="en-US" b="1" dirty="0">
                <a:solidFill>
                  <a:srgbClr val="FF0000"/>
                </a:solidFill>
              </a:rPr>
              <a:t>Internet Protocol </a:t>
            </a:r>
            <a:r>
              <a:rPr lang="en-US" dirty="0"/>
              <a:t>assigns an numeric address to each packet of data</a:t>
            </a:r>
            <a:r>
              <a:rPr lang="en-US" dirty="0" smtClean="0"/>
              <a:t>.</a:t>
            </a:r>
            <a:br>
              <a:rPr lang="en-US" dirty="0" smtClean="0"/>
            </a:br>
            <a:endParaRPr lang="en-US" dirty="0" smtClean="0"/>
          </a:p>
          <a:p>
            <a:pPr eaLnBrk="1" hangingPunct="1"/>
            <a:r>
              <a:rPr lang="en-US" dirty="0">
                <a:solidFill>
                  <a:srgbClr val="FF0000"/>
                </a:solidFill>
                <a:ea typeface="ＭＳ Ｐゴシック" charset="-128"/>
                <a:cs typeface="ＭＳ Ｐゴシック" charset="-128"/>
              </a:rPr>
              <a:t>Common Internet protocols:</a:t>
            </a:r>
          </a:p>
          <a:p>
            <a:pPr marL="971550" lvl="1" indent="-514350" eaLnBrk="1" hangingPunct="1">
              <a:buFont typeface="+mj-lt"/>
              <a:buAutoNum type="arabicPeriod"/>
            </a:pPr>
            <a:r>
              <a:rPr lang="en-US" dirty="0"/>
              <a:t> </a:t>
            </a:r>
            <a:r>
              <a:rPr lang="en-US" dirty="0" err="1"/>
              <a:t>eMail</a:t>
            </a:r>
            <a:r>
              <a:rPr lang="en-US" dirty="0"/>
              <a:t> — </a:t>
            </a:r>
            <a:r>
              <a:rPr lang="en-US" dirty="0" err="1"/>
              <a:t>smtp</a:t>
            </a:r>
            <a:endParaRPr lang="en-US" dirty="0"/>
          </a:p>
          <a:p>
            <a:pPr marL="971550" lvl="1" indent="-514350" eaLnBrk="1" hangingPunct="1">
              <a:buFont typeface="+mj-lt"/>
              <a:buAutoNum type="arabicPeriod"/>
            </a:pPr>
            <a:r>
              <a:rPr lang="en-US" dirty="0"/>
              <a:t> File transfer — ftp</a:t>
            </a:r>
          </a:p>
          <a:p>
            <a:pPr marL="971550" lvl="1" indent="-514350" eaLnBrk="1" hangingPunct="1">
              <a:buFont typeface="+mj-lt"/>
              <a:buAutoNum type="arabicPeriod"/>
            </a:pPr>
            <a:r>
              <a:rPr lang="en-US" dirty="0"/>
              <a:t> Web — http.</a:t>
            </a:r>
          </a:p>
        </p:txBody>
      </p:sp>
      <p:sp>
        <p:nvSpPr>
          <p:cNvPr id="137218" name="Slide Number Placeholder 4"/>
          <p:cNvSpPr>
            <a:spLocks noGrp="1"/>
          </p:cNvSpPr>
          <p:nvPr>
            <p:ph type="sldNum" sz="quarter" idx="12"/>
          </p:nvPr>
        </p:nvSpPr>
        <p:spPr>
          <a:noFill/>
        </p:spPr>
        <p:txBody>
          <a:bodyPr/>
          <a:lstStyle/>
          <a:p>
            <a:fld id="{FFF14F56-1575-614D-B205-C3678ECC8F7D}" type="slidenum">
              <a:rPr lang="en-US" smtClean="0"/>
              <a:pPr/>
              <a:t>65</a:t>
            </a:fld>
            <a:endParaRPr lang="en-US" smtClean="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9267" name="Rectangle 2"/>
          <p:cNvSpPr>
            <a:spLocks noGrp="1" noChangeArrowheads="1"/>
          </p:cNvSpPr>
          <p:nvPr>
            <p:ph type="title"/>
          </p:nvPr>
        </p:nvSpPr>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World Wide Web — </a:t>
            </a:r>
            <a:r>
              <a:rPr lang="en-US" dirty="0">
                <a:solidFill>
                  <a:srgbClr val="FF0000"/>
                </a:solidFill>
                <a:ea typeface="ＭＳ Ｐゴシック" charset="-128"/>
                <a:cs typeface="ＭＳ Ｐゴシック" charset="-128"/>
              </a:rPr>
              <a:t>WWW</a:t>
            </a:r>
          </a:p>
        </p:txBody>
      </p:sp>
      <p:sp>
        <p:nvSpPr>
          <p:cNvPr id="139268" name="Rectangle 3"/>
          <p:cNvSpPr>
            <a:spLocks noGrp="1" noChangeArrowheads="1"/>
          </p:cNvSpPr>
          <p:nvPr>
            <p:ph idx="1"/>
          </p:nvPr>
        </p:nvSpPr>
        <p:spPr>
          <a:xfrm>
            <a:off x="-384048" y="1078992"/>
            <a:ext cx="9619488" cy="5284915"/>
          </a:xfrm>
        </p:spPr>
        <p:txBody>
          <a:bodyPr>
            <a:normAutofit/>
          </a:bodyPr>
          <a:lstStyle/>
          <a:p>
            <a:pPr eaLnBrk="1" hangingPunct="1"/>
            <a:r>
              <a:rPr lang="en-US" dirty="0">
                <a:ea typeface="ＭＳ Ｐゴシック" charset="-128"/>
                <a:cs typeface="ＭＳ Ｐゴシック" charset="-128"/>
              </a:rPr>
              <a:t>WWW built on revolutionary </a:t>
            </a:r>
            <a:r>
              <a:rPr lang="en-US" dirty="0">
                <a:solidFill>
                  <a:srgbClr val="FF5A14"/>
                </a:solidFill>
                <a:ea typeface="ＭＳ Ｐゴシック" charset="-128"/>
                <a:cs typeface="ＭＳ Ｐゴシック" charset="-128"/>
              </a:rPr>
              <a:t>http</a:t>
            </a:r>
            <a:r>
              <a:rPr lang="en-US" dirty="0">
                <a:ea typeface="ＭＳ Ｐゴシック" charset="-128"/>
                <a:cs typeface="ＭＳ Ｐゴシック" charset="-128"/>
              </a:rPr>
              <a:t> protocol.</a:t>
            </a:r>
          </a:p>
          <a:p>
            <a:pPr eaLnBrk="1" hangingPunct="1"/>
            <a:r>
              <a:rPr lang="en-US" dirty="0">
                <a:solidFill>
                  <a:srgbClr val="FF5A14"/>
                </a:solidFill>
                <a:ea typeface="ＭＳ Ｐゴシック" charset="-128"/>
                <a:cs typeface="ＭＳ Ｐゴシック" charset="-128"/>
              </a:rPr>
              <a:t>Hypertext transfer protocols</a:t>
            </a:r>
            <a:r>
              <a:rPr lang="en-US" dirty="0">
                <a:ea typeface="ＭＳ Ｐゴシック" charset="-128"/>
                <a:cs typeface="ＭＳ Ｐゴシック" charset="-128"/>
              </a:rPr>
              <a:t> included:</a:t>
            </a:r>
          </a:p>
          <a:p>
            <a:pPr lvl="1" eaLnBrk="1" hangingPunct="1"/>
            <a:r>
              <a:rPr lang="en-US" dirty="0">
                <a:solidFill>
                  <a:srgbClr val="FF5A14"/>
                </a:solidFill>
              </a:rPr>
              <a:t>Html code</a:t>
            </a:r>
            <a:r>
              <a:rPr lang="en-US" dirty="0"/>
              <a:t> that programmed text and images on a web document.</a:t>
            </a:r>
          </a:p>
          <a:p>
            <a:pPr lvl="1" eaLnBrk="1" hangingPunct="1"/>
            <a:r>
              <a:rPr lang="en-US" dirty="0">
                <a:solidFill>
                  <a:srgbClr val="FF5A14"/>
                </a:solidFill>
              </a:rPr>
              <a:t>Hyperlinks</a:t>
            </a:r>
            <a:r>
              <a:rPr lang="en-US" dirty="0"/>
              <a:t> to connect related "pages"  on local and external servers.</a:t>
            </a:r>
          </a:p>
          <a:p>
            <a:pPr lvl="1" eaLnBrk="1" hangingPunct="1"/>
            <a:r>
              <a:rPr lang="en-US" dirty="0">
                <a:solidFill>
                  <a:srgbClr val="FF5A14"/>
                </a:solidFill>
              </a:rPr>
              <a:t>Uniform Resource Locator</a:t>
            </a:r>
            <a:r>
              <a:rPr lang="en-US" dirty="0"/>
              <a:t> (URL) as the path address to create the hyperlink. </a:t>
            </a:r>
          </a:p>
          <a:p>
            <a:pPr lvl="2" eaLnBrk="1" hangingPunct="1"/>
            <a:r>
              <a:rPr lang="en-US" dirty="0">
                <a:solidFill>
                  <a:srgbClr val="FF0000"/>
                </a:solidFill>
                <a:ea typeface="ＭＳ Ｐゴシック" charset="-128"/>
              </a:rPr>
              <a:t>URL includes </a:t>
            </a:r>
            <a:r>
              <a:rPr lang="en-US" dirty="0">
                <a:ea typeface="ＭＳ Ｐゴシック" charset="-128"/>
              </a:rPr>
              <a:t>the </a:t>
            </a:r>
            <a:r>
              <a:rPr lang="en-US" b="1" dirty="0">
                <a:ea typeface="ＭＳ Ｐゴシック" charset="-128"/>
              </a:rPr>
              <a:t>protocol</a:t>
            </a:r>
            <a:r>
              <a:rPr lang="en-US" dirty="0">
                <a:ea typeface="ＭＳ Ｐゴシック" charset="-128"/>
              </a:rPr>
              <a:t>, domain name of server, directory location, and the document to view, often a .</a:t>
            </a:r>
            <a:r>
              <a:rPr lang="en-US" dirty="0" err="1">
                <a:ea typeface="ＭＳ Ｐゴシック" charset="-128"/>
              </a:rPr>
              <a:t>htm</a:t>
            </a:r>
            <a:r>
              <a:rPr lang="en-US" dirty="0">
                <a:ea typeface="ＭＳ Ｐゴシック" charset="-128"/>
              </a:rPr>
              <a:t> or .html page.</a:t>
            </a:r>
          </a:p>
        </p:txBody>
      </p:sp>
      <p:sp>
        <p:nvSpPr>
          <p:cNvPr id="139266" name="Slide Number Placeholder 4"/>
          <p:cNvSpPr>
            <a:spLocks noGrp="1"/>
          </p:cNvSpPr>
          <p:nvPr>
            <p:ph type="sldNum" sz="quarter" idx="12"/>
          </p:nvPr>
        </p:nvSpPr>
        <p:spPr>
          <a:noFill/>
        </p:spPr>
        <p:txBody>
          <a:bodyPr/>
          <a:lstStyle/>
          <a:p>
            <a:fld id="{3E43E332-AC09-4E40-88EB-6BDCEF6FD66A}" type="slidenum">
              <a:rPr lang="en-US" smtClean="0"/>
              <a:pPr/>
              <a:t>66</a:t>
            </a:fld>
            <a:endParaRPr lang="en-US" smtClean="0"/>
          </a:p>
        </p:txBody>
      </p:sp>
      <p:sp>
        <p:nvSpPr>
          <p:cNvPr id="179204" name="Text Box 4"/>
          <p:cNvSpPr txBox="1">
            <a:spLocks noChangeArrowheads="1"/>
          </p:cNvSpPr>
          <p:nvPr/>
        </p:nvSpPr>
        <p:spPr bwMode="auto">
          <a:xfrm>
            <a:off x="164592" y="5890744"/>
            <a:ext cx="5080000" cy="366712"/>
          </a:xfrm>
          <a:prstGeom prst="rect">
            <a:avLst/>
          </a:prstGeom>
          <a:ln>
            <a:headEnd/>
            <a:tailEnd/>
          </a:ln>
        </p:spPr>
        <p:style>
          <a:lnRef idx="2">
            <a:schemeClr val="dk1"/>
          </a:lnRef>
          <a:fillRef idx="1">
            <a:schemeClr val="lt1"/>
          </a:fillRef>
          <a:effectRef idx="0">
            <a:schemeClr val="dk1"/>
          </a:effectRef>
          <a:fontRef idx="minor">
            <a:schemeClr val="dk1"/>
          </a:fontRef>
        </p:style>
        <p:txBody>
          <a:bodyPr>
            <a:prstTxWarp prst="textNoShape">
              <a:avLst/>
            </a:prstTxWarp>
            <a:spAutoFit/>
          </a:bodyPr>
          <a:lstStyle/>
          <a:p>
            <a:pPr>
              <a:spcBef>
                <a:spcPct val="50000"/>
              </a:spcBef>
            </a:pPr>
            <a:r>
              <a:rPr lang="en-US" sz="1800" b="1" dirty="0"/>
              <a:t>http://jbpub.com/cis/new.htm</a:t>
            </a:r>
          </a:p>
        </p:txBody>
      </p:sp>
      <p:sp>
        <p:nvSpPr>
          <p:cNvPr id="2" name="مستطيل 1"/>
          <p:cNvSpPr/>
          <p:nvPr/>
        </p:nvSpPr>
        <p:spPr>
          <a:xfrm>
            <a:off x="-91440" y="6366708"/>
            <a:ext cx="9290304" cy="461665"/>
          </a:xfrm>
          <a:prstGeom prst="rect">
            <a:avLst/>
          </a:prstGeom>
        </p:spPr>
        <p:txBody>
          <a:bodyPr wrap="square">
            <a:spAutoFit/>
          </a:bodyPr>
          <a:lstStyle/>
          <a:p>
            <a:pPr eaLnBrk="1" hangingPunct="1"/>
            <a:r>
              <a:rPr lang="en-US" b="1" dirty="0">
                <a:solidFill>
                  <a:srgbClr val="FF0000"/>
                </a:solidFill>
              </a:rPr>
              <a:t>Html</a:t>
            </a:r>
            <a:r>
              <a:rPr lang="en-US" dirty="0">
                <a:solidFill>
                  <a:srgbClr val="FF0000"/>
                </a:solidFill>
              </a:rPr>
              <a:t> </a:t>
            </a:r>
            <a:r>
              <a:rPr lang="en-US" dirty="0"/>
              <a:t>is the hypertext markup language that codes the web pages.</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315" name="Rectangle 2"/>
          <p:cNvSpPr>
            <a:spLocks noGrp="1" noChangeArrowheads="1"/>
          </p:cNvSpPr>
          <p:nvPr>
            <p:ph type="title"/>
          </p:nvPr>
        </p:nvSpPr>
        <p:spPr>
          <a:xfrm>
            <a:off x="-1097280" y="-352044"/>
            <a:ext cx="8229600" cy="1143000"/>
          </a:xfrm>
        </p:spPr>
        <p:txBody>
          <a:bodyPr vert="horz" lIns="91440" tIns="45720" rIns="91440" bIns="45720" rtlCol="0" anchor="ctr">
            <a:normAutofit/>
          </a:bodyPr>
          <a:lstStyle/>
          <a:p>
            <a:r>
              <a:rPr lang="en-US" dirty="0" smtClean="0">
                <a:solidFill>
                  <a:srgbClr val="FF0000"/>
                </a:solidFill>
                <a:ea typeface="ＭＳ Ｐゴシック" charset="-128"/>
                <a:cs typeface="ＭＳ Ｐゴシック" charset="-128"/>
              </a:rPr>
              <a:t>Networks</a:t>
            </a:r>
            <a:endParaRPr lang="en-US" dirty="0">
              <a:solidFill>
                <a:srgbClr val="FF0000"/>
              </a:solidFill>
              <a:ea typeface="ＭＳ Ｐゴシック" charset="-128"/>
              <a:cs typeface="ＭＳ Ｐゴシック" charset="-128"/>
            </a:endParaRPr>
          </a:p>
        </p:txBody>
      </p:sp>
      <p:sp>
        <p:nvSpPr>
          <p:cNvPr id="141316" name="Rectangle 3"/>
          <p:cNvSpPr>
            <a:spLocks noGrp="1" noChangeArrowheads="1"/>
          </p:cNvSpPr>
          <p:nvPr>
            <p:ph idx="1"/>
          </p:nvPr>
        </p:nvSpPr>
        <p:spPr>
          <a:xfrm>
            <a:off x="-54864" y="621792"/>
            <a:ext cx="9436608" cy="6108192"/>
          </a:xfrm>
        </p:spPr>
        <p:txBody>
          <a:bodyPr>
            <a:normAutofit lnSpcReduction="10000"/>
          </a:bodyPr>
          <a:lstStyle/>
          <a:p>
            <a:pPr marL="342900" lvl="1" indent="-342900">
              <a:buFont typeface="Arial" pitchFamily="34" charset="0"/>
              <a:buChar char="•"/>
            </a:pPr>
            <a:r>
              <a:rPr lang="en-US" dirty="0">
                <a:solidFill>
                  <a:srgbClr val="FF0000"/>
                </a:solidFill>
                <a:ea typeface="ＭＳ Ｐゴシック" charset="-128"/>
                <a:cs typeface="ＭＳ Ｐゴシック" charset="-128"/>
              </a:rPr>
              <a:t>Client/Server organization</a:t>
            </a:r>
            <a:r>
              <a:rPr lang="en-US" dirty="0" smtClean="0">
                <a:solidFill>
                  <a:srgbClr val="FF0000"/>
                </a:solidFill>
                <a:ea typeface="ＭＳ Ｐゴシック" charset="-128"/>
                <a:cs typeface="ＭＳ Ｐゴシック" charset="-128"/>
              </a:rPr>
              <a:t>.</a:t>
            </a:r>
            <a:r>
              <a:rPr lang="en-US" dirty="0"/>
              <a:t> Commonly used on LANs and WWW</a:t>
            </a:r>
            <a:r>
              <a:rPr lang="en-US" dirty="0" smtClean="0"/>
              <a:t>.</a:t>
            </a:r>
            <a:endParaRPr lang="en-US" dirty="0">
              <a:solidFill>
                <a:srgbClr val="FF0000"/>
              </a:solidFill>
              <a:ea typeface="ＭＳ Ｐゴシック" charset="-128"/>
              <a:cs typeface="ＭＳ Ｐゴシック" charset="-128"/>
            </a:endParaRPr>
          </a:p>
          <a:p>
            <a:pPr lvl="1" eaLnBrk="1" hangingPunct="1"/>
            <a:r>
              <a:rPr lang="en-US" dirty="0"/>
              <a:t>Efficient means to distribute data from the server and rely on processing at the client (local) computer</a:t>
            </a:r>
            <a:r>
              <a:rPr lang="en-US" dirty="0" smtClean="0"/>
              <a:t>.</a:t>
            </a:r>
          </a:p>
          <a:p>
            <a:pPr lvl="1" eaLnBrk="1" hangingPunct="1"/>
            <a:endParaRPr lang="en-US" dirty="0" smtClean="0"/>
          </a:p>
          <a:p>
            <a:pPr lvl="1" eaLnBrk="1" hangingPunct="1"/>
            <a:endParaRPr lang="en-US" dirty="0"/>
          </a:p>
          <a:p>
            <a:r>
              <a:rPr lang="en-US" dirty="0" smtClean="0">
                <a:solidFill>
                  <a:srgbClr val="FF0000"/>
                </a:solidFill>
                <a:ea typeface="ＭＳ Ｐゴシック" charset="-128"/>
                <a:cs typeface="ＭＳ Ｐゴシック" charset="-128"/>
              </a:rPr>
              <a:t>Ethernet.</a:t>
            </a:r>
            <a:r>
              <a:rPr lang="en-US" dirty="0">
                <a:latin typeface="Arial" charset="0"/>
                <a:ea typeface="ＭＳ Ｐゴシック" charset="-128"/>
                <a:cs typeface="ＭＳ Ｐゴシック" charset="-128"/>
              </a:rPr>
              <a:t> is most common LAN technology</a:t>
            </a:r>
            <a:endParaRPr lang="en-US" dirty="0">
              <a:solidFill>
                <a:srgbClr val="FF0000"/>
              </a:solidFill>
              <a:ea typeface="ＭＳ Ｐゴシック" charset="-128"/>
              <a:cs typeface="ＭＳ Ｐゴシック" charset="-128"/>
            </a:endParaRPr>
          </a:p>
          <a:p>
            <a:pPr lvl="1" eaLnBrk="1" hangingPunct="1"/>
            <a:r>
              <a:rPr lang="en-US" dirty="0"/>
              <a:t> Protocol to control flow of data on LAN</a:t>
            </a:r>
            <a:r>
              <a:rPr lang="en-US" dirty="0" smtClean="0"/>
              <a:t>.</a:t>
            </a:r>
            <a:endParaRPr lang="en-US" dirty="0" smtClean="0">
              <a:latin typeface="Arial" charset="0"/>
              <a:ea typeface="ＭＳ Ｐゴシック" charset="-128"/>
              <a:cs typeface="ＭＳ Ｐゴシック" charset="-128"/>
            </a:endParaRPr>
          </a:p>
          <a:p>
            <a:pPr lvl="1"/>
            <a:r>
              <a:rPr lang="en-US" dirty="0" smtClean="0">
                <a:latin typeface="Arial" charset="0"/>
                <a:ea typeface="ＭＳ Ｐゴシック" charset="-128"/>
                <a:cs typeface="ＭＳ Ｐゴシック" charset="-128"/>
              </a:rPr>
              <a:t>Software </a:t>
            </a:r>
            <a:r>
              <a:rPr lang="en-US" dirty="0">
                <a:latin typeface="Arial" charset="0"/>
                <a:ea typeface="ＭＳ Ｐゴシック" charset="-128"/>
                <a:cs typeface="ＭＳ Ｐゴシック" charset="-128"/>
              </a:rPr>
              <a:t>protocols are available on all PC's and widely supported by Internet protocols</a:t>
            </a:r>
            <a:r>
              <a:rPr lang="en-US" dirty="0" smtClean="0">
                <a:latin typeface="Arial" charset="0"/>
                <a:ea typeface="ＭＳ Ｐゴシック" charset="-128"/>
                <a:cs typeface="ＭＳ Ｐゴシック" charset="-128"/>
              </a:rPr>
              <a:t>.</a:t>
            </a:r>
            <a:r>
              <a:rPr lang="en-US" dirty="0" smtClean="0"/>
              <a:t/>
            </a:r>
            <a:br>
              <a:rPr lang="en-US" dirty="0" smtClean="0"/>
            </a:br>
            <a:endParaRPr lang="en-US" dirty="0" smtClean="0"/>
          </a:p>
          <a:p>
            <a:pPr eaLnBrk="1" hangingPunct="1"/>
            <a:r>
              <a:rPr lang="en-US" dirty="0" err="1">
                <a:solidFill>
                  <a:srgbClr val="FF0000"/>
                </a:solidFill>
                <a:ea typeface="ＭＳ Ｐゴシック" charset="-128"/>
                <a:cs typeface="ＭＳ Ｐゴシック" charset="-128"/>
              </a:rPr>
              <a:t>WiFi</a:t>
            </a:r>
            <a:r>
              <a:rPr lang="en-US" dirty="0">
                <a:solidFill>
                  <a:srgbClr val="FF0000"/>
                </a:solidFill>
                <a:ea typeface="ＭＳ Ｐゴシック" charset="-128"/>
                <a:cs typeface="ＭＳ Ｐゴシック" charset="-128"/>
              </a:rPr>
              <a:t> &amp; Bluetooth.</a:t>
            </a:r>
          </a:p>
          <a:p>
            <a:pPr lvl="1" eaLnBrk="1" hangingPunct="1"/>
            <a:r>
              <a:rPr lang="en-US" dirty="0"/>
              <a:t> Mobile computing network standards.</a:t>
            </a:r>
          </a:p>
        </p:txBody>
      </p:sp>
      <p:sp>
        <p:nvSpPr>
          <p:cNvPr id="141314" name="Slide Number Placeholder 4"/>
          <p:cNvSpPr>
            <a:spLocks noGrp="1"/>
          </p:cNvSpPr>
          <p:nvPr>
            <p:ph type="sldNum" sz="quarter" idx="12"/>
          </p:nvPr>
        </p:nvSpPr>
        <p:spPr>
          <a:noFill/>
        </p:spPr>
        <p:txBody>
          <a:bodyPr/>
          <a:lstStyle/>
          <a:p>
            <a:fld id="{FF27A3DD-F168-D440-8682-08EDD4F31800}" type="slidenum">
              <a:rPr lang="en-US" smtClean="0"/>
              <a:pPr/>
              <a:t>67</a:t>
            </a:fld>
            <a:endParaRPr lang="en-US" smtClean="0"/>
          </a:p>
        </p:txBody>
      </p:sp>
      <p:sp>
        <p:nvSpPr>
          <p:cNvPr id="2" name="مستطيل 1"/>
          <p:cNvSpPr/>
          <p:nvPr/>
        </p:nvSpPr>
        <p:spPr>
          <a:xfrm>
            <a:off x="-54864" y="2384120"/>
            <a:ext cx="9582912" cy="461665"/>
          </a:xfrm>
          <a:prstGeom prst="rect">
            <a:avLst/>
          </a:prstGeom>
        </p:spPr>
        <p:txBody>
          <a:bodyPr wrap="square">
            <a:spAutoFit/>
          </a:bodyPr>
          <a:lstStyle/>
          <a:p>
            <a:r>
              <a:rPr lang="ar-SA" dirty="0"/>
              <a:t>وسيلة فعالة لتوزيع البيانات من الخادم والاعتماد على المعالجة على الكمبيوتر العميل (المحلي).</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63" name="Rectangle 2"/>
          <p:cNvSpPr>
            <a:spLocks noGrp="1" noChangeArrowheads="1"/>
          </p:cNvSpPr>
          <p:nvPr>
            <p:ph type="title"/>
          </p:nvPr>
        </p:nvSpPr>
        <p:spPr/>
        <p:txBody>
          <a:bodyPr vert="horz" lIns="91440" tIns="45720" rIns="91440" bIns="45720" rtlCol="0" anchor="ctr">
            <a:normAutofit/>
          </a:bodyPr>
          <a:lstStyle/>
          <a:p>
            <a:r>
              <a:rPr lang="en-US">
                <a:solidFill>
                  <a:srgbClr val="FF0000"/>
                </a:solidFill>
                <a:ea typeface="ＭＳ Ｐゴシック" charset="-128"/>
                <a:cs typeface="ＭＳ Ｐゴシック" charset="-128"/>
              </a:rPr>
              <a:t>WRAP UP</a:t>
            </a:r>
          </a:p>
        </p:txBody>
      </p:sp>
      <p:sp>
        <p:nvSpPr>
          <p:cNvPr id="143364" name="Rectangle 3"/>
          <p:cNvSpPr>
            <a:spLocks noGrp="1" noChangeArrowheads="1"/>
          </p:cNvSpPr>
          <p:nvPr>
            <p:ph idx="1"/>
          </p:nvPr>
        </p:nvSpPr>
        <p:spPr>
          <a:xfrm>
            <a:off x="184150" y="1094232"/>
            <a:ext cx="5265674" cy="4648200"/>
          </a:xfrm>
        </p:spPr>
        <p:txBody>
          <a:bodyPr>
            <a:noAutofit/>
          </a:bodyPr>
          <a:lstStyle/>
          <a:p>
            <a:pPr eaLnBrk="1" hangingPunct="1"/>
            <a:r>
              <a:rPr lang="en-US" dirty="0">
                <a:solidFill>
                  <a:srgbClr val="FF0000"/>
                </a:solidFill>
                <a:ea typeface="ＭＳ Ｐゴシック" charset="-128"/>
                <a:cs typeface="ＭＳ Ｐゴシック" charset="-128"/>
              </a:rPr>
              <a:t>Computer systems</a:t>
            </a:r>
          </a:p>
          <a:p>
            <a:pPr marL="914400" lvl="1" indent="-457200" eaLnBrk="1" hangingPunct="1">
              <a:buFont typeface="+mj-lt"/>
              <a:buAutoNum type="arabicPeriod"/>
            </a:pPr>
            <a:r>
              <a:rPr lang="en-US" sz="2000" dirty="0"/>
              <a:t> Supercomputer</a:t>
            </a:r>
          </a:p>
          <a:p>
            <a:pPr marL="914400" lvl="1" indent="-457200" eaLnBrk="1" hangingPunct="1">
              <a:buFont typeface="+mj-lt"/>
              <a:buAutoNum type="arabicPeriod"/>
            </a:pPr>
            <a:r>
              <a:rPr lang="en-US" sz="2000" dirty="0"/>
              <a:t> Mainframe</a:t>
            </a:r>
          </a:p>
          <a:p>
            <a:pPr marL="914400" lvl="1" indent="-457200" eaLnBrk="1" hangingPunct="1">
              <a:buFont typeface="+mj-lt"/>
              <a:buAutoNum type="arabicPeriod"/>
            </a:pPr>
            <a:r>
              <a:rPr lang="en-US" sz="2000" dirty="0"/>
              <a:t> </a:t>
            </a:r>
            <a:r>
              <a:rPr lang="en-US" sz="2000" dirty="0" smtClean="0"/>
              <a:t>Microcomputer</a:t>
            </a:r>
          </a:p>
          <a:p>
            <a:pPr marL="914400" lvl="1" indent="-457200" eaLnBrk="1" hangingPunct="1">
              <a:buFont typeface="+mj-lt"/>
              <a:buAutoNum type="arabicPeriod"/>
            </a:pPr>
            <a:r>
              <a:rPr lang="en-US" sz="2000" dirty="0" smtClean="0"/>
              <a:t> Mobile devices (</a:t>
            </a:r>
            <a:r>
              <a:rPr lang="en-US" sz="2000" dirty="0" err="1" smtClean="0"/>
              <a:t>iPad</a:t>
            </a:r>
            <a:r>
              <a:rPr lang="en-US" sz="2000" dirty="0" smtClean="0"/>
              <a:t>, </a:t>
            </a:r>
            <a:r>
              <a:rPr lang="en-US" sz="2000" dirty="0" err="1" smtClean="0"/>
              <a:t>iPhone</a:t>
            </a:r>
            <a:r>
              <a:rPr lang="en-US" sz="2000" dirty="0" smtClean="0"/>
              <a:t>, </a:t>
            </a:r>
            <a:r>
              <a:rPr lang="en-US" sz="2000" dirty="0" err="1" smtClean="0"/>
              <a:t>Ultrabook</a:t>
            </a:r>
            <a:r>
              <a:rPr lang="en-US" sz="2000" dirty="0" smtClean="0"/>
              <a:t>)</a:t>
            </a:r>
            <a:endParaRPr lang="en-US" dirty="0" smtClean="0"/>
          </a:p>
          <a:p>
            <a:pPr eaLnBrk="1" hangingPunct="1"/>
            <a:r>
              <a:rPr lang="en-US" dirty="0">
                <a:solidFill>
                  <a:srgbClr val="FF0000"/>
                </a:solidFill>
                <a:ea typeface="ＭＳ Ｐゴシック" charset="-128"/>
                <a:cs typeface="ＭＳ Ｐゴシック" charset="-128"/>
              </a:rPr>
              <a:t> System unit</a:t>
            </a:r>
          </a:p>
          <a:p>
            <a:pPr marL="914400" lvl="1" indent="-457200" eaLnBrk="1" hangingPunct="1">
              <a:buFont typeface="+mj-lt"/>
              <a:buAutoNum type="arabicPeriod"/>
            </a:pPr>
            <a:r>
              <a:rPr lang="en-US" sz="2000" dirty="0"/>
              <a:t>CPU</a:t>
            </a:r>
          </a:p>
          <a:p>
            <a:pPr marL="914400" lvl="1" indent="-457200" eaLnBrk="1" hangingPunct="1">
              <a:buFont typeface="+mj-lt"/>
              <a:buAutoNum type="arabicPeriod"/>
            </a:pPr>
            <a:r>
              <a:rPr lang="en-US" sz="2000" dirty="0"/>
              <a:t>Primary memory</a:t>
            </a:r>
          </a:p>
          <a:p>
            <a:pPr marL="914400" lvl="1" indent="-457200" eaLnBrk="1" hangingPunct="1">
              <a:buFont typeface="+mj-lt"/>
              <a:buAutoNum type="arabicPeriod"/>
            </a:pPr>
            <a:r>
              <a:rPr lang="en-US" sz="2000" dirty="0"/>
              <a:t>System board</a:t>
            </a:r>
          </a:p>
          <a:p>
            <a:pPr eaLnBrk="1" hangingPunct="1"/>
            <a:r>
              <a:rPr lang="en-US" dirty="0">
                <a:solidFill>
                  <a:srgbClr val="FF0000"/>
                </a:solidFill>
                <a:ea typeface="ＭＳ Ｐゴシック" charset="-128"/>
                <a:cs typeface="ＭＳ Ｐゴシック" charset="-128"/>
              </a:rPr>
              <a:t>Interface ports</a:t>
            </a:r>
            <a:endParaRPr lang="en-US" sz="2400" dirty="0">
              <a:solidFill>
                <a:srgbClr val="FF0000"/>
              </a:solidFill>
              <a:ea typeface="ＭＳ Ｐゴシック" charset="-128"/>
              <a:cs typeface="ＭＳ Ｐゴシック" charset="-128"/>
            </a:endParaRPr>
          </a:p>
          <a:p>
            <a:pPr marL="914400" lvl="1" indent="-457200" eaLnBrk="1" hangingPunct="1">
              <a:buFont typeface="+mj-lt"/>
              <a:buAutoNum type="arabicPeriod"/>
            </a:pPr>
            <a:r>
              <a:rPr lang="en-US" sz="2000" dirty="0"/>
              <a:t> USB</a:t>
            </a:r>
          </a:p>
          <a:p>
            <a:pPr marL="914400" lvl="1" indent="-457200" eaLnBrk="1" hangingPunct="1">
              <a:buFont typeface="+mj-lt"/>
              <a:buAutoNum type="arabicPeriod"/>
            </a:pPr>
            <a:r>
              <a:rPr lang="en-US" sz="2000" dirty="0"/>
              <a:t> </a:t>
            </a:r>
            <a:r>
              <a:rPr lang="en-US" sz="2000" dirty="0" smtClean="0"/>
              <a:t>FireWire</a:t>
            </a:r>
          </a:p>
          <a:p>
            <a:pPr marL="914400" lvl="1" indent="-457200" eaLnBrk="1" hangingPunct="1">
              <a:buFont typeface="+mj-lt"/>
              <a:buAutoNum type="arabicPeriod"/>
            </a:pPr>
            <a:r>
              <a:rPr lang="en-US" sz="2000" dirty="0" smtClean="0"/>
              <a:t>Thunder Bolt</a:t>
            </a:r>
            <a:endParaRPr lang="en-US" dirty="0"/>
          </a:p>
        </p:txBody>
      </p:sp>
      <p:sp>
        <p:nvSpPr>
          <p:cNvPr id="143362" name="Slide Number Placeholder 4"/>
          <p:cNvSpPr>
            <a:spLocks noGrp="1"/>
          </p:cNvSpPr>
          <p:nvPr>
            <p:ph type="sldNum" sz="quarter" idx="12"/>
          </p:nvPr>
        </p:nvSpPr>
        <p:spPr>
          <a:noFill/>
        </p:spPr>
        <p:txBody>
          <a:bodyPr/>
          <a:lstStyle/>
          <a:p>
            <a:fld id="{A6D6753F-AFD4-ED41-B928-CFDEBC4BBB16}" type="slidenum">
              <a:rPr lang="en-US" smtClean="0"/>
              <a:pPr/>
              <a:t>68</a:t>
            </a:fld>
            <a:endParaRPr lang="en-US" smtClean="0"/>
          </a:p>
        </p:txBody>
      </p:sp>
      <p:sp>
        <p:nvSpPr>
          <p:cNvPr id="143365" name="Rectangle 4"/>
          <p:cNvSpPr>
            <a:spLocks noChangeArrowheads="1"/>
          </p:cNvSpPr>
          <p:nvPr/>
        </p:nvSpPr>
        <p:spPr bwMode="auto">
          <a:xfrm>
            <a:off x="5958840" y="1021080"/>
            <a:ext cx="3962400" cy="4648200"/>
          </a:xfrm>
          <a:prstGeom prst="rect">
            <a:avLst/>
          </a:prstGeom>
          <a:noFill/>
          <a:ln w="9525">
            <a:noFill/>
            <a:miter lim="800000"/>
            <a:headEnd/>
            <a:tailEnd/>
          </a:ln>
        </p:spPr>
        <p:txBody>
          <a:bodyPr>
            <a:prstTxWarp prst="textNoShape">
              <a:avLst/>
            </a:prstTxWarp>
          </a:bodyPr>
          <a:lstStyle/>
          <a:p>
            <a:pPr marL="457200" indent="-457200" eaLnBrk="1" hangingPunct="1">
              <a:lnSpc>
                <a:spcPct val="80000"/>
              </a:lnSpc>
              <a:spcBef>
                <a:spcPct val="25000"/>
              </a:spcBef>
              <a:buFont typeface="Arial" pitchFamily="34" charset="0"/>
              <a:buChar char="•"/>
            </a:pPr>
            <a:r>
              <a:rPr lang="en-US" sz="3600" dirty="0">
                <a:solidFill>
                  <a:srgbClr val="FF0000"/>
                </a:solidFill>
              </a:rPr>
              <a:t>Peripherals</a:t>
            </a:r>
          </a:p>
          <a:p>
            <a:pPr marL="800100" lvl="1" indent="-342900" eaLnBrk="1" hangingPunct="1">
              <a:lnSpc>
                <a:spcPct val="80000"/>
              </a:lnSpc>
              <a:spcBef>
                <a:spcPct val="25000"/>
              </a:spcBef>
              <a:buFont typeface="Arial" pitchFamily="34" charset="0"/>
              <a:buChar char="•"/>
            </a:pPr>
            <a:r>
              <a:rPr lang="en-US" dirty="0"/>
              <a:t> Storage devices</a:t>
            </a:r>
          </a:p>
          <a:p>
            <a:pPr marL="800100" lvl="1" indent="-342900" eaLnBrk="1" hangingPunct="1">
              <a:lnSpc>
                <a:spcPct val="80000"/>
              </a:lnSpc>
              <a:spcBef>
                <a:spcPct val="25000"/>
              </a:spcBef>
              <a:buFont typeface="Arial" pitchFamily="34" charset="0"/>
              <a:buChar char="•"/>
            </a:pPr>
            <a:r>
              <a:rPr lang="en-US" dirty="0"/>
              <a:t> Input devices</a:t>
            </a:r>
          </a:p>
          <a:p>
            <a:pPr marL="800100" lvl="1" indent="-342900" eaLnBrk="1" hangingPunct="1">
              <a:lnSpc>
                <a:spcPct val="80000"/>
              </a:lnSpc>
              <a:spcBef>
                <a:spcPct val="25000"/>
              </a:spcBef>
              <a:buFont typeface="Arial" pitchFamily="34" charset="0"/>
              <a:buChar char="•"/>
            </a:pPr>
            <a:r>
              <a:rPr lang="en-US" dirty="0"/>
              <a:t> Output devices</a:t>
            </a:r>
          </a:p>
          <a:p>
            <a:pPr marL="457200" indent="-457200" eaLnBrk="1" hangingPunct="1">
              <a:lnSpc>
                <a:spcPct val="80000"/>
              </a:lnSpc>
              <a:spcBef>
                <a:spcPct val="25000"/>
              </a:spcBef>
              <a:buFont typeface="Arial" pitchFamily="34" charset="0"/>
              <a:buChar char="•"/>
            </a:pPr>
            <a:r>
              <a:rPr lang="en-US" sz="3600" dirty="0">
                <a:solidFill>
                  <a:srgbClr val="FF0000"/>
                </a:solidFill>
              </a:rPr>
              <a:t>Networks</a:t>
            </a:r>
          </a:p>
          <a:p>
            <a:pPr marL="914400" lvl="1" indent="-457200" eaLnBrk="1" hangingPunct="1">
              <a:lnSpc>
                <a:spcPct val="80000"/>
              </a:lnSpc>
              <a:spcBef>
                <a:spcPct val="25000"/>
              </a:spcBef>
              <a:buFont typeface="+mj-lt"/>
              <a:buAutoNum type="arabicPeriod"/>
            </a:pPr>
            <a:r>
              <a:rPr lang="en-US" dirty="0"/>
              <a:t> WAN</a:t>
            </a:r>
          </a:p>
          <a:p>
            <a:pPr marL="914400" lvl="1" indent="-457200" eaLnBrk="1" hangingPunct="1">
              <a:lnSpc>
                <a:spcPct val="80000"/>
              </a:lnSpc>
              <a:spcBef>
                <a:spcPct val="25000"/>
              </a:spcBef>
              <a:buFont typeface="+mj-lt"/>
              <a:buAutoNum type="arabicPeriod"/>
            </a:pPr>
            <a:r>
              <a:rPr lang="en-US" dirty="0"/>
              <a:t> LAN</a:t>
            </a:r>
          </a:p>
          <a:p>
            <a:pPr marL="914400" lvl="1" indent="-457200" eaLnBrk="1" hangingPunct="1">
              <a:lnSpc>
                <a:spcPct val="80000"/>
              </a:lnSpc>
              <a:spcBef>
                <a:spcPct val="25000"/>
              </a:spcBef>
              <a:buFont typeface="+mj-lt"/>
              <a:buAutoNum type="arabicPeriod"/>
            </a:pPr>
            <a:r>
              <a:rPr lang="en-US" dirty="0"/>
              <a:t> Internet</a:t>
            </a:r>
            <a:endParaRPr lang="en-US" sz="2800" dirty="0"/>
          </a:p>
          <a:p>
            <a:pPr marL="457200" indent="-457200" eaLnBrk="1" hangingPunct="1">
              <a:lnSpc>
                <a:spcPct val="80000"/>
              </a:lnSpc>
              <a:spcBef>
                <a:spcPct val="25000"/>
              </a:spcBef>
              <a:buFont typeface="Arial" pitchFamily="34" charset="0"/>
              <a:buChar char="•"/>
            </a:pPr>
            <a:endParaRPr lang="en-US" sz="3600"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5411" name="Slide Number Placeholder 3"/>
          <p:cNvSpPr>
            <a:spLocks noGrp="1"/>
          </p:cNvSpPr>
          <p:nvPr>
            <p:ph type="sldNum" sz="quarter" idx="12"/>
          </p:nvPr>
        </p:nvSpPr>
        <p:spPr>
          <a:noFill/>
        </p:spPr>
        <p:txBody>
          <a:bodyPr/>
          <a:lstStyle/>
          <a:p>
            <a:fld id="{58522A36-A853-7B4B-B38F-334FD2827B94}" type="slidenum">
              <a:rPr lang="en-US" smtClean="0"/>
              <a:pPr/>
              <a:t>69</a:t>
            </a:fld>
            <a:endParaRPr lang="en-US" smtClean="0"/>
          </a:p>
        </p:txBody>
      </p:sp>
      <p:graphicFrame>
        <p:nvGraphicFramePr>
          <p:cNvPr id="145410" name="Object 2"/>
          <p:cNvGraphicFramePr>
            <a:graphicFrameLocks noChangeAspect="1"/>
          </p:cNvGraphicFramePr>
          <p:nvPr>
            <p:extLst>
              <p:ext uri="{D42A27DB-BD31-4B8C-83A1-F6EECF244321}">
                <p14:modId xmlns:p14="http://schemas.microsoft.com/office/powerpoint/2010/main" val="3484357122"/>
              </p:ext>
            </p:extLst>
          </p:nvPr>
        </p:nvGraphicFramePr>
        <p:xfrm>
          <a:off x="2039938" y="402220"/>
          <a:ext cx="5305052" cy="5878255"/>
        </p:xfrm>
        <a:graphic>
          <a:graphicData uri="http://schemas.openxmlformats.org/presentationml/2006/ole">
            <mc:AlternateContent xmlns:mc="http://schemas.openxmlformats.org/markup-compatibility/2006">
              <mc:Choice xmlns:v="urn:schemas-microsoft-com:vml" Requires="v">
                <p:oleObj spid="_x0000_s145443" name="Document" r:id="rId4" imgW="5626100" imgH="6235700" progId="Word.Document.8">
                  <p:embed/>
                </p:oleObj>
              </mc:Choice>
              <mc:Fallback>
                <p:oleObj name="Document" r:id="rId4" imgW="5626100" imgH="6235700" progId="Word.Document.8">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39938" y="402220"/>
                        <a:ext cx="5305052" cy="5878255"/>
                      </a:xfrm>
                      <a:prstGeom prst="rect">
                        <a:avLst/>
                      </a:prstGeom>
                      <a:noFill/>
                    </p:spPr>
                  </p:pic>
                </p:oleObj>
              </mc:Fallback>
            </mc:AlternateContent>
          </a:graphicData>
        </a:graphic>
      </p:graphicFrame>
      <p:sp>
        <p:nvSpPr>
          <p:cNvPr id="193541" name="Rectangle 5"/>
          <p:cNvSpPr>
            <a:spLocks noChangeArrowheads="1"/>
          </p:cNvSpPr>
          <p:nvPr/>
        </p:nvSpPr>
        <p:spPr bwMode="auto">
          <a:xfrm>
            <a:off x="1886411" y="219075"/>
            <a:ext cx="5447839" cy="5991225"/>
          </a:xfrm>
          <a:prstGeom prst="rect">
            <a:avLst/>
          </a:prstGeom>
          <a:noFill/>
          <a:ln w="38100" cmpd="dbl">
            <a:solidFill>
              <a:schemeClr val="hlink"/>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3" name="Rectangle 2"/>
          <p:cNvSpPr>
            <a:spLocks noGrp="1" noChangeArrowheads="1"/>
          </p:cNvSpPr>
          <p:nvPr>
            <p:ph type="title"/>
          </p:nvPr>
        </p:nvSpPr>
        <p:spPr>
          <a:xfrm>
            <a:off x="364210" y="-407287"/>
            <a:ext cx="8229600" cy="1143000"/>
          </a:xfrm>
        </p:spPr>
        <p:txBody>
          <a:bodyPr/>
          <a:lstStyle/>
          <a:p>
            <a:pPr eaLnBrk="1" hangingPunct="1"/>
            <a:r>
              <a:rPr lang="en-US" sz="3500" dirty="0">
                <a:solidFill>
                  <a:srgbClr val="FF0000"/>
                </a:solidFill>
                <a:ea typeface="ＭＳ Ｐゴシック" charset="-128"/>
                <a:cs typeface="ＭＳ Ｐゴシック" charset="-128"/>
              </a:rPr>
              <a:t>CPU </a:t>
            </a:r>
            <a:r>
              <a:rPr lang="en-US" sz="3500" dirty="0" smtClean="0">
                <a:solidFill>
                  <a:srgbClr val="FF0000"/>
                </a:solidFill>
                <a:ea typeface="ＭＳ Ｐゴシック" charset="-128"/>
                <a:cs typeface="ＭＳ Ｐゴシック" charset="-128"/>
              </a:rPr>
              <a:t>At Work</a:t>
            </a:r>
            <a:endParaRPr lang="en-US" sz="3500" dirty="0">
              <a:solidFill>
                <a:srgbClr val="FF0000"/>
              </a:solidFill>
              <a:ea typeface="ＭＳ Ｐゴシック" charset="-128"/>
              <a:cs typeface="ＭＳ Ｐゴシック" charset="-128"/>
            </a:endParaRPr>
          </a:p>
        </p:txBody>
      </p:sp>
      <p:sp>
        <p:nvSpPr>
          <p:cNvPr id="30724" name="Rectangle 3"/>
          <p:cNvSpPr>
            <a:spLocks noGrp="1" noChangeArrowheads="1"/>
          </p:cNvSpPr>
          <p:nvPr>
            <p:ph idx="1"/>
          </p:nvPr>
        </p:nvSpPr>
        <p:spPr>
          <a:xfrm>
            <a:off x="162568" y="636335"/>
            <a:ext cx="8981431" cy="4525963"/>
          </a:xfrm>
        </p:spPr>
        <p:txBody>
          <a:bodyPr/>
          <a:lstStyle/>
          <a:p>
            <a:pPr eaLnBrk="1" hangingPunct="1"/>
            <a:r>
              <a:rPr lang="en-US" dirty="0">
                <a:ea typeface="ＭＳ Ｐゴシック" charset="-128"/>
                <a:cs typeface="ＭＳ Ｐゴシック" charset="-128"/>
              </a:rPr>
              <a:t>Processing data and instructions is systematically executed in a machine cycle.</a:t>
            </a:r>
          </a:p>
          <a:p>
            <a:pPr eaLnBrk="1" hangingPunct="1"/>
            <a:r>
              <a:rPr lang="en-US" dirty="0">
                <a:ea typeface="ＭＳ Ｐゴシック" charset="-128"/>
                <a:cs typeface="ＭＳ Ｐゴシック" charset="-128"/>
              </a:rPr>
              <a:t>Four steps in the cycle:</a:t>
            </a:r>
            <a:endParaRPr lang="en-US" sz="2900" dirty="0">
              <a:ea typeface="ＭＳ Ｐゴシック" charset="-128"/>
              <a:cs typeface="ＭＳ Ｐゴシック" charset="-128"/>
            </a:endParaRPr>
          </a:p>
          <a:p>
            <a:pPr marL="914400" lvl="1" indent="-457200" eaLnBrk="1" hangingPunct="1">
              <a:spcBef>
                <a:spcPct val="30000"/>
              </a:spcBef>
              <a:buFont typeface="+mj-lt"/>
              <a:buAutoNum type="arabicPeriod"/>
            </a:pPr>
            <a:r>
              <a:rPr lang="en-US" sz="2300" dirty="0"/>
              <a:t>  </a:t>
            </a:r>
            <a:r>
              <a:rPr lang="en-US" sz="2800" dirty="0" smtClean="0"/>
              <a:t>Fetch</a:t>
            </a:r>
            <a:endParaRPr lang="en-US" sz="2800" dirty="0"/>
          </a:p>
          <a:p>
            <a:pPr marL="971550" lvl="1" indent="-514350" eaLnBrk="1" hangingPunct="1">
              <a:spcBef>
                <a:spcPct val="30000"/>
              </a:spcBef>
              <a:buFont typeface="+mj-lt"/>
              <a:buAutoNum type="arabicPeriod"/>
            </a:pPr>
            <a:r>
              <a:rPr lang="en-US" sz="2800" dirty="0"/>
              <a:t> Decode</a:t>
            </a:r>
          </a:p>
          <a:p>
            <a:pPr marL="971550" lvl="1" indent="-514350" eaLnBrk="1" hangingPunct="1">
              <a:spcBef>
                <a:spcPct val="30000"/>
              </a:spcBef>
              <a:buFont typeface="+mj-lt"/>
              <a:buAutoNum type="arabicPeriod"/>
            </a:pPr>
            <a:r>
              <a:rPr lang="en-US" sz="2800" dirty="0"/>
              <a:t> Execute</a:t>
            </a:r>
          </a:p>
          <a:p>
            <a:pPr marL="971550" lvl="1" indent="-514350" eaLnBrk="1" hangingPunct="1">
              <a:spcBef>
                <a:spcPct val="30000"/>
              </a:spcBef>
              <a:buFont typeface="+mj-lt"/>
              <a:buAutoNum type="arabicPeriod"/>
            </a:pPr>
            <a:r>
              <a:rPr lang="en-US" sz="2800" dirty="0"/>
              <a:t> Store.</a:t>
            </a:r>
          </a:p>
          <a:p>
            <a:pPr eaLnBrk="1" hangingPunct="1">
              <a:spcBef>
                <a:spcPct val="30000"/>
              </a:spcBef>
            </a:pPr>
            <a:endParaRPr lang="en-US" sz="2800" dirty="0">
              <a:ea typeface="ＭＳ Ｐゴシック" charset="-128"/>
              <a:cs typeface="ＭＳ Ｐゴシック" charset="-128"/>
            </a:endParaRPr>
          </a:p>
        </p:txBody>
      </p:sp>
      <p:sp>
        <p:nvSpPr>
          <p:cNvPr id="30722" name="Slide Number Placeholder 4"/>
          <p:cNvSpPr>
            <a:spLocks noGrp="1"/>
          </p:cNvSpPr>
          <p:nvPr>
            <p:ph type="sldNum" sz="quarter" idx="12"/>
          </p:nvPr>
        </p:nvSpPr>
        <p:spPr>
          <a:noFill/>
        </p:spPr>
        <p:txBody>
          <a:bodyPr/>
          <a:lstStyle/>
          <a:p>
            <a:fld id="{C68DF2EA-252B-AA46-8B11-78CEC5B85EC4}" type="slidenum">
              <a:rPr lang="en-US" smtClean="0"/>
              <a:pPr/>
              <a:t>7</a:t>
            </a:fld>
            <a:endParaRPr lang="en-US" smtClean="0"/>
          </a:p>
        </p:txBody>
      </p:sp>
      <p:sp>
        <p:nvSpPr>
          <p:cNvPr id="30726" name="Text Box 7"/>
          <p:cNvSpPr txBox="1">
            <a:spLocks noChangeArrowheads="1"/>
          </p:cNvSpPr>
          <p:nvPr/>
        </p:nvSpPr>
        <p:spPr bwMode="auto">
          <a:xfrm>
            <a:off x="5908675" y="5337175"/>
            <a:ext cx="1565275" cy="457200"/>
          </a:xfrm>
          <a:prstGeom prst="rect">
            <a:avLst/>
          </a:prstGeom>
          <a:noFill/>
          <a:ln w="9525">
            <a:noFill/>
            <a:miter lim="800000"/>
            <a:headEnd/>
            <a:tailEnd/>
          </a:ln>
        </p:spPr>
        <p:txBody>
          <a:bodyPr>
            <a:prstTxWarp prst="textNoShape">
              <a:avLst/>
            </a:prstTxWarp>
            <a:spAutoFit/>
          </a:bodyPr>
          <a:lstStyle/>
          <a:p>
            <a:pPr>
              <a:spcBef>
                <a:spcPct val="50000"/>
              </a:spcBef>
            </a:pPr>
            <a:r>
              <a:rPr lang="en-US"/>
              <a:t>Figure 3.3</a:t>
            </a:r>
          </a:p>
        </p:txBody>
      </p:sp>
      <p:pic>
        <p:nvPicPr>
          <p:cNvPr id="146434"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417735" y="2899317"/>
            <a:ext cx="5319686" cy="3762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مستطيل 1"/>
          <p:cNvSpPr/>
          <p:nvPr/>
        </p:nvSpPr>
        <p:spPr>
          <a:xfrm>
            <a:off x="4572000" y="1560489"/>
            <a:ext cx="4572000" cy="2677656"/>
          </a:xfrm>
          <a:prstGeom prst="rect">
            <a:avLst/>
          </a:prstGeom>
        </p:spPr>
        <p:txBody>
          <a:bodyPr>
            <a:spAutoFit/>
          </a:bodyPr>
          <a:lstStyle/>
          <a:p>
            <a:pPr algn="r" rtl="1"/>
            <a:r>
              <a:rPr lang="ar-SA" dirty="0"/>
              <a:t>يتم تنفيذ معالجة البيانات والتعليمات بشكل منهجي في دورة الآلة.</a:t>
            </a:r>
          </a:p>
          <a:p>
            <a:pPr algn="r" rtl="1"/>
            <a:r>
              <a:rPr lang="ar-SA" dirty="0"/>
              <a:t>أربع خطوات في الدورة:</a:t>
            </a:r>
          </a:p>
          <a:p>
            <a:pPr algn="r" rtl="1"/>
            <a:r>
              <a:rPr lang="ar-SA" dirty="0"/>
              <a:t>   جلب</a:t>
            </a:r>
          </a:p>
          <a:p>
            <a:pPr algn="r" rtl="1"/>
            <a:r>
              <a:rPr lang="ar-SA" dirty="0"/>
              <a:t>  فك تشفير</a:t>
            </a:r>
          </a:p>
          <a:p>
            <a:pPr algn="r" rtl="1"/>
            <a:r>
              <a:rPr lang="ar-SA" dirty="0"/>
              <a:t>  نفذ - اعدم</a:t>
            </a:r>
          </a:p>
          <a:p>
            <a:pPr algn="r" rtl="1"/>
            <a:r>
              <a:rPr lang="ar-SA" dirty="0"/>
              <a:t>  متجر.</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صر نائب للمحتوى 2"/>
          <p:cNvSpPr>
            <a:spLocks noGrp="1"/>
          </p:cNvSpPr>
          <p:nvPr>
            <p:ph idx="1"/>
          </p:nvPr>
        </p:nvSpPr>
        <p:spPr>
          <a:xfrm>
            <a:off x="-31000" y="4"/>
            <a:ext cx="9082010" cy="6679767"/>
          </a:xfrm>
        </p:spPr>
        <p:txBody>
          <a:bodyPr>
            <a:noAutofit/>
          </a:bodyPr>
          <a:lstStyle/>
          <a:p>
            <a:pPr marL="0" indent="0">
              <a:buNone/>
            </a:pPr>
            <a:r>
              <a:rPr lang="en-US" sz="2200" dirty="0" smtClean="0">
                <a:latin typeface="+mj-lt"/>
                <a:ea typeface="ＭＳ Ｐゴシック" charset="-128"/>
                <a:cs typeface="ＭＳ Ｐゴシック" charset="-128"/>
              </a:rPr>
              <a:t>the </a:t>
            </a:r>
            <a:r>
              <a:rPr lang="en-US" sz="2200" dirty="0">
                <a:latin typeface="+mj-lt"/>
                <a:ea typeface="ＭＳ Ｐゴシック" charset="-128"/>
                <a:cs typeface="ＭＳ Ｐゴシック" charset="-128"/>
              </a:rPr>
              <a:t>sequential nature of this machine cycle </a:t>
            </a:r>
            <a:endParaRPr lang="en-US" sz="2200" dirty="0" smtClean="0">
              <a:latin typeface="+mj-lt"/>
              <a:ea typeface="ＭＳ Ｐゴシック" charset="-128"/>
              <a:cs typeface="ＭＳ Ｐゴシック" charset="-128"/>
            </a:endParaRPr>
          </a:p>
          <a:p>
            <a:pPr marL="0" indent="0">
              <a:buNone/>
            </a:pPr>
            <a:r>
              <a:rPr lang="en-US" sz="2200" dirty="0" smtClean="0">
                <a:latin typeface="+mj-lt"/>
                <a:ea typeface="ＭＳ Ｐゴシック" charset="-128"/>
                <a:cs typeface="ＭＳ Ｐゴシック" charset="-128"/>
              </a:rPr>
              <a:t>The </a:t>
            </a:r>
            <a:r>
              <a:rPr lang="en-US" sz="2200" dirty="0">
                <a:latin typeface="+mj-lt"/>
                <a:ea typeface="ＭＳ Ｐゴシック" charset="-128"/>
                <a:cs typeface="ＭＳ Ｐゴシック" charset="-128"/>
              </a:rPr>
              <a:t>mailman (CU) would fetch the letter from the mailbox (RAM), decode the address</a:t>
            </a:r>
            <a:r>
              <a:rPr lang="en-US" sz="2200" dirty="0" smtClean="0">
                <a:latin typeface="+mj-lt"/>
                <a:ea typeface="ＭＳ Ｐゴシック" charset="-128"/>
                <a:cs typeface="ＭＳ Ｐゴシック" charset="-128"/>
              </a:rPr>
              <a:t>.</a:t>
            </a:r>
          </a:p>
          <a:p>
            <a:pPr marL="0" indent="0">
              <a:buNone/>
            </a:pPr>
            <a:r>
              <a:rPr lang="en-US" sz="2200" dirty="0" smtClean="0">
                <a:latin typeface="+mj-lt"/>
                <a:ea typeface="ＭＳ Ｐゴシック" charset="-128"/>
                <a:cs typeface="ＭＳ Ｐゴシック" charset="-128"/>
              </a:rPr>
              <a:t> </a:t>
            </a:r>
            <a:r>
              <a:rPr lang="en-US" sz="2200" dirty="0">
                <a:latin typeface="+mj-lt"/>
                <a:ea typeface="ＭＳ Ｐゴシック" charset="-128"/>
                <a:cs typeface="ＭＳ Ｐゴシック" charset="-128"/>
              </a:rPr>
              <a:t>The post office (ALU) would  send  (EXECUTE) the letter to the address. The mailman(CU) at the destination would STORE the letter in the mailbox (RAM</a:t>
            </a:r>
            <a:r>
              <a:rPr lang="en-US" sz="2200" dirty="0" smtClean="0">
                <a:latin typeface="+mj-lt"/>
                <a:ea typeface="ＭＳ Ｐゴシック" charset="-128"/>
                <a:cs typeface="ＭＳ Ｐゴシック" charset="-128"/>
              </a:rPr>
              <a:t>).</a:t>
            </a:r>
          </a:p>
          <a:p>
            <a:pPr marL="0" indent="0" algn="r" rtl="1">
              <a:buNone/>
            </a:pPr>
            <a:r>
              <a:rPr lang="ar-SA" sz="2000" dirty="0"/>
              <a:t>يقوم </a:t>
            </a:r>
            <a:r>
              <a:rPr lang="ar-SA" sz="2000" dirty="0" smtClean="0"/>
              <a:t>البريد</a:t>
            </a:r>
            <a:r>
              <a:rPr lang="en-US" sz="2000" dirty="0" smtClean="0"/>
              <a:t>CU</a:t>
            </a:r>
            <a:r>
              <a:rPr lang="en-US" sz="2000" dirty="0"/>
              <a:t>) </a:t>
            </a:r>
            <a:r>
              <a:rPr lang="ar-SA" sz="2000" dirty="0"/>
              <a:t>بجلب الحرف من صندوق البريد (</a:t>
            </a:r>
            <a:r>
              <a:rPr lang="en-US" sz="2000" dirty="0"/>
              <a:t>RAM) ، </a:t>
            </a:r>
            <a:r>
              <a:rPr lang="ar-SA" sz="2000" dirty="0"/>
              <a:t>فك تشفير العنوان. يرسل المكتب نشر (</a:t>
            </a:r>
            <a:r>
              <a:rPr lang="en-US" sz="2000" dirty="0"/>
              <a:t>ALU) </a:t>
            </a:r>
            <a:r>
              <a:rPr lang="ar-SA" sz="2000" dirty="0"/>
              <a:t>الحرف (</a:t>
            </a:r>
            <a:r>
              <a:rPr lang="en-US" sz="2000" dirty="0"/>
              <a:t>EXECUTE) </a:t>
            </a:r>
            <a:r>
              <a:rPr lang="ar-SA" sz="2000" dirty="0"/>
              <a:t>الحرف إلى العنوان. سوف </a:t>
            </a:r>
            <a:r>
              <a:rPr lang="en-US" sz="2000" dirty="0"/>
              <a:t>mailman (CU) </a:t>
            </a:r>
            <a:r>
              <a:rPr lang="ar-SA" sz="2000" dirty="0"/>
              <a:t>في الوجهة </a:t>
            </a:r>
            <a:r>
              <a:rPr lang="en-US" sz="2000" dirty="0"/>
              <a:t>STORE </a:t>
            </a:r>
            <a:r>
              <a:rPr lang="ar-SA" sz="2000" dirty="0"/>
              <a:t>الحرف في علبة </a:t>
            </a:r>
            <a:r>
              <a:rPr lang="ar-SA" sz="2000" dirty="0" smtClean="0"/>
              <a:t>(</a:t>
            </a:r>
            <a:r>
              <a:rPr lang="en-US" sz="2000" dirty="0" smtClean="0"/>
              <a:t>.</a:t>
            </a:r>
            <a:endParaRPr lang="en-US" sz="2000" dirty="0">
              <a:latin typeface="+mj-lt"/>
              <a:ea typeface="ＭＳ Ｐゴシック" charset="-128"/>
              <a:cs typeface="ＭＳ Ｐゴシック" charset="-128"/>
            </a:endParaRPr>
          </a:p>
          <a:p>
            <a:pPr marL="0" indent="0">
              <a:buNone/>
            </a:pPr>
            <a:r>
              <a:rPr lang="en-US" sz="2200" dirty="0" smtClean="0">
                <a:latin typeface="+mj-lt"/>
                <a:ea typeface="ＭＳ Ｐゴシック" charset="-128"/>
                <a:cs typeface="ＭＳ Ｐゴシック" charset="-128"/>
              </a:rPr>
              <a:t>Registers </a:t>
            </a:r>
            <a:r>
              <a:rPr lang="en-US" sz="2200" dirty="0">
                <a:latin typeface="+mj-lt"/>
                <a:ea typeface="ＭＳ Ｐゴシック" charset="-128"/>
                <a:cs typeface="ＭＳ Ｐゴシック" charset="-128"/>
              </a:rPr>
              <a:t>hold the letter temporarily until the execute phase is done and the CU returns the results to RAM</a:t>
            </a:r>
            <a:r>
              <a:rPr lang="en-US" sz="2200" dirty="0" smtClean="0">
                <a:latin typeface="+mj-lt"/>
                <a:ea typeface="ＭＳ Ｐゴシック" charset="-128"/>
                <a:cs typeface="ＭＳ Ｐゴシック" charset="-128"/>
              </a:rPr>
              <a:t>.</a:t>
            </a:r>
          </a:p>
          <a:p>
            <a:pPr marL="0" indent="0" algn="r" rtl="1">
              <a:buNone/>
            </a:pPr>
            <a:r>
              <a:rPr lang="ar-SA" sz="2000" dirty="0"/>
              <a:t>تقوم السجلات بحفظ الرسالة مؤقتًا حتى يتم تنفيذ مرحلة التنفيذ ويعيد </a:t>
            </a:r>
            <a:r>
              <a:rPr lang="en-US" sz="2000" dirty="0"/>
              <a:t>CU </a:t>
            </a:r>
            <a:r>
              <a:rPr lang="ar-SA" sz="2000" dirty="0"/>
              <a:t>النتائج إلى ذاكرة الوصول العشوائي</a:t>
            </a:r>
            <a:r>
              <a:rPr lang="ar-SA" sz="2000" dirty="0" smtClean="0"/>
              <a:t>.</a:t>
            </a:r>
            <a:endParaRPr lang="en-US" sz="2000" dirty="0" smtClean="0">
              <a:latin typeface="+mj-lt"/>
              <a:ea typeface="ＭＳ Ｐゴシック" charset="-128"/>
              <a:cs typeface="ＭＳ Ｐゴシック" charset="-128"/>
            </a:endParaRPr>
          </a:p>
          <a:p>
            <a:pPr marL="0" indent="0">
              <a:buNone/>
            </a:pPr>
            <a:r>
              <a:rPr lang="en-US" sz="2200" dirty="0" smtClean="0">
                <a:latin typeface="+mj-lt"/>
                <a:ea typeface="ＭＳ Ｐゴシック" charset="-128"/>
                <a:cs typeface="ＭＳ Ｐゴシック" charset="-128"/>
              </a:rPr>
              <a:t>Several </a:t>
            </a:r>
            <a:r>
              <a:rPr lang="en-US" sz="2200" dirty="0">
                <a:latin typeface="+mj-lt"/>
                <a:ea typeface="ＭＳ Ｐゴシック" charset="-128"/>
                <a:cs typeface="ＭＳ Ｐゴシック" charset="-128"/>
              </a:rPr>
              <a:t>techniques are used to speed up this sequential nature of processing. One is to load the microprocessor with high speed CACHE to store frequently used data and </a:t>
            </a:r>
            <a:r>
              <a:rPr lang="en-US" sz="2200" dirty="0" smtClean="0">
                <a:latin typeface="+mj-lt"/>
                <a:ea typeface="ＭＳ Ｐゴシック" charset="-128"/>
                <a:cs typeface="ＭＳ Ｐゴシック" charset="-128"/>
              </a:rPr>
              <a:t>commands</a:t>
            </a:r>
          </a:p>
          <a:p>
            <a:pPr marL="0" indent="0" algn="r" rtl="1">
              <a:buNone/>
            </a:pPr>
            <a:r>
              <a:rPr lang="ar-SA" sz="2000" dirty="0"/>
              <a:t>يتم استخدام العديد من التقنيات لتسريع هذه العملية المتسلسلة للمعالجة. واحد هو تحميل المعالج الدقيق مع </a:t>
            </a:r>
            <a:r>
              <a:rPr lang="en-US" sz="2000" dirty="0"/>
              <a:t>CACHE </a:t>
            </a:r>
            <a:r>
              <a:rPr lang="ar-SA" sz="2000" dirty="0"/>
              <a:t>عالية السرعة لتخزين البيانات والأوامر المستخدمة بشكل متكرر.</a:t>
            </a:r>
            <a:endParaRPr lang="en-US" sz="2000" dirty="0" smtClean="0">
              <a:latin typeface="+mj-lt"/>
              <a:ea typeface="ＭＳ Ｐゴシック" charset="-128"/>
              <a:cs typeface="ＭＳ Ｐゴシック" charset="-128"/>
            </a:endParaRPr>
          </a:p>
          <a:p>
            <a:pPr marL="0" indent="0">
              <a:buNone/>
            </a:pPr>
            <a:r>
              <a:rPr lang="en-US" sz="2200" dirty="0" smtClean="0">
                <a:latin typeface="+mj-lt"/>
                <a:ea typeface="ＭＳ Ｐゴシック" charset="-128"/>
                <a:cs typeface="ＭＳ Ｐゴシック" charset="-128"/>
              </a:rPr>
              <a:t> </a:t>
            </a:r>
            <a:r>
              <a:rPr lang="en-US" sz="2200" dirty="0">
                <a:latin typeface="+mj-lt"/>
                <a:ea typeface="ＭＳ Ｐゴシック" charset="-128"/>
                <a:cs typeface="ＭＳ Ｐゴシック" charset="-128"/>
              </a:rPr>
              <a:t>So in keeping with the metaphor, the Post Office(ALU) might keep a (mail cart) Cache of all letters destined to a specific zip code until the mailman (CU) arrives.</a:t>
            </a:r>
          </a:p>
        </p:txBody>
      </p:sp>
      <p:sp>
        <p:nvSpPr>
          <p:cNvPr id="5" name="مستطيل 4"/>
          <p:cNvSpPr/>
          <p:nvPr/>
        </p:nvSpPr>
        <p:spPr>
          <a:xfrm>
            <a:off x="0" y="6258163"/>
            <a:ext cx="9144000" cy="646331"/>
          </a:xfrm>
          <a:prstGeom prst="rect">
            <a:avLst/>
          </a:prstGeom>
        </p:spPr>
        <p:txBody>
          <a:bodyPr wrap="square">
            <a:spAutoFit/>
          </a:bodyPr>
          <a:lstStyle/>
          <a:p>
            <a:pPr algn="r" rtl="1"/>
            <a:r>
              <a:rPr lang="ar-SA" sz="1800" dirty="0" smtClean="0"/>
              <a:t>لذا </a:t>
            </a:r>
            <a:r>
              <a:rPr lang="ar-SA" sz="1800" dirty="0"/>
              <a:t>تمشيا مع الاستعارة ، قد يحتفظ مكتب البريد (</a:t>
            </a:r>
            <a:r>
              <a:rPr lang="en-US" sz="1800" dirty="0"/>
              <a:t>ALU) (</a:t>
            </a:r>
            <a:r>
              <a:rPr lang="ar-SA" sz="1800" dirty="0"/>
              <a:t>ذاكرة البريد) ذاكرة التخزين المؤقت لجميع الرسائل الموجهة إلى رمز بريدي محدد حتى يصل البريد (</a:t>
            </a:r>
            <a:r>
              <a:rPr lang="en-US" sz="1800" dirty="0"/>
              <a:t>CU).</a:t>
            </a:r>
            <a:endParaRPr lang="ar-SA" sz="1800" dirty="0"/>
          </a:p>
        </p:txBody>
      </p:sp>
    </p:spTree>
    <p:extLst>
      <p:ext uri="{BB962C8B-B14F-4D97-AF65-F5344CB8AC3E}">
        <p14:creationId xmlns:p14="http://schemas.microsoft.com/office/powerpoint/2010/main" val="3198136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550190" y="-252305"/>
            <a:ext cx="8229600" cy="1143000"/>
          </a:xfrm>
        </p:spPr>
        <p:txBody>
          <a:bodyPr/>
          <a:lstStyle/>
          <a:p>
            <a:pPr eaLnBrk="1" hangingPunct="1"/>
            <a:r>
              <a:rPr lang="en-US" dirty="0">
                <a:solidFill>
                  <a:srgbClr val="FF0000"/>
                </a:solidFill>
                <a:ea typeface="ＭＳ Ｐゴシック" charset="-128"/>
                <a:cs typeface="ＭＳ Ｐゴシック" charset="-128"/>
              </a:rPr>
              <a:t>CPU </a:t>
            </a:r>
            <a:r>
              <a:rPr lang="en-US" dirty="0" smtClean="0">
                <a:solidFill>
                  <a:srgbClr val="FF0000"/>
                </a:solidFill>
                <a:ea typeface="ＭＳ Ｐゴシック" charset="-128"/>
                <a:cs typeface="ＭＳ Ｐゴシック" charset="-128"/>
              </a:rPr>
              <a:t>Features </a:t>
            </a:r>
            <a:r>
              <a:rPr lang="ar-SA" dirty="0" smtClean="0">
                <a:solidFill>
                  <a:srgbClr val="FF0000"/>
                </a:solidFill>
                <a:ea typeface="ＭＳ Ｐゴシック" charset="-128"/>
                <a:cs typeface="ＭＳ Ｐゴシック" charset="-128"/>
              </a:rPr>
              <a:t>مزايا مواصفات</a:t>
            </a:r>
            <a:endParaRPr lang="en-US" dirty="0">
              <a:solidFill>
                <a:srgbClr val="FF0000"/>
              </a:solidFill>
              <a:ea typeface="ＭＳ Ｐゴシック" charset="-128"/>
              <a:cs typeface="ＭＳ Ｐゴシック" charset="-128"/>
            </a:endParaRPr>
          </a:p>
        </p:txBody>
      </p:sp>
      <p:sp>
        <p:nvSpPr>
          <p:cNvPr id="32772" name="Rectangle 3"/>
          <p:cNvSpPr>
            <a:spLocks noGrp="1" noChangeArrowheads="1"/>
          </p:cNvSpPr>
          <p:nvPr>
            <p:ph idx="1"/>
          </p:nvPr>
        </p:nvSpPr>
        <p:spPr>
          <a:xfrm>
            <a:off x="0" y="530817"/>
            <a:ext cx="9144000" cy="4525963"/>
          </a:xfrm>
        </p:spPr>
        <p:txBody>
          <a:bodyPr>
            <a:noAutofit/>
          </a:bodyPr>
          <a:lstStyle/>
          <a:p>
            <a:pPr marL="0" indent="0" eaLnBrk="1" hangingPunct="1">
              <a:buNone/>
            </a:pPr>
            <a:r>
              <a:rPr lang="en-US" sz="3600" dirty="0" smtClean="0">
                <a:solidFill>
                  <a:srgbClr val="FF0000"/>
                </a:solidFill>
                <a:ea typeface="ＭＳ Ｐゴシック" charset="-128"/>
                <a:cs typeface="ＭＳ Ｐゴシック" charset="-128"/>
              </a:rPr>
              <a:t>1-Clock </a:t>
            </a:r>
            <a:r>
              <a:rPr lang="en-US" sz="3600" dirty="0">
                <a:solidFill>
                  <a:srgbClr val="FF0000"/>
                </a:solidFill>
                <a:ea typeface="ＭＳ Ｐゴシック" charset="-128"/>
                <a:cs typeface="ＭＳ Ｐゴシック" charset="-128"/>
              </a:rPr>
              <a:t>speed</a:t>
            </a:r>
          </a:p>
          <a:p>
            <a:pPr lvl="1" eaLnBrk="1" hangingPunct="1"/>
            <a:r>
              <a:rPr lang="en-US" sz="3200" dirty="0"/>
              <a:t>Rate the CPU carries out basic instructions.</a:t>
            </a:r>
          </a:p>
          <a:p>
            <a:pPr lvl="1" eaLnBrk="1" hangingPunct="1"/>
            <a:r>
              <a:rPr lang="en-US" sz="3200" dirty="0"/>
              <a:t>Measured in megahertz (MHz) or gigahertz (GHz).</a:t>
            </a:r>
            <a:br>
              <a:rPr lang="en-US" sz="3200" dirty="0"/>
            </a:br>
            <a:endParaRPr lang="en-US" sz="3200" dirty="0"/>
          </a:p>
          <a:p>
            <a:pPr marL="0" indent="0" eaLnBrk="1" hangingPunct="1">
              <a:buNone/>
            </a:pPr>
            <a:r>
              <a:rPr lang="en-US" sz="4000" dirty="0" smtClean="0">
                <a:solidFill>
                  <a:srgbClr val="FF0000"/>
                </a:solidFill>
                <a:ea typeface="ＭＳ Ｐゴシック" charset="-128"/>
                <a:cs typeface="ＭＳ Ｐゴシック" charset="-128"/>
              </a:rPr>
              <a:t>2-Word </a:t>
            </a:r>
            <a:r>
              <a:rPr lang="en-US" sz="4000" dirty="0">
                <a:solidFill>
                  <a:srgbClr val="FF0000"/>
                </a:solidFill>
                <a:ea typeface="ＭＳ Ｐゴシック" charset="-128"/>
                <a:cs typeface="ＭＳ Ｐゴシック" charset="-128"/>
              </a:rPr>
              <a:t>size</a:t>
            </a:r>
          </a:p>
          <a:p>
            <a:pPr lvl="1" eaLnBrk="1" hangingPunct="1"/>
            <a:r>
              <a:rPr lang="en-US" sz="3200" dirty="0"/>
              <a:t>Number of bits the processor can manipulate in one machine cycle.</a:t>
            </a:r>
            <a:endParaRPr lang="en-US" sz="3200" dirty="0" smtClean="0"/>
          </a:p>
          <a:p>
            <a:pPr lvl="1" eaLnBrk="1" hangingPunct="1"/>
            <a:r>
              <a:rPr lang="en-US" sz="3200" dirty="0" smtClean="0"/>
              <a:t>64 </a:t>
            </a:r>
            <a:r>
              <a:rPr lang="en-US" sz="3200" dirty="0"/>
              <a:t>bit processor can execute more data than a</a:t>
            </a:r>
            <a:r>
              <a:rPr lang="en-US" sz="3200" dirty="0" smtClean="0"/>
              <a:t> 32 </a:t>
            </a:r>
            <a:r>
              <a:rPr lang="en-US" sz="3200" dirty="0"/>
              <a:t>bit processor.</a:t>
            </a:r>
          </a:p>
        </p:txBody>
      </p:sp>
      <p:sp>
        <p:nvSpPr>
          <p:cNvPr id="32770" name="Slide Number Placeholder 4"/>
          <p:cNvSpPr>
            <a:spLocks noGrp="1"/>
          </p:cNvSpPr>
          <p:nvPr>
            <p:ph type="sldNum" sz="quarter" idx="12"/>
          </p:nvPr>
        </p:nvSpPr>
        <p:spPr>
          <a:noFill/>
        </p:spPr>
        <p:txBody>
          <a:bodyPr/>
          <a:lstStyle/>
          <a:p>
            <a:fld id="{63BA5403-CFCC-7845-99FA-6307F7E26172}" type="slidenum">
              <a:rPr lang="en-US" smtClean="0"/>
              <a:pPr/>
              <a:t>9</a:t>
            </a:fld>
            <a:endParaRPr lang="en-US" smtClean="0"/>
          </a:p>
        </p:txBody>
      </p:sp>
      <p:sp>
        <p:nvSpPr>
          <p:cNvPr id="2" name="مستطيل 1"/>
          <p:cNvSpPr/>
          <p:nvPr/>
        </p:nvSpPr>
        <p:spPr>
          <a:xfrm>
            <a:off x="0" y="1536174"/>
            <a:ext cx="9144000" cy="5262979"/>
          </a:xfrm>
          <a:prstGeom prst="rect">
            <a:avLst/>
          </a:prstGeom>
        </p:spPr>
        <p:txBody>
          <a:bodyPr wrap="square">
            <a:spAutoFit/>
          </a:bodyPr>
          <a:lstStyle/>
          <a:p>
            <a:pPr algn="r" rtl="1"/>
            <a:endParaRPr lang="ar-SA" dirty="0" smtClean="0"/>
          </a:p>
          <a:p>
            <a:pPr algn="r" rtl="1"/>
            <a:endParaRPr lang="ar-SA" dirty="0"/>
          </a:p>
          <a:p>
            <a:pPr algn="r" rtl="1"/>
            <a:r>
              <a:rPr lang="ar-SA" dirty="0" smtClean="0"/>
              <a:t>سرعة </a:t>
            </a:r>
            <a:r>
              <a:rPr lang="ar-SA" dirty="0"/>
              <a:t>الساعة</a:t>
            </a:r>
          </a:p>
          <a:p>
            <a:pPr algn="r" rtl="1"/>
            <a:r>
              <a:rPr lang="ar-SA" dirty="0"/>
              <a:t>تقييم وحدة المعالجة المركزية ينفذ التعليمات الأساسية.</a:t>
            </a:r>
          </a:p>
          <a:p>
            <a:pPr algn="r" rtl="1"/>
            <a:r>
              <a:rPr lang="ar-SA" dirty="0"/>
              <a:t>يقاس في ميغاهيرتز (</a:t>
            </a:r>
            <a:r>
              <a:rPr lang="ar-SA" dirty="0" err="1"/>
              <a:t>ميغاهرتز</a:t>
            </a:r>
            <a:r>
              <a:rPr lang="ar-SA" dirty="0"/>
              <a:t>) أو </a:t>
            </a:r>
            <a:r>
              <a:rPr lang="ar-SA" dirty="0" err="1"/>
              <a:t>جيجاهيرتز</a:t>
            </a:r>
            <a:r>
              <a:rPr lang="ar-SA" dirty="0"/>
              <a:t> (</a:t>
            </a:r>
            <a:r>
              <a:rPr lang="ar-SA" dirty="0" err="1"/>
              <a:t>غيغاهرتز</a:t>
            </a:r>
            <a:r>
              <a:rPr lang="ar-SA" dirty="0" smtClean="0"/>
              <a:t>).؟</a:t>
            </a:r>
          </a:p>
          <a:p>
            <a:pPr algn="r" rtl="1"/>
            <a:endParaRPr lang="ar-SA" dirty="0"/>
          </a:p>
          <a:p>
            <a:pPr algn="r" rtl="1"/>
            <a:endParaRPr lang="ar-SA" dirty="0" smtClean="0"/>
          </a:p>
          <a:p>
            <a:pPr algn="r" rtl="1"/>
            <a:endParaRPr lang="ar-SA" dirty="0"/>
          </a:p>
          <a:p>
            <a:pPr algn="r" rtl="1"/>
            <a:endParaRPr lang="ar-SA" dirty="0" smtClean="0"/>
          </a:p>
          <a:p>
            <a:pPr algn="r" rtl="1"/>
            <a:endParaRPr lang="ar-SA" dirty="0"/>
          </a:p>
          <a:p>
            <a:pPr algn="r" rtl="1"/>
            <a:endParaRPr lang="ar-SA" dirty="0"/>
          </a:p>
          <a:p>
            <a:pPr algn="r" rtl="1"/>
            <a:r>
              <a:rPr lang="ar-SA" dirty="0"/>
              <a:t>حجم الكلمة</a:t>
            </a:r>
          </a:p>
          <a:p>
            <a:pPr algn="r" rtl="1"/>
            <a:r>
              <a:rPr lang="ar-SA" dirty="0"/>
              <a:t>عدد البتات التي يمكن للمعالج معالجتها في دورة واحدة من الآلات.</a:t>
            </a:r>
          </a:p>
          <a:p>
            <a:pPr algn="r" rtl="1"/>
            <a:r>
              <a:rPr lang="ar-SA" dirty="0"/>
              <a:t>المعالج 64 بت يمكن تنفيذ المزيد من البيانات من معالج 32 بت</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نسق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3155</TotalTime>
  <Words>6776</Words>
  <Application>Microsoft Office PowerPoint</Application>
  <PresentationFormat>عرض على الشاشة (3:4)‏</PresentationFormat>
  <Paragraphs>1204</Paragraphs>
  <Slides>69</Slides>
  <Notes>63</Notes>
  <HiddenSlides>0</HiddenSlides>
  <MMClips>0</MMClips>
  <ScaleCrop>false</ScaleCrop>
  <HeadingPairs>
    <vt:vector size="6" baseType="variant">
      <vt:variant>
        <vt:lpstr>نسق</vt:lpstr>
      </vt:variant>
      <vt:variant>
        <vt:i4>1</vt:i4>
      </vt:variant>
      <vt:variant>
        <vt:lpstr>خوادم OLE مضمنة</vt:lpstr>
      </vt:variant>
      <vt:variant>
        <vt:i4>1</vt:i4>
      </vt:variant>
      <vt:variant>
        <vt:lpstr>عناوين الشرائح</vt:lpstr>
      </vt:variant>
      <vt:variant>
        <vt:i4>69</vt:i4>
      </vt:variant>
    </vt:vector>
  </HeadingPairs>
  <TitlesOfParts>
    <vt:vector size="71" baseType="lpstr">
      <vt:lpstr>Office Theme</vt:lpstr>
      <vt:lpstr>Document</vt:lpstr>
      <vt:lpstr>Chapter Highlights</vt:lpstr>
      <vt:lpstr>Computer Systems</vt:lpstr>
      <vt:lpstr>Types Of Computer Systems</vt:lpstr>
      <vt:lpstr>Computer Platform</vt:lpstr>
      <vt:lpstr>System Unit</vt:lpstr>
      <vt:lpstr>Central Processing Unit (Cpu)</vt:lpstr>
      <vt:lpstr>CPU At Work</vt:lpstr>
      <vt:lpstr>عرض تقديمي في PowerPoint</vt:lpstr>
      <vt:lpstr>CPU Features مزايا مواصفات</vt:lpstr>
      <vt:lpstr>عرض تقديمي في PowerPoint</vt:lpstr>
      <vt:lpstr>CPU Features</vt:lpstr>
      <vt:lpstr>Approaches To Multi-processing</vt:lpstr>
      <vt:lpstr>Primary Memory</vt:lpstr>
      <vt:lpstr> مهم جا بالميد ايش الكاش Cache Memory</vt:lpstr>
      <vt:lpstr>System Board</vt:lpstr>
      <vt:lpstr>Hardware Interface</vt:lpstr>
      <vt:lpstr>Interface Ports</vt:lpstr>
      <vt:lpstr>USB, Firewire, &amp; Thunderboltمهم </vt:lpstr>
      <vt:lpstr>عرض تقديمي في PowerPoint</vt:lpstr>
      <vt:lpstr>الأجهزة الطرفية Peripheral Devices </vt:lpstr>
      <vt:lpstr>Secondary Storage</vt:lpstr>
      <vt:lpstr>Secondary Storage</vt:lpstr>
      <vt:lpstr>1-Magnetic Storage</vt:lpstr>
      <vt:lpstr>عرض تقديمي في PowerPoint</vt:lpstr>
      <vt:lpstr>1- Magnetic Storage</vt:lpstr>
      <vt:lpstr>2-Hard Drive Performance</vt:lpstr>
      <vt:lpstr>3-magnetic Options</vt:lpstr>
      <vt:lpstr>Magnetic Storage</vt:lpstr>
      <vt:lpstr>Optical Storage</vt:lpstr>
      <vt:lpstr>Laser Beams </vt:lpstr>
      <vt:lpstr>Laser Advantages</vt:lpstr>
      <vt:lpstr>Optical Recording</vt:lpstr>
      <vt:lpstr>Compact Disc Formats</vt:lpstr>
      <vt:lpstr>Optical Drive</vt:lpstr>
      <vt:lpstr>Digital Versatile Disc (Dvd)</vt:lpstr>
      <vt:lpstr>DVD FEATURES</vt:lpstr>
      <vt:lpstr>Figure 3.16</vt:lpstr>
      <vt:lpstr>DVD FEATURES</vt:lpstr>
      <vt:lpstr>DVD FORMATS</vt:lpstr>
      <vt:lpstr>عرض تقديمي في PowerPoint</vt:lpstr>
      <vt:lpstr>BLU-RAY: Next Generation </vt:lpstr>
      <vt:lpstr>Solid-state Storage</vt:lpstr>
      <vt:lpstr>Solid-state Storage</vt:lpstr>
      <vt:lpstr>Storage in the Cloud</vt:lpstr>
      <vt:lpstr>Secondary Storage &amp; Future Of Digital Data</vt:lpstr>
      <vt:lpstr>Input Devices</vt:lpstr>
      <vt:lpstr>Input Devices</vt:lpstr>
      <vt:lpstr>Input Devices: Scanner</vt:lpstr>
      <vt:lpstr>Scanner Settings</vt:lpstr>
      <vt:lpstr>Scanner &amp; OCR</vt:lpstr>
      <vt:lpstr>Digital Camera</vt:lpstr>
      <vt:lpstr>Digital Video (DV) Camera</vt:lpstr>
      <vt:lpstr>DV Camera Performance</vt:lpstr>
      <vt:lpstr>Sound Capture</vt:lpstr>
      <vt:lpstr>Graphics Tablet</vt:lpstr>
      <vt:lpstr>Output Devices</vt:lpstr>
      <vt:lpstr>Display Devices</vt:lpstr>
      <vt:lpstr>Crt Display</vt:lpstr>
      <vt:lpstr>LCD &amp; LED DISPLAY</vt:lpstr>
      <vt:lpstr>Speaker Systems</vt:lpstr>
      <vt:lpstr>Printers</vt:lpstr>
      <vt:lpstr>Non-impact Printers</vt:lpstr>
      <vt:lpstr>Non-impact Printers</vt:lpstr>
      <vt:lpstr>Networks</vt:lpstr>
      <vt:lpstr>Internet</vt:lpstr>
      <vt:lpstr>World Wide Web — WWW</vt:lpstr>
      <vt:lpstr>Networks</vt:lpstr>
      <vt:lpstr>WRAP UP</vt:lpstr>
      <vt:lpstr>عرض تقديمي في PowerPoint</vt:lpstr>
    </vt:vector>
  </TitlesOfParts>
  <Company>UNHM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One</dc:title>
  <dc:creator>Academic  Computing</dc:creator>
  <cp:lastModifiedBy>user</cp:lastModifiedBy>
  <cp:revision>103</cp:revision>
  <cp:lastPrinted>2018-09-19T16:05:47Z</cp:lastPrinted>
  <dcterms:created xsi:type="dcterms:W3CDTF">2012-09-05T23:43:32Z</dcterms:created>
  <dcterms:modified xsi:type="dcterms:W3CDTF">2018-09-19T19:37:35Z</dcterms:modified>
</cp:coreProperties>
</file>