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28"/>
  </p:notesMasterIdLst>
  <p:handoutMasterIdLst>
    <p:handoutMasterId r:id="rId29"/>
  </p:handoutMasterIdLst>
  <p:sldIdLst>
    <p:sldId id="284" r:id="rId2"/>
    <p:sldId id="257" r:id="rId3"/>
    <p:sldId id="259" r:id="rId4"/>
    <p:sldId id="260" r:id="rId5"/>
    <p:sldId id="261" r:id="rId6"/>
    <p:sldId id="263" r:id="rId7"/>
    <p:sldId id="262" r:id="rId8"/>
    <p:sldId id="264" r:id="rId9"/>
    <p:sldId id="268" r:id="rId10"/>
    <p:sldId id="265" r:id="rId11"/>
    <p:sldId id="266" r:id="rId12"/>
    <p:sldId id="269" r:id="rId13"/>
    <p:sldId id="267"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6" r:id="rId27"/>
  </p:sldIdLst>
  <p:sldSz cx="9144000" cy="6858000" type="screen4x3"/>
  <p:notesSz cx="10018713" cy="688975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14"/>
    <a:srgbClr val="351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7" d="100"/>
          <a:sy n="67"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1026"/>
          <p:cNvSpPr>
            <a:spLocks noGrp="1" noChangeArrowheads="1"/>
          </p:cNvSpPr>
          <p:nvPr>
            <p:ph type="hdr" sz="quarter"/>
          </p:nvPr>
        </p:nvSpPr>
        <p:spPr bwMode="auto">
          <a:xfrm>
            <a:off x="0" y="0"/>
            <a:ext cx="4341442" cy="344488"/>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defRPr sz="1300"/>
            </a:lvl1pPr>
          </a:lstStyle>
          <a:p>
            <a:endParaRPr lang="en-US"/>
          </a:p>
        </p:txBody>
      </p:sp>
      <p:sp>
        <p:nvSpPr>
          <p:cNvPr id="114691" name="Rectangle 1027"/>
          <p:cNvSpPr>
            <a:spLocks noGrp="1" noChangeArrowheads="1"/>
          </p:cNvSpPr>
          <p:nvPr>
            <p:ph type="dt" sz="quarter" idx="1"/>
          </p:nvPr>
        </p:nvSpPr>
        <p:spPr bwMode="auto">
          <a:xfrm>
            <a:off x="5677271" y="0"/>
            <a:ext cx="4341442" cy="344488"/>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a:defRPr sz="1300"/>
            </a:lvl1pPr>
          </a:lstStyle>
          <a:p>
            <a:endParaRPr lang="en-US"/>
          </a:p>
        </p:txBody>
      </p:sp>
      <p:sp>
        <p:nvSpPr>
          <p:cNvPr id="114692" name="Rectangle 1028"/>
          <p:cNvSpPr>
            <a:spLocks noGrp="1" noChangeArrowheads="1"/>
          </p:cNvSpPr>
          <p:nvPr>
            <p:ph type="ftr" sz="quarter" idx="2"/>
          </p:nvPr>
        </p:nvSpPr>
        <p:spPr bwMode="auto">
          <a:xfrm>
            <a:off x="0" y="6545262"/>
            <a:ext cx="4341442" cy="344488"/>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defRPr sz="1300"/>
            </a:lvl1pPr>
          </a:lstStyle>
          <a:p>
            <a:endParaRPr lang="en-US"/>
          </a:p>
        </p:txBody>
      </p:sp>
      <p:sp>
        <p:nvSpPr>
          <p:cNvPr id="114693" name="Rectangle 1029"/>
          <p:cNvSpPr>
            <a:spLocks noGrp="1" noChangeArrowheads="1"/>
          </p:cNvSpPr>
          <p:nvPr>
            <p:ph type="sldNum" sz="quarter" idx="3"/>
          </p:nvPr>
        </p:nvSpPr>
        <p:spPr bwMode="auto">
          <a:xfrm>
            <a:off x="5677271" y="6545262"/>
            <a:ext cx="4341442" cy="344488"/>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a:defRPr sz="1300"/>
            </a:lvl1pPr>
          </a:lstStyle>
          <a:p>
            <a:fld id="{15A03134-67A2-F641-BCF8-5805B4D61AC3}" type="slidenum">
              <a:rPr lang="en-US"/>
              <a:pPr/>
              <a:t>‹#›</a:t>
            </a:fld>
            <a:endParaRPr lang="en-US"/>
          </a:p>
        </p:txBody>
      </p:sp>
    </p:spTree>
    <p:extLst>
      <p:ext uri="{BB962C8B-B14F-4D97-AF65-F5344CB8AC3E}">
        <p14:creationId xmlns:p14="http://schemas.microsoft.com/office/powerpoint/2010/main" val="270651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41442" cy="344488"/>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defRPr sz="1300"/>
            </a:lvl1pPr>
          </a:lstStyle>
          <a:p>
            <a:endParaRPr lang="en-US"/>
          </a:p>
        </p:txBody>
      </p:sp>
      <p:sp>
        <p:nvSpPr>
          <p:cNvPr id="5123" name="Rectangle 3"/>
          <p:cNvSpPr>
            <a:spLocks noGrp="1" noChangeArrowheads="1"/>
          </p:cNvSpPr>
          <p:nvPr>
            <p:ph type="dt" idx="1"/>
          </p:nvPr>
        </p:nvSpPr>
        <p:spPr bwMode="auto">
          <a:xfrm>
            <a:off x="5677271" y="0"/>
            <a:ext cx="4341442" cy="344488"/>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a:defRPr sz="1300"/>
            </a:lvl1pPr>
          </a:lstStyle>
          <a:p>
            <a:endParaRPr lang="en-US"/>
          </a:p>
        </p:txBody>
      </p:sp>
      <p:sp>
        <p:nvSpPr>
          <p:cNvPr id="14340" name="Rectangle 4"/>
          <p:cNvSpPr>
            <a:spLocks noGrp="1" noRot="1" noChangeAspect="1" noChangeArrowheads="1" noTextEdit="1"/>
          </p:cNvSpPr>
          <p:nvPr>
            <p:ph type="sldImg" idx="2"/>
          </p:nvPr>
        </p:nvSpPr>
        <p:spPr bwMode="auto">
          <a:xfrm>
            <a:off x="3286125" y="515938"/>
            <a:ext cx="3446463" cy="2584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35829" y="3272631"/>
            <a:ext cx="7347056" cy="3100388"/>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6545262"/>
            <a:ext cx="4341442" cy="344488"/>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defRPr sz="1300"/>
            </a:lvl1pPr>
          </a:lstStyle>
          <a:p>
            <a:endParaRPr lang="en-US"/>
          </a:p>
        </p:txBody>
      </p:sp>
      <p:sp>
        <p:nvSpPr>
          <p:cNvPr id="5127" name="Rectangle 7"/>
          <p:cNvSpPr>
            <a:spLocks noGrp="1" noChangeArrowheads="1"/>
          </p:cNvSpPr>
          <p:nvPr>
            <p:ph type="sldNum" sz="quarter" idx="5"/>
          </p:nvPr>
        </p:nvSpPr>
        <p:spPr bwMode="auto">
          <a:xfrm>
            <a:off x="5677271" y="6545262"/>
            <a:ext cx="4341442" cy="344488"/>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a:defRPr sz="1300"/>
            </a:lvl1pPr>
          </a:lstStyle>
          <a:p>
            <a:fld id="{211368AC-0E6E-7B43-9332-AFF2CA743C65}" type="slidenum">
              <a:rPr lang="en-US"/>
              <a:pPr/>
              <a:t>‹#›</a:t>
            </a:fld>
            <a:endParaRPr lang="en-US"/>
          </a:p>
        </p:txBody>
      </p:sp>
    </p:spTree>
    <p:extLst>
      <p:ext uri="{BB962C8B-B14F-4D97-AF65-F5344CB8AC3E}">
        <p14:creationId xmlns:p14="http://schemas.microsoft.com/office/powerpoint/2010/main" val="3439998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EFE77C1-442A-B449-97DF-E3C7209894F3}" type="slidenum">
              <a:rPr lang="en-US"/>
              <a:pPr/>
              <a:t>1</a:t>
            </a:fld>
            <a:endParaRPr lang="en-US"/>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3BD5C98-04FA-B449-8BB4-532F71ACD7FD}" type="slidenum">
              <a:rPr lang="en-US"/>
              <a:pPr/>
              <a:t>10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Have students identify file formats that are cross platform (PDF, JPG, TIFF for example) and Native to an application such as Word, Photoshop, Flash files (.</a:t>
            </a:r>
            <a:r>
              <a:rPr lang="en-US" dirty="0" err="1">
                <a:latin typeface="Arial" charset="0"/>
                <a:ea typeface="ＭＳ Ｐゴシック" charset="-128"/>
                <a:cs typeface="ＭＳ Ｐゴシック" charset="-128"/>
              </a:rPr>
              <a:t>docx</a:t>
            </a:r>
            <a:r>
              <a:rPr lang="en-US" dirty="0">
                <a:latin typeface="Arial" charset="0"/>
                <a:ea typeface="ＭＳ Ｐゴシック" charset="-128"/>
                <a:cs typeface="ＭＳ Ｐゴシック" charset="-128"/>
              </a:rPr>
              <a:t>, .</a:t>
            </a:r>
            <a:r>
              <a:rPr lang="en-US" dirty="0" err="1">
                <a:latin typeface="Arial" charset="0"/>
                <a:ea typeface="ＭＳ Ｐゴシック" charset="-128"/>
                <a:cs typeface="ＭＳ Ｐゴシック" charset="-128"/>
              </a:rPr>
              <a:t>psd</a:t>
            </a:r>
            <a:r>
              <a:rPr lang="en-US" dirty="0">
                <a:latin typeface="Arial" charset="0"/>
                <a:ea typeface="ＭＳ Ｐゴシック" charset="-128"/>
                <a:cs typeface="ＭＳ Ｐゴシック" charset="-128"/>
              </a:rPr>
              <a:t>, .</a:t>
            </a:r>
            <a:r>
              <a:rPr lang="en-US" dirty="0" err="1">
                <a:latin typeface="Arial" charset="0"/>
                <a:ea typeface="ＭＳ Ｐゴシック" charset="-128"/>
                <a:cs typeface="ＭＳ Ｐゴシック" charset="-128"/>
              </a:rPr>
              <a:t>fla</a:t>
            </a:r>
            <a:r>
              <a:rPr lang="en-US" dirty="0">
                <a:latin typeface="Arial" charset="0"/>
                <a:ea typeface="ＭＳ Ｐゴシック" charset="-128"/>
                <a:cs typeface="ＭＳ Ｐゴシック" charset="-128"/>
              </a:rPr>
              <a:t> for example).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211F9E8-06AD-944B-B708-887788BDBEC7}"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Have students identify techniques to manage files effectively </a:t>
            </a:r>
            <a:r>
              <a:rPr lang="en-US" dirty="0" smtClean="0">
                <a:latin typeface="Arial" charset="0"/>
                <a:ea typeface="ＭＳ Ｐゴシック" charset="-128"/>
                <a:cs typeface="ＭＳ Ｐゴシック" charset="-128"/>
              </a:rPr>
              <a:t>, ,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6C3FFA5-22C7-3849-AA34-9C8C56DBB687}" type="slidenum">
              <a:rPr lang="en-US"/>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DFE7BD3-5924-E344-8643-BF6C9F0E6411}" type="slidenum">
              <a:rPr lang="en-US"/>
              <a:pPr/>
              <a:t>13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16FF3BF-D02E-8B49-ADAD-78EA998CFFF0}"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63C96CF-6C3F-1646-9682-03BABC31066D}"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Use this slide to discuss decisions developers must make to balance quality and file size. Higher sample resolutions lead to larger file sizes, but lower sample resolutions lead to lower quality representation of the analog data.</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Ask students where they expect to find higher levels of quantization and why?</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31E319A-BC8F-5C44-BF26-227D3454A049}" type="slidenum">
              <a:rPr lang="en-US"/>
              <a:pPr/>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Use this slide to discuss decisions developers must make to balance quality and file size. Higher sample rates lead to larger file sizes, but lower sample rates lead to lower quality representation of the analog data.</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Ask students to identify the spatial resolution setting for their digital camera. If they have a camera phone, have them locate the spatial resolution for the images they take on their camera phone.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DC3298-71EB-7F44-9E8B-33C2CB5A0F54}" type="slidenum">
              <a:rPr lang="en-US"/>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Students should identify different forms of description and command based encoding.</a:t>
            </a:r>
          </a:p>
          <a:p>
            <a:pPr eaLnBrk="1" hangingPunct="1"/>
            <a:r>
              <a:rPr lang="en-US" dirty="0">
                <a:latin typeface="Arial" charset="0"/>
                <a:ea typeface="ＭＳ Ｐゴシック" charset="-128"/>
                <a:cs typeface="ＭＳ Ｐゴシック" charset="-128"/>
              </a:rPr>
              <a:t>Bitmapped images = description</a:t>
            </a:r>
          </a:p>
          <a:p>
            <a:pPr eaLnBrk="1" hangingPunct="1"/>
            <a:r>
              <a:rPr lang="en-US" dirty="0">
                <a:latin typeface="Arial" charset="0"/>
                <a:ea typeface="ＭＳ Ｐゴシック" charset="-128"/>
                <a:cs typeface="ＭＳ Ｐゴシック" charset="-128"/>
              </a:rPr>
              <a:t>Vector images = command</a:t>
            </a:r>
          </a:p>
          <a:p>
            <a:pPr eaLnBrk="1" hangingPunct="1"/>
            <a:r>
              <a:rPr lang="en-US" dirty="0">
                <a:latin typeface="Arial" charset="0"/>
                <a:ea typeface="ＭＳ Ｐゴシック" charset="-128"/>
                <a:cs typeface="ＭＳ Ｐゴシック" charset="-128"/>
              </a:rPr>
              <a:t>Sampled sound = description</a:t>
            </a:r>
          </a:p>
          <a:p>
            <a:pPr eaLnBrk="1" hangingPunct="1"/>
            <a:r>
              <a:rPr lang="en-US" dirty="0">
                <a:latin typeface="Arial" charset="0"/>
                <a:ea typeface="ＭＳ Ｐゴシック" charset="-128"/>
                <a:cs typeface="ＭＳ Ｐゴシック" charset="-128"/>
              </a:rPr>
              <a:t>Synthesized sound = command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AF232B9-675F-014E-9BBE-EBE6B9A40BEB}" type="slidenum">
              <a:rPr lang="en-US"/>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this table to compare digital data from a photograph or recording of bird songs to understand the benefits of using descriptive encoding.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Consider the benefits of creating MIDI sounds or PowerPoint clip media using command based encoding.</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Discuss the decision process developers must make when they chose the format to capture, edit and save media in each mode.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113E1E4-8275-D64E-8476-9B6C71DADE92}" type="slidenum">
              <a:rPr lang="en-US"/>
              <a:pPr/>
              <a:t>19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Class should identify why compression is necessary with digital media and two reasons why developers should have an understanding of compression.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D4EF313-5474-F24D-97E1-4F708A8A02FF}" type="slidenum">
              <a:rPr lang="en-US"/>
              <a:pPr/>
              <a:t>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should provide examples for each of these concepts.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A9E9E54-8858-0041-BC90-6BEAC77E5E0F}" type="slidenum">
              <a:rPr lang="en-US"/>
              <a:pPr/>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6266412-065F-9D49-9E68-6A2A2703B07E}" type="slidenum">
              <a:rPr lang="en-US"/>
              <a:pPr/>
              <a:t>21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Discussion should center on what types of data are best suited for </a:t>
            </a:r>
            <a:r>
              <a:rPr lang="en-US" dirty="0" err="1">
                <a:latin typeface="Arial" charset="0"/>
                <a:ea typeface="ＭＳ Ｐゴシック" charset="-128"/>
                <a:cs typeface="ＭＳ Ｐゴシック" charset="-128"/>
              </a:rPr>
              <a:t>lossy</a:t>
            </a:r>
            <a:r>
              <a:rPr lang="en-US" dirty="0">
                <a:latin typeface="Arial" charset="0"/>
                <a:ea typeface="ＭＳ Ｐゴシック" charset="-128"/>
                <a:cs typeface="ＭＳ Ｐゴシック" charset="-128"/>
              </a:rPr>
              <a:t> or lossless strategies.</a:t>
            </a:r>
          </a:p>
          <a:p>
            <a:pPr eaLnBrk="1" hangingPunct="1"/>
            <a:r>
              <a:rPr lang="en-US" dirty="0">
                <a:latin typeface="Arial" charset="0"/>
                <a:ea typeface="ＭＳ Ｐゴシック" charset="-128"/>
                <a:cs typeface="ＭＳ Ｐゴシック" charset="-128"/>
              </a:rPr>
              <a:t>Photos and videos can lose data without compromising the content. A article would not be intelligible if some of the text were lost.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59E801B-7ED5-C44E-AED8-2CEB771288FE}" type="slidenum">
              <a:rPr lang="en-US"/>
              <a:pPr/>
              <a:t>22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research the error correction overhead on a CD and DVD.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829F9D5-36CA-9B47-BE18-8D7C26F31AF6}" type="slidenum">
              <a:rPr lang="en-US"/>
              <a:pPr/>
              <a:t>23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Consider additional advantages not mentioned 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5649B82-4ADE-334E-A697-F9BBF38A6924}" type="slidenum">
              <a:rPr lang="en-US"/>
              <a:pPr/>
              <a:t>24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a specific example for one of the disadvantages. Examples might be to research the file size of a 40 minute uncompressed digital video, how many processors it takes to render a feature length animation, the bandwidth requirements for full motion video, the problem of preserving data on magnetic tape or disk cartridges.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DA9C419-C2D5-A04B-ACFD-8BCAFCFB1400}" type="slidenum">
              <a:rPr lang="en-US"/>
              <a:pPr/>
              <a:t>25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0BB10B2-3102-F74A-ABA3-D281617BB23F}" type="slidenum">
              <a:rPr lang="en-US"/>
              <a:pPr/>
              <a:t>26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3674641-5B3B-F045-AF2E-FCB78A384FBF}" type="slidenum">
              <a:rPr lang="en-US"/>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A630355-EDC3-AB4D-A22B-73675A97507F}" type="slidenum">
              <a:rPr lang="en-US"/>
              <a:pPr/>
              <a:t>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F156B74-A752-9D42-9D65-738D90DDE56F}" type="slidenum">
              <a:rPr lang="en-US"/>
              <a:pPr/>
              <a:t>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4502812-6BD5-304C-BA34-7ACFC4A3FE67}"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5A201A6-271E-DB43-A12D-35325619DE48}"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additional common data formats and program formats. </a:t>
            </a:r>
          </a:p>
          <a:p>
            <a:pPr eaLnBrk="1" hangingPunct="1"/>
            <a:r>
              <a:rPr lang="en-US">
                <a:latin typeface="Arial" charset="0"/>
                <a:ea typeface="ＭＳ Ｐゴシック" charset="-128"/>
                <a:cs typeface="ＭＳ Ｐゴシック" charset="-128"/>
              </a:rPr>
              <a:t>What would happen if one tired to open a program file format such as Excel.exe as a data file in Word? Could students read the contents of a file that contains binary instructions in a Word program?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0912159-686D-BF44-8CC3-92F1E59011EC}" type="slidenum">
              <a:rPr lang="en-US"/>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C2F235F-3C35-7B42-8638-71F09F863276}" type="slidenum">
              <a:rPr lang="en-US"/>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9/17/2018</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E6333C2A-40A1-024D-A572-2F74CFD2133B}"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9/17/2018</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70C4228B-3D77-FA44-B5DC-D4621A2C93FA}"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9/17/2018</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44728DC-25FA-9248-A0B0-08EE7EE0302B}"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9/17/2018</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B2E5BAB5-96A9-344E-AC5A-CB6D3611930D}"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9/17/2018</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C45B839D-0DE1-FD4D-A6D6-F3903C62EC08}"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9/17/2018</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6BF7D705-45AA-1743-A948-EF531BBEA73C}"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9/17/2018</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09D5D1A8-C0DE-CA4C-8138-88B1DA9FB005}"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9/17/2018</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634D1CF2-5354-0740-99E4-EDD5472A0B3B}"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9/17/2018</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4AB98681-83B5-944E-B93D-DB211BC0FAB3}"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9/17/2018</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3CD3C6E7-FA3E-C24B-BBB6-09900D02AE2F}"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9/17/2018</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E6C11F81-60FF-B340-B49F-92CE111224B2}"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49951-DA9A-C848-8769-6DF1EF870B3D}"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Microsoft_Word_97_-_2003_Document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52400" y="762000"/>
            <a:ext cx="8229600" cy="1143000"/>
          </a:xfrm>
        </p:spPr>
        <p:txBody>
          <a:bodyPr/>
          <a:lstStyle/>
          <a:p>
            <a:pPr eaLnBrk="1" hangingPunct="1"/>
            <a:r>
              <a:rPr lang="en-US" dirty="0" smtClean="0"/>
              <a:t>Chapter Highlights</a:t>
            </a:r>
            <a:endParaRPr lang="en-US" dirty="0"/>
          </a:p>
        </p:txBody>
      </p:sp>
      <p:sp>
        <p:nvSpPr>
          <p:cNvPr id="17412" name="Rectangle 3"/>
          <p:cNvSpPr>
            <a:spLocks noGrp="1" noChangeArrowheads="1"/>
          </p:cNvSpPr>
          <p:nvPr>
            <p:ph idx="1"/>
          </p:nvPr>
        </p:nvSpPr>
        <p:spPr>
          <a:xfrm>
            <a:off x="228600" y="1676400"/>
            <a:ext cx="8229600" cy="4525963"/>
          </a:xfrm>
        </p:spPr>
        <p:txBody>
          <a:bodyPr>
            <a:noAutofit/>
          </a:bodyPr>
          <a:lstStyle/>
          <a:p>
            <a:pPr eaLnBrk="1" hangingPunct="1">
              <a:lnSpc>
                <a:spcPct val="95000"/>
              </a:lnSpc>
            </a:pPr>
            <a:r>
              <a:rPr lang="en-US" sz="4000" dirty="0"/>
              <a:t>Elements of digital media.</a:t>
            </a:r>
          </a:p>
          <a:p>
            <a:pPr eaLnBrk="1" hangingPunct="1">
              <a:lnSpc>
                <a:spcPct val="95000"/>
              </a:lnSpc>
            </a:pPr>
            <a:r>
              <a:rPr lang="en-US" sz="4000" dirty="0"/>
              <a:t>Digital codes.</a:t>
            </a:r>
          </a:p>
          <a:p>
            <a:pPr eaLnBrk="1" hangingPunct="1">
              <a:lnSpc>
                <a:spcPct val="95000"/>
              </a:lnSpc>
            </a:pPr>
            <a:r>
              <a:rPr lang="en-US" sz="4000" dirty="0"/>
              <a:t>Digital files.</a:t>
            </a:r>
          </a:p>
          <a:p>
            <a:pPr eaLnBrk="1" hangingPunct="1">
              <a:lnSpc>
                <a:spcPct val="95000"/>
              </a:lnSpc>
            </a:pPr>
            <a:r>
              <a:rPr lang="en-US" sz="4000" dirty="0"/>
              <a:t>Digitization process.</a:t>
            </a:r>
          </a:p>
          <a:p>
            <a:pPr eaLnBrk="1" hangingPunct="1">
              <a:lnSpc>
                <a:spcPct val="95000"/>
              </a:lnSpc>
            </a:pPr>
            <a:r>
              <a:rPr lang="en-US" sz="4000" dirty="0"/>
              <a:t>Compression for digital media.</a:t>
            </a:r>
          </a:p>
          <a:p>
            <a:pPr eaLnBrk="1" hangingPunct="1">
              <a:lnSpc>
                <a:spcPct val="95000"/>
              </a:lnSpc>
            </a:pPr>
            <a:r>
              <a:rPr lang="en-US" sz="4000" dirty="0"/>
              <a:t>Advantages of digital media.</a:t>
            </a:r>
          </a:p>
          <a:p>
            <a:pPr eaLnBrk="1" hangingPunct="1">
              <a:lnSpc>
                <a:spcPct val="95000"/>
              </a:lnSpc>
            </a:pPr>
            <a:r>
              <a:rPr lang="en-US" sz="4000" dirty="0"/>
              <a:t>Challenges of digital media.</a:t>
            </a:r>
          </a:p>
        </p:txBody>
      </p:sp>
      <p:sp>
        <p:nvSpPr>
          <p:cNvPr id="17410" name="Slide Number Placeholder 4"/>
          <p:cNvSpPr>
            <a:spLocks noGrp="1"/>
          </p:cNvSpPr>
          <p:nvPr>
            <p:ph type="sldNum" sz="quarter" idx="12"/>
          </p:nvPr>
        </p:nvSpPr>
        <p:spPr>
          <a:noFill/>
        </p:spPr>
        <p:txBody>
          <a:bodyPr/>
          <a:lstStyle/>
          <a:p>
            <a:fld id="{DB2D2225-EB5C-2748-84B0-8A873F336473}" type="slidenum">
              <a:rPr lang="en-US" smtClean="0"/>
              <a:pPr/>
              <a:t>1</a:t>
            </a:fld>
            <a:endParaRPr lang="en-US" smtClean="0"/>
          </a:p>
        </p:txBody>
      </p:sp>
      <p:sp>
        <p:nvSpPr>
          <p:cNvPr id="5" name="Rectangle 2"/>
          <p:cNvSpPr txBox="1">
            <a:spLocks noChangeArrowheads="1"/>
          </p:cNvSpPr>
          <p:nvPr/>
        </p:nvSpPr>
        <p:spPr>
          <a:xfrm>
            <a:off x="-228600" y="-457200"/>
            <a:ext cx="5257800" cy="1933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Chapter Two</a:t>
            </a:r>
            <a:endParaRPr lang="en-US" b="1" dirty="0"/>
          </a:p>
        </p:txBody>
      </p:sp>
      <p:sp>
        <p:nvSpPr>
          <p:cNvPr id="6" name="Rectangle 3"/>
          <p:cNvSpPr txBox="1">
            <a:spLocks noChangeArrowheads="1"/>
          </p:cNvSpPr>
          <p:nvPr/>
        </p:nvSpPr>
        <p:spPr>
          <a:xfrm>
            <a:off x="4343400" y="242887"/>
            <a:ext cx="49530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Wingdings" charset="2"/>
              <a:buNone/>
            </a:pPr>
            <a:r>
              <a:rPr lang="en-US" sz="4800" b="1" dirty="0" smtClean="0">
                <a:solidFill>
                  <a:schemeClr val="accent6">
                    <a:lumMod val="75000"/>
                  </a:schemeClr>
                </a:solidFill>
              </a:rPr>
              <a:t>Digital Data</a:t>
            </a:r>
            <a:endParaRPr lang="en-US"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152400"/>
            <a:ext cx="8229600" cy="1143000"/>
          </a:xfrm>
        </p:spPr>
        <p:txBody>
          <a:bodyPr/>
          <a:lstStyle/>
          <a:p>
            <a:pPr eaLnBrk="1" hangingPunct="1"/>
            <a:r>
              <a:rPr lang="en-US" dirty="0" smtClean="0">
                <a:solidFill>
                  <a:srgbClr val="FF0000"/>
                </a:solidFill>
              </a:rPr>
              <a:t>Data File Compatibility </a:t>
            </a:r>
            <a:r>
              <a:rPr lang="ar-SA" dirty="0" smtClean="0">
                <a:solidFill>
                  <a:srgbClr val="FF0000"/>
                </a:solidFill>
              </a:rPr>
              <a:t>مهم</a:t>
            </a:r>
            <a:endParaRPr lang="en-US" dirty="0">
              <a:solidFill>
                <a:srgbClr val="FF0000"/>
              </a:solidFill>
            </a:endParaRPr>
          </a:p>
        </p:txBody>
      </p:sp>
      <p:sp>
        <p:nvSpPr>
          <p:cNvPr id="37892" name="Rectangle 3"/>
          <p:cNvSpPr>
            <a:spLocks noGrp="1" noChangeArrowheads="1"/>
          </p:cNvSpPr>
          <p:nvPr>
            <p:ph idx="1"/>
          </p:nvPr>
        </p:nvSpPr>
        <p:spPr>
          <a:xfrm>
            <a:off x="-152400" y="838200"/>
            <a:ext cx="9296400" cy="4525963"/>
          </a:xfrm>
        </p:spPr>
        <p:txBody>
          <a:bodyPr>
            <a:normAutofit/>
          </a:bodyPr>
          <a:lstStyle/>
          <a:p>
            <a:pPr eaLnBrk="1" hangingPunct="1"/>
            <a:r>
              <a:rPr lang="en-US" sz="3600" dirty="0">
                <a:solidFill>
                  <a:srgbClr val="FF0000"/>
                </a:solidFill>
              </a:rPr>
              <a:t>Cross-platform compatible </a:t>
            </a:r>
            <a:r>
              <a:rPr lang="en-US" sz="3600" dirty="0" smtClean="0">
                <a:solidFill>
                  <a:srgbClr val="FF0000"/>
                </a:solidFill>
              </a:rPr>
              <a:t>files</a:t>
            </a:r>
            <a:r>
              <a:rPr lang="en-US" sz="3600" dirty="0" smtClean="0"/>
              <a:t>.</a:t>
            </a:r>
          </a:p>
          <a:p>
            <a:pPr eaLnBrk="1" hangingPunct="1"/>
            <a:r>
              <a:rPr lang="en-US" sz="3200" dirty="0" smtClean="0">
                <a:ea typeface="ＭＳ Ｐゴシック" charset="-128"/>
              </a:rPr>
              <a:t>Open </a:t>
            </a:r>
            <a:r>
              <a:rPr lang="en-US" sz="3200" dirty="0">
                <a:ea typeface="ＭＳ Ｐゴシック" charset="-128"/>
              </a:rPr>
              <a:t>and use on any computer hardware and software configuration.</a:t>
            </a:r>
            <a:br>
              <a:rPr lang="en-US" sz="3200" dirty="0">
                <a:ea typeface="ＭＳ Ｐゴシック" charset="-128"/>
              </a:rPr>
            </a:br>
            <a:endParaRPr lang="en-US" sz="3200" dirty="0">
              <a:ea typeface="ＭＳ Ｐゴシック" charset="-128"/>
            </a:endParaRPr>
          </a:p>
          <a:p>
            <a:pPr eaLnBrk="1" hangingPunct="1"/>
            <a:r>
              <a:rPr lang="en-US" sz="3600" dirty="0">
                <a:solidFill>
                  <a:srgbClr val="FF0000"/>
                </a:solidFill>
              </a:rPr>
              <a:t>Files that are native or specialized </a:t>
            </a:r>
            <a:r>
              <a:rPr lang="en-US" sz="3600" dirty="0"/>
              <a:t>to the application that created the data file.</a:t>
            </a:r>
          </a:p>
          <a:p>
            <a:pPr lvl="1" eaLnBrk="1" hangingPunct="1"/>
            <a:r>
              <a:rPr lang="en-US" sz="3200" dirty="0">
                <a:ea typeface="ＭＳ Ｐゴシック" charset="-128"/>
              </a:rPr>
              <a:t>Require source application to open the file.</a:t>
            </a:r>
          </a:p>
          <a:p>
            <a:pPr lvl="1" eaLnBrk="1" hangingPunct="1"/>
            <a:endParaRPr lang="en-US" sz="3200" dirty="0">
              <a:ea typeface="ＭＳ Ｐゴシック" charset="-128"/>
            </a:endParaRPr>
          </a:p>
        </p:txBody>
      </p:sp>
      <p:sp>
        <p:nvSpPr>
          <p:cNvPr id="37890" name="Slide Number Placeholder 4"/>
          <p:cNvSpPr>
            <a:spLocks noGrp="1"/>
          </p:cNvSpPr>
          <p:nvPr>
            <p:ph type="sldNum" sz="quarter" idx="12"/>
          </p:nvPr>
        </p:nvSpPr>
        <p:spPr>
          <a:noFill/>
        </p:spPr>
        <p:txBody>
          <a:bodyPr/>
          <a:lstStyle/>
          <a:p>
            <a:fld id="{995C8369-0AC4-0D40-830B-AAABE74A83F9}" type="slidenum">
              <a:rPr lang="en-US" smtClean="0"/>
              <a:pPr/>
              <a:t>10</a:t>
            </a:fld>
            <a:endParaRPr lang="en-US" smtClean="0"/>
          </a:p>
        </p:txBody>
      </p:sp>
      <p:sp>
        <p:nvSpPr>
          <p:cNvPr id="2" name="مستطيل 1"/>
          <p:cNvSpPr/>
          <p:nvPr/>
        </p:nvSpPr>
        <p:spPr>
          <a:xfrm>
            <a:off x="-76200" y="5657671"/>
            <a:ext cx="9220200" cy="1200329"/>
          </a:xfrm>
          <a:prstGeom prst="rect">
            <a:avLst/>
          </a:prstGeom>
        </p:spPr>
        <p:txBody>
          <a:bodyPr wrap="square">
            <a:spAutoFit/>
          </a:bodyPr>
          <a:lstStyle/>
          <a:p>
            <a:r>
              <a:rPr lang="en-US" dirty="0"/>
              <a:t>Have students identify file formats that are cross platform (PDF, JPG, TIFF for example) and Native to an application such as Word, Photoshop, Flash files (.</a:t>
            </a:r>
            <a:r>
              <a:rPr lang="en-US" dirty="0" err="1"/>
              <a:t>docx</a:t>
            </a:r>
            <a:r>
              <a:rPr lang="en-US" dirty="0"/>
              <a:t>, .</a:t>
            </a:r>
            <a:r>
              <a:rPr lang="en-US" dirty="0" err="1"/>
              <a:t>psd</a:t>
            </a:r>
            <a:r>
              <a:rPr lang="en-US" dirty="0"/>
              <a:t>, .</a:t>
            </a:r>
            <a:r>
              <a:rPr lang="en-US" dirty="0" err="1"/>
              <a:t>fla</a:t>
            </a:r>
            <a:r>
              <a:rPr lang="en-US" dirty="0"/>
              <a:t> for example).</a:t>
            </a:r>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81000" y="0"/>
            <a:ext cx="8229600" cy="1143000"/>
          </a:xfrm>
        </p:spPr>
        <p:txBody>
          <a:bodyPr>
            <a:normAutofit/>
          </a:bodyPr>
          <a:lstStyle/>
          <a:p>
            <a:pPr eaLnBrk="1" hangingPunct="1"/>
            <a:r>
              <a:rPr lang="en-US" sz="5400" dirty="0" smtClean="0">
                <a:solidFill>
                  <a:srgbClr val="FF0000"/>
                </a:solidFill>
              </a:rPr>
              <a:t>File Maintenance</a:t>
            </a:r>
            <a:endParaRPr lang="en-US" sz="5400" dirty="0">
              <a:solidFill>
                <a:srgbClr val="FF0000"/>
              </a:solidFill>
            </a:endParaRPr>
          </a:p>
        </p:txBody>
      </p:sp>
      <p:sp>
        <p:nvSpPr>
          <p:cNvPr id="39940" name="Rectangle 3"/>
          <p:cNvSpPr>
            <a:spLocks noGrp="1" noChangeArrowheads="1"/>
          </p:cNvSpPr>
          <p:nvPr>
            <p:ph idx="1"/>
          </p:nvPr>
        </p:nvSpPr>
        <p:spPr>
          <a:xfrm>
            <a:off x="-381000" y="762000"/>
            <a:ext cx="9753600" cy="5943600"/>
          </a:xfrm>
        </p:spPr>
        <p:txBody>
          <a:bodyPr>
            <a:noAutofit/>
          </a:bodyPr>
          <a:lstStyle/>
          <a:p>
            <a:pPr eaLnBrk="1" hangingPunct="1"/>
            <a:r>
              <a:rPr lang="en-US" sz="4000" dirty="0"/>
              <a:t>Data loss and destruction impacts multimedia project completion.</a:t>
            </a:r>
          </a:p>
          <a:p>
            <a:pPr eaLnBrk="1" hangingPunct="1"/>
            <a:r>
              <a:rPr lang="en-US" sz="4000" b="1" dirty="0">
                <a:solidFill>
                  <a:srgbClr val="FF0000"/>
                </a:solidFill>
              </a:rPr>
              <a:t>Effective file </a:t>
            </a:r>
            <a:r>
              <a:rPr lang="en-US" sz="4000" dirty="0">
                <a:solidFill>
                  <a:srgbClr val="FF0000"/>
                </a:solidFill>
              </a:rPr>
              <a:t>maintenance involves:</a:t>
            </a:r>
          </a:p>
          <a:p>
            <a:pPr marL="971550" lvl="1" indent="-514350">
              <a:buFont typeface="+mj-lt"/>
              <a:buAutoNum type="arabicPeriod"/>
            </a:pPr>
            <a:r>
              <a:rPr lang="en-US" sz="3600" dirty="0">
                <a:ea typeface="ＭＳ Ｐゴシック" charset="-128"/>
              </a:rPr>
              <a:t> Identification </a:t>
            </a:r>
            <a:r>
              <a:rPr lang="en-US" sz="3600" dirty="0" smtClean="0">
                <a:ea typeface="ＭＳ Ｐゴシック" charset="-128"/>
              </a:rPr>
              <a:t>:</a:t>
            </a:r>
            <a:r>
              <a:rPr lang="en-US" sz="3600" dirty="0" smtClean="0">
                <a:latin typeface="Arial" charset="0"/>
                <a:ea typeface="ＭＳ Ｐゴシック" charset="-128"/>
                <a:cs typeface="ＭＳ Ｐゴシック" charset="-128"/>
              </a:rPr>
              <a:t>using </a:t>
            </a:r>
            <a:r>
              <a:rPr lang="en-US" sz="3600" dirty="0">
                <a:latin typeface="Arial" charset="0"/>
                <a:ea typeface="ＭＳ Ｐゴシック" charset="-128"/>
                <a:cs typeface="ＭＳ Ｐゴシック" charset="-128"/>
              </a:rPr>
              <a:t>meaningful file names</a:t>
            </a:r>
            <a:endParaRPr lang="en-US" sz="3600" dirty="0">
              <a:ea typeface="ＭＳ Ｐゴシック" charset="-128"/>
            </a:endParaRPr>
          </a:p>
          <a:p>
            <a:pPr marL="971550" lvl="1" indent="-514350">
              <a:buFont typeface="+mj-lt"/>
              <a:buAutoNum type="arabicPeriod"/>
            </a:pPr>
            <a:r>
              <a:rPr lang="en-US" sz="3600" dirty="0">
                <a:ea typeface="ＭＳ Ｐゴシック" charset="-128"/>
              </a:rPr>
              <a:t> </a:t>
            </a:r>
            <a:r>
              <a:rPr lang="en-US" sz="3600" dirty="0" err="1" smtClean="0">
                <a:ea typeface="ＭＳ Ｐゴシック" charset="-128"/>
              </a:rPr>
              <a:t>Categorizati</a:t>
            </a:r>
            <a:r>
              <a:rPr lang="en-US" sz="3600" dirty="0" smtClean="0">
                <a:ea typeface="ＭＳ Ｐゴシック" charset="-128"/>
              </a:rPr>
              <a:t>  :</a:t>
            </a:r>
            <a:r>
              <a:rPr lang="en-US" sz="3600" dirty="0" err="1" smtClean="0">
                <a:ea typeface="ＭＳ Ｐゴシック" charset="-128"/>
              </a:rPr>
              <a:t>on</a:t>
            </a:r>
            <a:r>
              <a:rPr lang="en-US" sz="3600" dirty="0" err="1" smtClean="0">
                <a:latin typeface="Arial" charset="0"/>
                <a:ea typeface="ＭＳ Ｐゴシック" charset="-128"/>
                <a:cs typeface="ＭＳ Ｐゴシック" charset="-128"/>
              </a:rPr>
              <a:t>organized</a:t>
            </a:r>
            <a:r>
              <a:rPr lang="en-US" sz="3600" dirty="0" smtClean="0">
                <a:latin typeface="Arial" charset="0"/>
                <a:ea typeface="ＭＳ Ｐゴシック" charset="-128"/>
                <a:cs typeface="ＭＳ Ｐゴシック" charset="-128"/>
              </a:rPr>
              <a:t> </a:t>
            </a:r>
            <a:r>
              <a:rPr lang="en-US" sz="3600" dirty="0">
                <a:latin typeface="Arial" charset="0"/>
                <a:ea typeface="ＭＳ Ｐゴシック" charset="-128"/>
                <a:cs typeface="ＭＳ Ｐゴシック" charset="-128"/>
              </a:rPr>
              <a:t>folders</a:t>
            </a:r>
            <a:endParaRPr lang="en-US" sz="3600" dirty="0">
              <a:ea typeface="ＭＳ Ｐゴシック" charset="-128"/>
            </a:endParaRPr>
          </a:p>
          <a:p>
            <a:pPr marL="971550" lvl="1" indent="-514350">
              <a:buFont typeface="+mj-lt"/>
              <a:buAutoNum type="arabicPeriod"/>
            </a:pPr>
            <a:r>
              <a:rPr lang="en-US" sz="3600" dirty="0">
                <a:ea typeface="ＭＳ Ｐゴシック" charset="-128"/>
              </a:rPr>
              <a:t> Preservation</a:t>
            </a:r>
            <a:r>
              <a:rPr lang="en-US" sz="3600" dirty="0" smtClean="0">
                <a:ea typeface="ＭＳ Ｐゴシック" charset="-128"/>
              </a:rPr>
              <a:t>.:</a:t>
            </a:r>
            <a:r>
              <a:rPr lang="en-US" sz="3600" dirty="0" smtClean="0">
                <a:latin typeface="Arial" charset="0"/>
                <a:ea typeface="ＭＳ Ｐゴシック" charset="-128"/>
                <a:cs typeface="ＭＳ Ｐゴシック" charset="-128"/>
              </a:rPr>
              <a:t> </a:t>
            </a:r>
            <a:r>
              <a:rPr lang="en-US" sz="3600" dirty="0">
                <a:latin typeface="Arial" charset="0"/>
                <a:ea typeface="ＭＳ Ｐゴシック" charset="-128"/>
                <a:cs typeface="ＭＳ Ｐゴシック" charset="-128"/>
              </a:rPr>
              <a:t>backup data on routine basis.</a:t>
            </a:r>
          </a:p>
          <a:p>
            <a:pPr marL="971550" lvl="1" indent="-514350" eaLnBrk="1" hangingPunct="1">
              <a:buFont typeface="+mj-lt"/>
              <a:buAutoNum type="arabicPeriod"/>
            </a:pPr>
            <a:endParaRPr lang="en-US" sz="3600" dirty="0">
              <a:ea typeface="ＭＳ Ｐゴシック" charset="-128"/>
            </a:endParaRPr>
          </a:p>
        </p:txBody>
      </p:sp>
      <p:sp>
        <p:nvSpPr>
          <p:cNvPr id="39938" name="Slide Number Placeholder 4"/>
          <p:cNvSpPr>
            <a:spLocks noGrp="1"/>
          </p:cNvSpPr>
          <p:nvPr>
            <p:ph type="sldNum" sz="quarter" idx="12"/>
          </p:nvPr>
        </p:nvSpPr>
        <p:spPr>
          <a:noFill/>
        </p:spPr>
        <p:txBody>
          <a:bodyPr/>
          <a:lstStyle/>
          <a:p>
            <a:fld id="{B6F3D7C6-E135-CC4A-BE77-085C9C58F547}" type="slidenum">
              <a:rPr lang="en-US" smtClean="0"/>
              <a:pPr/>
              <a:t>11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a:bodyPr>
          <a:lstStyle/>
          <a:p>
            <a:pPr eaLnBrk="1" hangingPunct="1"/>
            <a:r>
              <a:rPr lang="en-US" sz="6000" dirty="0" smtClean="0">
                <a:solidFill>
                  <a:srgbClr val="FF0000"/>
                </a:solidFill>
              </a:rPr>
              <a:t>Digitization</a:t>
            </a:r>
            <a:endParaRPr lang="en-US" sz="6000" dirty="0">
              <a:solidFill>
                <a:srgbClr val="FF0000"/>
              </a:solidFill>
            </a:endParaRPr>
          </a:p>
        </p:txBody>
      </p:sp>
      <p:sp>
        <p:nvSpPr>
          <p:cNvPr id="41986" name="Slide Number Placeholder 3"/>
          <p:cNvSpPr>
            <a:spLocks noGrp="1"/>
          </p:cNvSpPr>
          <p:nvPr>
            <p:ph type="sldNum" sz="quarter" idx="12"/>
          </p:nvPr>
        </p:nvSpPr>
        <p:spPr>
          <a:noFill/>
        </p:spPr>
        <p:txBody>
          <a:bodyPr/>
          <a:lstStyle/>
          <a:p>
            <a:fld id="{3C3AC034-EC2B-5341-9C75-CCBDF3D237C7}" type="slidenum">
              <a:rPr lang="en-US" smtClean="0"/>
              <a:pPr/>
              <a:t>12</a:t>
            </a:fld>
            <a:endParaRPr lang="en-US" smtClean="0"/>
          </a:p>
        </p:txBody>
      </p:sp>
      <p:sp>
        <p:nvSpPr>
          <p:cNvPr id="41988" name="Rectangle 3"/>
          <p:cNvSpPr>
            <a:spLocks noGrp="1" noChangeArrowheads="1"/>
          </p:cNvSpPr>
          <p:nvPr>
            <p:ph type="subTitle" idx="4294967295"/>
          </p:nvPr>
        </p:nvSpPr>
        <p:spPr>
          <a:xfrm>
            <a:off x="152400" y="1752600"/>
            <a:ext cx="8991600" cy="3657600"/>
          </a:xfrm>
        </p:spPr>
        <p:txBody>
          <a:bodyPr>
            <a:normAutofit/>
          </a:bodyPr>
          <a:lstStyle/>
          <a:p>
            <a:pPr marL="0" indent="0" algn="ctr" eaLnBrk="1" hangingPunct="1">
              <a:buFont typeface="Wingdings" charset="2"/>
              <a:buNone/>
            </a:pPr>
            <a:r>
              <a:rPr lang="en-US" sz="5400" dirty="0" smtClean="0"/>
              <a:t>Analog To  Digital Conversion.</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sz="4800" dirty="0" smtClean="0">
                <a:solidFill>
                  <a:srgbClr val="FF0000"/>
                </a:solidFill>
              </a:rPr>
              <a:t>Sampling Analog Data</a:t>
            </a:r>
            <a:endParaRPr lang="en-US" sz="4800" dirty="0">
              <a:solidFill>
                <a:srgbClr val="FF0000"/>
              </a:solidFill>
            </a:endParaRPr>
          </a:p>
        </p:txBody>
      </p:sp>
      <p:sp>
        <p:nvSpPr>
          <p:cNvPr id="44036" name="Rectangle 3"/>
          <p:cNvSpPr>
            <a:spLocks noGrp="1" noChangeArrowheads="1"/>
          </p:cNvSpPr>
          <p:nvPr>
            <p:ph idx="1"/>
          </p:nvPr>
        </p:nvSpPr>
        <p:spPr>
          <a:xfrm>
            <a:off x="0" y="1600200"/>
            <a:ext cx="9144000" cy="4525963"/>
          </a:xfrm>
        </p:spPr>
        <p:txBody>
          <a:bodyPr>
            <a:normAutofit/>
          </a:bodyPr>
          <a:lstStyle/>
          <a:p>
            <a:pPr eaLnBrk="1" hangingPunct="1">
              <a:buFont typeface="Wingdings" charset="2"/>
              <a:buNone/>
            </a:pPr>
            <a:r>
              <a:rPr lang="en-US" sz="3600" dirty="0">
                <a:solidFill>
                  <a:srgbClr val="FF5A14"/>
                </a:solidFill>
              </a:rPr>
              <a:t>Sampling</a:t>
            </a:r>
            <a:r>
              <a:rPr lang="en-US" sz="3600" dirty="0"/>
              <a:t> analyzes a small portion of the analog source and converts it to digital code.</a:t>
            </a:r>
          </a:p>
          <a:p>
            <a:pPr eaLnBrk="1" hangingPunct="1"/>
            <a:endParaRPr lang="en-US" sz="3600" dirty="0"/>
          </a:p>
        </p:txBody>
      </p:sp>
      <p:sp>
        <p:nvSpPr>
          <p:cNvPr id="44034" name="Slide Number Placeholder 4"/>
          <p:cNvSpPr>
            <a:spLocks noGrp="1"/>
          </p:cNvSpPr>
          <p:nvPr>
            <p:ph type="sldNum" sz="quarter" idx="12"/>
          </p:nvPr>
        </p:nvSpPr>
        <p:spPr>
          <a:noFill/>
        </p:spPr>
        <p:txBody>
          <a:bodyPr/>
          <a:lstStyle/>
          <a:p>
            <a:fld id="{E3919781-0C90-304F-829F-88104E31E1DD}" type="slidenum">
              <a:rPr lang="en-US" smtClean="0"/>
              <a:pPr/>
              <a:t>13</a:t>
            </a:fld>
            <a:endParaRPr lang="en-US" smtClean="0"/>
          </a:p>
        </p:txBody>
      </p:sp>
      <p:pic>
        <p:nvPicPr>
          <p:cNvPr id="44038" name="Picture 6" descr="Figure 2"/>
          <p:cNvPicPr>
            <a:picLocks noChangeAspect="1" noChangeArrowheads="1"/>
          </p:cNvPicPr>
          <p:nvPr/>
        </p:nvPicPr>
        <p:blipFill>
          <a:blip r:embed="rId3"/>
          <a:srcRect/>
          <a:stretch>
            <a:fillRect/>
          </a:stretch>
        </p:blipFill>
        <p:spPr bwMode="auto">
          <a:xfrm>
            <a:off x="381000" y="3733800"/>
            <a:ext cx="7620000" cy="16240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81000" y="0"/>
            <a:ext cx="8229600" cy="1143000"/>
          </a:xfrm>
        </p:spPr>
        <p:txBody>
          <a:bodyPr>
            <a:normAutofit/>
          </a:bodyPr>
          <a:lstStyle/>
          <a:p>
            <a:pPr eaLnBrk="1" hangingPunct="1"/>
            <a:r>
              <a:rPr lang="en-US" sz="5400" dirty="0" smtClean="0">
                <a:solidFill>
                  <a:srgbClr val="FF0000"/>
                </a:solidFill>
              </a:rPr>
              <a:t>Sample Quality </a:t>
            </a:r>
            <a:endParaRPr lang="en-US" sz="5400" dirty="0">
              <a:solidFill>
                <a:srgbClr val="FF0000"/>
              </a:solidFill>
            </a:endParaRPr>
          </a:p>
        </p:txBody>
      </p:sp>
      <p:sp>
        <p:nvSpPr>
          <p:cNvPr id="46084" name="Rectangle 3"/>
          <p:cNvSpPr>
            <a:spLocks noGrp="1" noChangeArrowheads="1"/>
          </p:cNvSpPr>
          <p:nvPr>
            <p:ph idx="1"/>
          </p:nvPr>
        </p:nvSpPr>
        <p:spPr>
          <a:xfrm>
            <a:off x="-609600" y="990600"/>
            <a:ext cx="9982200" cy="4525963"/>
          </a:xfrm>
        </p:spPr>
        <p:txBody>
          <a:bodyPr>
            <a:noAutofit/>
          </a:bodyPr>
          <a:lstStyle/>
          <a:p>
            <a:pPr marL="0" indent="0" eaLnBrk="1" hangingPunct="1">
              <a:buNone/>
            </a:pPr>
            <a:r>
              <a:rPr lang="en-US" sz="4000" dirty="0" smtClean="0"/>
              <a:t>      Factors </a:t>
            </a:r>
            <a:r>
              <a:rPr lang="en-US" sz="4000" dirty="0"/>
              <a:t>that influence sample quality</a:t>
            </a:r>
          </a:p>
          <a:p>
            <a:pPr marL="457200" lvl="1" indent="0" eaLnBrk="1" hangingPunct="1">
              <a:buNone/>
            </a:pPr>
            <a:r>
              <a:rPr lang="en-US" sz="3600" dirty="0" smtClean="0">
                <a:solidFill>
                  <a:srgbClr val="FF5A14"/>
                </a:solidFill>
                <a:ea typeface="ＭＳ Ｐゴシック" charset="-128"/>
              </a:rPr>
              <a:t>1-Sample </a:t>
            </a:r>
            <a:r>
              <a:rPr lang="en-US" sz="3600" dirty="0">
                <a:solidFill>
                  <a:srgbClr val="FF5A14"/>
                </a:solidFill>
                <a:ea typeface="ＭＳ Ｐゴシック" charset="-128"/>
              </a:rPr>
              <a:t>Resolution.</a:t>
            </a:r>
            <a:endParaRPr lang="en-US" sz="3600" dirty="0">
              <a:ea typeface="ＭＳ Ｐゴシック" charset="-128"/>
            </a:endParaRPr>
          </a:p>
          <a:p>
            <a:pPr lvl="2" eaLnBrk="1" hangingPunct="1"/>
            <a:r>
              <a:rPr lang="en-US" sz="3200" dirty="0">
                <a:ea typeface="ＭＳ Ｐゴシック" charset="-128"/>
              </a:rPr>
              <a:t>Number of bits used to represent digital sample.</a:t>
            </a:r>
          </a:p>
          <a:p>
            <a:pPr lvl="2" eaLnBrk="1" hangingPunct="1"/>
            <a:r>
              <a:rPr lang="en-US" sz="3200" dirty="0">
                <a:solidFill>
                  <a:srgbClr val="FF5A14"/>
                </a:solidFill>
                <a:ea typeface="ＭＳ Ｐゴシック" charset="-128"/>
              </a:rPr>
              <a:t>Quantization </a:t>
            </a:r>
            <a:r>
              <a:rPr lang="en-US" sz="3200" dirty="0">
                <a:ea typeface="ＭＳ Ｐゴシック" charset="-128"/>
              </a:rPr>
              <a:t>is process of rounding off the value of a sample to the nearest available digital code.</a:t>
            </a:r>
          </a:p>
          <a:p>
            <a:pPr marL="457200" lvl="1" indent="0" eaLnBrk="1" hangingPunct="1">
              <a:buNone/>
            </a:pPr>
            <a:r>
              <a:rPr lang="en-US" sz="3600" dirty="0" smtClean="0">
                <a:solidFill>
                  <a:srgbClr val="FF5A14"/>
                </a:solidFill>
                <a:ea typeface="ＭＳ Ｐゴシック" charset="-128"/>
              </a:rPr>
              <a:t>2-Sample </a:t>
            </a:r>
            <a:r>
              <a:rPr lang="en-US" sz="3600" dirty="0">
                <a:solidFill>
                  <a:srgbClr val="FF5A14"/>
                </a:solidFill>
                <a:ea typeface="ＭＳ Ｐゴシック" charset="-128"/>
              </a:rPr>
              <a:t>Rate.</a:t>
            </a:r>
            <a:endParaRPr lang="en-US" sz="3600" dirty="0">
              <a:ea typeface="ＭＳ Ｐゴシック" charset="-128"/>
            </a:endParaRPr>
          </a:p>
          <a:p>
            <a:pPr lvl="2" eaLnBrk="1" hangingPunct="1"/>
            <a:r>
              <a:rPr lang="en-US" sz="3200" dirty="0">
                <a:ea typeface="ＭＳ Ｐゴシック" charset="-128"/>
              </a:rPr>
              <a:t>Number of samples taken in a given unit of time (sounds) or space (images).</a:t>
            </a:r>
          </a:p>
          <a:p>
            <a:pPr lvl="2" eaLnBrk="1" hangingPunct="1"/>
            <a:r>
              <a:rPr lang="en-US" sz="3200" dirty="0">
                <a:solidFill>
                  <a:srgbClr val="FF5A14"/>
                </a:solidFill>
                <a:ea typeface="ＭＳ Ｐゴシック" charset="-128"/>
              </a:rPr>
              <a:t>Spatial resolution</a:t>
            </a:r>
            <a:r>
              <a:rPr lang="en-US" sz="3200" dirty="0">
                <a:ea typeface="ＭＳ Ｐゴシック" charset="-128"/>
              </a:rPr>
              <a:t> describes sample rate in image files.</a:t>
            </a:r>
          </a:p>
        </p:txBody>
      </p:sp>
      <p:sp>
        <p:nvSpPr>
          <p:cNvPr id="46082" name="Slide Number Placeholder 4"/>
          <p:cNvSpPr>
            <a:spLocks noGrp="1"/>
          </p:cNvSpPr>
          <p:nvPr>
            <p:ph type="sldNum" sz="quarter" idx="12"/>
          </p:nvPr>
        </p:nvSpPr>
        <p:spPr>
          <a:noFill/>
        </p:spPr>
        <p:txBody>
          <a:bodyPr/>
          <a:lstStyle/>
          <a:p>
            <a:fld id="{5FA03377-4631-1D49-AD81-5EAB54FCE71B}" type="slidenum">
              <a:rPr lang="en-US" smtClean="0"/>
              <a:pPr/>
              <a:t>14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228600" y="-152400"/>
            <a:ext cx="8229600" cy="1143000"/>
          </a:xfrm>
        </p:spPr>
        <p:txBody>
          <a:bodyPr/>
          <a:lstStyle/>
          <a:p>
            <a:pPr eaLnBrk="1" hangingPunct="1"/>
            <a:r>
              <a:rPr lang="en-US" dirty="0"/>
              <a:t>YOU DECIDE … sample resolution</a:t>
            </a:r>
          </a:p>
        </p:txBody>
      </p:sp>
      <p:sp>
        <p:nvSpPr>
          <p:cNvPr id="48132" name="Rectangle 3"/>
          <p:cNvSpPr>
            <a:spLocks noGrp="1" noChangeArrowheads="1"/>
          </p:cNvSpPr>
          <p:nvPr>
            <p:ph idx="1"/>
          </p:nvPr>
        </p:nvSpPr>
        <p:spPr/>
        <p:txBody>
          <a:bodyPr/>
          <a:lstStyle/>
          <a:p>
            <a:pPr eaLnBrk="1" hangingPunct="1">
              <a:buFont typeface="Wingdings" charset="2"/>
              <a:buNone/>
            </a:pPr>
            <a:endParaRPr lang="en-US"/>
          </a:p>
          <a:p>
            <a:pPr lvl="1" eaLnBrk="1" hangingPunct="1">
              <a:buFont typeface="Wingdings" charset="2"/>
              <a:buNone/>
            </a:pPr>
            <a:endParaRPr lang="en-US">
              <a:ea typeface="ＭＳ Ｐゴシック" charset="-128"/>
            </a:endParaRPr>
          </a:p>
        </p:txBody>
      </p:sp>
      <p:sp>
        <p:nvSpPr>
          <p:cNvPr id="48130" name="Slide Number Placeholder 4"/>
          <p:cNvSpPr>
            <a:spLocks noGrp="1"/>
          </p:cNvSpPr>
          <p:nvPr>
            <p:ph type="sldNum" sz="quarter" idx="12"/>
          </p:nvPr>
        </p:nvSpPr>
        <p:spPr>
          <a:noFill/>
        </p:spPr>
        <p:txBody>
          <a:bodyPr/>
          <a:lstStyle/>
          <a:p>
            <a:fld id="{C62AD74C-CCAE-1E47-858E-CA25A703CF2C}" type="slidenum">
              <a:rPr lang="en-US" smtClean="0"/>
              <a:pPr/>
              <a:t>15</a:t>
            </a:fld>
            <a:endParaRPr lang="en-US" smtClean="0"/>
          </a:p>
        </p:txBody>
      </p:sp>
      <p:graphicFrame>
        <p:nvGraphicFramePr>
          <p:cNvPr id="80928" name="Group 32"/>
          <p:cNvGraphicFramePr>
            <a:graphicFrameLocks noGrp="1"/>
          </p:cNvGraphicFramePr>
          <p:nvPr>
            <p:extLst>
              <p:ext uri="{D42A27DB-BD31-4B8C-83A1-F6EECF244321}">
                <p14:modId xmlns:p14="http://schemas.microsoft.com/office/powerpoint/2010/main" val="3724653310"/>
              </p:ext>
            </p:extLst>
          </p:nvPr>
        </p:nvGraphicFramePr>
        <p:xfrm>
          <a:off x="1758950" y="1524000"/>
          <a:ext cx="4724400" cy="1319276"/>
        </p:xfrm>
        <a:graphic>
          <a:graphicData uri="http://schemas.openxmlformats.org/drawingml/2006/table">
            <a:tbl>
              <a:tblPr>
                <a:tableStyleId>{69012ECD-51FC-41F1-AA8D-1B2483CD663E}</a:tableStyleId>
              </a:tblPr>
              <a:tblGrid>
                <a:gridCol w="2362200"/>
                <a:gridCol w="2362200"/>
              </a:tblGrid>
              <a:tr h="406400">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3200" u="none" strike="noStrike" cap="none" normalizeH="0" baseline="0">
                          <a:ln>
                            <a:noFill/>
                          </a:ln>
                          <a:effectLst/>
                        </a:rPr>
                        <a:t>Image</a:t>
                      </a: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3200" u="none" strike="noStrike" cap="none" normalizeH="0" baseline="0">
                          <a:ln>
                            <a:noFill/>
                          </a:ln>
                          <a:effectLst/>
                        </a:rPr>
                        <a:t>Sound</a:t>
                      </a: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u="none" strike="noStrike" cap="none" normalizeH="0" baseline="0">
                          <a:ln>
                            <a:noFill/>
                          </a:ln>
                          <a:effectLst/>
                        </a:rPr>
                        <a:t>8 bits / sample</a:t>
                      </a: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u="none" strike="noStrike" cap="none" normalizeH="0" baseline="0">
                          <a:ln>
                            <a:noFill/>
                          </a:ln>
                          <a:effectLst/>
                        </a:rPr>
                        <a:t>8 bits / sample</a:t>
                      </a: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u="none" strike="noStrike" cap="none" normalizeH="0" baseline="0">
                          <a:ln>
                            <a:noFill/>
                          </a:ln>
                          <a:effectLst/>
                        </a:rPr>
                        <a:t>24 bits / sample</a:t>
                      </a:r>
                      <a:endParaRPr kumimoji="0" lang="en-US" sz="36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u="none" strike="noStrike" cap="none" normalizeH="0" baseline="0" dirty="0">
                          <a:ln>
                            <a:noFill/>
                          </a:ln>
                          <a:effectLst/>
                        </a:rPr>
                        <a:t>16 bits / sample</a:t>
                      </a: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tc>
              </a:tr>
            </a:tbl>
          </a:graphicData>
        </a:graphic>
      </p:graphicFrame>
      <p:sp>
        <p:nvSpPr>
          <p:cNvPr id="48148" name="Text Box 28"/>
          <p:cNvSpPr txBox="1">
            <a:spLocks noChangeArrowheads="1"/>
          </p:cNvSpPr>
          <p:nvPr/>
        </p:nvSpPr>
        <p:spPr bwMode="auto">
          <a:xfrm>
            <a:off x="0" y="2971800"/>
            <a:ext cx="91440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a:spcBef>
                <a:spcPct val="50000"/>
              </a:spcBef>
            </a:pPr>
            <a:r>
              <a:rPr lang="en-US" sz="2800" i="1" dirty="0"/>
              <a:t>Which image uses fewer bits to describe the color sample?</a:t>
            </a:r>
            <a:endParaRPr lang="en-US" sz="2800" dirty="0"/>
          </a:p>
        </p:txBody>
      </p:sp>
      <p:pic>
        <p:nvPicPr>
          <p:cNvPr id="48147" name="Picture 27" descr="Figure 2"/>
          <p:cNvPicPr>
            <a:picLocks noChangeAspect="1" noChangeArrowheads="1"/>
          </p:cNvPicPr>
          <p:nvPr/>
        </p:nvPicPr>
        <p:blipFill>
          <a:blip r:embed="rId3"/>
          <a:srcRect/>
          <a:stretch>
            <a:fillRect/>
          </a:stretch>
        </p:blipFill>
        <p:spPr bwMode="auto">
          <a:xfrm>
            <a:off x="2743200" y="3448050"/>
            <a:ext cx="2755900" cy="1962150"/>
          </a:xfrm>
          <a:prstGeom prst="rect">
            <a:avLst/>
          </a:prstGeom>
          <a:noFill/>
          <a:ln w="9525">
            <a:noFill/>
            <a:miter lim="800000"/>
            <a:headEnd/>
            <a:tailEnd/>
          </a:ln>
        </p:spPr>
      </p:pic>
      <p:sp>
        <p:nvSpPr>
          <p:cNvPr id="48149" name="Text Box 29"/>
          <p:cNvSpPr txBox="1">
            <a:spLocks noChangeArrowheads="1"/>
          </p:cNvSpPr>
          <p:nvPr/>
        </p:nvSpPr>
        <p:spPr bwMode="auto">
          <a:xfrm>
            <a:off x="5410200" y="1676400"/>
            <a:ext cx="3048000" cy="457200"/>
          </a:xfrm>
          <a:prstGeom prst="rect">
            <a:avLst/>
          </a:prstGeom>
          <a:noFill/>
          <a:ln w="9525">
            <a:noFill/>
            <a:miter lim="800000"/>
            <a:headEnd/>
            <a:tailEnd/>
          </a:ln>
        </p:spPr>
        <p:txBody>
          <a:bodyPr>
            <a:prstTxWarp prst="textNoShape">
              <a:avLst/>
            </a:prstTxWarp>
            <a:spAutoFit/>
          </a:bodyPr>
          <a:lstStyle/>
          <a:p>
            <a:endParaRPr lang="en-US"/>
          </a:p>
        </p:txBody>
      </p:sp>
      <p:sp>
        <p:nvSpPr>
          <p:cNvPr id="48150" name="Text Box 30"/>
          <p:cNvSpPr txBox="1">
            <a:spLocks noChangeArrowheads="1"/>
          </p:cNvSpPr>
          <p:nvPr/>
        </p:nvSpPr>
        <p:spPr bwMode="auto">
          <a:xfrm>
            <a:off x="0" y="838200"/>
            <a:ext cx="89916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a:spcBef>
                <a:spcPct val="50000"/>
              </a:spcBef>
            </a:pPr>
            <a:r>
              <a:rPr lang="en-US" sz="2800" i="1" dirty="0"/>
              <a:t>Which image and sound sample will have better quality?</a:t>
            </a:r>
          </a:p>
        </p:txBody>
      </p:sp>
      <p:sp>
        <p:nvSpPr>
          <p:cNvPr id="2" name="مستطيل 1"/>
          <p:cNvSpPr/>
          <p:nvPr/>
        </p:nvSpPr>
        <p:spPr>
          <a:xfrm>
            <a:off x="0" y="5364540"/>
            <a:ext cx="9220200" cy="1569660"/>
          </a:xfrm>
          <a:prstGeom prst="rect">
            <a:avLst/>
          </a:prstGeom>
        </p:spPr>
        <p:txBody>
          <a:bodyPr wrap="square">
            <a:spAutoFit/>
          </a:bodyPr>
          <a:lstStyle/>
          <a:p>
            <a:pPr eaLnBrk="1" hangingPunct="1"/>
            <a:r>
              <a:rPr lang="en-US" dirty="0"/>
              <a:t>Use this slide to discuss decisions developers must make to balance quality and file size. Higher sample resolutions lead to larger file sizes, but lower sample resolutions lead to lower quality representation of the analog data.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57200" y="-152400"/>
            <a:ext cx="8229600" cy="1143000"/>
          </a:xfrm>
        </p:spPr>
        <p:txBody>
          <a:bodyPr/>
          <a:lstStyle/>
          <a:p>
            <a:pPr eaLnBrk="1" hangingPunct="1"/>
            <a:r>
              <a:rPr lang="en-US"/>
              <a:t>YOU DECIDE … sample rate</a:t>
            </a:r>
          </a:p>
        </p:txBody>
      </p:sp>
      <p:sp>
        <p:nvSpPr>
          <p:cNvPr id="50180" name="Rectangle 3"/>
          <p:cNvSpPr>
            <a:spLocks noGrp="1" noChangeArrowheads="1"/>
          </p:cNvSpPr>
          <p:nvPr>
            <p:ph idx="1"/>
          </p:nvPr>
        </p:nvSpPr>
        <p:spPr/>
        <p:txBody>
          <a:bodyPr/>
          <a:lstStyle/>
          <a:p>
            <a:pPr eaLnBrk="1" hangingPunct="1">
              <a:buFont typeface="Wingdings" charset="2"/>
              <a:buNone/>
            </a:pPr>
            <a:endParaRPr lang="en-US"/>
          </a:p>
          <a:p>
            <a:pPr lvl="1" eaLnBrk="1" hangingPunct="1">
              <a:buFont typeface="Wingdings" charset="2"/>
              <a:buNone/>
            </a:pPr>
            <a:endParaRPr lang="en-US">
              <a:ea typeface="ＭＳ Ｐゴシック" charset="-128"/>
            </a:endParaRPr>
          </a:p>
        </p:txBody>
      </p:sp>
      <p:sp>
        <p:nvSpPr>
          <p:cNvPr id="50178" name="Slide Number Placeholder 4"/>
          <p:cNvSpPr>
            <a:spLocks noGrp="1"/>
          </p:cNvSpPr>
          <p:nvPr>
            <p:ph type="sldNum" sz="quarter" idx="12"/>
          </p:nvPr>
        </p:nvSpPr>
        <p:spPr>
          <a:noFill/>
        </p:spPr>
        <p:txBody>
          <a:bodyPr/>
          <a:lstStyle/>
          <a:p>
            <a:fld id="{129965F1-17B2-5E42-9FF8-3AF307EFDBF6}" type="slidenum">
              <a:rPr lang="en-US" smtClean="0"/>
              <a:pPr/>
              <a:t>16</a:t>
            </a:fld>
            <a:endParaRPr lang="en-US" smtClean="0"/>
          </a:p>
        </p:txBody>
      </p:sp>
      <p:graphicFrame>
        <p:nvGraphicFramePr>
          <p:cNvPr id="83972" name="Group 4"/>
          <p:cNvGraphicFramePr>
            <a:graphicFrameLocks noGrp="1"/>
          </p:cNvGraphicFramePr>
          <p:nvPr>
            <p:extLst>
              <p:ext uri="{D42A27DB-BD31-4B8C-83A1-F6EECF244321}">
                <p14:modId xmlns:p14="http://schemas.microsoft.com/office/powerpoint/2010/main" val="1284998889"/>
              </p:ext>
            </p:extLst>
          </p:nvPr>
        </p:nvGraphicFramePr>
        <p:xfrm>
          <a:off x="457200" y="1676400"/>
          <a:ext cx="5774268" cy="1219200"/>
        </p:xfrm>
        <a:graphic>
          <a:graphicData uri="http://schemas.openxmlformats.org/drawingml/2006/table">
            <a:tbl>
              <a:tblPr>
                <a:tableStyleId>{BC89EF96-8CEA-46FF-86C4-4CE0E7609802}</a:tableStyleId>
              </a:tblPr>
              <a:tblGrid>
                <a:gridCol w="2887134"/>
                <a:gridCol w="2887134"/>
              </a:tblGrid>
              <a:tr h="406400">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u="none" strike="noStrike" cap="none" normalizeH="0" baseline="0" dirty="0">
                          <a:ln>
                            <a:noFill/>
                          </a:ln>
                          <a:effectLst/>
                        </a:rPr>
                        <a:t>Image</a:t>
                      </a: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400" u="none" strike="noStrike" cap="none" normalizeH="0" baseline="0" dirty="0">
                          <a:ln>
                            <a:noFill/>
                          </a:ln>
                          <a:effectLst/>
                        </a:rPr>
                        <a:t>Sound</a:t>
                      </a: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u="none" strike="noStrike" cap="none" normalizeH="0" baseline="0">
                          <a:ln>
                            <a:noFill/>
                          </a:ln>
                          <a:effectLst/>
                        </a:rPr>
                        <a:t>72 pixels / inch</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u="none" strike="noStrike" cap="none" normalizeH="0" baseline="0">
                          <a:ln>
                            <a:noFill/>
                          </a:ln>
                          <a:effectLst/>
                        </a:rPr>
                        <a:t>11 kHz</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r>
              <a:tr h="4064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u="none" strike="noStrike" cap="none" normalizeH="0" baseline="0">
                          <a:ln>
                            <a:noFill/>
                          </a:ln>
                          <a:effectLst/>
                        </a:rPr>
                        <a:t>300 pixels / inch</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800" u="none" strike="noStrike" cap="none" normalizeH="0" baseline="0" dirty="0">
                          <a:ln>
                            <a:noFill/>
                          </a:ln>
                          <a:effectLst/>
                        </a:rPr>
                        <a:t>44 kHz</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tc>
              </a:tr>
            </a:tbl>
          </a:graphicData>
        </a:graphic>
      </p:graphicFrame>
      <p:sp>
        <p:nvSpPr>
          <p:cNvPr id="50195" name="Text Box 19"/>
          <p:cNvSpPr txBox="1">
            <a:spLocks noChangeArrowheads="1"/>
          </p:cNvSpPr>
          <p:nvPr/>
        </p:nvSpPr>
        <p:spPr bwMode="auto">
          <a:xfrm>
            <a:off x="8113" y="3378528"/>
            <a:ext cx="8145287"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a:spcBef>
                <a:spcPct val="50000"/>
              </a:spcBef>
            </a:pPr>
            <a:r>
              <a:rPr lang="en-US" sz="2800" i="1" dirty="0"/>
              <a:t>Which image has higher spatial resolution?</a:t>
            </a:r>
            <a:endParaRPr lang="en-US" sz="2800" dirty="0"/>
          </a:p>
        </p:txBody>
      </p:sp>
      <p:sp>
        <p:nvSpPr>
          <p:cNvPr id="50196" name="Text Box 20"/>
          <p:cNvSpPr txBox="1">
            <a:spLocks noChangeArrowheads="1"/>
          </p:cNvSpPr>
          <p:nvPr/>
        </p:nvSpPr>
        <p:spPr bwMode="auto">
          <a:xfrm>
            <a:off x="5410200" y="1676400"/>
            <a:ext cx="3048000" cy="457200"/>
          </a:xfrm>
          <a:prstGeom prst="rect">
            <a:avLst/>
          </a:prstGeom>
          <a:noFill/>
          <a:ln w="9525">
            <a:noFill/>
            <a:miter lim="800000"/>
            <a:headEnd/>
            <a:tailEnd/>
          </a:ln>
        </p:spPr>
        <p:txBody>
          <a:bodyPr>
            <a:prstTxWarp prst="textNoShape">
              <a:avLst/>
            </a:prstTxWarp>
            <a:spAutoFit/>
          </a:bodyPr>
          <a:lstStyle/>
          <a:p>
            <a:endParaRPr lang="en-US"/>
          </a:p>
        </p:txBody>
      </p:sp>
      <p:sp>
        <p:nvSpPr>
          <p:cNvPr id="50197" name="Text Box 21"/>
          <p:cNvSpPr txBox="1">
            <a:spLocks noChangeArrowheads="1"/>
          </p:cNvSpPr>
          <p:nvPr/>
        </p:nvSpPr>
        <p:spPr bwMode="auto">
          <a:xfrm>
            <a:off x="-42863" y="957262"/>
            <a:ext cx="92202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a:spcBef>
                <a:spcPct val="50000"/>
              </a:spcBef>
            </a:pPr>
            <a:r>
              <a:rPr lang="en-US" sz="2800" i="1" dirty="0"/>
              <a:t>Which image and sound sample will have better quality? Why?</a:t>
            </a:r>
          </a:p>
        </p:txBody>
      </p:sp>
      <p:grpSp>
        <p:nvGrpSpPr>
          <p:cNvPr id="50198" name="Group 26"/>
          <p:cNvGrpSpPr>
            <a:grpSpLocks/>
          </p:cNvGrpSpPr>
          <p:nvPr/>
        </p:nvGrpSpPr>
        <p:grpSpPr bwMode="auto">
          <a:xfrm>
            <a:off x="6705600" y="2381250"/>
            <a:ext cx="2438400" cy="2030413"/>
            <a:chOff x="336" y="2409"/>
            <a:chExt cx="1536" cy="1279"/>
          </a:xfrm>
        </p:grpSpPr>
        <p:pic>
          <p:nvPicPr>
            <p:cNvPr id="50199" name="Picture 22" descr="Figure 2"/>
            <p:cNvPicPr>
              <a:picLocks noChangeAspect="1" noChangeArrowheads="1"/>
            </p:cNvPicPr>
            <p:nvPr/>
          </p:nvPicPr>
          <p:blipFill>
            <a:blip r:embed="rId3"/>
            <a:srcRect/>
            <a:stretch>
              <a:fillRect/>
            </a:stretch>
          </p:blipFill>
          <p:spPr bwMode="auto">
            <a:xfrm>
              <a:off x="336" y="2640"/>
              <a:ext cx="645" cy="1048"/>
            </a:xfrm>
            <a:prstGeom prst="rect">
              <a:avLst/>
            </a:prstGeom>
            <a:noFill/>
            <a:ln w="9525">
              <a:noFill/>
              <a:miter lim="800000"/>
              <a:headEnd/>
              <a:tailEnd/>
            </a:ln>
          </p:spPr>
        </p:pic>
        <p:pic>
          <p:nvPicPr>
            <p:cNvPr id="50200" name="Picture 23" descr="Figure 2"/>
            <p:cNvPicPr>
              <a:picLocks noChangeAspect="1" noChangeArrowheads="1"/>
            </p:cNvPicPr>
            <p:nvPr/>
          </p:nvPicPr>
          <p:blipFill>
            <a:blip r:embed="rId4"/>
            <a:srcRect/>
            <a:stretch>
              <a:fillRect/>
            </a:stretch>
          </p:blipFill>
          <p:spPr bwMode="auto">
            <a:xfrm>
              <a:off x="1248" y="2644"/>
              <a:ext cx="576" cy="1044"/>
            </a:xfrm>
            <a:prstGeom prst="rect">
              <a:avLst/>
            </a:prstGeom>
            <a:noFill/>
            <a:ln w="9525">
              <a:noFill/>
              <a:miter lim="800000"/>
              <a:headEnd/>
              <a:tailEnd/>
            </a:ln>
          </p:spPr>
        </p:pic>
        <p:sp>
          <p:nvSpPr>
            <p:cNvPr id="50201" name="Text Box 24"/>
            <p:cNvSpPr txBox="1">
              <a:spLocks noChangeArrowheads="1"/>
            </p:cNvSpPr>
            <p:nvPr/>
          </p:nvSpPr>
          <p:spPr bwMode="auto">
            <a:xfrm>
              <a:off x="432" y="2409"/>
              <a:ext cx="576"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50ppi</a:t>
              </a:r>
            </a:p>
          </p:txBody>
        </p:sp>
        <p:sp>
          <p:nvSpPr>
            <p:cNvPr id="50202" name="Text Box 25"/>
            <p:cNvSpPr txBox="1">
              <a:spLocks noChangeArrowheads="1"/>
            </p:cNvSpPr>
            <p:nvPr/>
          </p:nvSpPr>
          <p:spPr bwMode="auto">
            <a:xfrm>
              <a:off x="1296" y="2409"/>
              <a:ext cx="576"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300ppi</a:t>
              </a:r>
            </a:p>
          </p:txBody>
        </p:sp>
      </p:grpSp>
      <p:sp>
        <p:nvSpPr>
          <p:cNvPr id="2" name="مستطيل 1"/>
          <p:cNvSpPr/>
          <p:nvPr/>
        </p:nvSpPr>
        <p:spPr>
          <a:xfrm>
            <a:off x="0" y="5212140"/>
            <a:ext cx="9220200" cy="1569660"/>
          </a:xfrm>
          <a:prstGeom prst="rect">
            <a:avLst/>
          </a:prstGeom>
        </p:spPr>
        <p:txBody>
          <a:bodyPr wrap="square">
            <a:spAutoFit/>
          </a:bodyPr>
          <a:lstStyle/>
          <a:p>
            <a:pPr eaLnBrk="1" hangingPunct="1"/>
            <a:r>
              <a:rPr lang="en-US" dirty="0"/>
              <a:t>Use this slide to discuss decisions developers must make to balance quality and file size. Higher sample rates lead to larger file sizes, but lower sample rates lead to lower quality representation of the analog data.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57200" y="-152400"/>
            <a:ext cx="8229600" cy="1143000"/>
          </a:xfrm>
        </p:spPr>
        <p:txBody>
          <a:bodyPr/>
          <a:lstStyle/>
          <a:p>
            <a:pPr eaLnBrk="1" hangingPunct="1"/>
            <a:r>
              <a:rPr lang="en-US" dirty="0" smtClean="0">
                <a:solidFill>
                  <a:srgbClr val="FF0000"/>
                </a:solidFill>
              </a:rPr>
              <a:t>Digital Encoding</a:t>
            </a:r>
            <a:endParaRPr lang="en-US" dirty="0">
              <a:solidFill>
                <a:srgbClr val="FF0000"/>
              </a:solidFill>
            </a:endParaRPr>
          </a:p>
        </p:txBody>
      </p:sp>
      <p:sp>
        <p:nvSpPr>
          <p:cNvPr id="52228" name="Rectangle 3"/>
          <p:cNvSpPr>
            <a:spLocks noGrp="1" noChangeArrowheads="1"/>
          </p:cNvSpPr>
          <p:nvPr>
            <p:ph idx="1"/>
          </p:nvPr>
        </p:nvSpPr>
        <p:spPr>
          <a:xfrm>
            <a:off x="-33338" y="609600"/>
            <a:ext cx="9177338" cy="5715000"/>
          </a:xfrm>
        </p:spPr>
        <p:txBody>
          <a:bodyPr>
            <a:noAutofit/>
          </a:bodyPr>
          <a:lstStyle/>
          <a:p>
            <a:pPr marL="0" indent="0" eaLnBrk="1" hangingPunct="1">
              <a:buNone/>
            </a:pPr>
            <a:r>
              <a:rPr lang="en-US" dirty="0" smtClean="0">
                <a:solidFill>
                  <a:srgbClr val="FF0000"/>
                </a:solidFill>
              </a:rPr>
              <a:t>1-Description-based encoding</a:t>
            </a:r>
          </a:p>
          <a:p>
            <a:pPr marL="0" indent="0" eaLnBrk="1" hangingPunct="1">
              <a:buNone/>
            </a:pPr>
            <a:r>
              <a:rPr lang="en-US" dirty="0" smtClean="0">
                <a:ea typeface="ＭＳ Ｐゴシック" charset="-128"/>
              </a:rPr>
              <a:t>A </a:t>
            </a:r>
            <a:r>
              <a:rPr lang="en-US" dirty="0">
                <a:ea typeface="ＭＳ Ｐゴシック" charset="-128"/>
              </a:rPr>
              <a:t>detailed representation of the discrete elements that comprise the media</a:t>
            </a:r>
            <a:r>
              <a:rPr lang="en-US" dirty="0" smtClean="0">
                <a:ea typeface="ＭＳ Ｐゴシック" charset="-128"/>
              </a:rPr>
              <a:t>.</a:t>
            </a:r>
            <a:endParaRPr lang="en-US" dirty="0">
              <a:ea typeface="ＭＳ Ｐゴシック" charset="-128"/>
            </a:endParaRPr>
          </a:p>
          <a:p>
            <a:pPr marL="0" indent="0" eaLnBrk="1" hangingPunct="1">
              <a:buNone/>
            </a:pPr>
            <a:r>
              <a:rPr lang="en-US" dirty="0" smtClean="0">
                <a:solidFill>
                  <a:srgbClr val="FF0000"/>
                </a:solidFill>
              </a:rPr>
              <a:t>2-Command-based encoding</a:t>
            </a:r>
          </a:p>
          <a:p>
            <a:pPr marL="0" indent="0" eaLnBrk="1" hangingPunct="1">
              <a:buNone/>
            </a:pPr>
            <a:r>
              <a:rPr lang="en-US" sz="3200" dirty="0" smtClean="0">
                <a:ea typeface="ＭＳ Ｐゴシック" charset="-128"/>
              </a:rPr>
              <a:t>A </a:t>
            </a:r>
            <a:r>
              <a:rPr lang="en-US" sz="3200" dirty="0">
                <a:ea typeface="ＭＳ Ｐゴシック" charset="-128"/>
              </a:rPr>
              <a:t>set of instructions the computer follows to produce the digital media</a:t>
            </a:r>
            <a:r>
              <a:rPr lang="en-US" sz="3200" dirty="0" smtClean="0">
                <a:ea typeface="ＭＳ Ｐゴシック" charset="-128"/>
              </a:rPr>
              <a:t>.</a:t>
            </a:r>
          </a:p>
          <a:p>
            <a:pPr marL="0" indent="0">
              <a:buNone/>
            </a:pPr>
            <a:r>
              <a:rPr lang="en-US" sz="2400" dirty="0">
                <a:latin typeface="Arial" charset="0"/>
                <a:ea typeface="ＭＳ Ｐゴシック" charset="-128"/>
                <a:cs typeface="ＭＳ Ｐゴシック" charset="-128"/>
              </a:rPr>
              <a:t>Students should identify different forms of description and command based encoding.</a:t>
            </a:r>
          </a:p>
          <a:p>
            <a:pPr marL="457200" indent="-457200">
              <a:buFont typeface="+mj-lt"/>
              <a:buAutoNum type="arabicPeriod"/>
            </a:pPr>
            <a:r>
              <a:rPr lang="en-US" sz="2400" dirty="0">
                <a:latin typeface="Arial" charset="0"/>
                <a:ea typeface="ＭＳ Ｐゴシック" charset="-128"/>
                <a:cs typeface="ＭＳ Ｐゴシック" charset="-128"/>
              </a:rPr>
              <a:t>Bitmapped images = description</a:t>
            </a:r>
          </a:p>
          <a:p>
            <a:pPr marL="457200" indent="-457200">
              <a:buFont typeface="+mj-lt"/>
              <a:buAutoNum type="arabicPeriod"/>
            </a:pPr>
            <a:r>
              <a:rPr lang="en-US" sz="2400" dirty="0">
                <a:latin typeface="Arial" charset="0"/>
                <a:ea typeface="ＭＳ Ｐゴシック" charset="-128"/>
                <a:cs typeface="ＭＳ Ｐゴシック" charset="-128"/>
              </a:rPr>
              <a:t>Vector images = command</a:t>
            </a:r>
          </a:p>
          <a:p>
            <a:pPr marL="457200" indent="-457200">
              <a:buFont typeface="+mj-lt"/>
              <a:buAutoNum type="arabicPeriod"/>
            </a:pPr>
            <a:r>
              <a:rPr lang="en-US" sz="2400" dirty="0">
                <a:latin typeface="Arial" charset="0"/>
                <a:ea typeface="ＭＳ Ｐゴシック" charset="-128"/>
                <a:cs typeface="ＭＳ Ｐゴシック" charset="-128"/>
              </a:rPr>
              <a:t>Sampled sound = description</a:t>
            </a:r>
          </a:p>
          <a:p>
            <a:pPr marL="457200" indent="-457200">
              <a:buFont typeface="+mj-lt"/>
              <a:buAutoNum type="arabicPeriod"/>
            </a:pPr>
            <a:r>
              <a:rPr lang="en-US" sz="2400" dirty="0">
                <a:latin typeface="Arial" charset="0"/>
                <a:ea typeface="ＭＳ Ｐゴシック" charset="-128"/>
                <a:cs typeface="ＭＳ Ｐゴシック" charset="-128"/>
              </a:rPr>
              <a:t>Synthesized sound = </a:t>
            </a:r>
            <a:r>
              <a:rPr lang="en-US" sz="2400" dirty="0" smtClean="0">
                <a:latin typeface="Arial" charset="0"/>
                <a:ea typeface="ＭＳ Ｐゴシック" charset="-128"/>
                <a:cs typeface="ＭＳ Ｐゴシック" charset="-128"/>
              </a:rPr>
              <a:t>command</a:t>
            </a:r>
            <a:endParaRPr lang="en-US" sz="2400" dirty="0">
              <a:ea typeface="ＭＳ Ｐゴシック" charset="-128"/>
            </a:endParaRPr>
          </a:p>
        </p:txBody>
      </p:sp>
      <p:sp>
        <p:nvSpPr>
          <p:cNvPr id="52226" name="Slide Number Placeholder 4"/>
          <p:cNvSpPr>
            <a:spLocks noGrp="1"/>
          </p:cNvSpPr>
          <p:nvPr>
            <p:ph type="sldNum" sz="quarter" idx="12"/>
          </p:nvPr>
        </p:nvSpPr>
        <p:spPr>
          <a:noFill/>
        </p:spPr>
        <p:txBody>
          <a:bodyPr/>
          <a:lstStyle/>
          <a:p>
            <a:fld id="{E7FA5515-6946-C544-8A12-9C5263F74811}" type="slidenum">
              <a:rPr lang="en-US" smtClean="0"/>
              <a:pPr/>
              <a:t>17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dirty="0" smtClean="0">
                <a:solidFill>
                  <a:srgbClr val="FF0000"/>
                </a:solidFill>
              </a:rPr>
              <a:t>Media Encoding Compared</a:t>
            </a:r>
            <a:endParaRPr lang="en-US" dirty="0">
              <a:solidFill>
                <a:srgbClr val="FF0000"/>
              </a:solidFill>
            </a:endParaRPr>
          </a:p>
        </p:txBody>
      </p:sp>
      <p:sp>
        <p:nvSpPr>
          <p:cNvPr id="54274" name="Slide Number Placeholder 4"/>
          <p:cNvSpPr>
            <a:spLocks noGrp="1"/>
          </p:cNvSpPr>
          <p:nvPr>
            <p:ph type="sldNum" sz="quarter" idx="12"/>
          </p:nvPr>
        </p:nvSpPr>
        <p:spPr>
          <a:noFill/>
        </p:spPr>
        <p:txBody>
          <a:bodyPr/>
          <a:lstStyle/>
          <a:p>
            <a:fld id="{25A02FD6-FD74-184A-90C7-60A19D22ACD1}" type="slidenum">
              <a:rPr lang="en-US" smtClean="0"/>
              <a:pPr/>
              <a:t>18</a:t>
            </a:fld>
            <a:endParaRPr lang="en-US" smtClean="0"/>
          </a:p>
        </p:txBody>
      </p:sp>
      <p:graphicFrame>
        <p:nvGraphicFramePr>
          <p:cNvPr id="87094" name="Group 54"/>
          <p:cNvGraphicFramePr>
            <a:graphicFrameLocks noGrp="1"/>
          </p:cNvGraphicFramePr>
          <p:nvPr>
            <p:extLst>
              <p:ext uri="{D42A27DB-BD31-4B8C-83A1-F6EECF244321}">
                <p14:modId xmlns:p14="http://schemas.microsoft.com/office/powerpoint/2010/main" val="599730492"/>
              </p:ext>
            </p:extLst>
          </p:nvPr>
        </p:nvGraphicFramePr>
        <p:xfrm>
          <a:off x="152400" y="1371600"/>
          <a:ext cx="8839200" cy="5085842"/>
        </p:xfrm>
        <a:graphic>
          <a:graphicData uri="http://schemas.openxmlformats.org/drawingml/2006/table">
            <a:tbl>
              <a:tblPr>
                <a:tableStyleId>{616DA210-FB5B-4158-B5E0-FEB733F419BA}</a:tableStyleId>
              </a:tblPr>
              <a:tblGrid>
                <a:gridCol w="3977998"/>
                <a:gridCol w="4861202"/>
              </a:tblGrid>
              <a:tr h="457200">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3600" u="none" strike="noStrike" cap="none" normalizeH="0" baseline="0" dirty="0">
                          <a:ln>
                            <a:noFill/>
                          </a:ln>
                          <a:solidFill>
                            <a:srgbClr val="FF0000"/>
                          </a:solidFill>
                          <a:effectLst/>
                        </a:rPr>
                        <a:t>Description</a:t>
                      </a:r>
                      <a:endParaRPr kumimoji="0" lang="en-US" sz="3600" b="0" i="0" u="none" strike="noStrike" cap="none" normalizeH="0" baseline="0" dirty="0">
                        <a:ln>
                          <a:noFill/>
                        </a:ln>
                        <a:solidFill>
                          <a:srgbClr val="FF0000"/>
                        </a:solidFill>
                        <a:effectLst/>
                        <a:latin typeface="Arial" charset="0"/>
                        <a:ea typeface="ＭＳ Ｐゴシック" charset="-128"/>
                        <a:cs typeface="ＭＳ Ｐゴシック" charset="-128"/>
                      </a:endParaRPr>
                    </a:p>
                  </a:txBody>
                  <a:tcPr horzOverflow="overflow"/>
                </a:tc>
                <a:tc>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3600" u="none" strike="noStrike" cap="none" normalizeH="0" baseline="0" dirty="0">
                          <a:ln>
                            <a:noFill/>
                          </a:ln>
                          <a:solidFill>
                            <a:srgbClr val="FF0000"/>
                          </a:solidFill>
                          <a:effectLst/>
                        </a:rPr>
                        <a:t>Command</a:t>
                      </a:r>
                      <a:endParaRPr kumimoji="0" lang="en-US" sz="4000" b="0" i="0" u="none" strike="noStrike" cap="none" normalizeH="0" baseline="0" dirty="0">
                        <a:ln>
                          <a:noFill/>
                        </a:ln>
                        <a:solidFill>
                          <a:srgbClr val="FF0000"/>
                        </a:solidFill>
                        <a:effectLst/>
                        <a:latin typeface="Arial" charset="0"/>
                        <a:ea typeface="ＭＳ Ｐゴシック" charset="-128"/>
                        <a:cs typeface="ＭＳ Ｐゴシック" charset="-128"/>
                      </a:endParaRPr>
                    </a:p>
                  </a:txBody>
                  <a:tcPr horzOverflow="overflow"/>
                </a:tc>
              </a:tr>
              <a:tr h="304800">
                <a:tc gridSpan="2">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dirty="0">
                          <a:ln>
                            <a:noFill/>
                          </a:ln>
                          <a:solidFill>
                            <a:srgbClr val="FF0000"/>
                          </a:solidFill>
                          <a:effectLst/>
                        </a:rPr>
                        <a:t>Advantages</a:t>
                      </a:r>
                      <a:endParaRPr kumimoji="0" lang="en-US" sz="2800" b="0" i="0" u="none" strike="noStrike" cap="none" normalizeH="0" baseline="0" dirty="0">
                        <a:ln>
                          <a:noFill/>
                        </a:ln>
                        <a:solidFill>
                          <a:srgbClr val="FF0000"/>
                        </a:solidFill>
                        <a:effectLst/>
                        <a:latin typeface="Arial" charset="0"/>
                        <a:ea typeface="ＭＳ Ｐゴシック" charset="-128"/>
                        <a:cs typeface="ＭＳ Ｐゴシック" charset="-128"/>
                      </a:endParaRPr>
                    </a:p>
                  </a:txBody>
                  <a:tcPr horzOverflow="overflow"/>
                </a:tc>
                <a:tc hMerge="1">
                  <a:txBody>
                    <a:bodyPr/>
                    <a:lstStyle/>
                    <a:p>
                      <a:endParaRPr lang="en-US"/>
                    </a:p>
                  </a:txBody>
                  <a:tcPr/>
                </a:tc>
              </a:tr>
              <a:tr h="80803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Represent natural scenes and sounds.</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File sizes are small.</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r>
              <a:tr h="80645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Supports detailed editing.</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Scaled without distortion.</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r>
              <a:tr h="244475">
                <a:tc gridSpan="2">
                  <a:txBody>
                    <a:bodyPr/>
                    <a:lstStyle/>
                    <a:p>
                      <a:pPr marL="0" marR="0" lvl="0" indent="0" algn="ctr"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dirty="0">
                          <a:ln>
                            <a:noFill/>
                          </a:ln>
                          <a:solidFill>
                            <a:srgbClr val="FF0000"/>
                          </a:solidFill>
                          <a:effectLst/>
                        </a:rPr>
                        <a:t>Limitations</a:t>
                      </a:r>
                      <a:endParaRPr kumimoji="0" lang="en-US" sz="2800" b="0" i="0" u="none" strike="noStrike" cap="none" normalizeH="0" baseline="0" dirty="0">
                        <a:ln>
                          <a:noFill/>
                        </a:ln>
                        <a:solidFill>
                          <a:srgbClr val="FF0000"/>
                        </a:solidFill>
                        <a:effectLst/>
                        <a:latin typeface="Arial" charset="0"/>
                        <a:ea typeface="ＭＳ Ｐゴシック" charset="-128"/>
                        <a:cs typeface="ＭＳ Ｐゴシック" charset="-128"/>
                      </a:endParaRPr>
                    </a:p>
                  </a:txBody>
                  <a:tcPr anchor="ctr" horzOverflow="overflow"/>
                </a:tc>
                <a:tc hMerge="1">
                  <a:txBody>
                    <a:bodyPr/>
                    <a:lstStyle/>
                    <a:p>
                      <a:endParaRPr lang="en-US"/>
                    </a:p>
                  </a:txBody>
                  <a:tcPr/>
                </a:tc>
              </a:tr>
              <a:tr h="80803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Large file sizes.</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Not appropriate for detailed photographs and natural sounds.</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r>
              <a:tr h="80803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a:ln>
                            <a:noFill/>
                          </a:ln>
                          <a:effectLst/>
                        </a:rPr>
                        <a:t>Lose quality if enlarged.</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u="none" strike="noStrike" cap="none" normalizeH="0" baseline="0" dirty="0">
                          <a:ln>
                            <a:noFill/>
                          </a:ln>
                          <a:effectLst/>
                        </a:rPr>
                        <a:t>Requires knowledge of music and vector image creation.</a:t>
                      </a: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dirty="0" smtClean="0">
                <a:solidFill>
                  <a:srgbClr val="FF0000"/>
                </a:solidFill>
              </a:rPr>
              <a:t>File Compression</a:t>
            </a:r>
            <a:endParaRPr lang="en-US" dirty="0">
              <a:solidFill>
                <a:srgbClr val="FF0000"/>
              </a:solidFill>
            </a:endParaRPr>
          </a:p>
        </p:txBody>
      </p:sp>
      <p:sp>
        <p:nvSpPr>
          <p:cNvPr id="56324" name="Rectangle 3"/>
          <p:cNvSpPr>
            <a:spLocks noGrp="1" noChangeArrowheads="1"/>
          </p:cNvSpPr>
          <p:nvPr>
            <p:ph idx="1"/>
          </p:nvPr>
        </p:nvSpPr>
        <p:spPr>
          <a:xfrm>
            <a:off x="0" y="1600201"/>
            <a:ext cx="9144000" cy="2971800"/>
          </a:xfrm>
        </p:spPr>
        <p:txBody>
          <a:bodyPr>
            <a:noAutofit/>
          </a:bodyPr>
          <a:lstStyle/>
          <a:p>
            <a:pPr eaLnBrk="1" hangingPunct="1"/>
            <a:r>
              <a:rPr lang="en-US" sz="4000" dirty="0"/>
              <a:t>Process of re-encoding digital data to reduce file size. </a:t>
            </a:r>
          </a:p>
          <a:p>
            <a:pPr eaLnBrk="1" hangingPunct="1"/>
            <a:r>
              <a:rPr lang="en-US" sz="4000" dirty="0">
                <a:solidFill>
                  <a:srgbClr val="FF5A14"/>
                </a:solidFill>
              </a:rPr>
              <a:t>Codec</a:t>
            </a:r>
            <a:r>
              <a:rPr lang="en-US" sz="4000" dirty="0"/>
              <a:t>: a program to </a:t>
            </a:r>
            <a:r>
              <a:rPr lang="en-US" sz="4000" dirty="0">
                <a:solidFill>
                  <a:srgbClr val="FF5A14"/>
                </a:solidFill>
              </a:rPr>
              <a:t>co</a:t>
            </a:r>
            <a:r>
              <a:rPr lang="en-US" sz="4000" dirty="0"/>
              <a:t>mpress a file into a smaller size and </a:t>
            </a:r>
            <a:r>
              <a:rPr lang="en-US" sz="4000" dirty="0">
                <a:solidFill>
                  <a:srgbClr val="FF5A14"/>
                </a:solidFill>
              </a:rPr>
              <a:t>dec</a:t>
            </a:r>
            <a:r>
              <a:rPr lang="en-US" sz="4000" dirty="0"/>
              <a:t>ompress it into a usable form.</a:t>
            </a:r>
          </a:p>
        </p:txBody>
      </p:sp>
      <p:sp>
        <p:nvSpPr>
          <p:cNvPr id="56322" name="Slide Number Placeholder 4"/>
          <p:cNvSpPr>
            <a:spLocks noGrp="1"/>
          </p:cNvSpPr>
          <p:nvPr>
            <p:ph type="sldNum" sz="quarter" idx="12"/>
          </p:nvPr>
        </p:nvSpPr>
        <p:spPr>
          <a:noFill/>
        </p:spPr>
        <p:txBody>
          <a:bodyPr/>
          <a:lstStyle/>
          <a:p>
            <a:fld id="{86FFF361-742B-1347-9A8C-45DA2458882E}" type="slidenum">
              <a:rPr lang="en-US" smtClean="0"/>
              <a:pPr/>
              <a:t>19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a:solidFill>
                  <a:srgbClr val="FF0000"/>
                </a:solidFill>
              </a:rPr>
              <a:t>CODING DIGITAL INFORMATION</a:t>
            </a:r>
          </a:p>
        </p:txBody>
      </p:sp>
      <p:sp>
        <p:nvSpPr>
          <p:cNvPr id="19460" name="Rectangle 3"/>
          <p:cNvSpPr>
            <a:spLocks noGrp="1" noChangeArrowheads="1"/>
          </p:cNvSpPr>
          <p:nvPr>
            <p:ph idx="1"/>
          </p:nvPr>
        </p:nvSpPr>
        <p:spPr>
          <a:xfrm>
            <a:off x="0" y="1600200"/>
            <a:ext cx="9144000" cy="4525963"/>
          </a:xfrm>
        </p:spPr>
        <p:txBody>
          <a:bodyPr>
            <a:noAutofit/>
          </a:bodyPr>
          <a:lstStyle/>
          <a:p>
            <a:pPr eaLnBrk="1" hangingPunct="1"/>
            <a:r>
              <a:rPr lang="en-US" sz="3600" dirty="0">
                <a:solidFill>
                  <a:srgbClr val="FF5A14"/>
                </a:solidFill>
              </a:rPr>
              <a:t>Symbols</a:t>
            </a:r>
            <a:r>
              <a:rPr lang="en-US" sz="3600" dirty="0"/>
              <a:t> represent something else.</a:t>
            </a:r>
          </a:p>
          <a:p>
            <a:pPr lvl="1" eaLnBrk="1" hangingPunct="1"/>
            <a:r>
              <a:rPr lang="en-US" sz="3200" dirty="0">
                <a:ea typeface="ＭＳ Ｐゴシック" charset="-128"/>
              </a:rPr>
              <a:t> Organized and understood by a conventional standard.</a:t>
            </a:r>
          </a:p>
          <a:p>
            <a:pPr eaLnBrk="1" hangingPunct="1"/>
            <a:r>
              <a:rPr lang="en-US" sz="3600" dirty="0">
                <a:solidFill>
                  <a:srgbClr val="FF5A14"/>
                </a:solidFill>
              </a:rPr>
              <a:t>Data</a:t>
            </a:r>
            <a:r>
              <a:rPr lang="en-US" sz="3600" dirty="0"/>
              <a:t> are the givens of experience.</a:t>
            </a:r>
          </a:p>
          <a:p>
            <a:pPr lvl="1" eaLnBrk="1" hangingPunct="1"/>
            <a:r>
              <a:rPr lang="en-US" sz="3200" dirty="0">
                <a:ea typeface="ＭＳ Ｐゴシック" charset="-128"/>
              </a:rPr>
              <a:t> Measurements, facts, observations.</a:t>
            </a:r>
          </a:p>
          <a:p>
            <a:pPr eaLnBrk="1" hangingPunct="1"/>
            <a:r>
              <a:rPr lang="en-US" sz="3600" dirty="0">
                <a:solidFill>
                  <a:srgbClr val="FF5A14"/>
                </a:solidFill>
              </a:rPr>
              <a:t>Information</a:t>
            </a:r>
            <a:r>
              <a:rPr lang="en-US" sz="3600" dirty="0">
                <a:solidFill>
                  <a:schemeClr val="hlink"/>
                </a:solidFill>
              </a:rPr>
              <a:t> </a:t>
            </a:r>
            <a:r>
              <a:rPr lang="en-US" sz="3600" dirty="0"/>
              <a:t>is data made useful, interpreted, and applied to produce understanding. </a:t>
            </a:r>
          </a:p>
        </p:txBody>
      </p:sp>
      <p:sp>
        <p:nvSpPr>
          <p:cNvPr id="19458" name="Slide Number Placeholder 4"/>
          <p:cNvSpPr>
            <a:spLocks noGrp="1"/>
          </p:cNvSpPr>
          <p:nvPr>
            <p:ph type="sldNum" sz="quarter" idx="12"/>
          </p:nvPr>
        </p:nvSpPr>
        <p:spPr>
          <a:noFill/>
        </p:spPr>
        <p:txBody>
          <a:bodyPr/>
          <a:lstStyle/>
          <a:p>
            <a:fld id="{3F7A1A65-3D0A-6F44-BC8D-75F8FD916ACF}" type="slidenum">
              <a:rPr lang="en-US" smtClean="0"/>
              <a:pPr/>
              <a:t>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57200" y="-304800"/>
            <a:ext cx="8229600" cy="1143000"/>
          </a:xfrm>
        </p:spPr>
        <p:txBody>
          <a:bodyPr/>
          <a:lstStyle/>
          <a:p>
            <a:pPr eaLnBrk="1" hangingPunct="1"/>
            <a:r>
              <a:rPr lang="en-US" dirty="0" smtClean="0">
                <a:solidFill>
                  <a:srgbClr val="FF0000"/>
                </a:solidFill>
              </a:rPr>
              <a:t>Major Types Of Compression</a:t>
            </a:r>
            <a:endParaRPr lang="en-US" dirty="0">
              <a:solidFill>
                <a:srgbClr val="FF0000"/>
              </a:solidFill>
            </a:endParaRPr>
          </a:p>
        </p:txBody>
      </p:sp>
      <p:sp>
        <p:nvSpPr>
          <p:cNvPr id="58372" name="Rectangle 3"/>
          <p:cNvSpPr>
            <a:spLocks noGrp="1" noChangeArrowheads="1"/>
          </p:cNvSpPr>
          <p:nvPr>
            <p:ph idx="1"/>
          </p:nvPr>
        </p:nvSpPr>
        <p:spPr>
          <a:xfrm>
            <a:off x="0" y="609600"/>
            <a:ext cx="9144000" cy="4525963"/>
          </a:xfrm>
        </p:spPr>
        <p:txBody>
          <a:bodyPr>
            <a:noAutofit/>
          </a:bodyPr>
          <a:lstStyle/>
          <a:p>
            <a:pPr marL="0" indent="0" eaLnBrk="1" hangingPunct="1">
              <a:buNone/>
            </a:pPr>
            <a:r>
              <a:rPr lang="en-US" sz="4000" dirty="0" smtClean="0">
                <a:solidFill>
                  <a:srgbClr val="FF5A14"/>
                </a:solidFill>
              </a:rPr>
              <a:t>1-Lossy</a:t>
            </a:r>
            <a:endParaRPr lang="en-US" sz="4000" dirty="0"/>
          </a:p>
          <a:p>
            <a:pPr lvl="1" eaLnBrk="1" hangingPunct="1"/>
            <a:r>
              <a:rPr lang="en-US" sz="3600" dirty="0">
                <a:ea typeface="ＭＳ Ｐゴシック" charset="-128"/>
              </a:rPr>
              <a:t>Number of bits is reduced and some data is lost. </a:t>
            </a:r>
          </a:p>
          <a:p>
            <a:pPr lvl="1" eaLnBrk="1" hangingPunct="1"/>
            <a:r>
              <a:rPr lang="en-US" sz="3600" dirty="0" err="1">
                <a:ea typeface="ＭＳ Ｐゴシック" charset="-128"/>
              </a:rPr>
              <a:t>Lossy</a:t>
            </a:r>
            <a:r>
              <a:rPr lang="en-US" sz="3600" dirty="0">
                <a:ea typeface="ＭＳ Ｐゴシック" charset="-128"/>
              </a:rPr>
              <a:t> strategies include MP3 and JPEG compression.</a:t>
            </a:r>
          </a:p>
          <a:p>
            <a:pPr marL="0" indent="0" eaLnBrk="1" hangingPunct="1">
              <a:buNone/>
            </a:pPr>
            <a:r>
              <a:rPr lang="en-US" sz="4000" dirty="0" smtClean="0">
                <a:solidFill>
                  <a:srgbClr val="FF5A14"/>
                </a:solidFill>
              </a:rPr>
              <a:t>2-Lossless</a:t>
            </a:r>
            <a:endParaRPr lang="en-US" sz="4000" dirty="0"/>
          </a:p>
          <a:p>
            <a:pPr lvl="1" eaLnBrk="1" hangingPunct="1"/>
            <a:r>
              <a:rPr lang="en-US" sz="3600" dirty="0">
                <a:ea typeface="ＭＳ Ｐゴシック" charset="-128"/>
              </a:rPr>
              <a:t>Efficient encoding reduces file size without loss of original data.</a:t>
            </a:r>
          </a:p>
          <a:p>
            <a:pPr lvl="1" eaLnBrk="1" hangingPunct="1"/>
            <a:r>
              <a:rPr lang="en-US" sz="3600" dirty="0">
                <a:ea typeface="ＭＳ Ｐゴシック" charset="-128"/>
              </a:rPr>
              <a:t>Lossless strategies include RLE and GIF compression.</a:t>
            </a:r>
          </a:p>
        </p:txBody>
      </p:sp>
      <p:sp>
        <p:nvSpPr>
          <p:cNvPr id="58370" name="Slide Number Placeholder 4"/>
          <p:cNvSpPr>
            <a:spLocks noGrp="1"/>
          </p:cNvSpPr>
          <p:nvPr>
            <p:ph type="sldNum" sz="quarter" idx="12"/>
          </p:nvPr>
        </p:nvSpPr>
        <p:spPr>
          <a:noFill/>
        </p:spPr>
        <p:txBody>
          <a:bodyPr/>
          <a:lstStyle/>
          <a:p>
            <a:fld id="{A7BF257A-6010-E045-A50E-040B335F5C5E}" type="slidenum">
              <a:rPr lang="en-US" smtClean="0"/>
              <a:pPr/>
              <a:t>20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t>YOU DECIDE…  Lossy or Lossless</a:t>
            </a:r>
          </a:p>
        </p:txBody>
      </p:sp>
      <p:sp>
        <p:nvSpPr>
          <p:cNvPr id="60420" name="Rectangle 3"/>
          <p:cNvSpPr>
            <a:spLocks noGrp="1" noChangeArrowheads="1"/>
          </p:cNvSpPr>
          <p:nvPr>
            <p:ph idx="1"/>
          </p:nvPr>
        </p:nvSpPr>
        <p:spPr>
          <a:xfrm>
            <a:off x="228600" y="1828800"/>
            <a:ext cx="8382000" cy="3844925"/>
          </a:xfrm>
        </p:spPr>
        <p:txBody>
          <a:bodyPr>
            <a:normAutofit lnSpcReduction="10000"/>
          </a:bodyPr>
          <a:lstStyle/>
          <a:p>
            <a:pPr marL="609600" indent="-609600" eaLnBrk="1" hangingPunct="1">
              <a:buFont typeface="Wingdings" charset="2"/>
              <a:buNone/>
            </a:pPr>
            <a:r>
              <a:rPr lang="en-US"/>
              <a:t/>
            </a:r>
            <a:br>
              <a:rPr lang="en-US"/>
            </a:br>
            <a:endParaRPr lang="en-US"/>
          </a:p>
          <a:p>
            <a:pPr marL="971550" lvl="1" indent="-514350" eaLnBrk="1" hangingPunct="1">
              <a:buClr>
                <a:srgbClr val="3517FF"/>
              </a:buClr>
              <a:buFont typeface="Arial" charset="0"/>
              <a:buAutoNum type="arabicPeriod"/>
            </a:pPr>
            <a:r>
              <a:rPr lang="en-US">
                <a:ea typeface="ＭＳ Ｐゴシック" charset="-128"/>
              </a:rPr>
              <a:t> Photograph of sailboat on ocean.</a:t>
            </a:r>
          </a:p>
          <a:p>
            <a:pPr marL="971550" lvl="1" indent="-514350" eaLnBrk="1" hangingPunct="1">
              <a:buClr>
                <a:srgbClr val="3517FF"/>
              </a:buClr>
              <a:buFont typeface="Arial" charset="0"/>
              <a:buAutoNum type="arabicPeriod"/>
            </a:pPr>
            <a:r>
              <a:rPr lang="en-US">
                <a:ea typeface="ＭＳ Ｐゴシック" charset="-128"/>
              </a:rPr>
              <a:t> Journal article explaining nanotechnology.</a:t>
            </a:r>
          </a:p>
          <a:p>
            <a:pPr marL="971550" lvl="1" indent="-514350" eaLnBrk="1" hangingPunct="1">
              <a:buClr>
                <a:srgbClr val="3517FF"/>
              </a:buClr>
              <a:buFont typeface="Arial" charset="0"/>
              <a:buAutoNum type="arabicPeriod"/>
            </a:pPr>
            <a:r>
              <a:rPr lang="en-US">
                <a:ea typeface="ＭＳ Ｐゴシック" charset="-128"/>
              </a:rPr>
              <a:t> </a:t>
            </a:r>
            <a:r>
              <a:rPr lang="en-US" u="sng">
                <a:ea typeface="ＭＳ Ｐゴシック" charset="-128"/>
              </a:rPr>
              <a:t>1812 Overture</a:t>
            </a:r>
            <a:r>
              <a:rPr lang="en-US">
                <a:ea typeface="ＭＳ Ｐゴシック" charset="-128"/>
              </a:rPr>
              <a:t> by New York Philharmonic Orchestra.</a:t>
            </a:r>
          </a:p>
          <a:p>
            <a:pPr marL="971550" lvl="1" indent="-514350" eaLnBrk="1" hangingPunct="1">
              <a:buClr>
                <a:srgbClr val="3517FF"/>
              </a:buClr>
              <a:buFont typeface="Arial" charset="0"/>
              <a:buAutoNum type="arabicPeriod"/>
            </a:pPr>
            <a:r>
              <a:rPr lang="en-US">
                <a:ea typeface="ＭＳ Ｐゴシック" charset="-128"/>
              </a:rPr>
              <a:t> Database of student names and addresses.</a:t>
            </a:r>
          </a:p>
          <a:p>
            <a:pPr marL="971550" lvl="1" indent="-514350" eaLnBrk="1" hangingPunct="1">
              <a:buClr>
                <a:srgbClr val="3517FF"/>
              </a:buClr>
              <a:buFont typeface="Arial" charset="0"/>
              <a:buAutoNum type="arabicPeriod"/>
            </a:pPr>
            <a:r>
              <a:rPr lang="en-US">
                <a:ea typeface="ＭＳ Ｐゴシック" charset="-128"/>
              </a:rPr>
              <a:t> Video of hot air balloon flying over a cornfield.</a:t>
            </a:r>
          </a:p>
        </p:txBody>
      </p:sp>
      <p:sp>
        <p:nvSpPr>
          <p:cNvPr id="60418" name="Slide Number Placeholder 4"/>
          <p:cNvSpPr>
            <a:spLocks noGrp="1"/>
          </p:cNvSpPr>
          <p:nvPr>
            <p:ph type="sldNum" sz="quarter" idx="12"/>
          </p:nvPr>
        </p:nvSpPr>
        <p:spPr>
          <a:noFill/>
        </p:spPr>
        <p:txBody>
          <a:bodyPr/>
          <a:lstStyle/>
          <a:p>
            <a:fld id="{F11FD8D4-C0BB-4144-8968-ED9004CC7878}" type="slidenum">
              <a:rPr lang="en-US" smtClean="0"/>
              <a:pPr/>
              <a:t>21</a:t>
            </a:fld>
            <a:endParaRPr lang="en-US" smtClean="0"/>
          </a:p>
        </p:txBody>
      </p:sp>
      <p:sp>
        <p:nvSpPr>
          <p:cNvPr id="60421" name="Text Box 5"/>
          <p:cNvSpPr txBox="1">
            <a:spLocks noChangeArrowheads="1"/>
          </p:cNvSpPr>
          <p:nvPr/>
        </p:nvSpPr>
        <p:spPr bwMode="auto">
          <a:xfrm>
            <a:off x="990600" y="1600200"/>
            <a:ext cx="8153400"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eaLnBrk="1" hangingPunct="1">
              <a:spcBef>
                <a:spcPct val="20000"/>
              </a:spcBef>
              <a:buClr>
                <a:schemeClr val="accent1"/>
              </a:buClr>
              <a:buFont typeface="Wingdings" charset="2"/>
              <a:buNone/>
            </a:pPr>
            <a:r>
              <a:rPr lang="en-US" sz="3200" dirty="0">
                <a:solidFill>
                  <a:srgbClr val="FF0000"/>
                </a:solidFill>
              </a:rPr>
              <a:t>Choose a compression strategy best suited for: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57200" y="0"/>
            <a:ext cx="8458200" cy="1143000"/>
          </a:xfrm>
        </p:spPr>
        <p:txBody>
          <a:bodyPr>
            <a:normAutofit/>
          </a:bodyPr>
          <a:lstStyle/>
          <a:p>
            <a:pPr eaLnBrk="1" hangingPunct="1"/>
            <a:r>
              <a:rPr lang="en-US" dirty="0" smtClean="0">
                <a:solidFill>
                  <a:srgbClr val="FF0000"/>
                </a:solidFill>
              </a:rPr>
              <a:t>Error Detection &amp;     Correction</a:t>
            </a:r>
            <a:endParaRPr lang="en-US" dirty="0">
              <a:solidFill>
                <a:srgbClr val="FF0000"/>
              </a:solidFill>
            </a:endParaRPr>
          </a:p>
        </p:txBody>
      </p:sp>
      <p:sp>
        <p:nvSpPr>
          <p:cNvPr id="62468" name="Rectangle 3"/>
          <p:cNvSpPr>
            <a:spLocks noGrp="1" noChangeArrowheads="1"/>
          </p:cNvSpPr>
          <p:nvPr>
            <p:ph idx="1"/>
          </p:nvPr>
        </p:nvSpPr>
        <p:spPr>
          <a:xfrm>
            <a:off x="0" y="1600200"/>
            <a:ext cx="9144000" cy="4525963"/>
          </a:xfrm>
        </p:spPr>
        <p:txBody>
          <a:bodyPr>
            <a:noAutofit/>
          </a:bodyPr>
          <a:lstStyle/>
          <a:p>
            <a:pPr eaLnBrk="1" hangingPunct="1"/>
            <a:r>
              <a:rPr lang="en-US" sz="3600" dirty="0">
                <a:solidFill>
                  <a:srgbClr val="FF0000"/>
                </a:solidFill>
              </a:rPr>
              <a:t>Digital bits may be lost during transmission or damaged on storage media.</a:t>
            </a:r>
          </a:p>
          <a:p>
            <a:pPr marL="971550" lvl="1" indent="-514350" eaLnBrk="1" hangingPunct="1">
              <a:buFont typeface="+mj-lt"/>
              <a:buAutoNum type="arabicPeriod"/>
            </a:pPr>
            <a:r>
              <a:rPr lang="en-US" sz="3200" dirty="0">
                <a:ea typeface="ＭＳ Ｐゴシック" charset="-128"/>
              </a:rPr>
              <a:t>CDs get scratched.</a:t>
            </a:r>
          </a:p>
          <a:p>
            <a:pPr marL="971550" lvl="1" indent="-514350" eaLnBrk="1" hangingPunct="1">
              <a:buFont typeface="+mj-lt"/>
              <a:buAutoNum type="arabicPeriod"/>
            </a:pPr>
            <a:r>
              <a:rPr lang="en-US" sz="3200" dirty="0">
                <a:ea typeface="ＭＳ Ｐゴシック" charset="-128"/>
              </a:rPr>
              <a:t>Communication lines have interference.</a:t>
            </a:r>
          </a:p>
          <a:p>
            <a:pPr eaLnBrk="1" hangingPunct="1"/>
            <a:r>
              <a:rPr lang="en-US" sz="3600" dirty="0">
                <a:solidFill>
                  <a:srgbClr val="FF0000"/>
                </a:solidFill>
              </a:rPr>
              <a:t>Strategies to preserve data vary.</a:t>
            </a:r>
          </a:p>
          <a:p>
            <a:pPr marL="971550" lvl="1" indent="-514350" eaLnBrk="1" hangingPunct="1">
              <a:buFont typeface="+mj-lt"/>
              <a:buAutoNum type="arabicPeriod"/>
            </a:pPr>
            <a:r>
              <a:rPr lang="en-US" sz="3200" dirty="0">
                <a:ea typeface="ＭＳ Ｐゴシック" charset="-128"/>
              </a:rPr>
              <a:t>Parity bits help detect an error during transmission.</a:t>
            </a:r>
          </a:p>
          <a:p>
            <a:pPr marL="971550" lvl="1" indent="-514350" eaLnBrk="1" hangingPunct="1">
              <a:buFont typeface="+mj-lt"/>
              <a:buAutoNum type="arabicPeriod"/>
            </a:pPr>
            <a:r>
              <a:rPr lang="en-US" sz="3200" dirty="0">
                <a:ea typeface="ＭＳ Ｐゴシック" charset="-128"/>
              </a:rPr>
              <a:t>CDs include redundant data to replace data when an error occurs.</a:t>
            </a:r>
          </a:p>
        </p:txBody>
      </p:sp>
      <p:sp>
        <p:nvSpPr>
          <p:cNvPr id="62466" name="Slide Number Placeholder 4"/>
          <p:cNvSpPr>
            <a:spLocks noGrp="1"/>
          </p:cNvSpPr>
          <p:nvPr>
            <p:ph type="sldNum" sz="quarter" idx="12"/>
          </p:nvPr>
        </p:nvSpPr>
        <p:spPr>
          <a:noFill/>
        </p:spPr>
        <p:txBody>
          <a:bodyPr/>
          <a:lstStyle/>
          <a:p>
            <a:fld id="{D4175A10-FEC3-F444-A7EB-5345286F4829}" type="slidenum">
              <a:rPr lang="en-US" smtClean="0"/>
              <a:pPr/>
              <a:t>22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0" y="274638"/>
            <a:ext cx="9144000" cy="1143000"/>
          </a:xfrm>
        </p:spPr>
        <p:txBody>
          <a:bodyPr>
            <a:normAutofit/>
          </a:bodyPr>
          <a:lstStyle/>
          <a:p>
            <a:pPr algn="l" eaLnBrk="1" hangingPunct="1"/>
            <a:r>
              <a:rPr lang="en-US" dirty="0" smtClean="0">
                <a:solidFill>
                  <a:srgbClr val="FF0000"/>
                </a:solidFill>
              </a:rPr>
              <a:t>Digital Information —Advantages</a:t>
            </a:r>
            <a:endParaRPr lang="en-US" dirty="0">
              <a:solidFill>
                <a:srgbClr val="FF0000"/>
              </a:solidFill>
            </a:endParaRPr>
          </a:p>
        </p:txBody>
      </p:sp>
      <p:sp>
        <p:nvSpPr>
          <p:cNvPr id="64516" name="Rectangle 3"/>
          <p:cNvSpPr>
            <a:spLocks noGrp="1" noChangeArrowheads="1"/>
          </p:cNvSpPr>
          <p:nvPr>
            <p:ph idx="1"/>
          </p:nvPr>
        </p:nvSpPr>
        <p:spPr>
          <a:xfrm>
            <a:off x="228600" y="1676400"/>
            <a:ext cx="8686800" cy="4454525"/>
          </a:xfrm>
        </p:spPr>
        <p:txBody>
          <a:bodyPr>
            <a:normAutofit/>
          </a:bodyPr>
          <a:lstStyle/>
          <a:p>
            <a:pPr marL="514350" indent="-514350" eaLnBrk="1" hangingPunct="1">
              <a:buFont typeface="+mj-lt"/>
              <a:buAutoNum type="arabicPeriod"/>
            </a:pPr>
            <a:r>
              <a:rPr lang="en-US" sz="3600" dirty="0"/>
              <a:t>Reproduction without generation decay.</a:t>
            </a:r>
          </a:p>
          <a:p>
            <a:pPr marL="514350" indent="-514350" eaLnBrk="1" hangingPunct="1">
              <a:buFont typeface="+mj-lt"/>
              <a:buAutoNum type="arabicPeriod"/>
            </a:pPr>
            <a:r>
              <a:rPr lang="en-US" sz="3600" dirty="0"/>
              <a:t>Editing and re-editing much easier than with analog media.</a:t>
            </a:r>
          </a:p>
          <a:p>
            <a:pPr marL="514350" indent="-514350" eaLnBrk="1" hangingPunct="1">
              <a:buFont typeface="+mj-lt"/>
              <a:buAutoNum type="arabicPeriod"/>
            </a:pPr>
            <a:r>
              <a:rPr lang="en-US" sz="3600" dirty="0"/>
              <a:t>Integration of media using cut, copy, paste more efficient.</a:t>
            </a:r>
          </a:p>
          <a:p>
            <a:pPr marL="514350" indent="-514350" eaLnBrk="1" hangingPunct="1">
              <a:buFont typeface="+mj-lt"/>
              <a:buAutoNum type="arabicPeriod"/>
            </a:pPr>
            <a:r>
              <a:rPr lang="en-US" sz="3600" dirty="0"/>
              <a:t>Distribution over Internet - nearly everyone can be reached by anyone else.</a:t>
            </a:r>
          </a:p>
        </p:txBody>
      </p:sp>
      <p:sp>
        <p:nvSpPr>
          <p:cNvPr id="64514" name="Slide Number Placeholder 4"/>
          <p:cNvSpPr>
            <a:spLocks noGrp="1"/>
          </p:cNvSpPr>
          <p:nvPr>
            <p:ph type="sldNum" sz="quarter" idx="12"/>
          </p:nvPr>
        </p:nvSpPr>
        <p:spPr>
          <a:noFill/>
        </p:spPr>
        <p:txBody>
          <a:bodyPr/>
          <a:lstStyle/>
          <a:p>
            <a:fld id="{07D2BA72-E45C-F94E-8058-BB8AE4647F59}" type="slidenum">
              <a:rPr lang="en-US" smtClean="0"/>
              <a:pPr/>
              <a:t>23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5"/>
          <p:cNvSpPr>
            <a:spLocks noGrp="1" noChangeArrowheads="1"/>
          </p:cNvSpPr>
          <p:nvPr>
            <p:ph type="title"/>
          </p:nvPr>
        </p:nvSpPr>
        <p:spPr>
          <a:noFill/>
        </p:spPr>
        <p:txBody>
          <a:bodyPr>
            <a:normAutofit/>
          </a:bodyPr>
          <a:lstStyle/>
          <a:p>
            <a:pPr eaLnBrk="1" hangingPunct="1"/>
            <a:r>
              <a:rPr lang="en-US" dirty="0" smtClean="0">
                <a:solidFill>
                  <a:srgbClr val="FF0000"/>
                </a:solidFill>
              </a:rPr>
              <a:t>Digital Information —Challenges</a:t>
            </a:r>
            <a:endParaRPr lang="en-US" dirty="0">
              <a:solidFill>
                <a:srgbClr val="FF0000"/>
              </a:solidFill>
            </a:endParaRPr>
          </a:p>
        </p:txBody>
      </p:sp>
      <p:sp>
        <p:nvSpPr>
          <p:cNvPr id="66563" name="Rectangle 3"/>
          <p:cNvSpPr>
            <a:spLocks noGrp="1" noChangeArrowheads="1"/>
          </p:cNvSpPr>
          <p:nvPr>
            <p:ph idx="1"/>
          </p:nvPr>
        </p:nvSpPr>
        <p:spPr/>
        <p:txBody>
          <a:bodyPr/>
          <a:lstStyle/>
          <a:p>
            <a:pPr marL="514350" indent="-514350" eaLnBrk="1" hangingPunct="1">
              <a:buFont typeface="+mj-lt"/>
              <a:buAutoNum type="arabicPeriod"/>
            </a:pPr>
            <a:r>
              <a:rPr lang="en-US" dirty="0"/>
              <a:t>File sizes are large.</a:t>
            </a:r>
          </a:p>
          <a:p>
            <a:pPr marL="514350" indent="-514350" eaLnBrk="1" hangingPunct="1">
              <a:buFont typeface="+mj-lt"/>
              <a:buAutoNum type="arabicPeriod"/>
            </a:pPr>
            <a:r>
              <a:rPr lang="en-US" dirty="0"/>
              <a:t>Digital media is processor intensive.</a:t>
            </a:r>
          </a:p>
          <a:p>
            <a:pPr marL="514350" indent="-514350" eaLnBrk="1" hangingPunct="1">
              <a:buFont typeface="+mj-lt"/>
              <a:buAutoNum type="arabicPeriod"/>
            </a:pPr>
            <a:r>
              <a:rPr lang="en-US" dirty="0"/>
              <a:t>Absence of media standards renders data files incompatible.</a:t>
            </a:r>
          </a:p>
          <a:p>
            <a:pPr marL="514350" indent="-514350" eaLnBrk="1" hangingPunct="1">
              <a:buFont typeface="+mj-lt"/>
              <a:buAutoNum type="arabicPeriod"/>
            </a:pPr>
            <a:r>
              <a:rPr lang="en-US" dirty="0"/>
              <a:t>Some media requires high bandwidth to distribute on networks.</a:t>
            </a:r>
          </a:p>
          <a:p>
            <a:pPr marL="514350" indent="-514350" eaLnBrk="1" hangingPunct="1">
              <a:buFont typeface="+mj-lt"/>
              <a:buAutoNum type="arabicPeriod"/>
            </a:pPr>
            <a:r>
              <a:rPr lang="en-US" dirty="0"/>
              <a:t>Concern for longevity and future accessibility of digital data.</a:t>
            </a:r>
          </a:p>
        </p:txBody>
      </p:sp>
      <p:sp>
        <p:nvSpPr>
          <p:cNvPr id="66562" name="Slide Number Placeholder 4"/>
          <p:cNvSpPr>
            <a:spLocks noGrp="1"/>
          </p:cNvSpPr>
          <p:nvPr>
            <p:ph type="sldNum" sz="quarter" idx="12"/>
          </p:nvPr>
        </p:nvSpPr>
        <p:spPr>
          <a:noFill/>
        </p:spPr>
        <p:txBody>
          <a:bodyPr/>
          <a:lstStyle/>
          <a:p>
            <a:fld id="{F46B0784-DB5F-FC48-80FE-26D5EED6D7C7}" type="slidenum">
              <a:rPr lang="en-US" smtClean="0"/>
              <a:pPr/>
              <a:t>24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dirty="0">
                <a:solidFill>
                  <a:srgbClr val="FF0000"/>
                </a:solidFill>
              </a:rPr>
              <a:t>WRAP UP</a:t>
            </a:r>
          </a:p>
        </p:txBody>
      </p:sp>
      <p:sp>
        <p:nvSpPr>
          <p:cNvPr id="68612" name="Rectangle 3"/>
          <p:cNvSpPr>
            <a:spLocks noGrp="1" noChangeArrowheads="1"/>
          </p:cNvSpPr>
          <p:nvPr>
            <p:ph idx="1"/>
          </p:nvPr>
        </p:nvSpPr>
        <p:spPr>
          <a:xfrm>
            <a:off x="457200" y="1371600"/>
            <a:ext cx="8229600" cy="4530725"/>
          </a:xfrm>
        </p:spPr>
        <p:txBody>
          <a:bodyPr>
            <a:noAutofit/>
          </a:bodyPr>
          <a:lstStyle/>
          <a:p>
            <a:pPr marL="742950" indent="-742950" eaLnBrk="1" hangingPunct="1">
              <a:lnSpc>
                <a:spcPct val="95000"/>
              </a:lnSpc>
              <a:buFont typeface="+mj-lt"/>
              <a:buAutoNum type="arabicPeriod"/>
            </a:pPr>
            <a:r>
              <a:rPr lang="en-US" sz="3600" dirty="0"/>
              <a:t> </a:t>
            </a:r>
            <a:r>
              <a:rPr lang="en-US" dirty="0"/>
              <a:t>Analog vs. Digital data.</a:t>
            </a:r>
          </a:p>
          <a:p>
            <a:pPr marL="514350" indent="-514350" eaLnBrk="1" hangingPunct="1">
              <a:lnSpc>
                <a:spcPct val="95000"/>
              </a:lnSpc>
              <a:buFont typeface="+mj-lt"/>
              <a:buAutoNum type="arabicPeriod"/>
            </a:pPr>
            <a:r>
              <a:rPr lang="en-US" dirty="0"/>
              <a:t> Symbols and binary code.</a:t>
            </a:r>
          </a:p>
          <a:p>
            <a:pPr marL="514350" indent="-514350" eaLnBrk="1" hangingPunct="1">
              <a:lnSpc>
                <a:spcPct val="95000"/>
              </a:lnSpc>
              <a:buFont typeface="+mj-lt"/>
              <a:buAutoNum type="arabicPeriod"/>
            </a:pPr>
            <a:r>
              <a:rPr lang="en-US" dirty="0"/>
              <a:t> Data vs. Information.</a:t>
            </a:r>
          </a:p>
          <a:p>
            <a:pPr marL="514350" indent="-514350" eaLnBrk="1" hangingPunct="1">
              <a:lnSpc>
                <a:spcPct val="95000"/>
              </a:lnSpc>
              <a:buFont typeface="+mj-lt"/>
              <a:buAutoNum type="arabicPeriod"/>
            </a:pPr>
            <a:r>
              <a:rPr lang="en-US" dirty="0"/>
              <a:t> Files as containers.</a:t>
            </a:r>
          </a:p>
          <a:p>
            <a:pPr marL="514350" indent="-514350" eaLnBrk="1" hangingPunct="1">
              <a:lnSpc>
                <a:spcPct val="95000"/>
              </a:lnSpc>
              <a:buFont typeface="+mj-lt"/>
              <a:buAutoNum type="arabicPeriod"/>
            </a:pPr>
            <a:r>
              <a:rPr lang="en-US" dirty="0"/>
              <a:t> Digitization process.</a:t>
            </a:r>
          </a:p>
          <a:p>
            <a:pPr marL="514350" indent="-514350" eaLnBrk="1" hangingPunct="1">
              <a:lnSpc>
                <a:spcPct val="95000"/>
              </a:lnSpc>
              <a:buFont typeface="+mj-lt"/>
              <a:buAutoNum type="arabicPeriod"/>
            </a:pPr>
            <a:r>
              <a:rPr lang="en-US" dirty="0"/>
              <a:t> Description- vs. Command-based media.</a:t>
            </a:r>
          </a:p>
          <a:p>
            <a:pPr marL="514350" indent="-514350" eaLnBrk="1" hangingPunct="1">
              <a:lnSpc>
                <a:spcPct val="95000"/>
              </a:lnSpc>
              <a:buFont typeface="+mj-lt"/>
              <a:buAutoNum type="arabicPeriod"/>
            </a:pPr>
            <a:r>
              <a:rPr lang="en-US" dirty="0"/>
              <a:t> Compression strategies.</a:t>
            </a:r>
          </a:p>
          <a:p>
            <a:pPr marL="514350" indent="-514350" eaLnBrk="1" hangingPunct="1">
              <a:lnSpc>
                <a:spcPct val="95000"/>
              </a:lnSpc>
              <a:buFont typeface="+mj-lt"/>
              <a:buAutoNum type="arabicPeriod"/>
            </a:pPr>
            <a:r>
              <a:rPr lang="en-US" dirty="0"/>
              <a:t> Error detection &amp; correction.</a:t>
            </a:r>
          </a:p>
          <a:p>
            <a:pPr marL="514350" indent="-514350" eaLnBrk="1" hangingPunct="1">
              <a:lnSpc>
                <a:spcPct val="95000"/>
              </a:lnSpc>
              <a:buFont typeface="+mj-lt"/>
              <a:buAutoNum type="arabicPeriod"/>
            </a:pPr>
            <a:r>
              <a:rPr lang="en-US" dirty="0"/>
              <a:t> Advantages &amp; Challenges of digital data</a:t>
            </a:r>
            <a:r>
              <a:rPr lang="en-US" sz="3600" dirty="0"/>
              <a:t>.</a:t>
            </a:r>
          </a:p>
        </p:txBody>
      </p:sp>
      <p:sp>
        <p:nvSpPr>
          <p:cNvPr id="68610" name="Slide Number Placeholder 4"/>
          <p:cNvSpPr>
            <a:spLocks noGrp="1"/>
          </p:cNvSpPr>
          <p:nvPr>
            <p:ph type="sldNum" sz="quarter" idx="12"/>
          </p:nvPr>
        </p:nvSpPr>
        <p:spPr>
          <a:noFill/>
        </p:spPr>
        <p:txBody>
          <a:bodyPr/>
          <a:lstStyle/>
          <a:p>
            <a:fld id="{6D0536E3-CF48-664D-92DB-675D67A3243D}" type="slidenum">
              <a:rPr lang="en-US" smtClean="0"/>
              <a:pPr/>
              <a:t>25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a:xfrm>
            <a:off x="533400" y="152400"/>
            <a:ext cx="8229600" cy="1143000"/>
          </a:xfrm>
        </p:spPr>
        <p:txBody>
          <a:bodyPr/>
          <a:lstStyle/>
          <a:p>
            <a:pPr eaLnBrk="1" hangingPunct="1"/>
            <a:r>
              <a:rPr lang="en-US" dirty="0" smtClean="0">
                <a:solidFill>
                  <a:srgbClr val="FF0000"/>
                </a:solidFill>
              </a:rPr>
              <a:t>Key Term Check Up</a:t>
            </a:r>
            <a:endParaRPr lang="en-US" dirty="0">
              <a:solidFill>
                <a:srgbClr val="FF0000"/>
              </a:solidFill>
            </a:endParaRPr>
          </a:p>
        </p:txBody>
      </p:sp>
      <p:graphicFrame>
        <p:nvGraphicFramePr>
          <p:cNvPr id="70658" name="Object 2"/>
          <p:cNvGraphicFramePr>
            <a:graphicFrameLocks noChangeAspect="1"/>
          </p:cNvGraphicFramePr>
          <p:nvPr/>
        </p:nvGraphicFramePr>
        <p:xfrm>
          <a:off x="381000" y="1249363"/>
          <a:ext cx="8153400" cy="5075237"/>
        </p:xfrm>
        <a:graphic>
          <a:graphicData uri="http://schemas.openxmlformats.org/presentationml/2006/ole">
            <mc:AlternateContent xmlns:mc="http://schemas.openxmlformats.org/markup-compatibility/2006">
              <mc:Choice xmlns:v="urn:schemas-microsoft-com:vml" Requires="v">
                <p:oleObj spid="_x0000_s70667" name="Document" r:id="rId4" imgW="5629656" imgH="3517392" progId="Word.Document.8">
                  <p:embed/>
                </p:oleObj>
              </mc:Choice>
              <mc:Fallback>
                <p:oleObj name="Document" r:id="rId4" imgW="5629656" imgH="351739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49363"/>
                        <a:ext cx="8153400" cy="507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9" name="Rectangle 5"/>
          <p:cNvSpPr>
            <a:spLocks noChangeArrowheads="1"/>
          </p:cNvSpPr>
          <p:nvPr/>
        </p:nvSpPr>
        <p:spPr bwMode="auto">
          <a:xfrm>
            <a:off x="304800" y="1143000"/>
            <a:ext cx="8305800" cy="50292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solidFill>
                  <a:srgbClr val="FF0000"/>
                </a:solidFill>
              </a:rPr>
              <a:t>ANALOG Vs. Digital Data</a:t>
            </a:r>
            <a:endParaRPr lang="en-US" dirty="0">
              <a:solidFill>
                <a:srgbClr val="FF0000"/>
              </a:solidFill>
            </a:endParaRPr>
          </a:p>
        </p:txBody>
      </p:sp>
      <p:sp>
        <p:nvSpPr>
          <p:cNvPr id="23556" name="Rectangle 3"/>
          <p:cNvSpPr>
            <a:spLocks noGrp="1" noChangeArrowheads="1"/>
          </p:cNvSpPr>
          <p:nvPr>
            <p:ph idx="1"/>
          </p:nvPr>
        </p:nvSpPr>
        <p:spPr>
          <a:xfrm>
            <a:off x="0" y="1600200"/>
            <a:ext cx="9144000" cy="4525963"/>
          </a:xfrm>
        </p:spPr>
        <p:txBody>
          <a:bodyPr>
            <a:normAutofit/>
          </a:bodyPr>
          <a:lstStyle/>
          <a:p>
            <a:pPr eaLnBrk="1" hangingPunct="1"/>
            <a:r>
              <a:rPr lang="en-US" sz="4000" dirty="0">
                <a:solidFill>
                  <a:srgbClr val="FF0000"/>
                </a:solidFill>
              </a:rPr>
              <a:t>Analog data </a:t>
            </a:r>
            <a:r>
              <a:rPr lang="en-US" sz="4000" dirty="0"/>
              <a:t>varies continuously.</a:t>
            </a:r>
          </a:p>
          <a:p>
            <a:pPr eaLnBrk="1" hangingPunct="1"/>
            <a:r>
              <a:rPr lang="en-US" sz="4000" dirty="0">
                <a:solidFill>
                  <a:srgbClr val="FF0000"/>
                </a:solidFill>
              </a:rPr>
              <a:t>Digital data </a:t>
            </a:r>
            <a:r>
              <a:rPr lang="en-US" sz="4000" dirty="0"/>
              <a:t>consists of separate, discrete units.</a:t>
            </a:r>
          </a:p>
        </p:txBody>
      </p:sp>
      <p:sp>
        <p:nvSpPr>
          <p:cNvPr id="23554" name="Slide Number Placeholder 4"/>
          <p:cNvSpPr>
            <a:spLocks noGrp="1"/>
          </p:cNvSpPr>
          <p:nvPr>
            <p:ph type="sldNum" sz="quarter" idx="12"/>
          </p:nvPr>
        </p:nvSpPr>
        <p:spPr>
          <a:noFill/>
        </p:spPr>
        <p:txBody>
          <a:bodyPr/>
          <a:lstStyle/>
          <a:p>
            <a:fld id="{BA0F71D4-0CF2-9A41-ADDC-EC595619C063}" type="slidenum">
              <a:rPr lang="en-US" smtClean="0"/>
              <a:pPr/>
              <a:t>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smtClean="0">
                <a:solidFill>
                  <a:srgbClr val="FF0000"/>
                </a:solidFill>
              </a:rPr>
              <a:t>Digital Data</a:t>
            </a:r>
            <a:endParaRPr lang="en-US" dirty="0">
              <a:solidFill>
                <a:srgbClr val="FF0000"/>
              </a:solidFill>
            </a:endParaRPr>
          </a:p>
        </p:txBody>
      </p:sp>
      <p:sp>
        <p:nvSpPr>
          <p:cNvPr id="25604" name="Rectangle 3"/>
          <p:cNvSpPr>
            <a:spLocks noGrp="1" noChangeArrowheads="1"/>
          </p:cNvSpPr>
          <p:nvPr>
            <p:ph idx="1"/>
          </p:nvPr>
        </p:nvSpPr>
        <p:spPr>
          <a:xfrm>
            <a:off x="381000" y="1463674"/>
            <a:ext cx="8763000" cy="4525963"/>
          </a:xfrm>
        </p:spPr>
        <p:txBody>
          <a:bodyPr>
            <a:normAutofit/>
          </a:bodyPr>
          <a:lstStyle/>
          <a:p>
            <a:pPr eaLnBrk="1" hangingPunct="1"/>
            <a:r>
              <a:rPr lang="en-US" sz="3600" dirty="0"/>
              <a:t>Digit = number. </a:t>
            </a:r>
          </a:p>
          <a:p>
            <a:pPr eaLnBrk="1" hangingPunct="1"/>
            <a:r>
              <a:rPr lang="en-US" sz="3600" dirty="0"/>
              <a:t>Binary digit (bit) = 0 or 1.</a:t>
            </a:r>
          </a:p>
          <a:p>
            <a:pPr eaLnBrk="1" hangingPunct="1"/>
            <a:r>
              <a:rPr lang="en-US" sz="3600" dirty="0"/>
              <a:t>Bits are the symbols to encode digital data.</a:t>
            </a:r>
          </a:p>
          <a:p>
            <a:pPr eaLnBrk="1" hangingPunct="1"/>
            <a:r>
              <a:rPr lang="en-US" sz="3600" dirty="0"/>
              <a:t>Digital encoding assigns bits to data items.</a:t>
            </a:r>
          </a:p>
          <a:p>
            <a:pPr lvl="1" eaLnBrk="1" hangingPunct="1">
              <a:buFont typeface="Wingdings" charset="2"/>
              <a:buNone/>
            </a:pPr>
            <a:r>
              <a:rPr lang="en-US" sz="3200" dirty="0">
                <a:ea typeface="ＭＳ Ｐゴシック" charset="-128"/>
              </a:rPr>
              <a:t> </a:t>
            </a:r>
          </a:p>
        </p:txBody>
      </p:sp>
      <p:sp>
        <p:nvSpPr>
          <p:cNvPr id="25602" name="Slide Number Placeholder 4"/>
          <p:cNvSpPr>
            <a:spLocks noGrp="1"/>
          </p:cNvSpPr>
          <p:nvPr>
            <p:ph type="sldNum" sz="quarter" idx="12"/>
          </p:nvPr>
        </p:nvSpPr>
        <p:spPr>
          <a:noFill/>
        </p:spPr>
        <p:txBody>
          <a:bodyPr/>
          <a:lstStyle/>
          <a:p>
            <a:fld id="{8FDD69F4-FD63-A74F-8DDA-816F39B6BFB1}" type="slidenum">
              <a:rPr lang="en-US" smtClean="0"/>
              <a:pPr/>
              <a:t>4</a:t>
            </a:fld>
            <a:endParaRPr lang="en-US" smtClean="0"/>
          </a:p>
        </p:txBody>
      </p:sp>
      <p:graphicFrame>
        <p:nvGraphicFramePr>
          <p:cNvPr id="58508" name="Group 140"/>
          <p:cNvGraphicFramePr>
            <a:graphicFrameLocks noGrp="1"/>
          </p:cNvGraphicFramePr>
          <p:nvPr/>
        </p:nvGraphicFramePr>
        <p:xfrm>
          <a:off x="2286000" y="4572000"/>
          <a:ext cx="4114800" cy="908304"/>
        </p:xfrm>
        <a:graphic>
          <a:graphicData uri="http://schemas.openxmlformats.org/drawingml/2006/table">
            <a:tbl>
              <a:tblPr/>
              <a:tblGrid>
                <a:gridCol w="2133600"/>
                <a:gridCol w="1981200"/>
              </a:tblGrid>
              <a:tr h="373063">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Letter </a:t>
                      </a:r>
                      <a:r>
                        <a:rPr kumimoji="0" lang="en-US" sz="2800" b="0" i="0" u="none" strike="noStrike" cap="none" normalizeH="0" baseline="0">
                          <a:ln>
                            <a:noFill/>
                          </a:ln>
                          <a:solidFill>
                            <a:srgbClr val="3517FF"/>
                          </a:solidFill>
                          <a:effectLst/>
                          <a:latin typeface="Arial" charset="0"/>
                          <a:ea typeface="ＭＳ Ｐゴシック" charset="-128"/>
                          <a:cs typeface="ＭＳ Ｐゴシック" charset="-128"/>
                        </a:rPr>
                        <a:t>A</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0100 0001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Number </a:t>
                      </a:r>
                      <a:r>
                        <a:rPr kumimoji="0" lang="en-US" sz="2800" b="0" i="0" u="none" strike="noStrike" cap="none" normalizeH="0" baseline="0">
                          <a:ln>
                            <a:noFill/>
                          </a:ln>
                          <a:solidFill>
                            <a:srgbClr val="3517FF"/>
                          </a:solidFill>
                          <a:effectLst/>
                          <a:latin typeface="Arial" charset="0"/>
                          <a:ea typeface="ＭＳ Ｐゴシック" charset="-128"/>
                          <a:cs typeface="ＭＳ Ｐゴシック" charset="-128"/>
                        </a:rPr>
                        <a:t>5</a:t>
                      </a:r>
                      <a:endParaRPr kumimoji="0" lang="en-US" sz="2800" b="0" i="0" u="none" strike="noStrike" cap="none" normalizeH="0" baseline="0">
                        <a:ln>
                          <a:noFill/>
                        </a:ln>
                        <a:solidFill>
                          <a:schemeClr val="folHlink"/>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0011 0101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16" name="Text Box 139"/>
          <p:cNvSpPr txBox="1">
            <a:spLocks noChangeArrowheads="1"/>
          </p:cNvSpPr>
          <p:nvPr/>
        </p:nvSpPr>
        <p:spPr bwMode="auto">
          <a:xfrm>
            <a:off x="1066800" y="5791200"/>
            <a:ext cx="7315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More bits in the code, means more distinct items to encode. </a:t>
            </a:r>
            <a:r>
              <a:rPr lang="en-US"/>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solidFill>
                  <a:srgbClr val="FF0000"/>
                </a:solidFill>
              </a:rPr>
              <a:t>Building Digital Codes</a:t>
            </a:r>
            <a:endParaRPr lang="en-US" dirty="0">
              <a:solidFill>
                <a:srgbClr val="FF0000"/>
              </a:solidFill>
            </a:endParaRPr>
          </a:p>
        </p:txBody>
      </p:sp>
      <p:sp>
        <p:nvSpPr>
          <p:cNvPr id="27652" name="Rectangle 3"/>
          <p:cNvSpPr>
            <a:spLocks noGrp="1" noChangeArrowheads="1"/>
          </p:cNvSpPr>
          <p:nvPr>
            <p:ph idx="1"/>
          </p:nvPr>
        </p:nvSpPr>
        <p:spPr>
          <a:xfrm>
            <a:off x="76200" y="1371600"/>
            <a:ext cx="8839200" cy="4525963"/>
          </a:xfrm>
        </p:spPr>
        <p:txBody>
          <a:bodyPr>
            <a:normAutofit/>
          </a:bodyPr>
          <a:lstStyle/>
          <a:p>
            <a:pPr eaLnBrk="1" hangingPunct="1"/>
            <a:r>
              <a:rPr lang="en-US" sz="3600" dirty="0"/>
              <a:t>Number of distinct bit combinations that can be produced is given by the formula 2</a:t>
            </a:r>
            <a:r>
              <a:rPr lang="en-US" sz="3600" baseline="50000" dirty="0"/>
              <a:t>n.</a:t>
            </a:r>
            <a:r>
              <a:rPr lang="en-US" sz="3600" dirty="0"/>
              <a:t> </a:t>
            </a:r>
          </a:p>
          <a:p>
            <a:pPr lvl="1" eaLnBrk="1" hangingPunct="1"/>
            <a:r>
              <a:rPr lang="en-US" dirty="0">
                <a:ea typeface="ＭＳ Ｐゴシック" charset="-128"/>
              </a:rPr>
              <a:t> </a:t>
            </a:r>
            <a:r>
              <a:rPr lang="en-US" b="1" dirty="0">
                <a:ea typeface="ＭＳ Ｐゴシック" charset="-128"/>
              </a:rPr>
              <a:t>n</a:t>
            </a:r>
            <a:r>
              <a:rPr lang="en-US" dirty="0">
                <a:ea typeface="ＭＳ Ｐゴシック" charset="-128"/>
              </a:rPr>
              <a:t> = number of bits used in the code.</a:t>
            </a:r>
          </a:p>
          <a:p>
            <a:pPr eaLnBrk="1" hangingPunct="1"/>
            <a:r>
              <a:rPr lang="en-US" sz="3600" dirty="0"/>
              <a:t>Adding 1 to the power doubles the number of distinct data items that can be encoded.</a:t>
            </a:r>
          </a:p>
        </p:txBody>
      </p:sp>
      <p:sp>
        <p:nvSpPr>
          <p:cNvPr id="27650" name="Slide Number Placeholder 4"/>
          <p:cNvSpPr>
            <a:spLocks noGrp="1"/>
          </p:cNvSpPr>
          <p:nvPr>
            <p:ph type="sldNum" sz="quarter" idx="12"/>
          </p:nvPr>
        </p:nvSpPr>
        <p:spPr>
          <a:noFill/>
        </p:spPr>
        <p:txBody>
          <a:bodyPr/>
          <a:lstStyle/>
          <a:p>
            <a:fld id="{09116938-63BB-C94C-8B5C-2C72ACC5277C}" type="slidenum">
              <a:rPr lang="en-US" smtClean="0"/>
              <a:pPr/>
              <a:t>5</a:t>
            </a:fld>
            <a:endParaRPr lang="en-US" smtClean="0"/>
          </a:p>
        </p:txBody>
      </p:sp>
      <p:graphicFrame>
        <p:nvGraphicFramePr>
          <p:cNvPr id="60450" name="Group 34"/>
          <p:cNvGraphicFramePr>
            <a:graphicFrameLocks noGrp="1"/>
          </p:cNvGraphicFramePr>
          <p:nvPr/>
        </p:nvGraphicFramePr>
        <p:xfrm>
          <a:off x="762000" y="4343400"/>
          <a:ext cx="7696200" cy="804672"/>
        </p:xfrm>
        <a:graphic>
          <a:graphicData uri="http://schemas.openxmlformats.org/drawingml/2006/table">
            <a:tbl>
              <a:tblPr/>
              <a:tblGrid>
                <a:gridCol w="923925"/>
                <a:gridCol w="923925"/>
                <a:gridCol w="925513"/>
                <a:gridCol w="998537"/>
                <a:gridCol w="906463"/>
                <a:gridCol w="866775"/>
                <a:gridCol w="1019175"/>
                <a:gridCol w="1131887"/>
              </a:tblGrid>
              <a:tr h="34448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2000" b="0" i="0" u="none" strike="noStrike" cap="none" normalizeH="0" baseline="0">
                          <a:ln>
                            <a:noFill/>
                          </a:ln>
                          <a:solidFill>
                            <a:schemeClr val="tx1"/>
                          </a:solidFill>
                          <a:effectLst/>
                          <a:latin typeface="Arial" charset="0"/>
                          <a:ea typeface="ＭＳ Ｐゴシック" charset="-128"/>
                          <a:cs typeface="ＭＳ Ｐゴシック" charset="-128"/>
                        </a:rPr>
                        <a:t>2 </a:t>
                      </a:r>
                      <a:r>
                        <a:rPr kumimoji="0" lang="en-US" sz="2000" b="0" i="0" u="none" strike="noStrike" cap="none" normalizeH="0" baseline="50000">
                          <a:ln>
                            <a:noFill/>
                          </a:ln>
                          <a:solidFill>
                            <a:schemeClr val="tx1"/>
                          </a:solidFill>
                          <a:effectLst/>
                          <a:latin typeface="Arial" charset="0"/>
                          <a:ea typeface="ＭＳ Ｐゴシック" charset="-128"/>
                          <a:cs typeface="ＭＳ Ｐゴシック" charset="-128"/>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92100">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2 items</a:t>
                      </a: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4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8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r>
                        <a:rPr kumimoji="0" lang="en-US" sz="1600" b="0" i="0" u="none" strike="noStrike" cap="none" normalizeH="0" baseline="0">
                          <a:ln>
                            <a:noFill/>
                          </a:ln>
                          <a:solidFill>
                            <a:schemeClr val="tx1"/>
                          </a:solidFill>
                          <a:effectLst/>
                          <a:latin typeface="Arial" charset="0"/>
                          <a:ea typeface="ＭＳ Ｐゴシック" charset="-128"/>
                          <a:cs typeface="ＭＳ Ｐゴシック" charset="-128"/>
                        </a:rPr>
                        <a:t>16 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charset="2"/>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82" name="Text Box 33"/>
          <p:cNvSpPr txBox="1">
            <a:spLocks noChangeArrowheads="1"/>
          </p:cNvSpPr>
          <p:nvPr/>
        </p:nvSpPr>
        <p:spPr bwMode="auto">
          <a:xfrm>
            <a:off x="381000" y="5486400"/>
            <a:ext cx="86106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Complete the table to identify the number of distinct items </a:t>
            </a:r>
            <a:br>
              <a:rPr lang="en-US" dirty="0"/>
            </a:br>
            <a:r>
              <a:rPr lang="en-US" dirty="0"/>
              <a:t>represented by 2 </a:t>
            </a:r>
            <a:r>
              <a:rPr lang="en-US" baseline="50000" dirty="0"/>
              <a:t>5, </a:t>
            </a:r>
            <a:r>
              <a:rPr lang="en-US" dirty="0"/>
              <a:t>2 </a:t>
            </a:r>
            <a:r>
              <a:rPr lang="en-US" baseline="50000" dirty="0"/>
              <a:t>6, </a:t>
            </a:r>
            <a:r>
              <a:rPr lang="en-US" dirty="0"/>
              <a:t>2 </a:t>
            </a:r>
            <a:r>
              <a:rPr lang="en-US" baseline="50000" dirty="0"/>
              <a:t>7, </a:t>
            </a:r>
            <a:r>
              <a:rPr lang="en-US" dirty="0"/>
              <a:t>and 2 </a:t>
            </a:r>
            <a:r>
              <a:rPr lang="en-US" baseline="50000" dirty="0"/>
              <a:t>8.</a:t>
            </a:r>
            <a:endParaRPr lang="en-US" sz="2000" baseline="50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smtClean="0">
                <a:solidFill>
                  <a:srgbClr val="FF0000"/>
                </a:solidFill>
              </a:rPr>
              <a:t>Common Codes</a:t>
            </a:r>
            <a:endParaRPr lang="en-US" dirty="0">
              <a:solidFill>
                <a:srgbClr val="FF0000"/>
              </a:solidFill>
            </a:endParaRPr>
          </a:p>
        </p:txBody>
      </p:sp>
      <p:sp>
        <p:nvSpPr>
          <p:cNvPr id="29700" name="Rectangle 3"/>
          <p:cNvSpPr>
            <a:spLocks noGrp="1" noChangeArrowheads="1"/>
          </p:cNvSpPr>
          <p:nvPr>
            <p:ph idx="1"/>
          </p:nvPr>
        </p:nvSpPr>
        <p:spPr>
          <a:xfrm>
            <a:off x="38100" y="1295400"/>
            <a:ext cx="9144000" cy="4525963"/>
          </a:xfrm>
        </p:spPr>
        <p:txBody>
          <a:bodyPr>
            <a:noAutofit/>
          </a:bodyPr>
          <a:lstStyle/>
          <a:p>
            <a:pPr eaLnBrk="1" hangingPunct="1">
              <a:lnSpc>
                <a:spcPct val="90000"/>
              </a:lnSpc>
            </a:pPr>
            <a:r>
              <a:rPr lang="en-US" sz="3600" dirty="0">
                <a:solidFill>
                  <a:srgbClr val="3517FF"/>
                </a:solidFill>
              </a:rPr>
              <a:t>ASCII</a:t>
            </a:r>
            <a:r>
              <a:rPr lang="en-US" sz="3600" dirty="0"/>
              <a:t>, a 7 bit code. </a:t>
            </a:r>
          </a:p>
          <a:p>
            <a:pPr lvl="1" eaLnBrk="1" hangingPunct="1">
              <a:lnSpc>
                <a:spcPct val="90000"/>
              </a:lnSpc>
            </a:pPr>
            <a:r>
              <a:rPr lang="en-US" dirty="0">
                <a:ea typeface="ＭＳ Ｐゴシック" charset="-128"/>
              </a:rPr>
              <a:t>128 letters, numbers, and symbols in English language.</a:t>
            </a:r>
          </a:p>
          <a:p>
            <a:pPr eaLnBrk="1" hangingPunct="1">
              <a:lnSpc>
                <a:spcPct val="90000"/>
              </a:lnSpc>
            </a:pPr>
            <a:r>
              <a:rPr lang="en-US" sz="3600" dirty="0">
                <a:solidFill>
                  <a:srgbClr val="3517FF"/>
                </a:solidFill>
              </a:rPr>
              <a:t>ASCII-8</a:t>
            </a:r>
            <a:r>
              <a:rPr lang="en-US" sz="3600" dirty="0"/>
              <a:t>, an 8 bit code. </a:t>
            </a:r>
          </a:p>
          <a:p>
            <a:pPr lvl="1" eaLnBrk="1" hangingPunct="1">
              <a:lnSpc>
                <a:spcPct val="90000"/>
              </a:lnSpc>
            </a:pPr>
            <a:r>
              <a:rPr lang="en-US" dirty="0">
                <a:ea typeface="ＭＳ Ｐゴシック" charset="-128"/>
              </a:rPr>
              <a:t>256 letters, numbers, and symbols in English language.</a:t>
            </a:r>
          </a:p>
          <a:p>
            <a:pPr eaLnBrk="1" hangingPunct="1">
              <a:lnSpc>
                <a:spcPct val="90000"/>
              </a:lnSpc>
            </a:pPr>
            <a:r>
              <a:rPr lang="en-US" sz="3600" dirty="0">
                <a:solidFill>
                  <a:srgbClr val="3517FF"/>
                </a:solidFill>
              </a:rPr>
              <a:t>Unicode</a:t>
            </a:r>
            <a:r>
              <a:rPr lang="en-US" sz="3600" dirty="0"/>
              <a:t>, a 16 bit code. </a:t>
            </a:r>
          </a:p>
          <a:p>
            <a:pPr lvl="1" eaLnBrk="1" hangingPunct="1">
              <a:lnSpc>
                <a:spcPct val="90000"/>
              </a:lnSpc>
            </a:pPr>
            <a:r>
              <a:rPr lang="en-US" dirty="0">
                <a:ea typeface="ＭＳ Ｐゴシック" charset="-128"/>
              </a:rPr>
              <a:t>Over 65,000 different characters.</a:t>
            </a:r>
          </a:p>
          <a:p>
            <a:pPr eaLnBrk="1" hangingPunct="1">
              <a:lnSpc>
                <a:spcPct val="90000"/>
              </a:lnSpc>
            </a:pPr>
            <a:r>
              <a:rPr lang="en-US" sz="3600" dirty="0">
                <a:solidFill>
                  <a:srgbClr val="3517FF"/>
                </a:solidFill>
              </a:rPr>
              <a:t>24-bit color.</a:t>
            </a:r>
            <a:r>
              <a:rPr lang="en-US" sz="3600" dirty="0"/>
              <a:t> </a:t>
            </a:r>
          </a:p>
          <a:p>
            <a:pPr lvl="1" eaLnBrk="1" hangingPunct="1">
              <a:lnSpc>
                <a:spcPct val="90000"/>
              </a:lnSpc>
            </a:pPr>
            <a:r>
              <a:rPr lang="en-US" dirty="0">
                <a:ea typeface="ＭＳ Ｐゴシック" charset="-128"/>
              </a:rPr>
              <a:t>Displays the full range a human eye can perceive.</a:t>
            </a:r>
          </a:p>
          <a:p>
            <a:pPr eaLnBrk="1" hangingPunct="1">
              <a:lnSpc>
                <a:spcPct val="90000"/>
              </a:lnSpc>
            </a:pPr>
            <a:r>
              <a:rPr lang="en-US" sz="3600" dirty="0">
                <a:solidFill>
                  <a:srgbClr val="3517FF"/>
                </a:solidFill>
              </a:rPr>
              <a:t>16-bit sound.</a:t>
            </a:r>
            <a:r>
              <a:rPr lang="en-US" sz="3600" dirty="0"/>
              <a:t> </a:t>
            </a:r>
          </a:p>
          <a:p>
            <a:pPr lvl="1" eaLnBrk="1" hangingPunct="1">
              <a:lnSpc>
                <a:spcPct val="90000"/>
              </a:lnSpc>
            </a:pPr>
            <a:r>
              <a:rPr lang="en-US" dirty="0">
                <a:ea typeface="ＭＳ Ｐゴシック" charset="-128"/>
              </a:rPr>
              <a:t>Plays the full decibel range the human ear can perceive.</a:t>
            </a:r>
          </a:p>
          <a:p>
            <a:pPr eaLnBrk="1" hangingPunct="1">
              <a:lnSpc>
                <a:spcPct val="90000"/>
              </a:lnSpc>
            </a:pPr>
            <a:endParaRPr lang="en-US" sz="3600" dirty="0"/>
          </a:p>
          <a:p>
            <a:pPr eaLnBrk="1" hangingPunct="1">
              <a:lnSpc>
                <a:spcPct val="90000"/>
              </a:lnSpc>
            </a:pPr>
            <a:endParaRPr lang="en-US" sz="3600" dirty="0"/>
          </a:p>
        </p:txBody>
      </p:sp>
      <p:sp>
        <p:nvSpPr>
          <p:cNvPr id="29698" name="Slide Number Placeholder 4"/>
          <p:cNvSpPr>
            <a:spLocks noGrp="1"/>
          </p:cNvSpPr>
          <p:nvPr>
            <p:ph type="sldNum" sz="quarter" idx="12"/>
          </p:nvPr>
        </p:nvSpPr>
        <p:spPr>
          <a:noFill/>
        </p:spPr>
        <p:txBody>
          <a:bodyPr/>
          <a:lstStyle/>
          <a:p>
            <a:fld id="{B9137B3D-96A9-A74A-9EAC-FDB9094FEA40}" type="slidenum">
              <a:rPr lang="en-US" smtClean="0"/>
              <a:pPr/>
              <a:t>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solidFill>
                  <a:srgbClr val="FF0000"/>
                </a:solidFill>
              </a:rPr>
              <a:t>Digital Files</a:t>
            </a:r>
            <a:endParaRPr lang="en-US" dirty="0">
              <a:solidFill>
                <a:srgbClr val="FF0000"/>
              </a:solidFill>
            </a:endParaRPr>
          </a:p>
        </p:txBody>
      </p:sp>
      <p:sp>
        <p:nvSpPr>
          <p:cNvPr id="31748" name="Rectangle 3"/>
          <p:cNvSpPr>
            <a:spLocks noGrp="1" noChangeArrowheads="1"/>
          </p:cNvSpPr>
          <p:nvPr>
            <p:ph idx="1"/>
          </p:nvPr>
        </p:nvSpPr>
        <p:spPr>
          <a:xfrm>
            <a:off x="0" y="1600200"/>
            <a:ext cx="9220200" cy="4525963"/>
          </a:xfrm>
        </p:spPr>
        <p:txBody>
          <a:bodyPr>
            <a:noAutofit/>
          </a:bodyPr>
          <a:lstStyle/>
          <a:p>
            <a:pPr eaLnBrk="1" hangingPunct="1"/>
            <a:r>
              <a:rPr lang="en-US" sz="4000" dirty="0"/>
              <a:t>A container for binary codes.</a:t>
            </a:r>
            <a:br>
              <a:rPr lang="en-US" sz="4000" dirty="0"/>
            </a:br>
            <a:endParaRPr lang="en-US" sz="4000" dirty="0"/>
          </a:p>
          <a:p>
            <a:pPr eaLnBrk="1" hangingPunct="1"/>
            <a:r>
              <a:rPr lang="en-US" sz="4000" dirty="0">
                <a:solidFill>
                  <a:srgbClr val="FF0000"/>
                </a:solidFill>
              </a:rPr>
              <a:t>File formats </a:t>
            </a:r>
            <a:r>
              <a:rPr lang="en-US" sz="4000" dirty="0"/>
              <a:t>define how instructions and data are encoded in the file.</a:t>
            </a:r>
          </a:p>
          <a:p>
            <a:pPr lvl="1" eaLnBrk="1" hangingPunct="1"/>
            <a:r>
              <a:rPr lang="en-US" sz="3600" dirty="0">
                <a:solidFill>
                  <a:srgbClr val="FF0000"/>
                </a:solidFill>
                <a:ea typeface="ＭＳ Ｐゴシック" charset="-128"/>
              </a:rPr>
              <a:t>Sample formats that define data differently:</a:t>
            </a:r>
          </a:p>
          <a:p>
            <a:pPr marL="1428750" lvl="2" indent="-514350" eaLnBrk="1" hangingPunct="1">
              <a:buFont typeface="+mj-lt"/>
              <a:buAutoNum type="arabicPeriod"/>
            </a:pPr>
            <a:r>
              <a:rPr lang="en-US" sz="3200" dirty="0">
                <a:ea typeface="ＭＳ Ｐゴシック" charset="-128"/>
              </a:rPr>
              <a:t> Word file format</a:t>
            </a:r>
          </a:p>
          <a:p>
            <a:pPr marL="1428750" lvl="2" indent="-514350" eaLnBrk="1" hangingPunct="1">
              <a:buFont typeface="+mj-lt"/>
              <a:buAutoNum type="arabicPeriod"/>
            </a:pPr>
            <a:r>
              <a:rPr lang="en-US" sz="3200" dirty="0">
                <a:ea typeface="ＭＳ Ｐゴシック" charset="-128"/>
              </a:rPr>
              <a:t> Acrobat file format</a:t>
            </a:r>
          </a:p>
          <a:p>
            <a:pPr marL="1428750" lvl="2" indent="-514350" eaLnBrk="1" hangingPunct="1">
              <a:buFont typeface="+mj-lt"/>
              <a:buAutoNum type="arabicPeriod"/>
            </a:pPr>
            <a:r>
              <a:rPr lang="en-US" sz="3200" dirty="0">
                <a:ea typeface="ＭＳ Ｐゴシック" charset="-128"/>
              </a:rPr>
              <a:t> Media player file format.</a:t>
            </a:r>
          </a:p>
          <a:p>
            <a:pPr lvl="1" eaLnBrk="1" hangingPunct="1">
              <a:buFont typeface="Wingdings" charset="2"/>
              <a:buNone/>
            </a:pPr>
            <a:endParaRPr lang="en-US" sz="3600" dirty="0">
              <a:ea typeface="ＭＳ Ｐゴシック" charset="-128"/>
            </a:endParaRPr>
          </a:p>
        </p:txBody>
      </p:sp>
      <p:sp>
        <p:nvSpPr>
          <p:cNvPr id="31746" name="Slide Number Placeholder 4"/>
          <p:cNvSpPr>
            <a:spLocks noGrp="1"/>
          </p:cNvSpPr>
          <p:nvPr>
            <p:ph type="sldNum" sz="quarter" idx="12"/>
          </p:nvPr>
        </p:nvSpPr>
        <p:spPr>
          <a:noFill/>
        </p:spPr>
        <p:txBody>
          <a:bodyPr/>
          <a:lstStyle/>
          <a:p>
            <a:fld id="{92B23E55-053A-1749-95E5-04E3F12286C0}" type="slidenum">
              <a:rPr lang="en-US" smtClean="0"/>
              <a:pPr/>
              <a:t>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All About Files	</a:t>
            </a:r>
            <a:endParaRPr lang="en-US" dirty="0"/>
          </a:p>
        </p:txBody>
      </p:sp>
      <p:sp>
        <p:nvSpPr>
          <p:cNvPr id="33796" name="Rectangle 3"/>
          <p:cNvSpPr>
            <a:spLocks noGrp="1" noChangeArrowheads="1"/>
          </p:cNvSpPr>
          <p:nvPr>
            <p:ph idx="1"/>
          </p:nvPr>
        </p:nvSpPr>
        <p:spPr>
          <a:xfrm>
            <a:off x="0" y="1600200"/>
            <a:ext cx="9144000" cy="4525963"/>
          </a:xfrm>
        </p:spPr>
        <p:txBody>
          <a:bodyPr/>
          <a:lstStyle/>
          <a:p>
            <a:pPr eaLnBrk="1" hangingPunct="1">
              <a:lnSpc>
                <a:spcPct val="90000"/>
              </a:lnSpc>
            </a:pPr>
            <a:r>
              <a:rPr lang="en-US" dirty="0">
                <a:solidFill>
                  <a:srgbClr val="FF0000"/>
                </a:solidFill>
              </a:rPr>
              <a:t>File size</a:t>
            </a:r>
          </a:p>
          <a:p>
            <a:pPr lvl="1" eaLnBrk="1" hangingPunct="1">
              <a:lnSpc>
                <a:spcPct val="90000"/>
              </a:lnSpc>
            </a:pPr>
            <a:r>
              <a:rPr lang="en-US" dirty="0">
                <a:ea typeface="ＭＳ Ｐゴシック" charset="-128"/>
              </a:rPr>
              <a:t>Measured in units of bytes.</a:t>
            </a:r>
          </a:p>
          <a:p>
            <a:pPr lvl="2" eaLnBrk="1" hangingPunct="1">
              <a:lnSpc>
                <a:spcPct val="90000"/>
              </a:lnSpc>
            </a:pPr>
            <a:r>
              <a:rPr lang="en-US" dirty="0">
                <a:ea typeface="ＭＳ Ｐゴシック" charset="-128"/>
              </a:rPr>
              <a:t>Kilo Bytes, Mega Bytes, Giga Bytes.</a:t>
            </a:r>
          </a:p>
          <a:p>
            <a:pPr eaLnBrk="1" hangingPunct="1">
              <a:lnSpc>
                <a:spcPct val="90000"/>
              </a:lnSpc>
            </a:pPr>
            <a:r>
              <a:rPr lang="en-US" dirty="0">
                <a:solidFill>
                  <a:srgbClr val="FF0000"/>
                </a:solidFill>
              </a:rPr>
              <a:t>File extensions </a:t>
            </a:r>
          </a:p>
          <a:p>
            <a:pPr lvl="1" eaLnBrk="1" hangingPunct="1">
              <a:lnSpc>
                <a:spcPct val="90000"/>
              </a:lnSpc>
            </a:pPr>
            <a:r>
              <a:rPr lang="en-US" dirty="0">
                <a:ea typeface="ＭＳ Ｐゴシック" charset="-128"/>
              </a:rPr>
              <a:t>Series of letters to designate the file format.</a:t>
            </a:r>
          </a:p>
          <a:p>
            <a:pPr lvl="2" eaLnBrk="1" hangingPunct="1">
              <a:lnSpc>
                <a:spcPct val="90000"/>
              </a:lnSpc>
            </a:pPr>
            <a:r>
              <a:rPr lang="en-US" dirty="0">
                <a:ea typeface="ＭＳ Ｐゴシック" charset="-128"/>
              </a:rPr>
              <a:t>.</a:t>
            </a:r>
            <a:r>
              <a:rPr lang="en-US" dirty="0" err="1">
                <a:ea typeface="ＭＳ Ｐゴシック" charset="-128"/>
              </a:rPr>
              <a:t>fla</a:t>
            </a:r>
            <a:r>
              <a:rPr lang="en-US" dirty="0">
                <a:ea typeface="ＭＳ Ｐゴシック" charset="-128"/>
              </a:rPr>
              <a:t>, .exe, .rtf, .jpg</a:t>
            </a:r>
          </a:p>
          <a:p>
            <a:pPr eaLnBrk="1" hangingPunct="1">
              <a:lnSpc>
                <a:spcPct val="90000"/>
              </a:lnSpc>
            </a:pPr>
            <a:r>
              <a:rPr lang="en-US" dirty="0">
                <a:solidFill>
                  <a:srgbClr val="FF0000"/>
                </a:solidFill>
              </a:rPr>
              <a:t>File compatibility </a:t>
            </a:r>
          </a:p>
          <a:p>
            <a:pPr lvl="1" eaLnBrk="1" hangingPunct="1">
              <a:lnSpc>
                <a:spcPct val="90000"/>
              </a:lnSpc>
            </a:pPr>
            <a:r>
              <a:rPr lang="en-US" dirty="0">
                <a:ea typeface="ＭＳ Ｐゴシック" charset="-128"/>
              </a:rPr>
              <a:t>Ability to use the file in a different platform of hardware and software. </a:t>
            </a:r>
          </a:p>
        </p:txBody>
      </p:sp>
      <p:sp>
        <p:nvSpPr>
          <p:cNvPr id="33794" name="Slide Number Placeholder 4"/>
          <p:cNvSpPr>
            <a:spLocks noGrp="1"/>
          </p:cNvSpPr>
          <p:nvPr>
            <p:ph type="sldNum" sz="quarter" idx="12"/>
          </p:nvPr>
        </p:nvSpPr>
        <p:spPr>
          <a:noFill/>
        </p:spPr>
        <p:txBody>
          <a:bodyPr/>
          <a:lstStyle/>
          <a:p>
            <a:fld id="{A07A3EF7-6744-8649-B030-39C5D8ABD19A}" type="slidenum">
              <a:rPr lang="en-US" smtClean="0"/>
              <a:pPr/>
              <a:t>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dirty="0" smtClean="0">
                <a:solidFill>
                  <a:srgbClr val="FF0000"/>
                </a:solidFill>
              </a:rPr>
              <a:t>File Types </a:t>
            </a:r>
            <a:endParaRPr lang="en-US" dirty="0">
              <a:solidFill>
                <a:srgbClr val="FF0000"/>
              </a:solidFill>
            </a:endParaRPr>
          </a:p>
        </p:txBody>
      </p:sp>
      <p:sp>
        <p:nvSpPr>
          <p:cNvPr id="35844" name="Rectangle 3"/>
          <p:cNvSpPr>
            <a:spLocks noGrp="1" noChangeArrowheads="1"/>
          </p:cNvSpPr>
          <p:nvPr>
            <p:ph idx="1"/>
          </p:nvPr>
        </p:nvSpPr>
        <p:spPr/>
        <p:txBody>
          <a:bodyPr/>
          <a:lstStyle/>
          <a:p>
            <a:pPr eaLnBrk="1" hangingPunct="1"/>
            <a:r>
              <a:rPr lang="en-US" dirty="0">
                <a:solidFill>
                  <a:srgbClr val="FF0000"/>
                </a:solidFill>
              </a:rPr>
              <a:t>Program files</a:t>
            </a:r>
          </a:p>
          <a:p>
            <a:pPr lvl="1" eaLnBrk="1" hangingPunct="1"/>
            <a:r>
              <a:rPr lang="en-US" dirty="0">
                <a:ea typeface="ＭＳ Ｐゴシック" charset="-128"/>
              </a:rPr>
              <a:t>Contain executable instructions.</a:t>
            </a:r>
            <a:br>
              <a:rPr lang="en-US" dirty="0">
                <a:ea typeface="ＭＳ Ｐゴシック" charset="-128"/>
              </a:rPr>
            </a:br>
            <a:endParaRPr lang="en-US" dirty="0">
              <a:ea typeface="ＭＳ Ｐゴシック" charset="-128"/>
            </a:endParaRPr>
          </a:p>
          <a:p>
            <a:pPr eaLnBrk="1" hangingPunct="1"/>
            <a:r>
              <a:rPr lang="en-US" dirty="0">
                <a:solidFill>
                  <a:srgbClr val="FF0000"/>
                </a:solidFill>
              </a:rPr>
              <a:t>Data files</a:t>
            </a:r>
          </a:p>
          <a:p>
            <a:pPr lvl="1" eaLnBrk="1" hangingPunct="1"/>
            <a:r>
              <a:rPr lang="en-US" dirty="0">
                <a:ea typeface="ＭＳ Ｐゴシック" charset="-128"/>
              </a:rPr>
              <a:t>Can hold text, images, sounds, video, animation.</a:t>
            </a:r>
          </a:p>
        </p:txBody>
      </p:sp>
      <p:sp>
        <p:nvSpPr>
          <p:cNvPr id="35842" name="Slide Number Placeholder 4"/>
          <p:cNvSpPr>
            <a:spLocks noGrp="1"/>
          </p:cNvSpPr>
          <p:nvPr>
            <p:ph type="sldNum" sz="quarter" idx="12"/>
          </p:nvPr>
        </p:nvSpPr>
        <p:spPr>
          <a:noFill/>
        </p:spPr>
        <p:txBody>
          <a:bodyPr/>
          <a:lstStyle/>
          <a:p>
            <a:fld id="{A50BC1E7-64B3-DB4B-B394-1BA7FBB91188}" type="slidenum">
              <a:rPr lang="en-US" smtClean="0"/>
              <a:pPr/>
              <a:t>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1667</Words>
  <Application>Microsoft Office PowerPoint</Application>
  <PresentationFormat>عرض على الشاشة (3:4)‏</PresentationFormat>
  <Paragraphs>273</Paragraphs>
  <Slides>26</Slides>
  <Notes>26</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26</vt:i4>
      </vt:variant>
    </vt:vector>
  </HeadingPairs>
  <TitlesOfParts>
    <vt:vector size="28" baseType="lpstr">
      <vt:lpstr>Office Theme</vt:lpstr>
      <vt:lpstr>Document</vt:lpstr>
      <vt:lpstr>Chapter Highlights</vt:lpstr>
      <vt:lpstr>CODING DIGITAL INFORMATION</vt:lpstr>
      <vt:lpstr>ANALOG Vs. Digital Data</vt:lpstr>
      <vt:lpstr>Digital Data</vt:lpstr>
      <vt:lpstr>Building Digital Codes</vt:lpstr>
      <vt:lpstr>Common Codes</vt:lpstr>
      <vt:lpstr>Digital Files</vt:lpstr>
      <vt:lpstr>All About Files </vt:lpstr>
      <vt:lpstr>File Types </vt:lpstr>
      <vt:lpstr>Data File Compatibility مهم</vt:lpstr>
      <vt:lpstr>File Maintenance</vt:lpstr>
      <vt:lpstr>Digitization</vt:lpstr>
      <vt:lpstr>Sampling Analog Data</vt:lpstr>
      <vt:lpstr>Sample Quality </vt:lpstr>
      <vt:lpstr>YOU DECIDE … sample resolution</vt:lpstr>
      <vt:lpstr>YOU DECIDE … sample rate</vt:lpstr>
      <vt:lpstr>Digital Encoding</vt:lpstr>
      <vt:lpstr>Media Encoding Compared</vt:lpstr>
      <vt:lpstr>File Compression</vt:lpstr>
      <vt:lpstr>Major Types Of Compression</vt:lpstr>
      <vt:lpstr>YOU DECIDE…  Lossy or Lossless</vt:lpstr>
      <vt:lpstr>Error Detection &amp;     Correction</vt:lpstr>
      <vt:lpstr>Digital Information —Advantages</vt:lpstr>
      <vt:lpstr>Digital Information —Challenges</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Academic  Computing</dc:creator>
  <cp:lastModifiedBy>user</cp:lastModifiedBy>
  <cp:revision>34</cp:revision>
  <cp:lastPrinted>2018-09-17T14:07:33Z</cp:lastPrinted>
  <dcterms:created xsi:type="dcterms:W3CDTF">2012-09-03T21:23:03Z</dcterms:created>
  <dcterms:modified xsi:type="dcterms:W3CDTF">2018-09-17T15:46:26Z</dcterms:modified>
</cp:coreProperties>
</file>