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0" r:id="rId2"/>
  </p:sldMasterIdLst>
  <p:notesMasterIdLst>
    <p:notesMasterId r:id="rId27"/>
  </p:notesMasterIdLst>
  <p:sldIdLst>
    <p:sldId id="256" r:id="rId3"/>
    <p:sldId id="257" r:id="rId4"/>
    <p:sldId id="279" r:id="rId5"/>
    <p:sldId id="258" r:id="rId6"/>
    <p:sldId id="259" r:id="rId7"/>
    <p:sldId id="276" r:id="rId8"/>
    <p:sldId id="260" r:id="rId9"/>
    <p:sldId id="27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8" r:id="rId25"/>
    <p:sldId id="275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0535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6810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3141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910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9125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720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38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143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437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999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481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048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4369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9265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892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 smtClean="0"/>
              <a:t>Consistently: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systematically</a:t>
            </a: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3043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964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163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5413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9040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585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81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8204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253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4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1981200" y="3962400"/>
            <a:ext cx="6511924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381000" y="228600"/>
            <a:ext cx="8229599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4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  <a:t>Security Program and Policies</a:t>
            </a:r>
            <a:br>
              <a:rPr lang="en-US" sz="48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0" i="0" u="none" strike="noStrike" cap="none">
                <a:solidFill>
                  <a:srgbClr val="6699FF"/>
                </a:solidFill>
                <a:latin typeface="Arial"/>
                <a:ea typeface="Arial"/>
                <a:cs typeface="Arial"/>
                <a:sym typeface="Arial"/>
              </a:rPr>
              <a:t>Principles and Practices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by Sari Stern </a:t>
            </a:r>
            <a:r>
              <a:rPr lang="en-US" sz="2800" b="0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Greene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Updated 02/2018</a:t>
            </a:r>
            <a:endParaRPr lang="en-US" sz="28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0" y="6064250"/>
            <a:ext cx="9144000" cy="800099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mo"/>
              <a:buNone/>
            </a:pPr>
            <a:r>
              <a:rPr lang="en-US" sz="1600" b="0" i="1" u="none" strike="noStrike" cap="none">
                <a:solidFill>
                  <a:schemeClr val="dk2"/>
                </a:solidFill>
                <a:latin typeface="Arimo"/>
                <a:ea typeface="Arimo"/>
                <a:cs typeface="Arimo"/>
                <a:sym typeface="Arimo"/>
              </a:rPr>
              <a:t>			</a:t>
            </a:r>
            <a:r>
              <a:rPr lang="en-US" sz="1800" b="0" i="1" u="none" strike="noStrike" cap="none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rPr>
              <a:t>Chapter 2: Policy Elements and Style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775" y="4572000"/>
            <a:ext cx="1493836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10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Format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style and format of a policy will change based on the target audience of said policy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Identify and understand the audience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Identify the culture shared by the target audience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 the organization of the document before you start writing it. Will it be…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One document with multiple sections?</a:t>
            </a:r>
          </a:p>
          <a:p>
            <a:pPr marL="133985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Consolidated policy section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Several individual documents?</a:t>
            </a:r>
          </a:p>
          <a:p>
            <a:pPr marL="133985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Singular policy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11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Components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components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Policies include many different sections and components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Each component has a different purpose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Clearly identify the purpose of each element in the planning phase before the writing part starts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Version Control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759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Used to keep track of the changes to the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Usually identified by a number or letter code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Major revisions advance by a number or letter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1.0, 2.0, 3.0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Minor revisions advance by a subsection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1.1, 1.2, 1.3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Version control documentation includes: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Change date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Name of the person(s) making the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Brief synopsis of the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Who authorized the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effective date of the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None/>
            </a:pPr>
            <a:endParaRPr sz="2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3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3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Provides context and meaning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Explains the significance of the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Explains the exemption process and the consequences of noncompliance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Reinforces the authority of the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separate document for a singular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Follows the version control table and serves as a preface for consolidated policy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13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14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Headings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7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Identifies the policy by name and provides an overview of the policy topic or category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format and content depends on the policy format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Singular policy includes: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Name of the organization or the division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Category, section, and subsection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Name of the author and effective date of the policy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Version number and approval authority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Consolidated policy document 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Heading serves as a section introduction and includes and overview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15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Goals and Objectives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What is the goal of the policy?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Introduces the employee to the policy content and conveys the intent of the policy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One policy may have several objectives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Singular policy objectives are located in the policy heading or in the body of the document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Consolidated policy objectives are grouped after the policy heading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16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Statement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Why does the policy exist?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What rules need to be followed?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How will the policy be implemented?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17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Statement</a:t>
            </a:r>
            <a:b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Hig- level directive or strategic roadmap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Focuses on the specifics of how the policy will be implemented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It’s a list of all the rules that need to be followed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Constitutes the bulk of the policy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Standards, procedures, and guidelines are not a part of the Policy Statement. They can, however, be referenced in that section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18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Exceptions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Not all rules are applicable 100% of the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Exceptions do not invalidate the rules, as much as they complement them by listing alternative situations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Language used in this section must be clear, accurate, and concise so as not to create loopholes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Keep the number of exceptions low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3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19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Enforcement Clause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Rules and penalty for not following them should be listed in the same document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level of the severity of the penalty should match the level of severity and nature of the infraction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Penalties should not be enforced against employees who were not trained on the policy rules they are expected to follow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95784" y="342899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dirty="0">
                <a:solidFill>
                  <a:schemeClr val="accent1"/>
                </a:solidFill>
              </a:rPr>
              <a:t>Objectives</a:t>
            </a:r>
            <a:r>
              <a:rPr lang="en-US" sz="36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Distinguish between a policy, a standard, a baseline, a procedure, a guideline, and a plan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Identify policy elements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Include the proper information in each element of a policy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 how to use “plain language”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Administrative Notations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Provides a reference to an internal resource or refers to additional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Include regulatory cross-references, the name of corresponding document (standard, guideline, and so on), supporting documentation (annual reports, job descriptions), policy author name and contact information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3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20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21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Definitions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marR="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glossary of the policy document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Created and included to further enhance employee understanding of the policy and rules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Renders the policy a more efficient document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target audience(s) should be defined prior to the creation of the glossary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Useful to show due diligence of the company in terms of explaining the rules to the employees during potential litigation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Writing Style and Technique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Sets the first impression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Policies should be written using plain language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Simplest, most straightforward way to express an idea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Follow The Plan Language Action and Information Network (PLAIN) guidelines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22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69925" lvl="1" indent="-327025">
              <a:spcBef>
                <a:spcPts val="520"/>
              </a:spcBef>
            </a:pPr>
            <a:r>
              <a:rPr lang="en-US" sz="32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Plan Language Action and Information Network (PLAIN) guidelines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Write for your audience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Write short sentences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Limit a paragraph to one subject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Be concise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Don’t use  jargon or technical terms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Use active voice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Use must not shall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Use words and terms consistently through your document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Garamond"/>
                <a:buNone/>
              </a:pPr>
              <a:t>23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69967206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24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3025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structure of the policy documents ease the maintenance and creation of the overall document. </a:t>
            </a:r>
          </a:p>
          <a:p>
            <a:pPr marL="730250" marR="0" lvl="1" indent="-3365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successful policy sets forth requirements (standards), ways for employees to act according to the policy (guidelines) and actual procedures. </a:t>
            </a:r>
          </a:p>
          <a:p>
            <a:pPr marL="730250" marR="0" lvl="1" indent="-3365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policy is a complex set of individual documents that build upon each other to convey the message to all employees of the organization in an efficient fashion.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064" y="225083"/>
            <a:ext cx="8229600" cy="1139825"/>
          </a:xfrm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Policy Hierarchy</a:t>
            </a:r>
            <a:endParaRPr lang="en-IN" sz="4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Garamond"/>
                <a:buNone/>
              </a:pPr>
              <a:t>3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142845" y="1486175"/>
            <a:ext cx="6135272" cy="2957731"/>
            <a:chOff x="225083" y="1169965"/>
            <a:chExt cx="8180362" cy="3943641"/>
          </a:xfrm>
        </p:grpSpPr>
        <p:sp>
          <p:nvSpPr>
            <p:cNvPr id="7" name="Rectangle 6"/>
            <p:cNvSpPr/>
            <p:nvPr/>
          </p:nvSpPr>
          <p:spPr>
            <a:xfrm>
              <a:off x="225083" y="2644725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Guiding Principles</a:t>
              </a:r>
              <a:endParaRPr lang="en-IN" sz="16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32893" y="2642381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Policy</a:t>
              </a:r>
              <a:endParaRPr lang="en-IN" sz="20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40703" y="2640036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Standards</a:t>
              </a:r>
              <a:endParaRPr lang="en-IN" sz="16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45458" y="4255476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Baselines</a:t>
              </a:r>
              <a:endParaRPr lang="en-IN" sz="18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00911" y="2635348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Procedures</a:t>
              </a:r>
              <a:endParaRPr lang="en-IN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98567" y="1169965"/>
              <a:ext cx="1659987" cy="8581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sm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Guidelines</a:t>
              </a:r>
              <a:endParaRPr lang="en-IN" sz="16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>
              <a:stCxn id="7" idx="3"/>
              <a:endCxn id="8" idx="1"/>
            </p:cNvCxnSpPr>
            <p:nvPr/>
          </p:nvCxnSpPr>
          <p:spPr>
            <a:xfrm flipV="1">
              <a:off x="1885070" y="3071446"/>
              <a:ext cx="447823" cy="2344"/>
            </a:xfrm>
            <a:prstGeom prst="line">
              <a:avLst/>
            </a:prstGeom>
            <a:ln w="22225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9" idx="1"/>
            </p:cNvCxnSpPr>
            <p:nvPr/>
          </p:nvCxnSpPr>
          <p:spPr>
            <a:xfrm flipV="1">
              <a:off x="3992880" y="3069101"/>
              <a:ext cx="447823" cy="2345"/>
            </a:xfrm>
            <a:prstGeom prst="line">
              <a:avLst/>
            </a:prstGeom>
            <a:ln w="22225">
              <a:solidFill>
                <a:schemeClr val="bg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11" idx="1"/>
            </p:cNvCxnSpPr>
            <p:nvPr/>
          </p:nvCxnSpPr>
          <p:spPr>
            <a:xfrm flipV="1">
              <a:off x="6100690" y="3064413"/>
              <a:ext cx="600221" cy="4688"/>
            </a:xfrm>
            <a:prstGeom prst="line">
              <a:avLst/>
            </a:prstGeom>
            <a:ln w="22225">
              <a:solidFill>
                <a:schemeClr val="bg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9" idx="3"/>
              <a:endCxn id="10" idx="1"/>
            </p:cNvCxnSpPr>
            <p:nvPr/>
          </p:nvCxnSpPr>
          <p:spPr>
            <a:xfrm>
              <a:off x="6100690" y="3069101"/>
              <a:ext cx="644768" cy="1615440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bg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5598942" y="2222696"/>
              <a:ext cx="1674055" cy="14068"/>
            </a:xfrm>
            <a:prstGeom prst="line">
              <a:avLst/>
            </a:prstGeom>
            <a:ln w="22225">
              <a:solidFill>
                <a:schemeClr val="bg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43003" y="1448974"/>
              <a:ext cx="295422" cy="14066"/>
            </a:xfrm>
            <a:prstGeom prst="line">
              <a:avLst/>
            </a:prstGeom>
            <a:ln w="22225">
              <a:solidFill>
                <a:schemeClr val="bg2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68812" y="5343337"/>
            <a:ext cx="87501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bg2">
                  <a:lumMod val="75000"/>
                  <a:lumOff val="2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600" dirty="0">
                <a:solidFill>
                  <a:schemeClr val="accent1"/>
                </a:solidFill>
              </a:rPr>
              <a:t>Policies reflect the guiding principles and organizational objectives</a:t>
            </a:r>
          </a:p>
          <a:p>
            <a:pPr>
              <a:buClr>
                <a:schemeClr val="bg2">
                  <a:lumMod val="75000"/>
                  <a:lumOff val="25000"/>
                </a:schemeClr>
              </a:buClr>
              <a:buSzPct val="100000"/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23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Hierarchy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Policies </a:t>
            </a: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need supporting documents for context and application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Standards, baselines, guidelines, and procedures support policy implementation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relationship between a policy and its supporting documents is known as the policy hierarchy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3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Hierarchy cont.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7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Standards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Dictate specific minimum requirements in policies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They are specific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Determined by management and can be changed without the Board of Director authorization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Note that standards change more often than policies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Baselines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 aggregate of implementation standards and security controls for a specific category or grouping (for example, Windows 7, smartphones, and so on)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Garamond"/>
                <a:buNone/>
              </a:pPr>
              <a:t>6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dirty="0">
                <a:solidFill>
                  <a:schemeClr val="accent1"/>
                </a:solidFill>
              </a:rPr>
              <a:t>Example of password policy vs. password standard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456902"/>
            <a:ext cx="8229600" cy="4987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Password policy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All users must have a unique user ID and password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Users must not share their password with anyone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If a password is suspected to be compromised, it must be changed immediately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dirty="0">
                <a:solidFill>
                  <a:schemeClr val="accent1"/>
                </a:solidFill>
              </a:rPr>
              <a:t>Password standard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Minimum of 8 upper- and lowercase alphanumeric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Must include at least one special characters</a:t>
            </a:r>
          </a:p>
          <a:p>
            <a:pPr marL="669925" marR="0" lvl="1" indent="-327025" algn="just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Must not include repeating characters ex. 111</a:t>
            </a:r>
          </a:p>
          <a:p>
            <a:pPr lvl="1" indent="-327025" algn="just">
              <a:buSzPct val="60000"/>
            </a:pPr>
            <a:r>
              <a:rPr lang="en-US" sz="2600" dirty="0">
                <a:solidFill>
                  <a:schemeClr val="accent1"/>
                </a:solidFill>
              </a:rPr>
              <a:t>Must not include the user’s name, company name</a:t>
            </a:r>
          </a:p>
          <a:p>
            <a:pPr marL="342900" marR="0" lvl="0" indent="-342900" algn="just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55867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Hierarchy cont.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Guidelines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Suggestions for the best way to accomplish a given task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Guidelines are created primarily to assist users in their goal to implement the policy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They are not mandatory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Procedures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Method, or set of instructions, by which a policy is accomplished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step-by-step approach to implementation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Four commonly used formats for procedures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2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Simple step, hierarchical, graphic, flowchart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Garamond"/>
                <a:buNone/>
              </a:pPr>
              <a:t>8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dirty="0">
                <a:solidFill>
                  <a:schemeClr val="accent1"/>
                </a:solidFill>
              </a:rPr>
              <a:t>Example of procedure to change a windows password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821125"/>
            <a:ext cx="8229600" cy="4911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Char char="■"/>
            </a:pPr>
            <a:r>
              <a:rPr lang="en-US" sz="2800" dirty="0">
                <a:solidFill>
                  <a:schemeClr val="accent1"/>
                </a:solidFill>
              </a:rPr>
              <a:t>Simple step  procedure to change a user’s windows password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Press and hold the </a:t>
            </a:r>
            <a:r>
              <a:rPr lang="en-US" sz="2600" dirty="0" err="1">
                <a:solidFill>
                  <a:schemeClr val="accent1"/>
                </a:solidFill>
              </a:rPr>
              <a:t>Ctrl+Alt+Delete</a:t>
            </a:r>
            <a:r>
              <a:rPr lang="en-US" sz="2600" dirty="0">
                <a:solidFill>
                  <a:schemeClr val="accent1"/>
                </a:solidFill>
              </a:rPr>
              <a:t> keys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Click the change password option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Type your current password in the top box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Type your  new password in both the second and third boxes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❑"/>
            </a:pPr>
            <a:r>
              <a:rPr lang="en-US" sz="2600" dirty="0">
                <a:solidFill>
                  <a:schemeClr val="accent1"/>
                </a:solidFill>
              </a:rPr>
              <a:t>Click OK and then log with your new password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ymbol"/>
              <a:buNone/>
            </a:pPr>
            <a:endParaRPr sz="2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39513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Policy Hierarchy cont.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■"/>
            </a:pPr>
            <a:r>
              <a:rPr lang="en-US" sz="3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Plans and Programs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Provide strategic and tactical instructions on how to execute an initiative or respond to a situation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Plans and programs are used interchangeably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ymbol"/>
              <a:buChar char="❑"/>
            </a:pPr>
            <a:r>
              <a:rPr lang="en-US" sz="2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Plans are closely related to policies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3048000" y="6248400"/>
            <a:ext cx="335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2014 Pearson Education, Inc.l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9</a:t>
            </a:fld>
            <a:endParaRPr lang="en-US" sz="12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2_Edge">
  <a:themeElements>
    <a:clrScheme name="1_Edge 2">
      <a:dk1>
        <a:srgbClr val="333333"/>
      </a:dk1>
      <a:lt1>
        <a:srgbClr val="CCCCFF"/>
      </a:lt1>
      <a:dk2>
        <a:srgbClr val="0B0506"/>
      </a:dk2>
      <a:lt2>
        <a:srgbClr val="FFFFFF"/>
      </a:lt2>
      <a:accent1>
        <a:srgbClr val="3366CC"/>
      </a:accent1>
      <a:accent2>
        <a:srgbClr val="3333CC"/>
      </a:accent2>
      <a:accent3>
        <a:srgbClr val="AAAAAA"/>
      </a:accent3>
      <a:accent4>
        <a:srgbClr val="AEAEDA"/>
      </a:accent4>
      <a:accent5>
        <a:srgbClr val="ADB8E2"/>
      </a:accent5>
      <a:accent6>
        <a:srgbClr val="2D2DB9"/>
      </a:accent6>
      <a:hlink>
        <a:srgbClr val="808080"/>
      </a:hlink>
      <a:folHlink>
        <a:srgbClr val="6666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dge">
  <a:themeElements>
    <a:clrScheme name="1_Edge 2">
      <a:dk1>
        <a:srgbClr val="333333"/>
      </a:dk1>
      <a:lt1>
        <a:srgbClr val="CCCCFF"/>
      </a:lt1>
      <a:dk2>
        <a:srgbClr val="0B0506"/>
      </a:dk2>
      <a:lt2>
        <a:srgbClr val="FFFFFF"/>
      </a:lt2>
      <a:accent1>
        <a:srgbClr val="3366CC"/>
      </a:accent1>
      <a:accent2>
        <a:srgbClr val="3333CC"/>
      </a:accent2>
      <a:accent3>
        <a:srgbClr val="AAAAAA"/>
      </a:accent3>
      <a:accent4>
        <a:srgbClr val="AEAEDA"/>
      </a:accent4>
      <a:accent5>
        <a:srgbClr val="ADB8E2"/>
      </a:accent5>
      <a:accent6>
        <a:srgbClr val="2D2DB9"/>
      </a:accent6>
      <a:hlink>
        <a:srgbClr val="808080"/>
      </a:hlink>
      <a:folHlink>
        <a:srgbClr val="6666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2.xml><?xml version="1.0" encoding="utf-8"?>
<a:themeOverride xmlns:a="http://schemas.openxmlformats.org/drawingml/2006/main">
  <a:clrScheme name="1_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1374</Words>
  <Application>Microsoft Office PowerPoint</Application>
  <PresentationFormat>On-screen Show (4:3)</PresentationFormat>
  <Paragraphs>227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Arimo</vt:lpstr>
      <vt:lpstr>Garamond</vt:lpstr>
      <vt:lpstr>Noto Symbol</vt:lpstr>
      <vt:lpstr>Times New Roman</vt:lpstr>
      <vt:lpstr>Wingdings</vt:lpstr>
      <vt:lpstr>2_Edge</vt:lpstr>
      <vt:lpstr>1_Edge</vt:lpstr>
      <vt:lpstr>Security Program and Policies Principles and Practices</vt:lpstr>
      <vt:lpstr>Objectives </vt:lpstr>
      <vt:lpstr>Policy Hierarchy</vt:lpstr>
      <vt:lpstr>Policy Hierarchy</vt:lpstr>
      <vt:lpstr>Policy Hierarchy cont.</vt:lpstr>
      <vt:lpstr>Example of password policy vs. password standard</vt:lpstr>
      <vt:lpstr>Policy Hierarchy cont.</vt:lpstr>
      <vt:lpstr>Example of procedure to change a windows password</vt:lpstr>
      <vt:lpstr>Policy Hierarchy cont.</vt:lpstr>
      <vt:lpstr>Policy Format</vt:lpstr>
      <vt:lpstr>Policy Components</vt:lpstr>
      <vt:lpstr>Version Control</vt:lpstr>
      <vt:lpstr>Introduction</vt:lpstr>
      <vt:lpstr>Policy Headings</vt:lpstr>
      <vt:lpstr>Policy Goals and Objectives</vt:lpstr>
      <vt:lpstr>Policy Statement</vt:lpstr>
      <vt:lpstr>Policy Statement </vt:lpstr>
      <vt:lpstr>Policy Exceptions </vt:lpstr>
      <vt:lpstr>Policy Enforcement Clause </vt:lpstr>
      <vt:lpstr>Administrative Notations</vt:lpstr>
      <vt:lpstr>Policy Definitions </vt:lpstr>
      <vt:lpstr>Writing Style and Technique</vt:lpstr>
      <vt:lpstr>The Plan Language Action and Information Network (PLAIN) guidelines</vt:lpstr>
      <vt:lpstr>Summary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Program and Policies Principles and Practices</dc:title>
  <dc:creator>Hichem B. Mrabet</dc:creator>
  <cp:lastModifiedBy>Hichem B. Mrabet</cp:lastModifiedBy>
  <cp:revision>9</cp:revision>
  <dcterms:modified xsi:type="dcterms:W3CDTF">2018-02-21T16:48:34Z</dcterms:modified>
</cp:coreProperties>
</file>