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76" r:id="rId2"/>
    <p:sldId id="308" r:id="rId3"/>
    <p:sldId id="344" r:id="rId4"/>
    <p:sldId id="401" r:id="rId5"/>
    <p:sldId id="345" r:id="rId6"/>
    <p:sldId id="346" r:id="rId7"/>
    <p:sldId id="384" r:id="rId8"/>
    <p:sldId id="385" r:id="rId9"/>
    <p:sldId id="386" r:id="rId10"/>
    <p:sldId id="387" r:id="rId11"/>
    <p:sldId id="388" r:id="rId12"/>
    <p:sldId id="389" r:id="rId13"/>
    <p:sldId id="366" r:id="rId14"/>
    <p:sldId id="367" r:id="rId15"/>
    <p:sldId id="368" r:id="rId16"/>
    <p:sldId id="369" r:id="rId17"/>
    <p:sldId id="402" r:id="rId18"/>
    <p:sldId id="403" r:id="rId19"/>
    <p:sldId id="379" r:id="rId20"/>
    <p:sldId id="380" r:id="rId21"/>
    <p:sldId id="381" r:id="rId22"/>
    <p:sldId id="382" r:id="rId23"/>
    <p:sldId id="383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404" r:id="rId36"/>
    <p:sldId id="275" r:id="rId3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6037B8-9D29-4C26-8DB7-FB9A2A1E8019}">
          <p14:sldIdLst>
            <p14:sldId id="276"/>
            <p14:sldId id="308"/>
            <p14:sldId id="344"/>
            <p14:sldId id="401"/>
            <p14:sldId id="345"/>
            <p14:sldId id="346"/>
            <p14:sldId id="384"/>
            <p14:sldId id="385"/>
            <p14:sldId id="386"/>
            <p14:sldId id="387"/>
            <p14:sldId id="388"/>
            <p14:sldId id="389"/>
            <p14:sldId id="366"/>
            <p14:sldId id="367"/>
            <p14:sldId id="368"/>
            <p14:sldId id="369"/>
            <p14:sldId id="402"/>
            <p14:sldId id="403"/>
            <p14:sldId id="379"/>
            <p14:sldId id="380"/>
            <p14:sldId id="381"/>
            <p14:sldId id="382"/>
            <p14:sldId id="383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FAA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86355" autoAdjust="0"/>
  </p:normalViewPr>
  <p:slideViewPr>
    <p:cSldViewPr>
      <p:cViewPr varScale="1">
        <p:scale>
          <a:sx n="64" d="100"/>
          <a:sy n="64" d="100"/>
        </p:scale>
        <p:origin x="14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en-US" smtClean="0"/>
              <a:t>IT448- Fall2017</a:t>
            </a: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6E9FD33-1B5C-4D5F-8BF1-6F7ABC95CE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426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022937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r">
              <a:defRPr sz="13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4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/>
          <a:lstStyle>
            <a:lvl1pPr algn="l">
              <a:defRPr sz="1300"/>
            </a:lvl1pPr>
          </a:lstStyle>
          <a:p>
            <a:fld id="{A28B952F-7826-4E85-A6F4-DD6CF1924212}" type="datetimeFigureOut">
              <a:rPr lang="ar-EG" smtClean="0"/>
              <a:pPr/>
              <a:t>22/02/1439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022937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r">
              <a:defRPr sz="1300"/>
            </a:lvl1pPr>
          </a:lstStyle>
          <a:p>
            <a:r>
              <a:rPr lang="en-US" smtClean="0"/>
              <a:t>IT448- Fall2017</a:t>
            </a:r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4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1" anchor="b"/>
          <a:lstStyle>
            <a:lvl1pPr algn="l">
              <a:defRPr sz="1300"/>
            </a:lvl1pPr>
          </a:lstStyle>
          <a:p>
            <a:fld id="{149FB71C-E5CD-4F4E-9E10-6DEBED9D7996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9520176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B71C-E5CD-4F4E-9E10-6DEBED9D7996}" type="slidenum">
              <a:rPr lang="ar-EG" smtClean="0"/>
              <a:pPr/>
              <a:t>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IT448- Fall2017</a:t>
            </a:r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1525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IT448- Fall2017</a:t>
            </a:r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9FB71C-E5CD-4F4E-9E10-6DEBED9D7996}" type="slidenum">
              <a:rPr lang="ar-EG" smtClean="0"/>
              <a:pPr/>
              <a:t>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53564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IT448- Fall2017</a:t>
            </a:r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9FB71C-E5CD-4F4E-9E10-6DEBED9D7996}" type="slidenum">
              <a:rPr lang="ar-EG" smtClean="0"/>
              <a:pPr/>
              <a:t>10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52824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IT448- Fall2017</a:t>
            </a:r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9FB71C-E5CD-4F4E-9E10-6DEBED9D7996}" type="slidenum">
              <a:rPr lang="ar-EG" smtClean="0"/>
              <a:pPr/>
              <a:t>11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35995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IT448- Fall2017</a:t>
            </a:r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9FB71C-E5CD-4F4E-9E10-6DEBED9D7996}" type="slidenum">
              <a:rPr lang="ar-EG" smtClean="0"/>
              <a:pPr/>
              <a:t>12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09910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IT448- Fall2017</a:t>
            </a:r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9FB71C-E5CD-4F4E-9E10-6DEBED9D7996}" type="slidenum">
              <a:rPr lang="ar-EG" smtClean="0"/>
              <a:pPr/>
              <a:t>16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8175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IT448- Fall2017</a:t>
            </a:r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9FB71C-E5CD-4F4E-9E10-6DEBED9D7996}" type="slidenum">
              <a:rPr lang="ar-EG" smtClean="0"/>
              <a:pPr/>
              <a:t>17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01663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IT448- Fall2017</a:t>
            </a:r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9FB71C-E5CD-4F4E-9E10-6DEBED9D7996}" type="slidenum">
              <a:rPr lang="ar-EG" smtClean="0"/>
              <a:pPr/>
              <a:t>28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1193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IT448-Autumn2017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 algn="r">
              <a:defRPr/>
            </a:lvl1pPr>
          </a:lstStyle>
          <a:p>
            <a:fld id="{F3DA3022-7EC8-4EBB-A97F-8321580C95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949AA-8637-4D36-B6E6-551F06BBD6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F0BCD-7B31-4947-B385-D11621594B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/>
              <a:t>Click icon to add table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6C75E7C6-2A67-4DEF-9A03-8328072C08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7C3FB-5954-4649-9672-28FF3082D1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FA83B-2389-4FC8-971C-66AA5883F0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BCB6A-0592-477F-ADA7-B072567DA7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00C19-8F8B-4189-8809-825A60736E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85DDA-D01C-4D7D-B099-F7A383CB6C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FAFAB-BA68-4081-9AE4-B66BD1C0CB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5E295-2BCE-4B9D-B741-527BB4E9C0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F15B5-CFF1-4301-B50E-72A148771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EG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ar-EG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63051F0-3E62-43E1-8734-087D5F8148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android.com/training/basics/intents/index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4296" y="2204864"/>
            <a:ext cx="6588224" cy="914400"/>
          </a:xfrm>
        </p:spPr>
        <p:txBody>
          <a:bodyPr/>
          <a:lstStyle/>
          <a:p>
            <a:pPr algn="l" rtl="0"/>
            <a:r>
              <a:rPr lang="en-US" dirty="0" smtClean="0"/>
              <a:t>Mobile Application Development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Chapter </a:t>
            </a:r>
            <a:r>
              <a:rPr lang="en-US" dirty="0">
                <a:solidFill>
                  <a:srgbClr val="FF0000"/>
                </a:solidFill>
              </a:rPr>
              <a:t>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[</a:t>
            </a:r>
            <a:r>
              <a:rPr lang="en-US" sz="1800" dirty="0" smtClean="0"/>
              <a:t>Access to Hardware and Sensors in Android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grpSp>
        <p:nvGrpSpPr>
          <p:cNvPr id="72711" name="Group 7"/>
          <p:cNvGrpSpPr>
            <a:grpSpLocks/>
          </p:cNvGrpSpPr>
          <p:nvPr/>
        </p:nvGrpSpPr>
        <p:grpSpPr bwMode="auto">
          <a:xfrm>
            <a:off x="2214546" y="2819400"/>
            <a:ext cx="533400" cy="609600"/>
            <a:chOff x="4128" y="1920"/>
            <a:chExt cx="1010" cy="1104"/>
          </a:xfrm>
        </p:grpSpPr>
        <p:sp>
          <p:nvSpPr>
            <p:cNvPr id="72712" name="Freeform 8"/>
            <p:cNvSpPr>
              <a:spLocks/>
            </p:cNvSpPr>
            <p:nvPr/>
          </p:nvSpPr>
          <p:spPr bwMode="gray">
            <a:xfrm>
              <a:off x="412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  <p:sp>
          <p:nvSpPr>
            <p:cNvPr id="72713" name="Freeform 9"/>
            <p:cNvSpPr>
              <a:spLocks/>
            </p:cNvSpPr>
            <p:nvPr/>
          </p:nvSpPr>
          <p:spPr bwMode="gray">
            <a:xfrm rot="5400000">
              <a:off x="412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  <p:sp>
          <p:nvSpPr>
            <p:cNvPr id="72714" name="Freeform 10"/>
            <p:cNvSpPr>
              <a:spLocks/>
            </p:cNvSpPr>
            <p:nvPr/>
          </p:nvSpPr>
          <p:spPr bwMode="gray">
            <a:xfrm>
              <a:off x="460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  <p:sp>
          <p:nvSpPr>
            <p:cNvPr id="72715" name="Freeform 11"/>
            <p:cNvSpPr>
              <a:spLocks/>
            </p:cNvSpPr>
            <p:nvPr/>
          </p:nvSpPr>
          <p:spPr bwMode="gray">
            <a:xfrm rot="5400000">
              <a:off x="460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ar-EG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IT448-Fall 2017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63000" cy="5688632"/>
          </a:xfrm>
          <a:solidFill>
            <a:schemeClr val="bg1"/>
          </a:solidFill>
        </p:spPr>
        <p:txBody>
          <a:bodyPr/>
          <a:lstStyle/>
          <a:p>
            <a:pPr algn="l" rtl="0"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The next step is to add </a:t>
            </a:r>
            <a:r>
              <a:rPr lang="en-US" sz="2400" b="1" dirty="0"/>
              <a:t>code</a:t>
            </a:r>
            <a:r>
              <a:rPr lang="en-US" sz="2400" dirty="0"/>
              <a:t> to </a:t>
            </a:r>
            <a:r>
              <a:rPr lang="en-US" sz="2400" u="sng" dirty="0"/>
              <a:t>listen for, and respond to</a:t>
            </a:r>
            <a:r>
              <a:rPr lang="en-US" sz="2400" dirty="0"/>
              <a:t>, the battery manager’s broadcasts.</a:t>
            </a:r>
          </a:p>
          <a:p>
            <a:pPr algn="l" rtl="0"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To do so, you have to instantiate a </a:t>
            </a:r>
            <a:r>
              <a:rPr lang="en-US" sz="2400" dirty="0" err="1">
                <a:solidFill>
                  <a:srgbClr val="FF0000"/>
                </a:solidFill>
              </a:rPr>
              <a:t>BroadcastReceiver</a:t>
            </a:r>
            <a:r>
              <a:rPr lang="en-US" sz="2400" dirty="0"/>
              <a:t> object that will capture and </a:t>
            </a:r>
            <a:r>
              <a:rPr lang="en-US" sz="2400" dirty="0" smtClean="0"/>
              <a:t>respond to </a:t>
            </a:r>
            <a:r>
              <a:rPr lang="en-US" sz="2400" dirty="0"/>
              <a:t>the broadcast. A </a:t>
            </a:r>
            <a:r>
              <a:rPr lang="en-US" sz="2400" dirty="0" err="1"/>
              <a:t>BroadcastReceiver</a:t>
            </a:r>
            <a:r>
              <a:rPr lang="en-US" sz="2400" dirty="0"/>
              <a:t> is an object that can </a:t>
            </a:r>
            <a:r>
              <a:rPr lang="en-US" sz="2400" u="sng" dirty="0"/>
              <a:t>receive</a:t>
            </a:r>
            <a:r>
              <a:rPr lang="en-US" sz="2400" dirty="0"/>
              <a:t> </a:t>
            </a:r>
            <a:r>
              <a:rPr lang="en-US" sz="2400" b="1" dirty="0"/>
              <a:t>Intents</a:t>
            </a:r>
            <a:r>
              <a:rPr lang="en-US" sz="2400" dirty="0"/>
              <a:t> sent by </a:t>
            </a:r>
            <a:r>
              <a:rPr lang="en-US" sz="2400" dirty="0" smtClean="0"/>
              <a:t>other Activities </a:t>
            </a:r>
            <a:r>
              <a:rPr lang="en-US" sz="2400" dirty="0"/>
              <a:t>both within and outside the app. </a:t>
            </a:r>
            <a:endParaRPr lang="en-US" sz="2400" dirty="0" smtClean="0"/>
          </a:p>
          <a:p>
            <a:pPr algn="l" rtl="0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Generally</a:t>
            </a:r>
            <a:r>
              <a:rPr lang="en-US" sz="2400" dirty="0"/>
              <a:t>, you set up a </a:t>
            </a:r>
            <a:r>
              <a:rPr lang="en-US" sz="2400" dirty="0" err="1" smtClean="0"/>
              <a:t>BroadcastReceiver</a:t>
            </a:r>
            <a:r>
              <a:rPr lang="en-US" sz="2400" dirty="0" smtClean="0"/>
              <a:t> to </a:t>
            </a:r>
            <a:r>
              <a:rPr lang="en-US" sz="2400" dirty="0"/>
              <a:t>respond only to specific types of broadcasts. The code in the </a:t>
            </a:r>
            <a:r>
              <a:rPr lang="en-US" sz="2400" dirty="0" err="1"/>
              <a:t>BroadcastReceiver</a:t>
            </a:r>
            <a:r>
              <a:rPr lang="en-US" sz="2400" dirty="0"/>
              <a:t> </a:t>
            </a:r>
            <a:r>
              <a:rPr lang="en-US" sz="2400" dirty="0" smtClean="0"/>
              <a:t>typically uses </a:t>
            </a:r>
            <a:r>
              <a:rPr lang="en-US" sz="2400" dirty="0"/>
              <a:t>the data from the broadcast Intent to perform some action. The final step is to tell </a:t>
            </a:r>
            <a:r>
              <a:rPr lang="en-US" sz="2400" dirty="0" smtClean="0"/>
              <a:t>the activity </a:t>
            </a:r>
            <a:r>
              <a:rPr lang="en-US" sz="2400" dirty="0"/>
              <a:t>to listen for broadcasts from the </a:t>
            </a:r>
            <a:r>
              <a:rPr lang="en-US" sz="2400" dirty="0" err="1">
                <a:solidFill>
                  <a:srgbClr val="FF0000"/>
                </a:solidFill>
              </a:rPr>
              <a:t>BatteryManager</a:t>
            </a:r>
            <a:r>
              <a:rPr lang="en-US" sz="2400" dirty="0"/>
              <a:t> using the broadcast receiver </a:t>
            </a:r>
            <a:r>
              <a:rPr lang="en-US" sz="2400" dirty="0" smtClean="0"/>
              <a:t>you defined</a:t>
            </a:r>
            <a:r>
              <a:rPr lang="en-US" sz="2400" dirty="0"/>
              <a:t>. Enter the code in Listing 8.2 in the </a:t>
            </a:r>
            <a:r>
              <a:rPr lang="en-US" sz="2400" u="sng" dirty="0" err="1"/>
              <a:t>onCreate</a:t>
            </a:r>
            <a:r>
              <a:rPr lang="en-US" sz="2400" dirty="0"/>
              <a:t> method of the </a:t>
            </a:r>
            <a:r>
              <a:rPr lang="en-US" sz="2400" i="1" dirty="0" err="1"/>
              <a:t>ContactListActivity</a:t>
            </a:r>
            <a:r>
              <a:rPr lang="en-US" sz="2400" dirty="0"/>
              <a:t> 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dirty="0"/>
              <a:t>Monitoring the </a:t>
            </a:r>
            <a:r>
              <a:rPr lang="en-US" dirty="0" smtClean="0"/>
              <a:t>Battery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99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99592" y="281506"/>
            <a:ext cx="7543800" cy="563563"/>
          </a:xfrm>
        </p:spPr>
        <p:txBody>
          <a:bodyPr/>
          <a:lstStyle/>
          <a:p>
            <a:r>
              <a:rPr lang="en-US" dirty="0"/>
              <a:t>Monitoring the </a:t>
            </a:r>
            <a:r>
              <a:rPr lang="en-US" dirty="0" smtClean="0"/>
              <a:t>Battery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2592" y="1328044"/>
            <a:ext cx="2627200" cy="108012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500" b="1" dirty="0" smtClean="0"/>
              <a:t>1</a:t>
            </a:r>
            <a:r>
              <a:rPr lang="en-US" sz="1500" dirty="0" smtClean="0"/>
              <a:t>// A </a:t>
            </a:r>
            <a:r>
              <a:rPr lang="en-US" sz="1500" dirty="0" err="1"/>
              <a:t>BroadcastReceiver</a:t>
            </a:r>
            <a:r>
              <a:rPr lang="en-US" sz="1500" dirty="0"/>
              <a:t> variable is declared and instantiated with a </a:t>
            </a:r>
            <a:r>
              <a:rPr lang="en-US" sz="1500" dirty="0" smtClean="0"/>
              <a:t>new </a:t>
            </a:r>
            <a:r>
              <a:rPr lang="en-US" sz="1500" u="sng" dirty="0" err="1" smtClean="0"/>
              <a:t>BroadcastReceiver</a:t>
            </a:r>
            <a:r>
              <a:rPr lang="en-US" sz="1500" dirty="0"/>
              <a:t>.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2592" y="2552180"/>
            <a:ext cx="2627200" cy="166890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500" b="1" dirty="0" smtClean="0"/>
              <a:t>2</a:t>
            </a:r>
            <a:r>
              <a:rPr lang="en-US" sz="1500" dirty="0" smtClean="0"/>
              <a:t>// </a:t>
            </a:r>
            <a:r>
              <a:rPr lang="en-US" sz="1500" dirty="0"/>
              <a:t>The Intent concerning battery status sent by the OS contains information about </a:t>
            </a:r>
            <a:r>
              <a:rPr lang="en-US" sz="1500" dirty="0" smtClean="0"/>
              <a:t>the battery </a:t>
            </a:r>
            <a:r>
              <a:rPr lang="en-US" sz="1500" dirty="0"/>
              <a:t>as </a:t>
            </a:r>
            <a:r>
              <a:rPr lang="en-US" sz="1500" u="sng" dirty="0" smtClean="0"/>
              <a:t>Extras</a:t>
            </a:r>
            <a:r>
              <a:rPr lang="en-US" sz="1500" dirty="0" smtClean="0"/>
              <a:t>. </a:t>
            </a:r>
            <a:r>
              <a:rPr lang="en-US" sz="1500" dirty="0"/>
              <a:t>This line gets the extra associated with the battery’s current </a:t>
            </a:r>
            <a:r>
              <a:rPr lang="en-US" sz="1500" dirty="0" smtClean="0"/>
              <a:t>charge </a:t>
            </a:r>
            <a:r>
              <a:rPr lang="en-US" sz="1500" b="1" dirty="0" smtClean="0"/>
              <a:t>level</a:t>
            </a:r>
            <a:r>
              <a:rPr lang="en-US" sz="1500" dirty="0" smtClean="0"/>
              <a:t>.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496" y="4509120"/>
            <a:ext cx="6731656" cy="79208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500" b="1" dirty="0" smtClean="0"/>
              <a:t>3</a:t>
            </a:r>
            <a:r>
              <a:rPr lang="en-US" sz="1500" dirty="0" smtClean="0"/>
              <a:t>// </a:t>
            </a:r>
            <a:r>
              <a:rPr lang="en-US" sz="1500" dirty="0"/>
              <a:t>The extra associated with the </a:t>
            </a:r>
            <a:r>
              <a:rPr lang="en-US" sz="1500" b="1" dirty="0"/>
              <a:t>scale</a:t>
            </a:r>
            <a:r>
              <a:rPr lang="en-US" sz="1500" dirty="0"/>
              <a:t> used for measuring the charge is retrieved </a:t>
            </a:r>
            <a:r>
              <a:rPr lang="en-US" sz="1500" dirty="0" smtClean="0"/>
              <a:t>and assigned </a:t>
            </a:r>
            <a:r>
              <a:rPr lang="en-US" sz="1500" dirty="0"/>
              <a:t>to a double variable</a:t>
            </a:r>
            <a:r>
              <a:rPr lang="en-US" sz="1500" dirty="0" smtClean="0"/>
              <a:t>. </a:t>
            </a:r>
            <a:r>
              <a:rPr lang="en-US" sz="1500" dirty="0"/>
              <a:t>Capturing the scale is important because different </a:t>
            </a:r>
            <a:r>
              <a:rPr lang="en-US" sz="1500" dirty="0" smtClean="0"/>
              <a:t>devices may </a:t>
            </a:r>
            <a:r>
              <a:rPr lang="en-US" sz="1500" dirty="0"/>
              <a:t>use different scales for measuring charge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5496" y="5353853"/>
            <a:ext cx="6731656" cy="145952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500" b="1" dirty="0" smtClean="0"/>
              <a:t>4</a:t>
            </a:r>
            <a:r>
              <a:rPr lang="en-US" sz="1500" dirty="0" smtClean="0"/>
              <a:t>// </a:t>
            </a:r>
            <a:r>
              <a:rPr lang="en-US" sz="1500" dirty="0"/>
              <a:t>The percentage of battery charge left is calculated by </a:t>
            </a:r>
            <a:r>
              <a:rPr lang="en-US" sz="1500" b="1" dirty="0"/>
              <a:t>dividing the level by the scale</a:t>
            </a:r>
            <a:r>
              <a:rPr lang="en-US" sz="1500" dirty="0"/>
              <a:t>. </a:t>
            </a:r>
            <a:r>
              <a:rPr lang="en-US" sz="1500" dirty="0" smtClean="0"/>
              <a:t>If these </a:t>
            </a:r>
            <a:r>
              <a:rPr lang="en-US" sz="1500" dirty="0"/>
              <a:t>two variables were not defined as doubles, this calculation would produce </a:t>
            </a:r>
            <a:r>
              <a:rPr lang="en-US" sz="1500" dirty="0" smtClean="0"/>
              <a:t>incorrect results </a:t>
            </a:r>
            <a:r>
              <a:rPr lang="en-US" sz="1500" dirty="0"/>
              <a:t>because a divide operation needs to produce double value. The result of </a:t>
            </a:r>
            <a:r>
              <a:rPr lang="en-US" sz="1500" dirty="0" smtClean="0"/>
              <a:t>the calculation </a:t>
            </a:r>
            <a:r>
              <a:rPr lang="en-US" sz="1500" dirty="0"/>
              <a:t>is a number between 0 and 1, which is multiplied by 100 to get a </a:t>
            </a:r>
            <a:r>
              <a:rPr lang="en-US" sz="1500" dirty="0" smtClean="0"/>
              <a:t>percentage.</a:t>
            </a:r>
          </a:p>
          <a:p>
            <a:r>
              <a:rPr lang="en-US" sz="1500" dirty="0" smtClean="0"/>
              <a:t>The </a:t>
            </a:r>
            <a:r>
              <a:rPr lang="en-US" sz="1500" dirty="0"/>
              <a:t>floor function is applied to take on the integer value of the </a:t>
            </a:r>
            <a:r>
              <a:rPr lang="en-US" sz="1500" dirty="0" smtClean="0"/>
              <a:t>result.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876256" y="5353852"/>
            <a:ext cx="2267744" cy="145952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500" dirty="0"/>
              <a:t>[</a:t>
            </a:r>
            <a:r>
              <a:rPr lang="en-US" sz="1500" b="1" dirty="0">
                <a:solidFill>
                  <a:srgbClr val="FF0000"/>
                </a:solidFill>
              </a:rPr>
              <a:t>Extras</a:t>
            </a:r>
            <a:r>
              <a:rPr lang="en-US" sz="1500" dirty="0"/>
              <a:t> -- a Bundle of any additional information. This can be used to provide extended information to the component]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876256" y="4496344"/>
            <a:ext cx="2267744" cy="79566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Scale</a:t>
            </a:r>
            <a:r>
              <a:rPr lang="en-US" sz="1500" dirty="0" smtClean="0"/>
              <a:t> </a:t>
            </a:r>
            <a:r>
              <a:rPr lang="en-US" sz="1500" dirty="0"/>
              <a:t>is the  integer containing the maximum battery level.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783260" y="958300"/>
            <a:ext cx="6325244" cy="3455166"/>
            <a:chOff x="2707060" y="958300"/>
            <a:chExt cx="6325244" cy="3455166"/>
          </a:xfrm>
        </p:grpSpPr>
        <p:pic>
          <p:nvPicPr>
            <p:cNvPr id="15" name="Content Placeholder 1"/>
            <p:cNvPicPr>
              <a:picLocks noChangeAspect="1"/>
            </p:cNvPicPr>
            <p:nvPr/>
          </p:nvPicPr>
          <p:blipFill rotWithShape="1">
            <a:blip r:embed="rId3">
              <a:lum bright="-20000" contrast="40000"/>
            </a:blip>
            <a:srcRect b="90775"/>
            <a:stretch/>
          </p:blipFill>
          <p:spPr bwMode="auto">
            <a:xfrm>
              <a:off x="2707060" y="958300"/>
              <a:ext cx="6301208" cy="3371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8789" y="1219959"/>
              <a:ext cx="6303515" cy="3193507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685900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543800" cy="563563"/>
          </a:xfrm>
        </p:spPr>
        <p:txBody>
          <a:bodyPr/>
          <a:lstStyle/>
          <a:p>
            <a:r>
              <a:rPr lang="en-US" dirty="0"/>
              <a:t>Monitoring the </a:t>
            </a:r>
            <a:r>
              <a:rPr lang="en-US" dirty="0" smtClean="0"/>
              <a:t>Battery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574" y="1536584"/>
            <a:ext cx="2627200" cy="432048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500" dirty="0"/>
              <a:t>5. A new </a:t>
            </a:r>
            <a:r>
              <a:rPr lang="en-US" sz="1500" b="1" dirty="0" err="1"/>
              <a:t>IntentFilter</a:t>
            </a:r>
            <a:r>
              <a:rPr lang="en-US" sz="1500" dirty="0"/>
              <a:t> variable is declared and assigned a new </a:t>
            </a:r>
            <a:r>
              <a:rPr lang="en-US" sz="1500" dirty="0" err="1"/>
              <a:t>IntentFilter</a:t>
            </a:r>
            <a:r>
              <a:rPr lang="en-US" sz="1500" dirty="0"/>
              <a:t> . </a:t>
            </a:r>
            <a:r>
              <a:rPr lang="en-US" sz="1500" dirty="0" smtClean="0"/>
              <a:t>An </a:t>
            </a:r>
            <a:r>
              <a:rPr lang="en-US" sz="1500" dirty="0" err="1" smtClean="0"/>
              <a:t>IntentFilter</a:t>
            </a:r>
            <a:r>
              <a:rPr lang="en-US" sz="1500" dirty="0" smtClean="0"/>
              <a:t> </a:t>
            </a:r>
            <a:r>
              <a:rPr lang="en-US" sz="1500" dirty="0"/>
              <a:t>listens for Intents that have been broadcast by the system and only </a:t>
            </a:r>
            <a:r>
              <a:rPr lang="en-US" sz="1500" dirty="0" smtClean="0"/>
              <a:t>lets through </a:t>
            </a:r>
            <a:r>
              <a:rPr lang="en-US" sz="1500" dirty="0"/>
              <a:t>the ones the developer is looking for</a:t>
            </a:r>
            <a:r>
              <a:rPr lang="en-US" sz="1500" dirty="0" smtClean="0"/>
              <a:t>.</a:t>
            </a:r>
          </a:p>
          <a:p>
            <a:endParaRPr lang="en-US" sz="1500" dirty="0"/>
          </a:p>
          <a:p>
            <a:r>
              <a:rPr lang="en-US" sz="1500" dirty="0" smtClean="0"/>
              <a:t>In </a:t>
            </a:r>
            <a:r>
              <a:rPr lang="en-US" sz="1500" dirty="0"/>
              <a:t>this case, the filter looks for </a:t>
            </a:r>
            <a:r>
              <a:rPr lang="en-US" sz="1500" u="sng" dirty="0" smtClean="0"/>
              <a:t>Battery Status </a:t>
            </a:r>
            <a:r>
              <a:rPr lang="en-US" sz="1500" dirty="0"/>
              <a:t>changed intent. This is required because a </a:t>
            </a:r>
            <a:r>
              <a:rPr lang="en-US" sz="1500" dirty="0" err="1" smtClean="0"/>
              <a:t>BroadcastReceiver</a:t>
            </a:r>
            <a:r>
              <a:rPr lang="en-US" sz="1500" dirty="0" smtClean="0"/>
              <a:t> </a:t>
            </a:r>
            <a:r>
              <a:rPr lang="en-US" sz="1500" dirty="0"/>
              <a:t>can respond </a:t>
            </a:r>
            <a:r>
              <a:rPr lang="en-US" sz="1500" dirty="0" smtClean="0"/>
              <a:t>to </a:t>
            </a:r>
            <a:r>
              <a:rPr lang="en-US" sz="1500" b="1" dirty="0" smtClean="0"/>
              <a:t>any</a:t>
            </a:r>
            <a:r>
              <a:rPr lang="en-US" sz="1500" dirty="0" smtClean="0"/>
              <a:t> </a:t>
            </a:r>
            <a:r>
              <a:rPr lang="en-US" sz="1500" dirty="0"/>
              <a:t>intent. However, you want it to respond only to Intents sent by the battery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118380" y="5948185"/>
            <a:ext cx="8966088" cy="649167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500" dirty="0"/>
              <a:t>6. The </a:t>
            </a:r>
            <a:r>
              <a:rPr lang="en-US" sz="1500" dirty="0" err="1"/>
              <a:t>BroadcastReceiver</a:t>
            </a:r>
            <a:r>
              <a:rPr lang="en-US" sz="1500" dirty="0"/>
              <a:t> is </a:t>
            </a:r>
            <a:r>
              <a:rPr lang="en-US" sz="1500" u="sng" dirty="0"/>
              <a:t>registered</a:t>
            </a:r>
            <a:r>
              <a:rPr lang="en-US" sz="1500" dirty="0"/>
              <a:t>, which means that the app is told to listen </a:t>
            </a:r>
            <a:r>
              <a:rPr lang="en-US" sz="1500" dirty="0" smtClean="0"/>
              <a:t>for battery </a:t>
            </a:r>
            <a:r>
              <a:rPr lang="en-US" sz="1500" dirty="0"/>
              <a:t>status intents and handle them with the </a:t>
            </a:r>
            <a:r>
              <a:rPr lang="en-US" sz="1500" dirty="0" err="1"/>
              <a:t>BroadcastReceiver</a:t>
            </a:r>
            <a:r>
              <a:rPr lang="en-US" sz="1500" dirty="0"/>
              <a:t> defined in </a:t>
            </a:r>
            <a:r>
              <a:rPr lang="en-US" sz="1500" dirty="0" smtClean="0"/>
              <a:t>the activity</a:t>
            </a:r>
            <a:r>
              <a:rPr lang="en-US" sz="1500" dirty="0"/>
              <a:t>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83260" y="1197970"/>
            <a:ext cx="6325244" cy="4659094"/>
            <a:chOff x="2707060" y="958300"/>
            <a:chExt cx="6325244" cy="3455166"/>
          </a:xfrm>
        </p:grpSpPr>
        <p:pic>
          <p:nvPicPr>
            <p:cNvPr id="17" name="Content Placeholder 1"/>
            <p:cNvPicPr>
              <a:picLocks noChangeAspect="1"/>
            </p:cNvPicPr>
            <p:nvPr/>
          </p:nvPicPr>
          <p:blipFill rotWithShape="1">
            <a:blip r:embed="rId3">
              <a:lum bright="-20000" contrast="40000"/>
            </a:blip>
            <a:srcRect b="90775"/>
            <a:stretch/>
          </p:blipFill>
          <p:spPr bwMode="auto">
            <a:xfrm>
              <a:off x="2707060" y="958300"/>
              <a:ext cx="6301208" cy="3371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8789" y="1219959"/>
              <a:ext cx="6303515" cy="3193507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67875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In </a:t>
            </a:r>
            <a:r>
              <a:rPr lang="en-US" dirty="0" smtClean="0"/>
              <a:t>the </a:t>
            </a:r>
            <a:r>
              <a:rPr lang="en-US" dirty="0" err="1"/>
              <a:t>MyContactList</a:t>
            </a:r>
            <a:r>
              <a:rPr lang="en-US" dirty="0"/>
              <a:t> app, you will use sensors to create a simple compass to show </a:t>
            </a:r>
            <a:r>
              <a:rPr lang="en-US" dirty="0" smtClean="0"/>
              <a:t>users what </a:t>
            </a:r>
            <a:r>
              <a:rPr lang="en-US" dirty="0"/>
              <a:t>direction they are headed when they have the contact map displayed. </a:t>
            </a:r>
            <a:endParaRPr lang="en-US" dirty="0" smtClean="0"/>
          </a:p>
          <a:p>
            <a:pPr algn="l" rtl="0"/>
            <a:r>
              <a:rPr lang="en-US" dirty="0" smtClean="0"/>
              <a:t>Creating </a:t>
            </a:r>
            <a:r>
              <a:rPr lang="en-US" dirty="0"/>
              <a:t>a </a:t>
            </a:r>
            <a:r>
              <a:rPr lang="en-US" dirty="0" smtClean="0"/>
              <a:t>graphical compass </a:t>
            </a:r>
            <a:r>
              <a:rPr lang="en-US" dirty="0"/>
              <a:t>display is beyond the scope of this book, so you will simply add a </a:t>
            </a:r>
            <a:r>
              <a:rPr lang="en-US" dirty="0" err="1"/>
              <a:t>TextView</a:t>
            </a:r>
            <a:r>
              <a:rPr lang="en-US" dirty="0"/>
              <a:t> to </a:t>
            </a:r>
            <a:r>
              <a:rPr lang="en-US" dirty="0" smtClean="0"/>
              <a:t>the </a:t>
            </a:r>
            <a:r>
              <a:rPr lang="en-US" dirty="0" err="1" smtClean="0"/>
              <a:t>ContactMapActivity</a:t>
            </a:r>
            <a:r>
              <a:rPr lang="en-US" dirty="0" smtClean="0"/>
              <a:t> </a:t>
            </a:r>
            <a:r>
              <a:rPr lang="en-US" dirty="0"/>
              <a:t>toolbar to display the direction in text (E, W, N, and S).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dirty="0" smtClean="0"/>
              <a:t>Using Sensors to Create a </a:t>
            </a:r>
            <a:r>
              <a:rPr lang="en-US" dirty="0" smtClean="0"/>
              <a:t>Compass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941168"/>
            <a:ext cx="4439755" cy="16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87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1845568"/>
          </a:xfrm>
        </p:spPr>
        <p:txBody>
          <a:bodyPr/>
          <a:lstStyle/>
          <a:p>
            <a:pPr algn="l" rtl="0"/>
            <a:r>
              <a:rPr lang="en-US" dirty="0"/>
              <a:t>The first step is to add the </a:t>
            </a:r>
            <a:r>
              <a:rPr lang="en-US" dirty="0" err="1"/>
              <a:t>TextView</a:t>
            </a:r>
            <a:r>
              <a:rPr lang="en-US" dirty="0"/>
              <a:t> to the </a:t>
            </a:r>
            <a:r>
              <a:rPr lang="en-US" dirty="0" smtClean="0"/>
              <a:t>toolbar in the activity_contact_map.xml. The </a:t>
            </a:r>
            <a:r>
              <a:rPr lang="en-US" dirty="0" err="1" smtClean="0"/>
              <a:t>TextView</a:t>
            </a:r>
            <a:r>
              <a:rPr lang="en-US" dirty="0" smtClean="0"/>
              <a:t> must be added</a:t>
            </a:r>
            <a:r>
              <a:rPr lang="en-US" dirty="0"/>
              <a:t> </a:t>
            </a:r>
            <a:r>
              <a:rPr lang="en-US" dirty="0" smtClean="0"/>
              <a:t>between </a:t>
            </a:r>
            <a:r>
              <a:rPr lang="en-US" dirty="0"/>
              <a:t>the Location and </a:t>
            </a:r>
            <a:r>
              <a:rPr lang="en-US" dirty="0" err="1"/>
              <a:t>MapType</a:t>
            </a:r>
            <a:r>
              <a:rPr lang="en-US" dirty="0"/>
              <a:t> buttons </a:t>
            </a:r>
            <a:r>
              <a:rPr lang="en-US" dirty="0" smtClean="0"/>
              <a:t>(Listing 8.3).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dirty="0" smtClean="0"/>
              <a:t>Using Sensors to Create a </a:t>
            </a:r>
            <a:r>
              <a:rPr lang="en-US" dirty="0" smtClean="0"/>
              <a:t>Compass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523" t="55906" r="35611" b="21454"/>
          <a:stretch/>
        </p:blipFill>
        <p:spPr>
          <a:xfrm>
            <a:off x="539552" y="3119287"/>
            <a:ext cx="7416824" cy="27077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4450" y="5827016"/>
            <a:ext cx="64389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StoneSerifStd-Medium"/>
              </a:rPr>
              <a:t>Be sure to place this widget within the toolbar </a:t>
            </a:r>
            <a:r>
              <a:rPr lang="en-US" dirty="0" err="1">
                <a:latin typeface="CourierStd"/>
              </a:rPr>
              <a:t>RelativeLayout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77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000" dirty="0"/>
              <a:t>To calculate the device heading, you need to capture information from two sensors: </a:t>
            </a:r>
            <a:r>
              <a:rPr lang="en-US" sz="2000" b="1" u="sng" dirty="0"/>
              <a:t>the </a:t>
            </a:r>
            <a:r>
              <a:rPr lang="en-US" sz="2000" b="1" u="sng" dirty="0" smtClean="0"/>
              <a:t>accelerometer </a:t>
            </a:r>
            <a:r>
              <a:rPr lang="en-US" sz="2000" dirty="0" smtClean="0"/>
              <a:t>and </a:t>
            </a:r>
            <a:r>
              <a:rPr lang="en-US" sz="2000" b="1" u="sng" dirty="0"/>
              <a:t>the magnetometer</a:t>
            </a:r>
            <a:r>
              <a:rPr lang="en-US" sz="2000" dirty="0"/>
              <a:t>. </a:t>
            </a:r>
            <a:endParaRPr lang="en-US" sz="2000" dirty="0" smtClean="0"/>
          </a:p>
          <a:p>
            <a:pPr lvl="1" algn="l" rtl="0"/>
            <a:r>
              <a:rPr lang="en-US" sz="2000" dirty="0" smtClean="0"/>
              <a:t>The </a:t>
            </a:r>
            <a:r>
              <a:rPr lang="en-US" sz="2000" dirty="0"/>
              <a:t>accelerometer reports device acceleration in three </a:t>
            </a:r>
            <a:r>
              <a:rPr lang="en-US" sz="2000" dirty="0" smtClean="0"/>
              <a:t>dimensions.</a:t>
            </a:r>
          </a:p>
          <a:p>
            <a:pPr lvl="1" algn="l" rtl="0"/>
            <a:r>
              <a:rPr lang="en-US" sz="2000" dirty="0" smtClean="0"/>
              <a:t>The </a:t>
            </a:r>
            <a:r>
              <a:rPr lang="en-US" sz="2000" dirty="0"/>
              <a:t>magnetometer reports the geomagnetic field in three </a:t>
            </a:r>
            <a:r>
              <a:rPr lang="en-US" sz="2000" dirty="0" smtClean="0"/>
              <a:t>dimensions</a:t>
            </a:r>
          </a:p>
          <a:p>
            <a:pPr algn="l" rtl="0"/>
            <a:r>
              <a:rPr lang="en-US" sz="2000" dirty="0" smtClean="0"/>
              <a:t>The Android </a:t>
            </a:r>
            <a:r>
              <a:rPr lang="en-US" sz="2000" dirty="0"/>
              <a:t>SDK again does much of the work for you</a:t>
            </a:r>
            <a:r>
              <a:rPr lang="en-US" sz="2000" dirty="0" smtClean="0"/>
              <a:t>.</a:t>
            </a:r>
          </a:p>
          <a:p>
            <a:pPr algn="l" rtl="0"/>
            <a:r>
              <a:rPr lang="en-US" sz="2000" dirty="0"/>
              <a:t>Open ContactMapActivity.java and declare four variables where you declared the </a:t>
            </a:r>
            <a:r>
              <a:rPr lang="en-US" sz="2000" dirty="0" err="1" smtClean="0"/>
              <a:t>GoogleMap</a:t>
            </a:r>
            <a:r>
              <a:rPr lang="en-US" sz="2000" dirty="0"/>
              <a:t> </a:t>
            </a:r>
            <a:r>
              <a:rPr lang="en-US" sz="2000" dirty="0" smtClean="0"/>
              <a:t>variable </a:t>
            </a:r>
            <a:r>
              <a:rPr lang="en-US" sz="2000" dirty="0"/>
              <a:t>(just after the class declaration). Use the following code:</a:t>
            </a:r>
          </a:p>
          <a:p>
            <a:pPr algn="l" rtl="0"/>
            <a:r>
              <a:rPr lang="en-US" sz="2000" b="1" dirty="0" err="1"/>
              <a:t>SensorManager</a:t>
            </a:r>
            <a:r>
              <a:rPr lang="en-US" sz="2000" b="1" dirty="0"/>
              <a:t> </a:t>
            </a:r>
            <a:r>
              <a:rPr lang="en-US" sz="2000" b="1" dirty="0" err="1"/>
              <a:t>sensorManager</a:t>
            </a:r>
            <a:r>
              <a:rPr lang="en-US" sz="2000" b="1" dirty="0"/>
              <a:t> ;</a:t>
            </a:r>
          </a:p>
          <a:p>
            <a:pPr algn="l" rtl="0"/>
            <a:r>
              <a:rPr lang="en-US" sz="2000" b="1" dirty="0"/>
              <a:t>Sensor accelerometer ;</a:t>
            </a:r>
          </a:p>
          <a:p>
            <a:pPr algn="l" rtl="0"/>
            <a:r>
              <a:rPr lang="en-US" sz="2000" b="1" dirty="0"/>
              <a:t>Sensor magnetometer ;</a:t>
            </a:r>
          </a:p>
          <a:p>
            <a:pPr algn="l" rtl="0"/>
            <a:r>
              <a:rPr lang="en-US" sz="2000" b="1" dirty="0" err="1"/>
              <a:t>TextView</a:t>
            </a:r>
            <a:r>
              <a:rPr lang="en-US" sz="2000" b="1" dirty="0"/>
              <a:t> </a:t>
            </a:r>
            <a:r>
              <a:rPr lang="en-US" sz="2000" b="1" dirty="0" err="1"/>
              <a:t>textDirection</a:t>
            </a:r>
            <a:r>
              <a:rPr lang="en-US" sz="2000" b="1" dirty="0"/>
              <a:t> ;</a:t>
            </a:r>
            <a:endParaRPr lang="en-US" sz="2000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dirty="0" smtClean="0"/>
              <a:t>Using Sensors to Create a </a:t>
            </a:r>
            <a:r>
              <a:rPr lang="en-US" dirty="0" smtClean="0"/>
              <a:t>Compass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643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24744"/>
            <a:ext cx="8871520" cy="1485528"/>
          </a:xfrm>
        </p:spPr>
        <p:txBody>
          <a:bodyPr/>
          <a:lstStyle/>
          <a:p>
            <a:pPr algn="l" rtl="0"/>
            <a:r>
              <a:rPr lang="en-US" sz="2000" dirty="0" smtClean="0"/>
              <a:t>Monitoring the </a:t>
            </a:r>
            <a:r>
              <a:rPr lang="en-US" sz="2000" dirty="0"/>
              <a:t>sensors requires a </a:t>
            </a:r>
            <a:r>
              <a:rPr lang="en-US" sz="2000" dirty="0" err="1"/>
              <a:t>SensorManager</a:t>
            </a:r>
            <a:r>
              <a:rPr lang="en-US" sz="2000" dirty="0"/>
              <a:t> object and Sensor objects for each sensor </a:t>
            </a:r>
            <a:r>
              <a:rPr lang="en-US" sz="2000" dirty="0" smtClean="0"/>
              <a:t>used, as shown in Listing 8.4.</a:t>
            </a:r>
          </a:p>
          <a:p>
            <a:pPr algn="l" rtl="0"/>
            <a:r>
              <a:rPr lang="en-US" sz="2000" dirty="0"/>
              <a:t>This code gets the references to the sensors and registers them to activate </a:t>
            </a:r>
            <a:r>
              <a:rPr lang="en-US" sz="2000" dirty="0" smtClean="0"/>
              <a:t>a </a:t>
            </a:r>
            <a:r>
              <a:rPr lang="en-US" sz="2000" dirty="0" err="1" smtClean="0"/>
              <a:t>SensorEventListener</a:t>
            </a:r>
            <a:r>
              <a:rPr lang="en-US" sz="2000" dirty="0" smtClean="0"/>
              <a:t> </a:t>
            </a:r>
            <a:r>
              <a:rPr lang="en-US" sz="2000" dirty="0"/>
              <a:t>object when they report changes. </a:t>
            </a:r>
            <a:r>
              <a:rPr lang="en-US" sz="2000" dirty="0" smtClean="0"/>
              <a:t>The </a:t>
            </a:r>
            <a:r>
              <a:rPr lang="en-US" sz="2000" dirty="0" err="1" smtClean="0"/>
              <a:t>SensorEventListener</a:t>
            </a:r>
            <a:r>
              <a:rPr lang="en-US" sz="2000" dirty="0" smtClean="0"/>
              <a:t> has </a:t>
            </a:r>
            <a:r>
              <a:rPr lang="en-US" sz="2000" dirty="0"/>
              <a:t>yet to be coded.</a:t>
            </a:r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dirty="0" smtClean="0"/>
              <a:t>Using Sensors to Create a </a:t>
            </a:r>
            <a:r>
              <a:rPr lang="en-US" dirty="0" smtClean="0"/>
              <a:t>Compass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154" t="53938" r="25096" b="20469"/>
          <a:stretch/>
        </p:blipFill>
        <p:spPr>
          <a:xfrm>
            <a:off x="-10115" y="2852936"/>
            <a:ext cx="7416685" cy="2384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9523" t="29329" r="27309" b="59843"/>
          <a:stretch/>
        </p:blipFill>
        <p:spPr>
          <a:xfrm>
            <a:off x="-10115" y="5229200"/>
            <a:ext cx="7148439" cy="10081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38324" y="2636912"/>
            <a:ext cx="2114196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CourierStd"/>
              </a:rPr>
              <a:t>SensorManager</a:t>
            </a:r>
            <a:r>
              <a:rPr lang="en-US" sz="1400" dirty="0" smtClean="0">
                <a:latin typeface="CourierStd"/>
              </a:rPr>
              <a:t> </a:t>
            </a:r>
            <a:r>
              <a:rPr lang="en-US" sz="1400" dirty="0" smtClean="0">
                <a:latin typeface="StoneSerifStd-Medium"/>
              </a:rPr>
              <a:t>is a system service so you get a reference to it rather than instantiate it.</a:t>
            </a:r>
          </a:p>
          <a:p>
            <a:r>
              <a:rPr lang="en-US" sz="1400" dirty="0" smtClean="0">
                <a:latin typeface="StoneSerifStd-Medium"/>
              </a:rPr>
              <a:t>The </a:t>
            </a:r>
            <a:r>
              <a:rPr lang="en-US" sz="1400" dirty="0" err="1" smtClean="0">
                <a:latin typeface="CourierStd"/>
              </a:rPr>
              <a:t>SensorManager</a:t>
            </a:r>
            <a:r>
              <a:rPr lang="en-US" sz="1400" dirty="0" smtClean="0">
                <a:latin typeface="CourierStd"/>
              </a:rPr>
              <a:t> </a:t>
            </a:r>
            <a:r>
              <a:rPr lang="en-US" sz="1400" dirty="0" smtClean="0">
                <a:latin typeface="StoneSerifStd-Medium"/>
              </a:rPr>
              <a:t>is used to get references to the two sensors used to measure heading.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7172627" y="4653136"/>
            <a:ext cx="1971373" cy="224676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StoneSerifStd-Medium"/>
              </a:rPr>
              <a:t>If the sensors are present, the </a:t>
            </a:r>
            <a:r>
              <a:rPr lang="en-US" sz="1400" dirty="0" err="1">
                <a:latin typeface="CourierStd"/>
              </a:rPr>
              <a:t>SensorManager</a:t>
            </a:r>
            <a:r>
              <a:rPr lang="en-US" sz="1400" dirty="0">
                <a:latin typeface="CourierStd"/>
              </a:rPr>
              <a:t> </a:t>
            </a:r>
            <a:r>
              <a:rPr lang="en-US" sz="1400" dirty="0">
                <a:latin typeface="StoneSerifStd-Medium"/>
              </a:rPr>
              <a:t>associates each with the same event</a:t>
            </a:r>
          </a:p>
          <a:p>
            <a:r>
              <a:rPr lang="en-US" sz="1400" dirty="0">
                <a:latin typeface="StoneSerifStd-Medium"/>
              </a:rPr>
              <a:t>listener and passes a parameter indicating how frequently to process sensor events.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1301200" y="6276588"/>
            <a:ext cx="406288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StoneSerifStd-Medium"/>
              </a:rPr>
              <a:t>If sensors are not available, the user is informed with a </a:t>
            </a:r>
            <a:r>
              <a:rPr lang="en-US" sz="1400" dirty="0">
                <a:latin typeface="CourierStd"/>
              </a:rPr>
              <a:t>Toast </a:t>
            </a:r>
            <a:r>
              <a:rPr lang="en-US" sz="1400" dirty="0">
                <a:latin typeface="StoneSerifStd-Medium"/>
              </a:rPr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5495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Sensors to Create a Compass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1269504"/>
          </a:xfrm>
        </p:spPr>
        <p:txBody>
          <a:bodyPr/>
          <a:lstStyle/>
          <a:p>
            <a:pPr algn="l" rtl="0"/>
            <a:r>
              <a:rPr lang="en-US" sz="1700" dirty="0"/>
              <a:t>The next step is to implement the </a:t>
            </a:r>
            <a:r>
              <a:rPr lang="en-US" sz="1700" dirty="0" err="1"/>
              <a:t>SensorEventListener</a:t>
            </a:r>
            <a:r>
              <a:rPr lang="en-US" sz="1700" dirty="0"/>
              <a:t> , which is the class that handles </a:t>
            </a:r>
            <a:r>
              <a:rPr lang="en-US" sz="1700" dirty="0" smtClean="0"/>
              <a:t>the actual </a:t>
            </a:r>
            <a:r>
              <a:rPr lang="en-US" sz="1700" dirty="0"/>
              <a:t>events from the sensors and takes action on them. </a:t>
            </a:r>
            <a:endParaRPr lang="en-US" sz="1700" dirty="0" smtClean="0"/>
          </a:p>
          <a:p>
            <a:pPr algn="l" rtl="0"/>
            <a:r>
              <a:rPr lang="en-US" sz="1700" dirty="0" smtClean="0"/>
              <a:t>The code should </a:t>
            </a:r>
            <a:r>
              <a:rPr lang="en-US" sz="1700" dirty="0"/>
              <a:t>be within the class body but not within any other method. </a:t>
            </a:r>
            <a:r>
              <a:rPr lang="en-US" sz="1700" dirty="0" smtClean="0"/>
              <a:t>(Listing 8.5 )</a:t>
            </a:r>
            <a:endParaRPr 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416" t="35235" r="25649" b="17516"/>
          <a:stretch/>
        </p:blipFill>
        <p:spPr>
          <a:xfrm>
            <a:off x="-251708" y="1872760"/>
            <a:ext cx="5471780" cy="3351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9523" t="29329" r="27309" b="41141"/>
          <a:stretch/>
        </p:blipFill>
        <p:spPr>
          <a:xfrm>
            <a:off x="-285505" y="5204711"/>
            <a:ext cx="5202325" cy="20562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60032" y="2060848"/>
            <a:ext cx="4283968" cy="489364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SensorEventListener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requires the implementation of two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events,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onAccuracyChanged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onSensorChanged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To calculate a heading, you don’t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accuracy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its method block is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empty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Sensor readings are returned as a float array. Two variables to hold the response from each sensor are declared.</a:t>
            </a:r>
          </a:p>
          <a:p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onSensorEvent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first determines which sensor triggered the event and then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captures the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it provided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If there are values available for both sensors, the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SensorManager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asked for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rotational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matrices used for orientation calculation.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If the matrices are successfully calculated, the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SensorManager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asked to calculate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orientation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device. Orientation is measured in three dimensions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The first orientation measure is the value used to calculate the heading. It is reported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radians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these are changed to degrees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Convert the heading reported to eliminate negative numbers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Use degree heading to get text description. These are done in 90-degree increments.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could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more code to get finer gradations of direction, such as NW or SE.</a:t>
            </a:r>
          </a:p>
        </p:txBody>
      </p:sp>
    </p:spTree>
    <p:extLst>
      <p:ext uri="{BB962C8B-B14F-4D97-AF65-F5344CB8AC3E}">
        <p14:creationId xmlns:p14="http://schemas.microsoft.com/office/powerpoint/2010/main" val="7076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Sensors to Create a </a:t>
            </a:r>
            <a:r>
              <a:rPr lang="en-US" dirty="0" smtClean="0"/>
              <a:t>Compass</a:t>
            </a:r>
            <a:br>
              <a:rPr lang="en-US" dirty="0" smtClean="0"/>
            </a:br>
            <a:r>
              <a:rPr lang="en-US" sz="2000" dirty="0">
                <a:solidFill>
                  <a:srgbClr val="FF0000"/>
                </a:solidFill>
              </a:rPr>
              <a:t>Android Versus 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C</a:t>
            </a:r>
            <a:r>
              <a:rPr lang="en-US" dirty="0" smtClean="0"/>
              <a:t>reating </a:t>
            </a:r>
            <a:r>
              <a:rPr lang="en-US" dirty="0"/>
              <a:t>a compass in Android requires </a:t>
            </a:r>
            <a:r>
              <a:rPr lang="en-US" dirty="0" smtClean="0"/>
              <a:t>accessing two </a:t>
            </a:r>
            <a:r>
              <a:rPr lang="en-US" dirty="0"/>
              <a:t>sensors and manipulating the data they provide. </a:t>
            </a:r>
            <a:endParaRPr lang="en-US" dirty="0" smtClean="0"/>
          </a:p>
          <a:p>
            <a:pPr algn="l" rtl="0"/>
            <a:r>
              <a:rPr lang="en-US" dirty="0" smtClean="0"/>
              <a:t>In </a:t>
            </a:r>
            <a:r>
              <a:rPr lang="en-US" dirty="0"/>
              <a:t>contrast, the device’s </a:t>
            </a:r>
            <a:r>
              <a:rPr lang="en-US" dirty="0" smtClean="0"/>
              <a:t>heading is </a:t>
            </a:r>
            <a:r>
              <a:rPr lang="en-US" dirty="0"/>
              <a:t>included in the Core Location framework on iOS. Heading is reported as a function of </a:t>
            </a:r>
            <a:r>
              <a:rPr lang="en-US" dirty="0" smtClean="0"/>
              <a:t>the device’s </a:t>
            </a:r>
            <a:r>
              <a:rPr lang="en-US" dirty="0"/>
              <a:t>location, making creating a compass in iOS significantly easier than in Android.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90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56792"/>
            <a:ext cx="8305800" cy="4463008"/>
          </a:xfrm>
        </p:spPr>
        <p:txBody>
          <a:bodyPr/>
          <a:lstStyle/>
          <a:p>
            <a:pPr marL="0" lvl="0" indent="0" algn="l">
              <a:buClr>
                <a:srgbClr val="4B546F"/>
              </a:buClr>
              <a:buNone/>
            </a:pPr>
            <a:r>
              <a:rPr lang="en-US" sz="2400" dirty="0">
                <a:solidFill>
                  <a:srgbClr val="000000"/>
                </a:solidFill>
              </a:rPr>
              <a:t> - Android devices includes hardware capabilities that can be accessed to provide certain functionality for an app. </a:t>
            </a:r>
          </a:p>
          <a:p>
            <a:pPr marL="0" lvl="0" indent="0" algn="l">
              <a:buClr>
                <a:srgbClr val="4B546F"/>
              </a:buClr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lvl="0" indent="0" algn="l">
              <a:buClr>
                <a:srgbClr val="4B546F"/>
              </a:buClr>
              <a:buNone/>
            </a:pPr>
            <a:r>
              <a:rPr lang="en-US" sz="2400" dirty="0">
                <a:solidFill>
                  <a:srgbClr val="000000"/>
                </a:solidFill>
              </a:rPr>
              <a:t>- To access data from a sensor, the app listens for </a:t>
            </a:r>
          </a:p>
          <a:p>
            <a:pPr marL="0" lvl="0" indent="0" algn="l">
              <a:buClr>
                <a:srgbClr val="4B546F"/>
              </a:buClr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lvl="0" indent="0" algn="l">
              <a:buClr>
                <a:srgbClr val="4B546F"/>
              </a:buCl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a </a:t>
            </a:r>
            <a:r>
              <a:rPr lang="en-US" sz="2400" dirty="0">
                <a:solidFill>
                  <a:srgbClr val="000000"/>
                </a:solidFill>
              </a:rPr>
              <a:t>broadcast from a sensor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marL="0" lvl="0" indent="0" algn="l">
              <a:buClr>
                <a:srgbClr val="4B546F"/>
              </a:buCl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-  Functionality of hardware (such as phone) can be </a:t>
            </a:r>
            <a:r>
              <a:rPr lang="en-US" sz="2400" dirty="0">
                <a:solidFill>
                  <a:srgbClr val="000000"/>
                </a:solidFill>
              </a:rPr>
              <a:t>accessed by calling the API associated with the </a:t>
            </a:r>
            <a:r>
              <a:rPr lang="en-US" dirty="0" smtClean="0">
                <a:solidFill>
                  <a:srgbClr val="000000"/>
                </a:solidFill>
              </a:rPr>
              <a:t>hardware.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dirty="0" smtClean="0"/>
              <a:t>Using the </a:t>
            </a:r>
            <a:r>
              <a:rPr lang="en-US" dirty="0" smtClean="0"/>
              <a:t>Phone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9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08720"/>
            <a:ext cx="8305800" cy="4724400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Sensors, Managers and other Hardware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Monitoring the Battery</a:t>
            </a:r>
            <a:endParaRPr lang="en-US" dirty="0"/>
          </a:p>
          <a:p>
            <a:pPr algn="l" rtl="0">
              <a:lnSpc>
                <a:spcPct val="150000"/>
              </a:lnSpc>
            </a:pPr>
            <a:r>
              <a:rPr lang="en-US" dirty="0" smtClean="0"/>
              <a:t>Using Sensors to create a Compass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Using the Phone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Using the Camera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9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941912"/>
          </a:xfrm>
        </p:spPr>
        <p:txBody>
          <a:bodyPr/>
          <a:lstStyle/>
          <a:p>
            <a:pPr marL="0" indent="0" algn="l">
              <a:buNone/>
            </a:pPr>
            <a:r>
              <a:rPr lang="en-US" sz="2400" dirty="0" smtClean="0"/>
              <a:t>-  In </a:t>
            </a:r>
            <a:r>
              <a:rPr lang="en-US" sz="2400" dirty="0" err="1" smtClean="0"/>
              <a:t>MyContactList</a:t>
            </a:r>
            <a:r>
              <a:rPr lang="en-US" sz="2400" dirty="0" smtClean="0"/>
              <a:t> </a:t>
            </a:r>
            <a:r>
              <a:rPr lang="en-US" sz="2400" dirty="0"/>
              <a:t>app, </a:t>
            </a:r>
            <a:r>
              <a:rPr lang="en-US" sz="2400" dirty="0" err="1" smtClean="0"/>
              <a:t>ContactActivity</a:t>
            </a:r>
            <a:r>
              <a:rPr lang="en-US" sz="2400" dirty="0" smtClean="0"/>
              <a:t> can be coded </a:t>
            </a:r>
            <a:r>
              <a:rPr lang="en-US" sz="2400" dirty="0"/>
              <a:t>so that pressing and holding one of the contact’s phone </a:t>
            </a:r>
            <a:endParaRPr lang="en-US" sz="2400" dirty="0" smtClean="0"/>
          </a:p>
          <a:p>
            <a:pPr marL="0" indent="0" algn="l">
              <a:buNone/>
            </a:pPr>
            <a:r>
              <a:rPr lang="en-US" sz="2400" dirty="0" smtClean="0"/>
              <a:t>numbers </a:t>
            </a:r>
            <a:r>
              <a:rPr lang="en-US" sz="2400" dirty="0"/>
              <a:t>will automatically call that </a:t>
            </a:r>
            <a:r>
              <a:rPr lang="en-US" sz="2400" dirty="0" smtClean="0"/>
              <a:t>number.</a:t>
            </a:r>
            <a:endParaRPr lang="en-US" sz="2400" dirty="0"/>
          </a:p>
          <a:p>
            <a:pPr marL="0" indent="0" algn="l">
              <a:buNone/>
            </a:pPr>
            <a:endParaRPr lang="en-US" sz="2400" dirty="0" smtClean="0"/>
          </a:p>
          <a:p>
            <a:pPr marL="0" indent="0" algn="l">
              <a:buNone/>
            </a:pPr>
            <a:r>
              <a:rPr lang="en-US" sz="2400" dirty="0" smtClean="0"/>
              <a:t>-This requires user permission. Add this line in </a:t>
            </a:r>
          </a:p>
          <a:p>
            <a:pPr marL="0" indent="0" algn="l">
              <a:buNone/>
            </a:pPr>
            <a:r>
              <a:rPr lang="en-US" sz="2400" dirty="0" smtClean="0"/>
              <a:t>AndroidManifest.xml file.</a:t>
            </a:r>
          </a:p>
          <a:p>
            <a:pPr marL="0" indent="0" algn="l">
              <a:buNone/>
            </a:pPr>
            <a:endParaRPr lang="en-US" sz="2400" dirty="0" smtClean="0"/>
          </a:p>
          <a:p>
            <a:pPr marL="0" indent="0" algn="l">
              <a:buNone/>
            </a:pPr>
            <a:endParaRPr lang="en-US" sz="2400" dirty="0" smtClean="0"/>
          </a:p>
          <a:p>
            <a:pPr marL="0" indent="0" algn="l">
              <a:buNone/>
            </a:pPr>
            <a:r>
              <a:rPr lang="en-US" sz="2400" dirty="0" smtClean="0"/>
              <a:t>- Next, add listener to </a:t>
            </a:r>
            <a:r>
              <a:rPr lang="en-US" sz="2400" dirty="0" err="1" smtClean="0"/>
              <a:t>EditText</a:t>
            </a:r>
            <a:r>
              <a:rPr lang="en-US" sz="2400" dirty="0" smtClean="0"/>
              <a:t> for “press-and-hold” user action.</a:t>
            </a: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dirty="0" smtClean="0"/>
              <a:t>Using the </a:t>
            </a:r>
            <a:r>
              <a:rPr lang="en-US" dirty="0" smtClean="0"/>
              <a:t>Phone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60973"/>
            <a:ext cx="8820472" cy="37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702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dirty="0" smtClean="0"/>
              <a:t>Using the </a:t>
            </a:r>
            <a:r>
              <a:rPr lang="en-US" dirty="0" smtClean="0"/>
              <a:t>Phone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0120"/>
            <a:ext cx="5760640" cy="490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0192" y="1761778"/>
            <a:ext cx="2736304" cy="35394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 A reference to the widget is created, and an event is added to the widget.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Next</a:t>
            </a:r>
            <a:r>
              <a:rPr lang="en-US" sz="1600" dirty="0"/>
              <a:t>, the widget’s response to the event is coded. In this case, that is a call to another method that accepts the phone number in the  </a:t>
            </a:r>
            <a:r>
              <a:rPr lang="en-US" sz="1600" dirty="0" err="1"/>
              <a:t>EditText</a:t>
            </a:r>
            <a:r>
              <a:rPr lang="en-US" sz="1600" dirty="0"/>
              <a:t>  as a parameter.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Next, we’ll add </a:t>
            </a:r>
            <a:r>
              <a:rPr lang="en-US" sz="1600" dirty="0"/>
              <a:t>the  </a:t>
            </a:r>
            <a:r>
              <a:rPr lang="en-US" sz="1600" dirty="0" err="1"/>
              <a:t>callContact</a:t>
            </a:r>
            <a:r>
              <a:rPr lang="en-US" sz="1600" dirty="0"/>
              <a:t>  </a:t>
            </a:r>
            <a:r>
              <a:rPr lang="en-US" sz="1600" dirty="0" smtClean="0"/>
              <a:t>method.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54943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dirty="0" smtClean="0"/>
              <a:t>Using the </a:t>
            </a:r>
            <a:r>
              <a:rPr lang="en-US" dirty="0" smtClean="0"/>
              <a:t>Phone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706" y="2999780"/>
            <a:ext cx="7878819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//</a:t>
            </a:r>
            <a:r>
              <a:rPr lang="en-US" sz="1600" dirty="0"/>
              <a:t>1  </a:t>
            </a:r>
            <a:r>
              <a:rPr lang="en-US" sz="1600" dirty="0" smtClean="0"/>
              <a:t>A </a:t>
            </a:r>
            <a:r>
              <a:rPr lang="en-US" sz="1600" dirty="0"/>
              <a:t>new intent is instantiated with the parameter  Intent</a:t>
            </a:r>
            <a:r>
              <a:rPr lang="en-US" sz="1600" dirty="0" smtClean="0"/>
              <a:t>. ACTION_CALL </a:t>
            </a:r>
            <a:r>
              <a:rPr lang="en-US" sz="1600" dirty="0"/>
              <a:t>, which tells Android that you want to use the phone to make a call.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/>
              <a:t>//2  </a:t>
            </a:r>
            <a:r>
              <a:rPr lang="en-US" sz="1600" dirty="0" smtClean="0"/>
              <a:t>The </a:t>
            </a:r>
            <a:r>
              <a:rPr lang="en-US" sz="1600" dirty="0"/>
              <a:t>telephone number to be called is passed to the intent as a Uniform Resource Identifier (URI). A URI is similar to a Uniform Resource Locator (URL</a:t>
            </a:r>
            <a:r>
              <a:rPr lang="en-US" sz="1600" dirty="0" smtClean="0"/>
              <a:t>).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161631" cy="17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4881" y="4510861"/>
            <a:ext cx="8094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Next, you need to modify the  </a:t>
            </a:r>
            <a:r>
              <a:rPr lang="en-US" dirty="0" err="1"/>
              <a:t>setForEditing</a:t>
            </a:r>
            <a:r>
              <a:rPr lang="en-US" dirty="0"/>
              <a:t>  method in ContactActivity.java.  </a:t>
            </a:r>
          </a:p>
          <a:p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- An  </a:t>
            </a:r>
            <a:r>
              <a:rPr lang="en-US" dirty="0" err="1"/>
              <a:t>EditText</a:t>
            </a:r>
            <a:r>
              <a:rPr lang="en-US" dirty="0"/>
              <a:t>  has to be enabled to allow it to respond to a long click event. </a:t>
            </a:r>
          </a:p>
        </p:txBody>
      </p:sp>
    </p:spTree>
    <p:extLst>
      <p:ext uri="{BB962C8B-B14F-4D97-AF65-F5344CB8AC3E}">
        <p14:creationId xmlns:p14="http://schemas.microsoft.com/office/powerpoint/2010/main" val="3076451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dirty="0" smtClean="0"/>
              <a:t>Using the </a:t>
            </a:r>
            <a:r>
              <a:rPr lang="en-US" dirty="0" smtClean="0"/>
              <a:t>Phone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1556792"/>
            <a:ext cx="8094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smtClean="0"/>
              <a:t>- Modify </a:t>
            </a:r>
            <a:r>
              <a:rPr lang="en-US" sz="2000" dirty="0"/>
              <a:t>the  if (enabled)  block of code to include the following in the true block: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13513"/>
            <a:ext cx="6646322" cy="78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1560" y="3284984"/>
            <a:ext cx="80948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smtClean="0"/>
              <a:t>- Modify the following of the false block (else block).</a:t>
            </a:r>
            <a:endParaRPr lang="en-US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5" y="4149078"/>
            <a:ext cx="5353200" cy="72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7545" y="4973106"/>
            <a:ext cx="82388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smtClean="0"/>
              <a:t>- You’ll be able to make a call by pressing and holding a phone number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68985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sz="2400" dirty="0"/>
              <a:t>The camera will be used in the </a:t>
            </a:r>
            <a:r>
              <a:rPr lang="en-US" sz="2400" dirty="0" err="1"/>
              <a:t>MyContactList</a:t>
            </a:r>
            <a:r>
              <a:rPr lang="en-US" sz="2400" dirty="0"/>
              <a:t> app to capture a photo of the contact so that </a:t>
            </a:r>
            <a:r>
              <a:rPr lang="en-US" sz="2400" dirty="0" smtClean="0"/>
              <a:t>it can </a:t>
            </a:r>
            <a:r>
              <a:rPr lang="en-US" sz="2400" dirty="0"/>
              <a:t>be displayed with the contact’s data. To begin, there must be a place to show the </a:t>
            </a:r>
            <a:r>
              <a:rPr lang="en-US" sz="2400" dirty="0" smtClean="0"/>
              <a:t>image on </a:t>
            </a:r>
            <a:r>
              <a:rPr lang="en-US" sz="2400" dirty="0"/>
              <a:t>the </a:t>
            </a:r>
            <a:r>
              <a:rPr lang="en-US" sz="2400" dirty="0" err="1"/>
              <a:t>ContactActivity’s</a:t>
            </a:r>
            <a:r>
              <a:rPr lang="en-US" sz="2400" dirty="0"/>
              <a:t> layout</a:t>
            </a:r>
            <a:r>
              <a:rPr lang="en-US" sz="2400" dirty="0" smtClean="0"/>
              <a:t>.</a:t>
            </a:r>
          </a:p>
          <a:p>
            <a:pPr algn="just" rtl="0"/>
            <a:endParaRPr lang="en-US" sz="2400" dirty="0" smtClean="0"/>
          </a:p>
          <a:p>
            <a:pPr algn="just" rtl="0"/>
            <a:r>
              <a:rPr lang="en-US" sz="2400" dirty="0"/>
              <a:t>To do this, you add </a:t>
            </a:r>
            <a:r>
              <a:rPr lang="en-US" sz="2400" dirty="0" err="1"/>
              <a:t>ImageButton</a:t>
            </a:r>
            <a:r>
              <a:rPr lang="en-US" sz="2400" dirty="0"/>
              <a:t> to the layout. You use </a:t>
            </a:r>
            <a:r>
              <a:rPr lang="en-US" sz="2400" dirty="0" smtClean="0"/>
              <a:t>the button </a:t>
            </a:r>
            <a:r>
              <a:rPr lang="en-US" sz="2400" dirty="0"/>
              <a:t>functionality of the </a:t>
            </a:r>
            <a:r>
              <a:rPr lang="en-US" sz="2400" dirty="0" err="1"/>
              <a:t>ImageButton</a:t>
            </a:r>
            <a:r>
              <a:rPr lang="en-US" sz="2400" dirty="0"/>
              <a:t> to access the camera. An </a:t>
            </a:r>
            <a:r>
              <a:rPr lang="en-US" sz="2400" dirty="0" err="1"/>
              <a:t>ImageButton</a:t>
            </a:r>
            <a:r>
              <a:rPr lang="en-US" sz="2400" dirty="0"/>
              <a:t> must </a:t>
            </a:r>
            <a:r>
              <a:rPr lang="en-US" sz="2400" dirty="0" smtClean="0"/>
              <a:t>have an </a:t>
            </a:r>
            <a:r>
              <a:rPr lang="en-US" sz="2400" dirty="0"/>
              <a:t>image associated with it, so the first step is to import the photoicon.png </a:t>
            </a:r>
            <a:r>
              <a:rPr lang="en-US" sz="2400" dirty="0" smtClean="0"/>
              <a:t>file </a:t>
            </a:r>
            <a:r>
              <a:rPr lang="en-US" sz="2400" dirty="0"/>
              <a:t>into the </a:t>
            </a:r>
            <a:r>
              <a:rPr lang="en-US" sz="2400" dirty="0" err="1"/>
              <a:t>drawable-hdpi</a:t>
            </a:r>
            <a:r>
              <a:rPr lang="en-US" sz="2400" dirty="0"/>
              <a:t> folder.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dirty="0" smtClean="0"/>
              <a:t>Using the </a:t>
            </a:r>
            <a:r>
              <a:rPr lang="en-US" dirty="0" smtClean="0"/>
              <a:t>Camera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90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dirty="0" smtClean="0"/>
              <a:t>Using the Camera 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889477" y="3645024"/>
            <a:ext cx="4716524" cy="113640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600" dirty="0"/>
              <a:t>Modify the attributes of the </a:t>
            </a:r>
            <a:r>
              <a:rPr lang="en-US" sz="1600" dirty="0" err="1"/>
              <a:t>editName</a:t>
            </a:r>
            <a:r>
              <a:rPr lang="en-US" sz="1600" dirty="0"/>
              <a:t> </a:t>
            </a:r>
            <a:r>
              <a:rPr lang="en-US" sz="1600" dirty="0" err="1"/>
              <a:t>EditText</a:t>
            </a:r>
            <a:r>
              <a:rPr lang="en-US" sz="1600" dirty="0"/>
              <a:t> so it does not overrun the </a:t>
            </a:r>
            <a:r>
              <a:rPr lang="en-US" sz="1600" dirty="0" err="1"/>
              <a:t>ImageButton</a:t>
            </a:r>
            <a:r>
              <a:rPr lang="en-US" sz="1600" dirty="0"/>
              <a:t> </a:t>
            </a:r>
            <a:r>
              <a:rPr lang="en-US" sz="1600" dirty="0" smtClean="0"/>
              <a:t>by adding </a:t>
            </a:r>
            <a:r>
              <a:rPr lang="en-US" sz="1600" dirty="0"/>
              <a:t>the following attribute/value pair:</a:t>
            </a:r>
          </a:p>
          <a:p>
            <a:pPr algn="just"/>
            <a:r>
              <a:rPr lang="en-US" sz="1600" dirty="0" err="1"/>
              <a:t>android:layout_toLeftOf</a:t>
            </a:r>
            <a:r>
              <a:rPr lang="en-US" sz="1600" dirty="0"/>
              <a:t>= "@+id/</a:t>
            </a:r>
            <a:r>
              <a:rPr lang="en-US" sz="1600" dirty="0" err="1"/>
              <a:t>imageContact</a:t>
            </a:r>
            <a:r>
              <a:rPr lang="en-US" sz="1600" dirty="0"/>
              <a:t>"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457200"/>
            <a:ext cx="3022104" cy="4950426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 bwMode="auto">
          <a:xfrm>
            <a:off x="5544108" y="2675707"/>
            <a:ext cx="396044" cy="25670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884" t="42327" r="45766" b="35033"/>
          <a:stretch/>
        </p:blipFill>
        <p:spPr>
          <a:xfrm>
            <a:off x="662373" y="1147875"/>
            <a:ext cx="4846874" cy="25335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54996" y="4892967"/>
            <a:ext cx="5995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Enter the following permission after the other permissions already in the </a:t>
            </a:r>
            <a:r>
              <a:rPr lang="en-US" dirty="0" smtClean="0"/>
              <a:t>manifest: </a:t>
            </a:r>
            <a:r>
              <a:rPr lang="en-US" b="1" dirty="0"/>
              <a:t>&lt;uses-permission </a:t>
            </a:r>
            <a:r>
              <a:rPr lang="en-US" b="1" dirty="0" err="1"/>
              <a:t>android:name</a:t>
            </a:r>
            <a:r>
              <a:rPr lang="en-US" b="1" dirty="0"/>
              <a:t> = </a:t>
            </a:r>
            <a:r>
              <a:rPr lang="en-US" b="1" i="1" dirty="0"/>
              <a:t>"</a:t>
            </a:r>
            <a:r>
              <a:rPr lang="en-US" b="1" i="1" dirty="0" err="1"/>
              <a:t>android.permission.CAMERA</a:t>
            </a:r>
            <a:r>
              <a:rPr lang="en-US" b="1" i="1" dirty="0"/>
              <a:t>" </a:t>
            </a:r>
            <a:r>
              <a:rPr lang="en-US" b="1" dirty="0"/>
              <a:t>/&gt;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11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dirty="0" smtClean="0"/>
              <a:t>Using the </a:t>
            </a:r>
            <a:r>
              <a:rPr lang="en-US" dirty="0" smtClean="0"/>
              <a:t>Camera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2764" y="1083207"/>
            <a:ext cx="86412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Next, open ContactActivity.java to code the camera use. This requires initializing the </a:t>
            </a:r>
            <a:r>
              <a:rPr lang="en-US" dirty="0" err="1"/>
              <a:t>ImageButton</a:t>
            </a:r>
            <a:r>
              <a:rPr lang="en-US" dirty="0"/>
              <a:t> to listen for an </a:t>
            </a:r>
            <a:r>
              <a:rPr lang="en-US" dirty="0" err="1"/>
              <a:t>onClick</a:t>
            </a:r>
            <a:r>
              <a:rPr lang="en-US" dirty="0"/>
              <a:t> event, writing code to have the </a:t>
            </a:r>
            <a:r>
              <a:rPr lang="en-US" dirty="0" err="1"/>
              <a:t>onClick</a:t>
            </a:r>
            <a:r>
              <a:rPr lang="en-US" dirty="0"/>
              <a:t> method call a routine to start the camera, and writing code to listen to get the picture after it has been taken.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9522" t="73625" r="26757" b="14563"/>
          <a:stretch/>
        </p:blipFill>
        <p:spPr>
          <a:xfrm>
            <a:off x="90024" y="2390364"/>
            <a:ext cx="8971207" cy="13627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0078" t="30790" r="47233" b="56890"/>
          <a:stretch/>
        </p:blipFill>
        <p:spPr>
          <a:xfrm>
            <a:off x="162032" y="3645024"/>
            <a:ext cx="448197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83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</a:t>
            </a:r>
            <a:r>
              <a:rPr lang="en-US" dirty="0" smtClean="0"/>
              <a:t>Camera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520" y="119675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Next, add the code to access the camera and get the returned picture. The camera app is, of course, an activity, so it must be started with an Intent 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523" t="48031" r="27309" b="8657"/>
          <a:stretch/>
        </p:blipFill>
        <p:spPr>
          <a:xfrm>
            <a:off x="25750" y="1859934"/>
            <a:ext cx="8578697" cy="483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6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</a:t>
            </a:r>
            <a:r>
              <a:rPr lang="en-US" dirty="0" smtClean="0"/>
              <a:t>Camera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67544" y="1155720"/>
            <a:ext cx="4464496" cy="100811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200" dirty="0" smtClean="0"/>
              <a:t>A </a:t>
            </a:r>
            <a:r>
              <a:rPr lang="en-US" sz="1200" dirty="0"/>
              <a:t>new intent is instantiated with a parameter that tells the system to open the </a:t>
            </a:r>
            <a:r>
              <a:rPr lang="en-US" sz="1200" dirty="0" smtClean="0"/>
              <a:t>camera in </a:t>
            </a:r>
            <a:r>
              <a:rPr lang="en-US" sz="1200" dirty="0"/>
              <a:t>image capture mode. You do not have to check whether the camera is present. </a:t>
            </a:r>
            <a:r>
              <a:rPr lang="en-US" sz="1200" dirty="0" smtClean="0"/>
              <a:t>The permission </a:t>
            </a:r>
            <a:r>
              <a:rPr lang="en-US" sz="1200" dirty="0"/>
              <a:t>you added in the manifest would not let your app run on the device if it </a:t>
            </a:r>
            <a:r>
              <a:rPr lang="en-US" sz="1200" dirty="0" smtClean="0"/>
              <a:t>did not </a:t>
            </a:r>
            <a:r>
              <a:rPr lang="en-US" sz="1200" dirty="0"/>
              <a:t>have a camera.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67544" y="2204864"/>
            <a:ext cx="4464496" cy="244827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200" dirty="0" smtClean="0"/>
              <a:t>The Activity is started in a different way than you have seen before. In this case, you want the activity to return a value to the app after it has completed, so you use the </a:t>
            </a:r>
            <a:r>
              <a:rPr lang="en-US" sz="1200" b="1" i="1" dirty="0" err="1" smtClean="0"/>
              <a:t>startActivityForResult</a:t>
            </a:r>
            <a:r>
              <a:rPr lang="en-US" sz="1200" dirty="0" smtClean="0"/>
              <a:t> method. The parameters are the new Intent and a static variable called CAMERA_REQUEST</a:t>
            </a:r>
            <a:r>
              <a:rPr lang="en-US" sz="1200" dirty="0"/>
              <a:t>. The variable CAMERA_REQUEST is identified as an </a:t>
            </a:r>
            <a:r>
              <a:rPr lang="en-US" sz="1200" dirty="0" smtClean="0"/>
              <a:t>error because </a:t>
            </a:r>
            <a:r>
              <a:rPr lang="en-US" sz="1200" dirty="0"/>
              <a:t>it has not been defined. This variable is an integer that is used to identify </a:t>
            </a:r>
            <a:r>
              <a:rPr lang="en-US" sz="1200" dirty="0" smtClean="0"/>
              <a:t>the response </a:t>
            </a:r>
            <a:r>
              <a:rPr lang="en-US" sz="1200" dirty="0"/>
              <a:t>from the </a:t>
            </a:r>
            <a:r>
              <a:rPr lang="en-US" sz="1200" dirty="0" smtClean="0"/>
              <a:t>camera </a:t>
            </a:r>
            <a:r>
              <a:rPr lang="en-US" sz="1200" dirty="0"/>
              <a:t>when it finishes. The value is not fixed by the SDK but should be given a large integer so it is not confused with other built-in responses. </a:t>
            </a:r>
            <a:r>
              <a:rPr lang="en-US" sz="1200" dirty="0" smtClean="0"/>
              <a:t>Add this </a:t>
            </a:r>
            <a:r>
              <a:rPr lang="en-US" sz="1200" dirty="0"/>
              <a:t>line after the class declaration to fix the error:</a:t>
            </a:r>
          </a:p>
          <a:p>
            <a:pPr algn="just"/>
            <a:endParaRPr lang="en-US" sz="1200" i="1" dirty="0" smtClean="0"/>
          </a:p>
          <a:p>
            <a:pPr algn="just"/>
            <a:r>
              <a:rPr lang="en-US" sz="1200" b="1" i="1" dirty="0" smtClean="0"/>
              <a:t>private </a:t>
            </a:r>
            <a:r>
              <a:rPr lang="en-US" sz="1200" b="1" i="1" dirty="0"/>
              <a:t>static final </a:t>
            </a:r>
            <a:r>
              <a:rPr lang="en-US" sz="1200" b="1" i="1" dirty="0" err="1"/>
              <a:t>int</a:t>
            </a:r>
            <a:r>
              <a:rPr lang="en-US" sz="1200" b="1" i="1" dirty="0"/>
              <a:t> CAMERA_REQUEST = 1888;</a:t>
            </a: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88528" y="4721242"/>
            <a:ext cx="4464496" cy="137205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 dirty="0" smtClean="0"/>
              <a:t>The </a:t>
            </a:r>
            <a:r>
              <a:rPr lang="en-US" sz="1400" b="1" i="1" dirty="0" err="1"/>
              <a:t>onActivityResult</a:t>
            </a:r>
            <a:r>
              <a:rPr lang="en-US" sz="1400" dirty="0"/>
              <a:t> method is declared. This method receives a request code </a:t>
            </a:r>
            <a:r>
              <a:rPr lang="en-US" sz="1400" dirty="0" smtClean="0"/>
              <a:t>that was </a:t>
            </a:r>
            <a:r>
              <a:rPr lang="en-US" sz="1400" dirty="0"/>
              <a:t>sent to the camera, a result code, and an intent that includes the data (the picture </a:t>
            </a:r>
            <a:r>
              <a:rPr lang="en-US" sz="1400" dirty="0" smtClean="0"/>
              <a:t>in this </a:t>
            </a:r>
            <a:r>
              <a:rPr lang="en-US" sz="1400" dirty="0"/>
              <a:t>case) from the intent you started. This method is executed when the camera finishes.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364088" y="1196752"/>
            <a:ext cx="3779912" cy="57606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 dirty="0"/>
              <a:t>The returned request code is checked to see if it is the one sent to the camera.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364088" y="1916832"/>
            <a:ext cx="3779912" cy="28803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 dirty="0"/>
              <a:t>Check if the camera returned with a picture.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64088" y="2319302"/>
            <a:ext cx="3779912" cy="1757769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 dirty="0"/>
              <a:t>The data from the Intent is assigned to a variable declared as a Bitmap . The </a:t>
            </a:r>
            <a:r>
              <a:rPr lang="en-US" sz="1400" dirty="0" smtClean="0"/>
              <a:t>method .</a:t>
            </a:r>
            <a:r>
              <a:rPr lang="en-US" sz="1400" dirty="0"/>
              <a:t>get("data") doesn’t specify a type of data to get from the extras, so it must be </a:t>
            </a:r>
            <a:r>
              <a:rPr lang="en-US" sz="1400" dirty="0" smtClean="0"/>
              <a:t>cast into </a:t>
            </a:r>
            <a:r>
              <a:rPr lang="en-US" sz="1400" dirty="0"/>
              <a:t>a Bitmap. After the photo is captured, it is displayed in the </a:t>
            </a:r>
            <a:r>
              <a:rPr lang="en-US" sz="1400" dirty="0" err="1"/>
              <a:t>ImageButton</a:t>
            </a:r>
            <a:r>
              <a:rPr lang="en-US" sz="1400" dirty="0"/>
              <a:t> , and </a:t>
            </a:r>
            <a:r>
              <a:rPr lang="en-US" sz="1400" dirty="0" smtClean="0"/>
              <a:t>the contact </a:t>
            </a:r>
            <a:r>
              <a:rPr lang="en-US" sz="1400" dirty="0"/>
              <a:t>object’s picture attribute is set to hold the photo.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364088" y="4138546"/>
            <a:ext cx="3779912" cy="195475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 dirty="0"/>
              <a:t>The picture is scaled so that a consistent-sized photo is displayed in the </a:t>
            </a:r>
            <a:r>
              <a:rPr lang="en-US" sz="1400" dirty="0" err="1"/>
              <a:t>ImageButton</a:t>
            </a:r>
            <a:r>
              <a:rPr lang="en-US" sz="1400" dirty="0"/>
              <a:t> .</a:t>
            </a:r>
          </a:p>
          <a:p>
            <a:pPr algn="just"/>
            <a:r>
              <a:rPr lang="en-US" sz="1400" dirty="0"/>
              <a:t>The parameters of this method are the picture to be scaled, the height and width </a:t>
            </a:r>
            <a:r>
              <a:rPr lang="en-US" sz="1400" dirty="0" smtClean="0"/>
              <a:t>to scale </a:t>
            </a:r>
            <a:r>
              <a:rPr lang="en-US" sz="1400" dirty="0"/>
              <a:t>to in pixels, and whether a filter should be applied during the scaling operation</a:t>
            </a:r>
            <a:r>
              <a:rPr lang="en-US" sz="1400" dirty="0" smtClean="0"/>
              <a:t>. Generally </a:t>
            </a:r>
            <a:r>
              <a:rPr lang="en-US" sz="1400" dirty="0"/>
              <a:t>when scaling down, this filter has no effect but can change the result when</a:t>
            </a:r>
          </a:p>
          <a:p>
            <a:pPr algn="just"/>
            <a:r>
              <a:rPr lang="en-US" sz="1400" dirty="0"/>
              <a:t>scaling up.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59536" y="6161402"/>
            <a:ext cx="8655472" cy="69659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 dirty="0"/>
              <a:t>The </a:t>
            </a:r>
            <a:r>
              <a:rPr lang="en-US" sz="1400" dirty="0" err="1"/>
              <a:t>setPicture</a:t>
            </a:r>
            <a:r>
              <a:rPr lang="en-US" sz="1400" dirty="0"/>
              <a:t> method must be added, along with a Bitmap variable to the Contact object</a:t>
            </a:r>
            <a:r>
              <a:rPr lang="en-US" sz="1400" dirty="0" smtClean="0"/>
              <a:t>. Open </a:t>
            </a:r>
            <a:r>
              <a:rPr lang="en-US" sz="1400" dirty="0"/>
              <a:t>Contact.java and add a variable to the class using the following code:</a:t>
            </a:r>
          </a:p>
          <a:p>
            <a:pPr algn="ctr"/>
            <a:r>
              <a:rPr lang="en-US" sz="1400" b="1" i="1" dirty="0"/>
              <a:t>private Bitmap picture ;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Flowchart: Connector 11"/>
          <p:cNvSpPr/>
          <p:nvPr/>
        </p:nvSpPr>
        <p:spPr bwMode="auto">
          <a:xfrm>
            <a:off x="19480" y="1439748"/>
            <a:ext cx="440056" cy="440056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3" name="Flowchart: Connector 12"/>
          <p:cNvSpPr/>
          <p:nvPr/>
        </p:nvSpPr>
        <p:spPr bwMode="auto">
          <a:xfrm>
            <a:off x="19480" y="2771474"/>
            <a:ext cx="440056" cy="440056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Flowchart: Connector 13"/>
          <p:cNvSpPr/>
          <p:nvPr/>
        </p:nvSpPr>
        <p:spPr bwMode="auto">
          <a:xfrm>
            <a:off x="19480" y="5115921"/>
            <a:ext cx="440056" cy="440056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Flowchart: Connector 14"/>
          <p:cNvSpPr/>
          <p:nvPr/>
        </p:nvSpPr>
        <p:spPr bwMode="auto">
          <a:xfrm>
            <a:off x="4953024" y="1332760"/>
            <a:ext cx="440056" cy="440056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Flowchart: Connector 15"/>
          <p:cNvSpPr/>
          <p:nvPr/>
        </p:nvSpPr>
        <p:spPr bwMode="auto">
          <a:xfrm>
            <a:off x="4924032" y="1904648"/>
            <a:ext cx="440056" cy="440056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" name="Flowchart: Connector 16"/>
          <p:cNvSpPr/>
          <p:nvPr/>
        </p:nvSpPr>
        <p:spPr bwMode="auto">
          <a:xfrm>
            <a:off x="4911364" y="2857273"/>
            <a:ext cx="440056" cy="440056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Flowchart: Connector 17"/>
          <p:cNvSpPr/>
          <p:nvPr/>
        </p:nvSpPr>
        <p:spPr bwMode="auto">
          <a:xfrm>
            <a:off x="4953024" y="4721242"/>
            <a:ext cx="440056" cy="440056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0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</a:t>
            </a:r>
            <a:r>
              <a:rPr lang="en-US" dirty="0" smtClean="0"/>
              <a:t>Camera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1520" y="1124744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Next, add the setters and getters </a:t>
            </a:r>
            <a:r>
              <a:rPr lang="en-US" dirty="0" smtClean="0"/>
              <a:t>as shown below and save the file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9523" t="45078" r="46126" b="37203"/>
          <a:stretch/>
        </p:blipFill>
        <p:spPr>
          <a:xfrm>
            <a:off x="114301" y="1484784"/>
            <a:ext cx="4601716" cy="18825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0994" y="3284984"/>
            <a:ext cx="91758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StoneSerifStd-Medium"/>
              </a:rPr>
              <a:t>But </a:t>
            </a:r>
            <a:r>
              <a:rPr lang="en-US" sz="1600" dirty="0">
                <a:latin typeface="StoneSerifStd-Medium"/>
              </a:rPr>
              <a:t>now that you have a picture to save, </a:t>
            </a:r>
            <a:r>
              <a:rPr lang="en-US" sz="1600" dirty="0" smtClean="0">
                <a:latin typeface="StoneSerifStd-Medium"/>
              </a:rPr>
              <a:t>we need to change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toneSerifStd-Medium"/>
              </a:rPr>
              <a:t>the </a:t>
            </a:r>
            <a:r>
              <a:rPr lang="en-US" sz="1600" dirty="0">
                <a:latin typeface="StoneSerifStd-Medium"/>
              </a:rPr>
              <a:t>method to display a contact </a:t>
            </a:r>
            <a:r>
              <a:rPr lang="en-US" sz="1600" dirty="0" smtClean="0">
                <a:latin typeface="StoneSerifStd-Medium"/>
              </a:rPr>
              <a:t>must be </a:t>
            </a:r>
            <a:r>
              <a:rPr lang="en-US" sz="1600" dirty="0">
                <a:latin typeface="StoneSerifStd-Medium"/>
              </a:rPr>
              <a:t>modified to display the saved contact </a:t>
            </a:r>
            <a:r>
              <a:rPr lang="en-US" sz="1600" dirty="0" smtClean="0">
                <a:latin typeface="StoneSerifStd-Medium"/>
              </a:rPr>
              <a:t>picture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toneSerifStd-Medium"/>
              </a:rPr>
              <a:t>the </a:t>
            </a:r>
            <a:r>
              <a:rPr lang="en-US" sz="1600" dirty="0" err="1">
                <a:latin typeface="CourierStd"/>
              </a:rPr>
              <a:t>ContactDataSource</a:t>
            </a:r>
            <a:r>
              <a:rPr lang="en-US" sz="1600" dirty="0">
                <a:latin typeface="CourierStd"/>
              </a:rPr>
              <a:t> </a:t>
            </a:r>
            <a:r>
              <a:rPr lang="en-US" sz="1600" dirty="0">
                <a:latin typeface="StoneSerifStd-Medium"/>
              </a:rPr>
              <a:t>methods to </a:t>
            </a:r>
            <a:r>
              <a:rPr lang="en-US" sz="1600" dirty="0" smtClean="0">
                <a:latin typeface="StoneSerifStd-Medium"/>
              </a:rPr>
              <a:t>save and </a:t>
            </a:r>
            <a:r>
              <a:rPr lang="en-US" sz="1600" dirty="0">
                <a:latin typeface="StoneSerifStd-Medium"/>
              </a:rPr>
              <a:t>retrieve contacts must be modified to store and retrieve the </a:t>
            </a:r>
            <a:r>
              <a:rPr lang="en-US" sz="1600" dirty="0" smtClean="0">
                <a:latin typeface="StoneSerifStd-Medium"/>
              </a:rPr>
              <a:t>picture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StoneSerifStd-Medium"/>
              </a:rPr>
              <a:t>the </a:t>
            </a:r>
            <a:r>
              <a:rPr lang="en-US" sz="1600" dirty="0">
                <a:latin typeface="StoneSerifStd-Medium"/>
              </a:rPr>
              <a:t>database </a:t>
            </a:r>
            <a:r>
              <a:rPr lang="en-US" sz="1600" dirty="0" smtClean="0">
                <a:latin typeface="StoneSerifStd-Medium"/>
              </a:rPr>
              <a:t>must be </a:t>
            </a:r>
            <a:r>
              <a:rPr lang="en-US" sz="1600" dirty="0">
                <a:latin typeface="StoneSerifStd-Medium"/>
              </a:rPr>
              <a:t>modified to have a field in the table to hold the picture.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17010" y="4581128"/>
            <a:ext cx="9132693" cy="18774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StoneSerifStd-Medium"/>
              </a:rPr>
              <a:t>To do that: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StoneSerifStd-Medium"/>
              </a:rPr>
              <a:t>Tell </a:t>
            </a:r>
            <a:r>
              <a:rPr lang="en-US" sz="1600" dirty="0">
                <a:latin typeface="StoneSerifStd-Medium"/>
              </a:rPr>
              <a:t>the app that the database has </a:t>
            </a:r>
            <a:r>
              <a:rPr lang="en-US" sz="1600" dirty="0" smtClean="0">
                <a:latin typeface="StoneSerifStd-Medium"/>
              </a:rPr>
              <a:t>changed. In the </a:t>
            </a:r>
            <a:r>
              <a:rPr lang="en-US" sz="1600" dirty="0" smtClean="0"/>
              <a:t>ContactDBHelper.java, </a:t>
            </a:r>
            <a:r>
              <a:rPr lang="en-US" sz="1600" dirty="0" smtClean="0">
                <a:latin typeface="StoneSerifStd-Medium"/>
              </a:rPr>
              <a:t>increase </a:t>
            </a:r>
            <a:r>
              <a:rPr lang="en-US" sz="1600" dirty="0">
                <a:latin typeface="StoneSerifStd-Medium"/>
              </a:rPr>
              <a:t>the version number by 1</a:t>
            </a:r>
            <a:r>
              <a:rPr lang="en-US" sz="1600" dirty="0" smtClean="0">
                <a:latin typeface="StoneSerifStd-Medium"/>
              </a:rPr>
              <a:t>. </a:t>
            </a:r>
            <a:r>
              <a:rPr lang="en-US" sz="1600" dirty="0" smtClean="0">
                <a:latin typeface="StoneSerifStd-Medium"/>
                <a:sym typeface="Wingdings" panose="05000000000000000000" pitchFamily="2" charset="2"/>
              </a:rPr>
              <a:t>  </a:t>
            </a:r>
            <a:r>
              <a:rPr lang="en-US" sz="1600" b="1" dirty="0" smtClean="0"/>
              <a:t>private </a:t>
            </a:r>
            <a:r>
              <a:rPr lang="en-US" sz="1600" b="1" dirty="0"/>
              <a:t>static final </a:t>
            </a:r>
            <a:r>
              <a:rPr lang="en-US" sz="1600" b="1" dirty="0" err="1"/>
              <a:t>int</a:t>
            </a:r>
            <a:r>
              <a:rPr lang="en-US" sz="1600" b="1" dirty="0"/>
              <a:t> </a:t>
            </a:r>
            <a:r>
              <a:rPr lang="en-US" sz="1600" b="1" i="1" dirty="0"/>
              <a:t>DATABASE_VERSION </a:t>
            </a:r>
            <a:r>
              <a:rPr lang="en-US" sz="1600" b="1" dirty="0"/>
              <a:t>= </a:t>
            </a:r>
            <a:r>
              <a:rPr lang="en-US" sz="1600" b="1" dirty="0" smtClean="0"/>
              <a:t>2;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Add </a:t>
            </a:r>
            <a:r>
              <a:rPr lang="en-US" sz="1600" dirty="0"/>
              <a:t>a picture field with a data type of blob to the contact table. The </a:t>
            </a:r>
            <a:r>
              <a:rPr lang="en-US" sz="1600" dirty="0" smtClean="0"/>
              <a:t>blob (Binary Large Object)  </a:t>
            </a:r>
            <a:r>
              <a:rPr lang="en-US" sz="1600" dirty="0"/>
              <a:t>data type </a:t>
            </a:r>
            <a:r>
              <a:rPr lang="en-US" sz="1600" dirty="0" smtClean="0"/>
              <a:t>can hold </a:t>
            </a:r>
            <a:r>
              <a:rPr lang="en-US" sz="1600" dirty="0"/>
              <a:t>any type of binary data and is typically used for picture, audio, and video objects</a:t>
            </a:r>
            <a:r>
              <a:rPr lang="en-US" sz="1600" dirty="0" smtClean="0"/>
              <a:t>. </a:t>
            </a:r>
            <a:r>
              <a:rPr lang="en-US" sz="1600" dirty="0"/>
              <a:t>Modify the last line in the </a:t>
            </a:r>
            <a:r>
              <a:rPr lang="en-US" sz="1600" dirty="0" smtClean="0"/>
              <a:t>CREATE_ TABLE_CONTACT </a:t>
            </a:r>
            <a:r>
              <a:rPr lang="en-US" sz="1600" dirty="0"/>
              <a:t>string to the following</a:t>
            </a:r>
            <a:r>
              <a:rPr lang="en-US" sz="1600" dirty="0" smtClean="0"/>
              <a:t>:             </a:t>
            </a:r>
            <a:r>
              <a:rPr lang="en-US" b="1" dirty="0" smtClean="0"/>
              <a:t>+ </a:t>
            </a:r>
            <a:r>
              <a:rPr lang="en-US" b="1" dirty="0"/>
              <a:t>"email text, birthday text, </a:t>
            </a:r>
            <a:r>
              <a:rPr lang="en-US" b="1" dirty="0" err="1"/>
              <a:t>contactphoto</a:t>
            </a:r>
            <a:r>
              <a:rPr lang="en-US" b="1" dirty="0"/>
              <a:t> blob);";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50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906072" cy="563563"/>
          </a:xfrm>
        </p:spPr>
        <p:txBody>
          <a:bodyPr/>
          <a:lstStyle/>
          <a:p>
            <a:r>
              <a:rPr lang="en-US" dirty="0"/>
              <a:t>Sensors, Managers and other Hardware</a:t>
            </a:r>
            <a:br>
              <a:rPr lang="en-US" dirty="0"/>
            </a:br>
            <a:r>
              <a:rPr lang="en-US" sz="2000" dirty="0" smtClean="0">
                <a:solidFill>
                  <a:srgbClr val="FF0000"/>
                </a:solidFill>
              </a:rPr>
              <a:t>Sensors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84" y="1268760"/>
            <a:ext cx="8305800" cy="4724400"/>
          </a:xfrm>
        </p:spPr>
        <p:txBody>
          <a:bodyPr/>
          <a:lstStyle/>
          <a:p>
            <a:pPr algn="l" rtl="0"/>
            <a:r>
              <a:rPr lang="en-US" sz="2400" dirty="0"/>
              <a:t>Android devices may have any number of sensors. </a:t>
            </a:r>
            <a:endParaRPr lang="en-US" sz="2400" dirty="0" smtClean="0"/>
          </a:p>
          <a:p>
            <a:pPr algn="l" rtl="0"/>
            <a:r>
              <a:rPr lang="en-US" sz="2400" dirty="0" smtClean="0"/>
              <a:t>In all</a:t>
            </a:r>
            <a:r>
              <a:rPr lang="en-US" sz="2400" dirty="0"/>
              <a:t>, the Android platform supports about 12 </a:t>
            </a:r>
            <a:r>
              <a:rPr lang="en-US" sz="2400" dirty="0" smtClean="0"/>
              <a:t>sensors. However</a:t>
            </a:r>
            <a:r>
              <a:rPr lang="en-US" sz="2400" dirty="0"/>
              <a:t>, there is no requirement that </a:t>
            </a:r>
            <a:r>
              <a:rPr lang="en-US" sz="2400" dirty="0" smtClean="0"/>
              <a:t>a manufacturer </a:t>
            </a:r>
            <a:r>
              <a:rPr lang="en-US" sz="2400" dirty="0"/>
              <a:t>of an Android device include all of them.</a:t>
            </a:r>
            <a:endParaRPr lang="en-US" sz="2400" dirty="0" smtClean="0"/>
          </a:p>
          <a:p>
            <a:pPr algn="l" rtl="0">
              <a:buClr>
                <a:schemeClr val="dk1"/>
              </a:buClr>
              <a:buSzPct val="100000"/>
            </a:pPr>
            <a:r>
              <a:rPr lang="en-US" sz="2400" dirty="0" smtClean="0">
                <a:sym typeface="Arial"/>
              </a:rPr>
              <a:t>The </a:t>
            </a:r>
            <a:r>
              <a:rPr lang="en-US" sz="2400" dirty="0">
                <a:sym typeface="Arial"/>
              </a:rPr>
              <a:t>Android OS supports sensors for motion, environmental, or position:</a:t>
            </a:r>
          </a:p>
          <a:p>
            <a:pPr marL="742950" lvl="2" indent="-342900" algn="l" rtl="0"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400" dirty="0">
                <a:solidFill>
                  <a:srgbClr val="FF0000"/>
                </a:solidFill>
                <a:sym typeface="Arial"/>
              </a:rPr>
              <a:t>Motion sensors </a:t>
            </a:r>
            <a:r>
              <a:rPr lang="en-US" sz="2400" dirty="0">
                <a:sym typeface="Arial"/>
              </a:rPr>
              <a:t>detect how the device is moving. </a:t>
            </a:r>
          </a:p>
          <a:p>
            <a:pPr marL="742950" lvl="2" indent="-342900" algn="l" rtl="0"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400" dirty="0">
                <a:solidFill>
                  <a:srgbClr val="FF0000"/>
                </a:solidFill>
                <a:sym typeface="Arial"/>
              </a:rPr>
              <a:t>Environmental sensors </a:t>
            </a:r>
            <a:r>
              <a:rPr lang="en-US" sz="2400" dirty="0">
                <a:sym typeface="Arial"/>
              </a:rPr>
              <a:t>capture measures of the ambient environment such as light level. </a:t>
            </a:r>
          </a:p>
          <a:p>
            <a:pPr marL="742950" lvl="2" indent="-342900" algn="l" rtl="0"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400" dirty="0">
                <a:solidFill>
                  <a:srgbClr val="FF0000"/>
                </a:solidFill>
                <a:sym typeface="Arial"/>
              </a:rPr>
              <a:t>Position sensors </a:t>
            </a:r>
            <a:r>
              <a:rPr lang="en-US" sz="2400" dirty="0">
                <a:sym typeface="Arial"/>
              </a:rPr>
              <a:t>capture information used to determine the physical position of the device. </a:t>
            </a:r>
            <a:endParaRPr lang="en-US" sz="2400" dirty="0" smtClean="0">
              <a:sym typeface="Arial"/>
            </a:endParaRPr>
          </a:p>
          <a:p>
            <a:pPr marL="0" lvl="1" indent="0" algn="l" rtl="0">
              <a:spcAft>
                <a:spcPts val="0"/>
              </a:spcAft>
              <a:buClr>
                <a:schemeClr val="dk1"/>
              </a:buClr>
              <a:buNone/>
            </a:pPr>
            <a:endParaRPr lang="en-US" dirty="0">
              <a:sym typeface="Arial"/>
            </a:endParaRPr>
          </a:p>
          <a:p>
            <a:pPr marL="342900" lvl="1" indent="-342900" algn="l" rtl="0">
              <a:spcAft>
                <a:spcPts val="0"/>
              </a:spcAft>
              <a:buClr>
                <a:schemeClr val="dk1"/>
              </a:buClr>
              <a:buSzPct val="100000"/>
            </a:pPr>
            <a:endParaRPr lang="en-US" dirty="0">
              <a:sym typeface="Arial"/>
            </a:endParaRPr>
          </a:p>
          <a:p>
            <a:pPr algn="l" rt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9522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0">
              <a:buNone/>
            </a:pPr>
            <a:r>
              <a:rPr lang="en-US" sz="2000" dirty="0" smtClean="0"/>
              <a:t>3. The </a:t>
            </a:r>
            <a:r>
              <a:rPr lang="en-US" sz="2000" dirty="0"/>
              <a:t>last step is to modify the </a:t>
            </a:r>
            <a:r>
              <a:rPr lang="en-US" sz="2000" i="1" dirty="0" err="1"/>
              <a:t>onUpgrade</a:t>
            </a:r>
            <a:r>
              <a:rPr lang="en-US" sz="2000" dirty="0"/>
              <a:t> </a:t>
            </a:r>
            <a:r>
              <a:rPr lang="en-US" sz="2000" dirty="0" smtClean="0"/>
              <a:t>method. To </a:t>
            </a:r>
            <a:r>
              <a:rPr lang="en-US" sz="2000" dirty="0"/>
              <a:t>handle a change to the database structure without losing all the user </a:t>
            </a:r>
            <a:r>
              <a:rPr lang="en-US" sz="2000" dirty="0" smtClean="0"/>
              <a:t>data, modify </a:t>
            </a:r>
            <a:r>
              <a:rPr lang="en-US" sz="2000" dirty="0"/>
              <a:t>the </a:t>
            </a:r>
            <a:r>
              <a:rPr lang="en-US" sz="2000" i="1" dirty="0" err="1"/>
              <a:t>onUpgrade</a:t>
            </a:r>
            <a:r>
              <a:rPr lang="en-US" sz="2000" dirty="0"/>
              <a:t> method to match the Code below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dirty="0"/>
              <a:t>Using the </a:t>
            </a:r>
            <a:r>
              <a:rPr lang="en-US" dirty="0" smtClean="0"/>
              <a:t>Camera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14CC6D3-A1AD-4712-AC9A-15BCF74AB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564904"/>
            <a:ext cx="6100335" cy="4176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6BE6D98-42AA-499C-92F5-9B00F99FAE1C}"/>
              </a:ext>
            </a:extLst>
          </p:cNvPr>
          <p:cNvSpPr txBox="1"/>
          <p:nvPr/>
        </p:nvSpPr>
        <p:spPr>
          <a:xfrm>
            <a:off x="5868144" y="2924944"/>
            <a:ext cx="3275856" cy="16004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modifications comment out the deletion and re-creation of the table and add an SQL state to add the new field to the table.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try and catch statement so that if the field has already been added, it doesn’t crash the app</a:t>
            </a:r>
            <a:endParaRPr lang="en-US" sz="1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442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sz="2000" dirty="0"/>
              <a:t>After modifying the </a:t>
            </a:r>
            <a:r>
              <a:rPr lang="en-US" sz="2000" i="1" dirty="0"/>
              <a:t>ContactDBHelper.java </a:t>
            </a:r>
            <a:r>
              <a:rPr lang="en-US" sz="2000" dirty="0" smtClean="0"/>
              <a:t>file, modify </a:t>
            </a:r>
            <a:r>
              <a:rPr lang="en-US" sz="2000" dirty="0"/>
              <a:t>the </a:t>
            </a:r>
            <a:r>
              <a:rPr lang="en-US" sz="2000" i="1" dirty="0"/>
              <a:t>ContactDataSource.java </a:t>
            </a:r>
            <a:r>
              <a:rPr lang="en-US" sz="2000" dirty="0"/>
              <a:t>file to save and retrieve the picture.</a:t>
            </a:r>
          </a:p>
          <a:p>
            <a:pPr algn="just" rtl="0"/>
            <a:r>
              <a:rPr lang="en-US" sz="2000" dirty="0" smtClean="0"/>
              <a:t>Code Listing 8.13 must </a:t>
            </a:r>
            <a:r>
              <a:rPr lang="en-US" sz="2000" dirty="0"/>
              <a:t>be added to both the </a:t>
            </a:r>
            <a:r>
              <a:rPr lang="en-US" sz="2000" i="1" dirty="0" err="1"/>
              <a:t>insertContact</a:t>
            </a:r>
            <a:r>
              <a:rPr lang="en-US" sz="2000" dirty="0"/>
              <a:t> and </a:t>
            </a:r>
            <a:r>
              <a:rPr lang="en-US" sz="2000" i="1" dirty="0" err="1"/>
              <a:t>updateContact</a:t>
            </a:r>
            <a:r>
              <a:rPr lang="en-US" sz="2000" dirty="0"/>
              <a:t> methods.</a:t>
            </a:r>
          </a:p>
          <a:p>
            <a:pPr algn="just" rtl="0"/>
            <a:r>
              <a:rPr lang="en-US" sz="2000" dirty="0" smtClean="0"/>
              <a:t>It must </a:t>
            </a:r>
            <a:r>
              <a:rPr lang="en-US" sz="2000" dirty="0"/>
              <a:t>be placed prior to the call to update or insert the </a:t>
            </a:r>
            <a:r>
              <a:rPr lang="en-US" sz="2000" dirty="0" smtClean="0"/>
              <a:t>contact.</a:t>
            </a:r>
          </a:p>
          <a:p>
            <a:pPr algn="just" rtl="0"/>
            <a:r>
              <a:rPr lang="en-US" sz="2000" dirty="0" smtClean="0"/>
              <a:t>Note that,</a:t>
            </a:r>
            <a:r>
              <a:rPr lang="en-US" sz="2000" dirty="0" smtClean="0"/>
              <a:t> in </a:t>
            </a:r>
            <a:r>
              <a:rPr lang="en-US" sz="2000" dirty="0"/>
              <a:t>the </a:t>
            </a:r>
            <a:r>
              <a:rPr lang="en-US" sz="2000" i="1" dirty="0" err="1"/>
              <a:t>updateContact</a:t>
            </a:r>
            <a:r>
              <a:rPr lang="en-US" sz="2000" dirty="0"/>
              <a:t> method, you need to use </a:t>
            </a:r>
            <a:r>
              <a:rPr lang="en-US" sz="2000" b="1" i="1" dirty="0" err="1"/>
              <a:t>updateValues.put</a:t>
            </a:r>
            <a:r>
              <a:rPr lang="en-US" sz="2000" b="1" i="1" dirty="0"/>
              <a:t>(</a:t>
            </a:r>
            <a:r>
              <a:rPr lang="en-US" sz="2000" b="1" i="1" dirty="0" err="1"/>
              <a:t>contactphoto</a:t>
            </a:r>
            <a:r>
              <a:rPr lang="en-US" sz="2000" b="1" i="1" dirty="0"/>
              <a:t>", photo) </a:t>
            </a:r>
            <a:r>
              <a:rPr lang="en-US" sz="2000" dirty="0"/>
              <a:t>instead of </a:t>
            </a:r>
            <a:r>
              <a:rPr lang="en-US" sz="2000" dirty="0" smtClean="0"/>
              <a:t>    </a:t>
            </a:r>
            <a:r>
              <a:rPr lang="en-US" sz="2000" b="1" i="1" dirty="0" err="1" smtClean="0"/>
              <a:t>initialValues</a:t>
            </a:r>
            <a:r>
              <a:rPr lang="en-US" sz="2000" b="1" i="1" dirty="0" err="1"/>
              <a:t>.</a:t>
            </a:r>
            <a:r>
              <a:rPr lang="en-US" sz="2000" b="1" i="1" dirty="0" err="1" smtClean="0"/>
              <a:t>put</a:t>
            </a:r>
            <a:r>
              <a:rPr lang="en-US" sz="2000" b="1" i="1" dirty="0"/>
              <a:t>("</a:t>
            </a:r>
            <a:r>
              <a:rPr lang="en-US" sz="2000" b="1" i="1" dirty="0" err="1"/>
              <a:t>contactphoto</a:t>
            </a:r>
            <a:r>
              <a:rPr lang="en-US" sz="2000" b="1" i="1" dirty="0"/>
              <a:t>", photo)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dirty="0"/>
              <a:t>Using the </a:t>
            </a:r>
            <a:r>
              <a:rPr lang="en-US" dirty="0" smtClean="0"/>
              <a:t>Camera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DC99C43-FA01-4050-B69D-060E24AE8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149080"/>
            <a:ext cx="6804248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44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05800" cy="4724400"/>
          </a:xfrm>
        </p:spPr>
        <p:txBody>
          <a:bodyPr/>
          <a:lstStyle/>
          <a:p>
            <a:pPr algn="l" rtl="0"/>
            <a:r>
              <a:rPr lang="en-US" sz="2200" dirty="0"/>
              <a:t>To store a bitmap to the database,</a:t>
            </a:r>
          </a:p>
          <a:p>
            <a:pPr lvl="1" algn="l" rtl="0"/>
            <a:r>
              <a:rPr lang="en-US" sz="2200" dirty="0"/>
              <a:t>it must first be converted to a byte array</a:t>
            </a:r>
          </a:p>
          <a:p>
            <a:pPr lvl="1" algn="l" rtl="0"/>
            <a:r>
              <a:rPr lang="en-US" sz="2200" dirty="0" smtClean="0"/>
              <a:t>The code in Listing 8.13 uses </a:t>
            </a:r>
            <a:r>
              <a:rPr lang="en-US" sz="2200" dirty="0"/>
              <a:t>standard objects in the Android SDK to do this conversion</a:t>
            </a:r>
          </a:p>
          <a:p>
            <a:pPr algn="l" rtl="0"/>
            <a:r>
              <a:rPr lang="en-US" sz="2200" dirty="0"/>
              <a:t>After the photo is </a:t>
            </a:r>
            <a:r>
              <a:rPr lang="en-US" sz="2200" dirty="0" smtClean="0"/>
              <a:t>converted, it </a:t>
            </a:r>
            <a:r>
              <a:rPr lang="en-US" sz="2200" dirty="0"/>
              <a:t>is placed into the values to be updated like any other </a:t>
            </a:r>
            <a:r>
              <a:rPr lang="en-US" sz="2200" dirty="0" smtClean="0"/>
              <a:t>value</a:t>
            </a:r>
          </a:p>
          <a:p>
            <a:pPr algn="l" rtl="0"/>
            <a:r>
              <a:rPr lang="en-US" sz="2200" dirty="0" smtClean="0"/>
              <a:t>Next, </a:t>
            </a:r>
            <a:r>
              <a:rPr lang="en-US" sz="2200" dirty="0" smtClean="0"/>
              <a:t>modify </a:t>
            </a:r>
            <a:r>
              <a:rPr lang="en-US" sz="2200" dirty="0"/>
              <a:t>the </a:t>
            </a:r>
            <a:r>
              <a:rPr lang="en-US" sz="2200" i="1" dirty="0" err="1"/>
              <a:t>getSpecificContact</a:t>
            </a:r>
            <a:r>
              <a:rPr lang="en-US" sz="2200" dirty="0"/>
              <a:t> method to load the Contact object with the </a:t>
            </a:r>
            <a:r>
              <a:rPr lang="en-US" sz="2200" dirty="0" smtClean="0"/>
              <a:t>picture</a:t>
            </a:r>
          </a:p>
          <a:p>
            <a:pPr algn="l" rtl="0"/>
            <a:r>
              <a:rPr lang="en-US" sz="2200" dirty="0"/>
              <a:t>Returning the picture from the database is </a:t>
            </a:r>
            <a:r>
              <a:rPr lang="en-US" sz="2200" dirty="0" smtClean="0"/>
              <a:t>the </a:t>
            </a:r>
            <a:r>
              <a:rPr lang="en-US" sz="2200" dirty="0"/>
              <a:t>reverse process from </a:t>
            </a:r>
            <a:r>
              <a:rPr lang="en-US" sz="2200" dirty="0" smtClean="0"/>
              <a:t>saving to </a:t>
            </a:r>
            <a:r>
              <a:rPr lang="en-US" sz="2200" dirty="0"/>
              <a:t>the </a:t>
            </a:r>
            <a:r>
              <a:rPr lang="en-US" sz="2200" dirty="0" smtClean="0"/>
              <a:t>database, as shown in ( </a:t>
            </a:r>
            <a:r>
              <a:rPr lang="en-US" sz="2200" dirty="0"/>
              <a:t>Listing 8.14 ).</a:t>
            </a:r>
            <a:endParaRPr lang="en-US" sz="2200" dirty="0"/>
          </a:p>
          <a:p>
            <a:pPr lvl="1" algn="l" rtl="0"/>
            <a:endParaRPr lang="en-US" sz="2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dirty="0"/>
              <a:t>Using the </a:t>
            </a:r>
            <a:r>
              <a:rPr lang="en-US" dirty="0" smtClean="0"/>
              <a:t>Camera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52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477890"/>
            <a:ext cx="7740352" cy="389200"/>
          </a:xfrm>
          <a:solidFill>
            <a:srgbClr val="FFFF00"/>
          </a:solidFill>
        </p:spPr>
        <p:txBody>
          <a:bodyPr/>
          <a:lstStyle/>
          <a:p>
            <a:pPr marL="0" indent="0" algn="ctr" rtl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 from byte array to Bitmap will cause a crash if no picture is stored.</a:t>
            </a:r>
          </a:p>
          <a:p>
            <a:pPr algn="ctr" rtl="0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dirty="0"/>
              <a:t>Using the </a:t>
            </a:r>
            <a:r>
              <a:rPr lang="en-US" dirty="0" smtClean="0"/>
              <a:t>Camera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B74A41C-206C-45FA-8F4B-A022412CB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35080"/>
            <a:ext cx="6192688" cy="30597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6BE6D98-42AA-499C-92F5-9B00F99FAE1C}"/>
              </a:ext>
            </a:extLst>
          </p:cNvPr>
          <p:cNvSpPr txBox="1"/>
          <p:nvPr/>
        </p:nvSpPr>
        <p:spPr>
          <a:xfrm>
            <a:off x="3347958" y="1825278"/>
            <a:ext cx="3960440" cy="4924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10 in the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getBlob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method is the index of the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contactphoto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field in the contact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63316" y="2561670"/>
            <a:ext cx="2917196" cy="112338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objects supplied by Android do most of the work</a:t>
            </a:r>
          </a:p>
          <a:p>
            <a:pPr algn="just"/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byte array is retrieved from the database and is then tested to determine if a picture has been stored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741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pPr algn="just" rtl="0"/>
            <a:r>
              <a:rPr lang="en-US" sz="2000" dirty="0"/>
              <a:t>The last step is to modify ContactActivity.java</a:t>
            </a:r>
          </a:p>
          <a:p>
            <a:pPr lvl="1" algn="just" rtl="0"/>
            <a:r>
              <a:rPr lang="en-US" sz="1600" dirty="0"/>
              <a:t>to display the retrieved picture along with the rest of the contact’s data</a:t>
            </a:r>
          </a:p>
          <a:p>
            <a:pPr lvl="1" algn="just" rtl="0"/>
            <a:r>
              <a:rPr lang="en-US" sz="1600" dirty="0"/>
              <a:t>the </a:t>
            </a:r>
            <a:r>
              <a:rPr lang="en-US" sz="1600" dirty="0" err="1"/>
              <a:t>initContact</a:t>
            </a:r>
            <a:r>
              <a:rPr lang="en-US" sz="1600" dirty="0"/>
              <a:t> method will complete the process</a:t>
            </a:r>
          </a:p>
          <a:p>
            <a:pPr algn="just" rtl="0"/>
            <a:r>
              <a:rPr lang="en-US" sz="2000" dirty="0"/>
              <a:t>The below code gets a reference to the </a:t>
            </a:r>
            <a:r>
              <a:rPr lang="en-US" sz="2000" dirty="0" err="1"/>
              <a:t>ImageButton</a:t>
            </a:r>
            <a:r>
              <a:rPr lang="en-US" sz="2000" dirty="0"/>
              <a:t> on the layout and checks if the contact has a picture</a:t>
            </a:r>
          </a:p>
          <a:p>
            <a:pPr lvl="1" algn="just" rtl="0"/>
            <a:r>
              <a:rPr lang="en-US" sz="1600" dirty="0"/>
              <a:t>If there is a picture, it is set as the button’s image</a:t>
            </a:r>
          </a:p>
          <a:p>
            <a:pPr lvl="1" algn="just" rtl="0"/>
            <a:r>
              <a:rPr lang="en-US" sz="1600" dirty="0"/>
              <a:t>If not, the default image resource is displayed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dirty="0"/>
              <a:t>Using the </a:t>
            </a:r>
            <a:r>
              <a:rPr lang="en-US" dirty="0" smtClean="0"/>
              <a:t>Camera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8565CB1-7170-4F9F-B445-2D127A57E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9074"/>
            <a:ext cx="9144000" cy="28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07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-228600" algn="l" rtl="0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Interacting with other Apps:</a:t>
            </a:r>
          </a:p>
          <a:p>
            <a:pPr marL="0" marR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hlinkClick r:id="rId2"/>
              </a:rPr>
              <a:t>https://developer.android.com/training/basics/intents/index.html</a:t>
            </a:r>
            <a:endParaRPr lang="en-US" b="1" dirty="0"/>
          </a:p>
          <a:p>
            <a:pPr marL="0" marR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0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1981200" y="2667000"/>
            <a:ext cx="52578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</a:rPr>
              <a:t>Thank You !</a:t>
            </a:r>
            <a:endParaRPr lang="ar-EG" sz="5400" b="1" kern="1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latin typeface="Verdan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IT448-Autumn2017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Sensors, Managers and other Hardware</a:t>
            </a:r>
            <a:br>
              <a:rPr lang="en-US" dirty="0"/>
            </a:br>
            <a:r>
              <a:rPr lang="en-US" sz="2000" dirty="0" smtClean="0">
                <a:solidFill>
                  <a:srgbClr val="FF0000"/>
                </a:solidFill>
              </a:rPr>
              <a:t>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95400"/>
            <a:ext cx="8892480" cy="5301952"/>
          </a:xfrm>
          <a:solidFill>
            <a:schemeClr val="bg1"/>
          </a:solidFill>
        </p:spPr>
        <p:txBody>
          <a:bodyPr/>
          <a:lstStyle/>
          <a:p>
            <a:pPr marL="342900" lvl="1" indent="-342900" algn="l" rtl="0"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000" dirty="0">
                <a:sym typeface="Arial"/>
              </a:rPr>
              <a:t>The </a:t>
            </a:r>
            <a:r>
              <a:rPr lang="en-US" sz="2000" b="1" dirty="0">
                <a:sym typeface="Arial"/>
              </a:rPr>
              <a:t>Sensor class</a:t>
            </a:r>
            <a:r>
              <a:rPr lang="en-US" sz="2000" dirty="0">
                <a:sym typeface="Arial"/>
              </a:rPr>
              <a:t> represents all types of sensors.</a:t>
            </a:r>
          </a:p>
          <a:p>
            <a:pPr algn="l" rtl="0"/>
            <a:r>
              <a:rPr lang="en-US" sz="2000" dirty="0"/>
              <a:t>Sensors are instantiated as a system service by the operating system and not instantiated by the apps that use them.</a:t>
            </a:r>
            <a:endParaRPr lang="en-US" sz="2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2900" lvl="1" indent="-342900" algn="l" rtl="0"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2000" dirty="0">
                <a:sym typeface="Arial"/>
              </a:rPr>
              <a:t>Sensors  are accessed through the </a:t>
            </a:r>
            <a:r>
              <a:rPr lang="en-US" sz="2000" dirty="0" err="1">
                <a:solidFill>
                  <a:srgbClr val="FF0000"/>
                </a:solidFill>
                <a:sym typeface="Arial"/>
              </a:rPr>
              <a:t>SensorManager</a:t>
            </a:r>
            <a:r>
              <a:rPr lang="en-US" sz="2000" dirty="0">
                <a:solidFill>
                  <a:srgbClr val="FF0000"/>
                </a:solidFill>
                <a:sym typeface="Arial"/>
              </a:rPr>
              <a:t>  </a:t>
            </a:r>
            <a:r>
              <a:rPr lang="en-US" sz="2000" dirty="0">
                <a:sym typeface="Arial"/>
              </a:rPr>
              <a:t>class. </a:t>
            </a:r>
          </a:p>
          <a:p>
            <a:pPr algn="l" rtl="0"/>
            <a:r>
              <a:rPr lang="en-US" sz="2000" dirty="0"/>
              <a:t>The </a:t>
            </a:r>
            <a:r>
              <a:rPr lang="en-US" sz="2000" dirty="0" err="1"/>
              <a:t>SensorManager</a:t>
            </a:r>
            <a:r>
              <a:rPr lang="en-US" sz="2000" dirty="0"/>
              <a:t> is a system service and </a:t>
            </a:r>
            <a:r>
              <a:rPr lang="en-US" sz="2000" b="1" u="sng" dirty="0" smtClean="0"/>
              <a:t>is not </a:t>
            </a:r>
            <a:r>
              <a:rPr lang="en-US" sz="2000" b="1" u="sng" dirty="0"/>
              <a:t>instantiated by an app. </a:t>
            </a:r>
          </a:p>
          <a:p>
            <a:pPr algn="l" rtl="0"/>
            <a:r>
              <a:rPr lang="en-US" sz="2000" dirty="0"/>
              <a:t>Access is through a reference created by calling the </a:t>
            </a:r>
            <a:r>
              <a:rPr lang="en-US" sz="2000" dirty="0" err="1">
                <a:solidFill>
                  <a:srgbClr val="FF0000"/>
                </a:solidFill>
              </a:rPr>
              <a:t>getSystemService</a:t>
            </a:r>
            <a:r>
              <a:rPr lang="en-US" sz="2000" dirty="0"/>
              <a:t> method within an app</a:t>
            </a:r>
            <a:r>
              <a:rPr lang="en-US" sz="2000" dirty="0" smtClean="0"/>
              <a:t>.</a:t>
            </a:r>
          </a:p>
          <a:p>
            <a:pPr algn="l" rtl="0"/>
            <a:r>
              <a:rPr lang="en-US" sz="2000" b="1" dirty="0"/>
              <a:t>Two items </a:t>
            </a:r>
            <a:r>
              <a:rPr lang="en-US" sz="2000" dirty="0"/>
              <a:t>are needed to work with sensors: </a:t>
            </a:r>
          </a:p>
          <a:p>
            <a:pPr lvl="1" algn="l" rtl="0"/>
            <a:r>
              <a:rPr lang="en-US" sz="2000" dirty="0" err="1">
                <a:solidFill>
                  <a:srgbClr val="FF0000"/>
                </a:solidFill>
              </a:rPr>
              <a:t>SensorEvent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: is an object that is created by a Sensor when it has  something to report. This object holds information about the event, including a timestamp for when the object was created, the sensor that produced the event, and data that represents the sensor’s measurements at the time of the event.</a:t>
            </a:r>
          </a:p>
          <a:p>
            <a:pPr lvl="1" algn="l" rtl="0"/>
            <a:r>
              <a:rPr lang="en-US" sz="2000" dirty="0" err="1">
                <a:solidFill>
                  <a:srgbClr val="FF0000"/>
                </a:solidFill>
              </a:rPr>
              <a:t>SensorEventListener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: is an interface that is implemented by any app that wants to use sensor information encapsulated in a </a:t>
            </a:r>
            <a:r>
              <a:rPr lang="en-US" sz="2000" dirty="0" err="1"/>
              <a:t>SensorEvent</a:t>
            </a:r>
            <a:endParaRPr lang="en-US" sz="2000" dirty="0"/>
          </a:p>
          <a:p>
            <a:pPr algn="l" rtl="0"/>
            <a:endParaRPr lang="en-US" sz="2000" dirty="0">
              <a:sym typeface="Arial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381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55496" cy="4724400"/>
          </a:xfrm>
        </p:spPr>
        <p:txBody>
          <a:bodyPr/>
          <a:lstStyle/>
          <a:p>
            <a:pPr algn="l" rtl="0"/>
            <a:r>
              <a:rPr lang="en-US" sz="2200" dirty="0"/>
              <a:t>Android devices are computing devices, they have hardware for processing, memory, long-term storage, and </a:t>
            </a:r>
            <a:r>
              <a:rPr lang="en-US" sz="2200" dirty="0" smtClean="0"/>
              <a:t>for providing </a:t>
            </a:r>
            <a:r>
              <a:rPr lang="en-US" sz="2200" dirty="0"/>
              <a:t>power. </a:t>
            </a:r>
          </a:p>
          <a:p>
            <a:pPr algn="l" rtl="0"/>
            <a:r>
              <a:rPr lang="en-US" sz="2200" dirty="0"/>
              <a:t>The Android OS provides objects to facilitate the monitoring of the status of this hardware</a:t>
            </a:r>
            <a:r>
              <a:rPr lang="en-US" sz="2200" dirty="0" smtClean="0"/>
              <a:t>:</a:t>
            </a:r>
          </a:p>
          <a:p>
            <a:pPr algn="l" rtl="0"/>
            <a:endParaRPr lang="en-US" sz="2200" dirty="0"/>
          </a:p>
          <a:p>
            <a:pPr lvl="1" algn="l" rtl="0"/>
            <a:r>
              <a:rPr lang="en-US" sz="2000" dirty="0" err="1">
                <a:solidFill>
                  <a:srgbClr val="FF0000"/>
                </a:solidFill>
              </a:rPr>
              <a:t>BatteryManager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  <a:r>
              <a:rPr lang="en-US" sz="2000" dirty="0"/>
              <a:t> used to monitor the battery’s status. </a:t>
            </a:r>
          </a:p>
          <a:p>
            <a:pPr lvl="1" algn="l" rtl="0"/>
            <a:r>
              <a:rPr lang="en-US" sz="2000" dirty="0" err="1">
                <a:solidFill>
                  <a:srgbClr val="FF0000"/>
                </a:solidFill>
              </a:rPr>
              <a:t>StorageManager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/>
              <a:t>used to monitor the status of long-term storage.</a:t>
            </a:r>
          </a:p>
          <a:p>
            <a:pPr lvl="1" algn="l" rtl="0"/>
            <a:r>
              <a:rPr lang="en-US" sz="2000" dirty="0" err="1">
                <a:solidFill>
                  <a:srgbClr val="FF0000"/>
                </a:solidFill>
              </a:rPr>
              <a:t>PowerManager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/>
              <a:t>used to monitor power consumption</a:t>
            </a:r>
            <a:r>
              <a:rPr lang="en-US" sz="2000" dirty="0" smtClean="0"/>
              <a:t>.</a:t>
            </a:r>
          </a:p>
          <a:p>
            <a:pPr algn="l" rtl="0"/>
            <a:endParaRPr lang="en-US" sz="2200" dirty="0"/>
          </a:p>
          <a:p>
            <a:pPr algn="l" rtl="0"/>
            <a:r>
              <a:rPr lang="en-US" sz="2200" dirty="0"/>
              <a:t>The objects used to monitor the internal environment of the device are instantiated as </a:t>
            </a:r>
            <a:r>
              <a:rPr lang="en-US" sz="2200" b="1" u="sng" dirty="0"/>
              <a:t>system services</a:t>
            </a:r>
            <a:r>
              <a:rPr lang="en-US" sz="2200" dirty="0"/>
              <a:t>, to use them in an app, you get a reference to the appropriate system service.</a:t>
            </a:r>
          </a:p>
          <a:p>
            <a:endParaRPr lang="en-US" sz="2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906072" cy="563563"/>
          </a:xfrm>
        </p:spPr>
        <p:txBody>
          <a:bodyPr/>
          <a:lstStyle/>
          <a:p>
            <a:r>
              <a:rPr lang="en-US" dirty="0"/>
              <a:t>Sensors, Managers and other Hardware</a:t>
            </a:r>
            <a:br>
              <a:rPr lang="en-US" dirty="0"/>
            </a:br>
            <a:r>
              <a:rPr lang="en-US" sz="2000" dirty="0" smtClean="0">
                <a:solidFill>
                  <a:srgbClr val="FF0000"/>
                </a:solidFill>
              </a:rPr>
              <a:t>Managers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9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Android devices have hardware features, such as a phone and a camera. </a:t>
            </a:r>
          </a:p>
          <a:p>
            <a:pPr algn="l" rtl="0"/>
            <a:r>
              <a:rPr lang="en-US" dirty="0"/>
              <a:t>These devices have an app associated with them to provide access to their functionality. </a:t>
            </a:r>
          </a:p>
          <a:p>
            <a:pPr algn="l" rtl="0"/>
            <a:r>
              <a:rPr lang="en-US" dirty="0"/>
              <a:t>The functionality of the hardware can be accessed by integrating the features within the app by calling the associated app’s API.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app developer can provide users with exactly the functionality they need from the device. 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906072" cy="563563"/>
          </a:xfrm>
        </p:spPr>
        <p:txBody>
          <a:bodyPr/>
          <a:lstStyle/>
          <a:p>
            <a:r>
              <a:rPr lang="en-US" dirty="0"/>
              <a:t>Sensors, Managers and other Hardware</a:t>
            </a:r>
            <a:br>
              <a:rPr lang="en-US" dirty="0"/>
            </a:br>
            <a:r>
              <a:rPr lang="en-US" sz="2000" dirty="0" smtClean="0">
                <a:solidFill>
                  <a:srgbClr val="FF0000"/>
                </a:solidFill>
              </a:rPr>
              <a:t>Other </a:t>
            </a:r>
            <a:r>
              <a:rPr lang="en-US" sz="2000" dirty="0" smtClean="0">
                <a:solidFill>
                  <a:srgbClr val="FF0000"/>
                </a:solidFill>
              </a:rPr>
              <a:t>Hardware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3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39472" cy="5229944"/>
          </a:xfrm>
          <a:solidFill>
            <a:schemeClr val="bg1"/>
          </a:solidFill>
        </p:spPr>
        <p:txBody>
          <a:bodyPr/>
          <a:lstStyle/>
          <a:p>
            <a:pPr algn="l" rtl="0"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Typically, all versions of the Android OS have some sort of battery-level monitoring </a:t>
            </a:r>
            <a:r>
              <a:rPr lang="en-US" sz="2400" dirty="0" smtClean="0"/>
              <a:t>display so </a:t>
            </a:r>
            <a:r>
              <a:rPr lang="en-US" sz="2400" dirty="0"/>
              <a:t>that the user knows when to recharge the device. However, just because the battery level </a:t>
            </a:r>
            <a:r>
              <a:rPr lang="en-US" sz="2400" dirty="0" smtClean="0"/>
              <a:t>is displayed </a:t>
            </a:r>
            <a:r>
              <a:rPr lang="en-US" sz="2400" dirty="0"/>
              <a:t>to the user doesn’t mean that the user will pay attention and plug in the phone </a:t>
            </a:r>
            <a:r>
              <a:rPr lang="en-US" sz="2400" dirty="0" smtClean="0"/>
              <a:t>or tablet </a:t>
            </a:r>
            <a:r>
              <a:rPr lang="en-US" sz="2400" dirty="0"/>
              <a:t>when </a:t>
            </a:r>
            <a:r>
              <a:rPr lang="en-US" sz="2400" dirty="0" smtClean="0"/>
              <a:t>needed.</a:t>
            </a:r>
          </a:p>
          <a:p>
            <a:pPr algn="l" rtl="0"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To </a:t>
            </a:r>
            <a:r>
              <a:rPr lang="en-US" sz="2400" dirty="0"/>
              <a:t>avoid complications from the device shutting down during app execution</a:t>
            </a:r>
            <a:r>
              <a:rPr lang="en-US" sz="2400" dirty="0" smtClean="0"/>
              <a:t>, you </a:t>
            </a:r>
            <a:r>
              <a:rPr lang="en-US" sz="2400" dirty="0"/>
              <a:t>may need to monitor the battery within the app so that the app can take </a:t>
            </a:r>
            <a:r>
              <a:rPr lang="en-US" sz="2400" dirty="0" smtClean="0"/>
              <a:t>necessary precautions </a:t>
            </a:r>
            <a:r>
              <a:rPr lang="en-US" sz="2400" dirty="0"/>
              <a:t>if the level gets too low. You may also require the user to have the device </a:t>
            </a:r>
            <a:r>
              <a:rPr lang="en-US" sz="2400" dirty="0" smtClean="0"/>
              <a:t>plugged in </a:t>
            </a:r>
            <a:r>
              <a:rPr lang="en-US" sz="2400" dirty="0"/>
              <a:t>to external power to carry out certain operations that might require a significant </a:t>
            </a:r>
            <a:r>
              <a:rPr lang="en-US" sz="2400" dirty="0" smtClean="0"/>
              <a:t>power drain.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dirty="0"/>
              <a:t>Monitoring the </a:t>
            </a:r>
            <a:r>
              <a:rPr lang="en-US" dirty="0" smtClean="0"/>
              <a:t>Battery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90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83488" cy="5229944"/>
          </a:xfrm>
          <a:solidFill>
            <a:schemeClr val="bg1"/>
          </a:solidFill>
        </p:spPr>
        <p:txBody>
          <a:bodyPr/>
          <a:lstStyle/>
          <a:p>
            <a:pPr algn="l" rtl="0"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L</a:t>
            </a:r>
            <a:r>
              <a:rPr lang="en-US" sz="2400" dirty="0" smtClean="0"/>
              <a:t>earning </a:t>
            </a:r>
            <a:r>
              <a:rPr lang="en-US" sz="2400" dirty="0"/>
              <a:t>how to </a:t>
            </a:r>
            <a:r>
              <a:rPr lang="en-US" sz="2400" dirty="0" smtClean="0"/>
              <a:t>do so </a:t>
            </a:r>
            <a:r>
              <a:rPr lang="en-US" sz="2400" dirty="0"/>
              <a:t>is useful for understanding one approach used in Android to interact with device hardware</a:t>
            </a:r>
            <a:r>
              <a:rPr lang="en-US" sz="2400" dirty="0" smtClean="0"/>
              <a:t>. The </a:t>
            </a:r>
            <a:r>
              <a:rPr lang="en-US" sz="2400" dirty="0"/>
              <a:t>Android OS has an object that monitors important measures of battery health. </a:t>
            </a:r>
            <a:r>
              <a:rPr lang="en-US" sz="2400" dirty="0" smtClean="0"/>
              <a:t>Some of </a:t>
            </a:r>
            <a:r>
              <a:rPr lang="en-US" sz="2400" dirty="0"/>
              <a:t>these measures include battery temperature, voltage, charge level, and many others. </a:t>
            </a:r>
            <a:r>
              <a:rPr lang="en-US" sz="2400" dirty="0" smtClean="0"/>
              <a:t>To examine </a:t>
            </a:r>
            <a:r>
              <a:rPr lang="en-US" sz="2400" dirty="0"/>
              <a:t>all available measures, review the </a:t>
            </a:r>
            <a:r>
              <a:rPr lang="en-US" sz="2400" dirty="0" err="1"/>
              <a:t>BatteryManager</a:t>
            </a:r>
            <a:r>
              <a:rPr lang="en-US" sz="2400" dirty="0"/>
              <a:t> class on the Android </a:t>
            </a:r>
            <a:r>
              <a:rPr lang="en-US" sz="2400" dirty="0" smtClean="0"/>
              <a:t>Developer site </a:t>
            </a:r>
            <a:r>
              <a:rPr lang="en-US" sz="2400" dirty="0"/>
              <a:t>(search for “android </a:t>
            </a:r>
            <a:r>
              <a:rPr lang="en-US" sz="2400" dirty="0" err="1"/>
              <a:t>batterymanager</a:t>
            </a:r>
            <a:r>
              <a:rPr lang="en-US" sz="2400" dirty="0" smtClean="0"/>
              <a:t>”).</a:t>
            </a:r>
          </a:p>
          <a:p>
            <a:pPr algn="l" rtl="0"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/>
              <a:t>The </a:t>
            </a:r>
            <a:r>
              <a:rPr lang="en-US" sz="2400" dirty="0" err="1"/>
              <a:t>BatteryManager</a:t>
            </a:r>
            <a:r>
              <a:rPr lang="en-US" sz="2400" dirty="0"/>
              <a:t> produces a broadcast </a:t>
            </a:r>
            <a:r>
              <a:rPr lang="en-US" sz="2400" dirty="0" smtClean="0"/>
              <a:t>every few </a:t>
            </a:r>
            <a:r>
              <a:rPr lang="en-US" sz="2400" dirty="0"/>
              <a:t>seconds that includes the current reading on these measures. To monitor the battery, </a:t>
            </a:r>
            <a:r>
              <a:rPr lang="en-US" sz="2400" dirty="0" smtClean="0"/>
              <a:t>the app </a:t>
            </a:r>
            <a:r>
              <a:rPr lang="en-US" sz="2400" dirty="0"/>
              <a:t>has to listen for these broadcasts and respond to the measures that are important to </a:t>
            </a:r>
            <a:r>
              <a:rPr lang="en-US" sz="2400" dirty="0" smtClean="0"/>
              <a:t>the app</a:t>
            </a:r>
            <a:r>
              <a:rPr lang="en-US" sz="2400" dirty="0"/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dirty="0"/>
              <a:t>Monitoring the </a:t>
            </a:r>
            <a:r>
              <a:rPr lang="en-US" dirty="0" smtClean="0"/>
              <a:t>Battery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87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7799"/>
            <a:ext cx="8507288" cy="2757160"/>
          </a:xfrm>
        </p:spPr>
        <p:txBody>
          <a:bodyPr/>
          <a:lstStyle/>
          <a:p>
            <a:pPr algn="l" rtl="0"/>
            <a:r>
              <a:rPr lang="en-US" dirty="0"/>
              <a:t>To demonstrate monitoring the battery, you will put a small </a:t>
            </a:r>
            <a:r>
              <a:rPr lang="en-US" dirty="0" err="1"/>
              <a:t>TextView</a:t>
            </a:r>
            <a:r>
              <a:rPr lang="en-US" dirty="0"/>
              <a:t> in the toolbar on </a:t>
            </a:r>
            <a:r>
              <a:rPr lang="en-US" dirty="0" smtClean="0"/>
              <a:t>the </a:t>
            </a:r>
            <a:r>
              <a:rPr lang="en-US" i="1" dirty="0" err="1" smtClean="0"/>
              <a:t>ContactListActivity</a:t>
            </a:r>
            <a:r>
              <a:rPr lang="en-US" dirty="0" smtClean="0"/>
              <a:t> </a:t>
            </a:r>
            <a:r>
              <a:rPr lang="en-US" dirty="0"/>
              <a:t>to display the current battery level as a </a:t>
            </a:r>
            <a:r>
              <a:rPr lang="en-US" dirty="0" smtClean="0"/>
              <a:t>percentage.</a:t>
            </a:r>
          </a:p>
          <a:p>
            <a:pPr algn="l" rtl="0"/>
            <a:r>
              <a:rPr lang="en-US" dirty="0" smtClean="0"/>
              <a:t>Begin </a:t>
            </a:r>
            <a:r>
              <a:rPr lang="en-US" dirty="0"/>
              <a:t>by adding </a:t>
            </a:r>
            <a:r>
              <a:rPr lang="en-US" dirty="0" smtClean="0"/>
              <a:t>the </a:t>
            </a:r>
            <a:r>
              <a:rPr lang="en-US" dirty="0" err="1" smtClean="0"/>
              <a:t>TextView</a:t>
            </a:r>
            <a:r>
              <a:rPr lang="en-US" dirty="0" smtClean="0"/>
              <a:t> </a:t>
            </a:r>
            <a:r>
              <a:rPr lang="en-US" dirty="0"/>
              <a:t>to the activity_contact_list.xml layout file. Use the </a:t>
            </a:r>
            <a:r>
              <a:rPr lang="en-US" dirty="0" smtClean="0"/>
              <a:t>code </a:t>
            </a:r>
            <a:r>
              <a:rPr lang="en-US" dirty="0"/>
              <a:t>in Listing 8.1 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1600" y="310503"/>
            <a:ext cx="7543800" cy="563563"/>
          </a:xfrm>
        </p:spPr>
        <p:txBody>
          <a:bodyPr/>
          <a:lstStyle/>
          <a:p>
            <a:r>
              <a:rPr lang="en-US" dirty="0"/>
              <a:t>Monitoring the </a:t>
            </a:r>
            <a:r>
              <a:rPr lang="en-US" dirty="0" smtClean="0"/>
              <a:t>Battery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79512" y="4144270"/>
            <a:ext cx="5328592" cy="27078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868" y="4583741"/>
            <a:ext cx="3479304" cy="177593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Rectangle 5"/>
          <p:cNvSpPr/>
          <p:nvPr/>
        </p:nvSpPr>
        <p:spPr bwMode="auto">
          <a:xfrm>
            <a:off x="3491880" y="4562090"/>
            <a:ext cx="1969368" cy="181923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/>
              <a:t>Be sure to place this widget within the toolbar </a:t>
            </a:r>
            <a:r>
              <a:rPr lang="en-US" sz="1400" dirty="0" err="1" smtClean="0"/>
              <a:t>RelativeLayout</a:t>
            </a:r>
            <a:endParaRPr lang="en-US" sz="1400" dirty="0" smtClean="0"/>
          </a:p>
          <a:p>
            <a:r>
              <a:rPr lang="en-US" sz="1400" dirty="0" smtClean="0"/>
              <a:t>Change </a:t>
            </a:r>
            <a:r>
              <a:rPr lang="en-US" sz="1400" dirty="0"/>
              <a:t>the </a:t>
            </a:r>
            <a:r>
              <a:rPr lang="en-US" sz="1400" dirty="0" err="1" smtClean="0"/>
              <a:t>layout_margin</a:t>
            </a:r>
            <a:r>
              <a:rPr lang="en-US" sz="1400" dirty="0" smtClean="0"/>
              <a:t>-Right </a:t>
            </a:r>
            <a:r>
              <a:rPr lang="en-US" sz="1400" dirty="0"/>
              <a:t>value of the </a:t>
            </a:r>
            <a:r>
              <a:rPr lang="en-US" sz="1400" dirty="0" err="1"/>
              <a:t>buttonAdd</a:t>
            </a:r>
            <a:r>
              <a:rPr lang="en-US" sz="1400" dirty="0"/>
              <a:t> widget from 20dp to 45dp.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0049028"/>
      </p:ext>
    </p:extLst>
  </p:cSld>
  <p:clrMapOvr>
    <a:masterClrMapping/>
  </p:clrMapOvr>
</p:sld>
</file>

<file path=ppt/theme/theme1.xml><?xml version="1.0" encoding="utf-8"?>
<a:theme xmlns:a="http://schemas.openxmlformats.org/drawingml/2006/main" name="WIRELESS_4_COMP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10322</TotalTime>
  <Words>3506</Words>
  <Application>Microsoft Office PowerPoint</Application>
  <PresentationFormat>On-screen Show (4:3)</PresentationFormat>
  <Paragraphs>237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CourierStd</vt:lpstr>
      <vt:lpstr>StoneSerifStd-Medium</vt:lpstr>
      <vt:lpstr>Times New Roman</vt:lpstr>
      <vt:lpstr>Verdana</vt:lpstr>
      <vt:lpstr>Wingdings</vt:lpstr>
      <vt:lpstr>WIRELESS_4_COMP</vt:lpstr>
      <vt:lpstr>Mobile Application Development Chapter 8 [Access to Hardware and Sensors in Android]</vt:lpstr>
      <vt:lpstr>Contents</vt:lpstr>
      <vt:lpstr>Sensors, Managers and other Hardware Sensors</vt:lpstr>
      <vt:lpstr>Sensors, Managers and other Hardware Sensors</vt:lpstr>
      <vt:lpstr>Sensors, Managers and other Hardware Managers</vt:lpstr>
      <vt:lpstr>Sensors, Managers and other Hardware Other Hardware</vt:lpstr>
      <vt:lpstr>Monitoring the Battery</vt:lpstr>
      <vt:lpstr>Monitoring the Battery</vt:lpstr>
      <vt:lpstr>Monitoring the Battery</vt:lpstr>
      <vt:lpstr>Monitoring the Battery</vt:lpstr>
      <vt:lpstr>Monitoring the Battery</vt:lpstr>
      <vt:lpstr>Monitoring the Battery</vt:lpstr>
      <vt:lpstr>Using Sensors to Create a Compass</vt:lpstr>
      <vt:lpstr>Using Sensors to Create a Compass</vt:lpstr>
      <vt:lpstr>Using Sensors to Create a Compass</vt:lpstr>
      <vt:lpstr>Using Sensors to Create a Compass</vt:lpstr>
      <vt:lpstr>Using Sensors to Create a Compass</vt:lpstr>
      <vt:lpstr>Using Sensors to Create a Compass Android Versus iOS</vt:lpstr>
      <vt:lpstr>Using the Phone</vt:lpstr>
      <vt:lpstr>Using the Phone</vt:lpstr>
      <vt:lpstr>Using the Phone</vt:lpstr>
      <vt:lpstr>Using the Phone</vt:lpstr>
      <vt:lpstr>Using the Phone</vt:lpstr>
      <vt:lpstr>Using the Camera</vt:lpstr>
      <vt:lpstr>Using the Camera </vt:lpstr>
      <vt:lpstr>Using the Camera</vt:lpstr>
      <vt:lpstr>Using the Camera</vt:lpstr>
      <vt:lpstr>Using the Camera</vt:lpstr>
      <vt:lpstr>Using the Camera</vt:lpstr>
      <vt:lpstr>Using the Camera</vt:lpstr>
      <vt:lpstr>Using the Camera</vt:lpstr>
      <vt:lpstr>Using the Camera</vt:lpstr>
      <vt:lpstr>Using the Camera</vt:lpstr>
      <vt:lpstr>Using the Camera</vt:lpstr>
      <vt:lpstr>Extra Resources</vt:lpstr>
      <vt:lpstr>PowerPoint Presentation</vt:lpstr>
    </vt:vector>
  </TitlesOfParts>
  <Company>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Shaimaa m. Hussein</cp:lastModifiedBy>
  <cp:revision>410</cp:revision>
  <dcterms:created xsi:type="dcterms:W3CDTF">2009-02-10T17:17:45Z</dcterms:created>
  <dcterms:modified xsi:type="dcterms:W3CDTF">2017-11-11T22:21:29Z</dcterms:modified>
  <cp:contentStatus/>
</cp:coreProperties>
</file>