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870" autoAdjust="0"/>
  </p:normalViewPr>
  <p:slideViewPr>
    <p:cSldViewPr snapToGrid="0">
      <p:cViewPr>
        <p:scale>
          <a:sx n="100" d="100"/>
          <a:sy n="100" d="100"/>
        </p:scale>
        <p:origin x="33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4254708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758474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1768459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0443004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5567957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6544351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1021566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1212101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7332683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571462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3175" y="6400800"/>
            <a:ext cx="12188824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16"/>
          <p:cNvSpPr/>
          <p:nvPr/>
        </p:nvSpPr>
        <p:spPr>
          <a:xfrm>
            <a:off x="15" y="6334316"/>
            <a:ext cx="12188824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ctrTitle"/>
          </p:nvPr>
        </p:nvSpPr>
        <p:spPr>
          <a:xfrm>
            <a:off x="1097279" y="758952"/>
            <a:ext cx="10058399" cy="35661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85000"/>
              </a:lnSpc>
              <a:spcBef>
                <a:spcPts val="0"/>
              </a:spcBef>
              <a:buClr>
                <a:srgbClr val="262626"/>
              </a:buClr>
              <a:buFont typeface="Calibri"/>
              <a:buNone/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ubTitle" idx="1"/>
          </p:nvPr>
        </p:nvSpPr>
        <p:spPr>
          <a:xfrm>
            <a:off x="1100050" y="4455619"/>
            <a:ext cx="100583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None/>
              <a:defRPr/>
            </a:lvl1pPr>
            <a:lvl2pPr marL="457200" marR="0" lvl="1" indent="0" algn="ctr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/>
            </a:lvl2pPr>
            <a:lvl3pPr marL="914400" marR="0" lvl="2" indent="0" algn="ctr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/>
            </a:lvl3pPr>
            <a:lvl4pPr marL="1371600" marR="0" lvl="3" indent="0" algn="ctr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/>
            </a:lvl4pPr>
            <a:lvl5pPr marL="1828800" marR="0" lvl="4" indent="0" algn="ctr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/>
            </a:lvl5pPr>
            <a:lvl6pPr marL="2286000" marR="0" lvl="5" indent="0" algn="ctr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/>
            </a:lvl6pPr>
            <a:lvl7pPr marL="2743200" marR="0" lvl="6" indent="0" algn="ctr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/>
            </a:lvl7pPr>
            <a:lvl8pPr marL="3200400" marR="0" lvl="7" indent="0" algn="ctr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/>
            </a:lvl8pPr>
            <a:lvl9pPr marL="3657600" marR="0" lvl="8" indent="0" algn="ctr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5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2" name="Shape 22"/>
          <p:cNvCxnSpPr/>
          <p:nvPr/>
        </p:nvCxnSpPr>
        <p:spPr>
          <a:xfrm>
            <a:off x="1207658" y="4343400"/>
            <a:ext cx="9875520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 rot="5400000">
            <a:off x="4114799" y="-1171785"/>
            <a:ext cx="4023360" cy="1005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91440" lvl="0" indent="3556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Char char=" "/>
              <a:defRPr/>
            </a:lvl1pPr>
            <a:lvl2pPr marL="384048" lvl="1" indent="-7924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2pPr>
            <a:lvl3pPr marL="566928" lvl="2" indent="-97027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3pPr>
            <a:lvl4pPr marL="749808" lvl="3" indent="-10210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4pPr>
            <a:lvl5pPr marL="932688" lvl="4" indent="-9448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5pPr>
            <a:lvl6pPr marL="1100000" lvl="5" indent="-1475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6pPr>
            <a:lvl7pPr marL="1300000" lvl="6" indent="-1443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7pPr>
            <a:lvl8pPr marL="1500000" lvl="7" indent="-1411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8pPr>
            <a:lvl9pPr marL="1699999" lvl="8" indent="-1505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dt" idx="10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sldNum" idx="12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5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/>
        </p:nvSpPr>
        <p:spPr>
          <a:xfrm>
            <a:off x="3175" y="6400800"/>
            <a:ext cx="12188824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1" name="Shape 91"/>
          <p:cNvSpPr/>
          <p:nvPr/>
        </p:nvSpPr>
        <p:spPr>
          <a:xfrm>
            <a:off x="15" y="6334316"/>
            <a:ext cx="12188824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 rot="5400000">
            <a:off x="7160639" y="1979038"/>
            <a:ext cx="5757421" cy="262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 rot="5400000">
            <a:off x="1826639" y="-573660"/>
            <a:ext cx="5757422" cy="773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91440" lvl="0" indent="3556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Char char=" "/>
              <a:defRPr/>
            </a:lvl1pPr>
            <a:lvl2pPr marL="384048" lvl="1" indent="-7924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2pPr>
            <a:lvl3pPr marL="566928" lvl="2" indent="-97027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3pPr>
            <a:lvl4pPr marL="749808" lvl="3" indent="-10210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4pPr>
            <a:lvl5pPr marL="932688" lvl="4" indent="-9448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5pPr>
            <a:lvl6pPr marL="1100000" lvl="5" indent="-1475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6pPr>
            <a:lvl7pPr marL="1300000" lvl="6" indent="-1443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7pPr>
            <a:lvl8pPr marL="1500000" lvl="7" indent="-1411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8pPr>
            <a:lvl9pPr marL="1699999" lvl="8" indent="-1505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dt" idx="10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sldNum" idx="12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5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91440" lvl="0" indent="3556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Char char=" "/>
              <a:defRPr/>
            </a:lvl1pPr>
            <a:lvl2pPr marL="384048" lvl="1" indent="-7924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2pPr>
            <a:lvl3pPr marL="566928" lvl="2" indent="-97027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3pPr>
            <a:lvl4pPr marL="749808" lvl="3" indent="-10210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4pPr>
            <a:lvl5pPr marL="932688" lvl="4" indent="-9448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5pPr>
            <a:lvl6pPr marL="1100000" lvl="5" indent="-1475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6pPr>
            <a:lvl7pPr marL="1300000" lvl="6" indent="-1443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7pPr>
            <a:lvl8pPr marL="1500000" lvl="7" indent="-1411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8pPr>
            <a:lvl9pPr marL="1699999" lvl="8" indent="-1505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5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lt1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/>
        </p:nvSpPr>
        <p:spPr>
          <a:xfrm>
            <a:off x="3175" y="6400800"/>
            <a:ext cx="12188824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" name="Shape 31"/>
          <p:cNvSpPr/>
          <p:nvPr/>
        </p:nvSpPr>
        <p:spPr>
          <a:xfrm>
            <a:off x="15" y="6334316"/>
            <a:ext cx="12188824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1097279" y="758952"/>
            <a:ext cx="10058399" cy="35661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rtl="0">
              <a:lnSpc>
                <a:spcPct val="85000"/>
              </a:lnSpc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1097279" y="4453128"/>
            <a:ext cx="100583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dt" idx="10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5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7" name="Shape 37"/>
          <p:cNvCxnSpPr/>
          <p:nvPr/>
        </p:nvCxnSpPr>
        <p:spPr>
          <a:xfrm>
            <a:off x="1207658" y="4343400"/>
            <a:ext cx="9875520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1097279" y="1845733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91440" lvl="0" indent="3556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Char char=" "/>
              <a:defRPr/>
            </a:lvl1pPr>
            <a:lvl2pPr marL="384048" lvl="1" indent="-7924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2pPr>
            <a:lvl3pPr marL="566928" lvl="2" indent="-97027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3pPr>
            <a:lvl4pPr marL="749808" lvl="3" indent="-10210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4pPr>
            <a:lvl5pPr marL="932688" lvl="4" indent="-9448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5pPr>
            <a:lvl6pPr marL="1100000" lvl="5" indent="-1475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6pPr>
            <a:lvl7pPr marL="1300000" lvl="6" indent="-1443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7pPr>
            <a:lvl8pPr marL="1500000" lvl="7" indent="-1411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8pPr>
            <a:lvl9pPr marL="1699999" lvl="8" indent="-1505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6217919" y="1845734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91440" lvl="0" indent="3556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Char char=" "/>
              <a:defRPr/>
            </a:lvl1pPr>
            <a:lvl2pPr marL="384048" lvl="1" indent="-7924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2pPr>
            <a:lvl3pPr marL="566928" lvl="2" indent="-97027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3pPr>
            <a:lvl4pPr marL="749808" lvl="3" indent="-10210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4pPr>
            <a:lvl5pPr marL="932688" lvl="4" indent="-9448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5pPr>
            <a:lvl6pPr marL="1100000" lvl="5" indent="-1475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6pPr>
            <a:lvl7pPr marL="1300000" lvl="6" indent="-1443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7pPr>
            <a:lvl8pPr marL="1500000" lvl="7" indent="-1411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8pPr>
            <a:lvl9pPr marL="1699999" lvl="8" indent="-1505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5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1097279" y="1846051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2"/>
          </p:nvPr>
        </p:nvSpPr>
        <p:spPr>
          <a:xfrm>
            <a:off x="1097279" y="2582333"/>
            <a:ext cx="4937760" cy="3378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91440" lvl="0" indent="3556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Char char=" "/>
              <a:defRPr/>
            </a:lvl1pPr>
            <a:lvl2pPr marL="384048" lvl="1" indent="-7924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2pPr>
            <a:lvl3pPr marL="566928" lvl="2" indent="-97027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3pPr>
            <a:lvl4pPr marL="749808" lvl="3" indent="-10210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4pPr>
            <a:lvl5pPr marL="932688" lvl="4" indent="-9448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5pPr>
            <a:lvl6pPr marL="1100000" lvl="5" indent="-1475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6pPr>
            <a:lvl7pPr marL="1300000" lvl="6" indent="-1443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7pPr>
            <a:lvl8pPr marL="1500000" lvl="7" indent="-1411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8pPr>
            <a:lvl9pPr marL="1699999" lvl="8" indent="-1505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3"/>
          </p:nvPr>
        </p:nvSpPr>
        <p:spPr>
          <a:xfrm>
            <a:off x="6217919" y="1846051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4"/>
          </p:nvPr>
        </p:nvSpPr>
        <p:spPr>
          <a:xfrm>
            <a:off x="6217919" y="2582333"/>
            <a:ext cx="4937760" cy="3378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91440" lvl="0" indent="3556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Char char=" "/>
              <a:defRPr/>
            </a:lvl1pPr>
            <a:lvl2pPr marL="384048" lvl="1" indent="-7924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2pPr>
            <a:lvl3pPr marL="566928" lvl="2" indent="-97027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3pPr>
            <a:lvl4pPr marL="749808" lvl="3" indent="-10210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4pPr>
            <a:lvl5pPr marL="932688" lvl="4" indent="-9448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5pPr>
            <a:lvl6pPr marL="1100000" lvl="5" indent="-1475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6pPr>
            <a:lvl7pPr marL="1300000" lvl="6" indent="-1443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7pPr>
            <a:lvl8pPr marL="1500000" lvl="7" indent="-1411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8pPr>
            <a:lvl9pPr marL="1699999" lvl="8" indent="-1505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5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dt" idx="10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5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3175" y="6400800"/>
            <a:ext cx="12188824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1" name="Shape 61"/>
          <p:cNvSpPr/>
          <p:nvPr/>
        </p:nvSpPr>
        <p:spPr>
          <a:xfrm>
            <a:off x="15" y="6334316"/>
            <a:ext cx="12188824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5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/>
        </p:nvSpPr>
        <p:spPr>
          <a:xfrm>
            <a:off x="15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7" name="Shape 67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594358"/>
            <a:ext cx="3200399" cy="228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4800600" y="731520"/>
            <a:ext cx="6492239" cy="5257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91440" lvl="0" indent="3556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Char char=" "/>
              <a:defRPr/>
            </a:lvl1pPr>
            <a:lvl2pPr marL="384048" lvl="1" indent="-7924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2pPr>
            <a:lvl3pPr marL="566928" lvl="2" indent="-97027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3pPr>
            <a:lvl4pPr marL="749808" lvl="3" indent="-10210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4pPr>
            <a:lvl5pPr marL="932688" lvl="4" indent="-9448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5pPr>
            <a:lvl6pPr marL="1100000" lvl="5" indent="-1475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6pPr>
            <a:lvl7pPr marL="1300000" lvl="6" indent="-1443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7pPr>
            <a:lvl8pPr marL="1500000" lvl="7" indent="-1411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8pPr>
            <a:lvl9pPr marL="1699999" lvl="8" indent="-1505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2"/>
          </p:nvPr>
        </p:nvSpPr>
        <p:spPr>
          <a:xfrm>
            <a:off x="457200" y="2926080"/>
            <a:ext cx="3200399" cy="3379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Clr>
                <a:srgbClr val="FFFFFF"/>
              </a:buClr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65512" y="6459785"/>
            <a:ext cx="261850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4800600" y="6459785"/>
            <a:ext cx="4648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50" b="0" i="0" u="none" strike="noStrike" cap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/>
        </p:nvSpPr>
        <p:spPr>
          <a:xfrm>
            <a:off x="0" y="4953000"/>
            <a:ext cx="12188824" cy="19049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6" name="Shape 76"/>
          <p:cNvSpPr/>
          <p:nvPr/>
        </p:nvSpPr>
        <p:spPr>
          <a:xfrm>
            <a:off x="15" y="4915076"/>
            <a:ext cx="12188824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1097279" y="5074919"/>
            <a:ext cx="10113264" cy="8229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8" name="Shape 78"/>
          <p:cNvSpPr>
            <a:spLocks noGrp="1"/>
          </p:cNvSpPr>
          <p:nvPr>
            <p:ph type="pic" idx="2"/>
          </p:nvPr>
        </p:nvSpPr>
        <p:spPr>
          <a:xfrm>
            <a:off x="15" y="0"/>
            <a:ext cx="12191984" cy="4915076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1097279" y="5907023"/>
            <a:ext cx="10113264" cy="5943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5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" name="Shape 7"/>
          <p:cNvSpPr/>
          <p:nvPr/>
        </p:nvSpPr>
        <p:spPr>
          <a:xfrm>
            <a:off x="0" y="6334316"/>
            <a:ext cx="12192000" cy="659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body" idx="1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91440" marR="0" lvl="0" indent="3556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Char char=" "/>
              <a:defRPr/>
            </a:lvl1pPr>
            <a:lvl2pPr marL="384048" marR="0" lvl="1" indent="-7924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2pPr>
            <a:lvl3pPr marL="566928" marR="0" lvl="2" indent="-97027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3pPr>
            <a:lvl4pPr marL="749808" marR="0" lvl="3" indent="-10210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4pPr>
            <a:lvl5pPr marL="932688" marR="0" lvl="4" indent="-9448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5pPr>
            <a:lvl6pPr marL="1100000" marR="0" lvl="5" indent="-1475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6pPr>
            <a:lvl7pPr marL="1300000" marR="0" lvl="6" indent="-1443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7pPr>
            <a:lvl8pPr marL="1500000" marR="0" lvl="7" indent="-1411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8pPr>
            <a:lvl9pPr marL="1699999" marR="0" lvl="8" indent="-1505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dt" idx="10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5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3" name="Shape 13"/>
          <p:cNvCxnSpPr/>
          <p:nvPr/>
        </p:nvCxnSpPr>
        <p:spPr>
          <a:xfrm>
            <a:off x="1193532" y="1737844"/>
            <a:ext cx="9966959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ctrTitle"/>
          </p:nvPr>
        </p:nvSpPr>
        <p:spPr>
          <a:xfrm>
            <a:off x="1097279" y="758952"/>
            <a:ext cx="10058399" cy="35661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buClr>
                <a:srgbClr val="262626"/>
              </a:buClr>
              <a:buSzPct val="25000"/>
              <a:buFont typeface="Calibri"/>
              <a:buNone/>
            </a:pPr>
            <a:r>
              <a:rPr lang="en-US" sz="80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80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80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0" b="1" i="1" u="none" strike="noStrike" cap="non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Software Subcontractor 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subTitle" idx="1"/>
          </p:nvPr>
        </p:nvSpPr>
        <p:spPr>
          <a:xfrm>
            <a:off x="1100050" y="4455619"/>
            <a:ext cx="100583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rPr lang="en-US" sz="2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IT 440:SYSTEM INTEGRATION </a:t>
            </a:r>
          </a:p>
          <a:p>
            <a:pPr marL="0" marR="0" lvl="0" indent="0" algn="l" rtl="0">
              <a:lnSpc>
                <a:spcPct val="90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25000"/>
              <a:buFont typeface="Calibri"/>
              <a:buNone/>
            </a:pPr>
            <a:endParaRPr sz="2400" b="0" i="0" u="none" strike="noStrike" cap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Calibri"/>
              <a:buNone/>
            </a:pPr>
            <a:r>
              <a:rPr lang="en-US" sz="4800" b="1" i="0" u="none" strike="noStrike" cap="non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Upon completion of this week’s activities, you will be able to: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t" anchorCtr="0">
            <a:noAutofit/>
          </a:bodyPr>
          <a:lstStyle/>
          <a:p>
            <a:pPr marL="91440" marR="0" lvl="0" indent="-914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✓"/>
            </a:pPr>
            <a:r>
              <a:rPr lang="en-US" sz="3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Describe the methods that are performed by a software sub­contractor to provide the necessary support and employment that would benefit military and aerospace programs and projects.</a:t>
            </a:r>
          </a:p>
          <a:p>
            <a:pPr marL="91440" marR="0" lvl="0" indent="-9144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✓"/>
            </a:pPr>
            <a:r>
              <a:rPr lang="en-US" sz="3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Identify which activities performed are in accordance with a purchase contract, and the software work products.</a:t>
            </a:r>
          </a:p>
          <a:p>
            <a:pPr marL="91440" marR="0" lvl="0" indent="-9144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✓"/>
            </a:pPr>
            <a:r>
              <a:rPr lang="en-US" sz="3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Discuss the role of software sub­contractor and how they can be hired for program and project planning.</a:t>
            </a:r>
          </a:p>
          <a:p>
            <a:pPr marL="91440" marR="0" lvl="0" indent="-91440" algn="l" rtl="0">
              <a:lnSpc>
                <a:spcPct val="90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/>
              <a:buNone/>
            </a:pPr>
            <a:endParaRPr sz="20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lang="en-US" sz="4300" b="1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4300" b="1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4300" b="1" i="0" u="none" strike="noStrike" cap="none" dirty="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5400" b="1" i="0" u="none" strike="noStrike" cap="none" dirty="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SOFTWARE SUBCONTRACTOR </a:t>
            </a:r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t" anchorCtr="0">
            <a:noAutofit/>
          </a:bodyPr>
          <a:lstStyle/>
          <a:p>
            <a:pPr marL="91440" marR="0" lvl="0" indent="-914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3200" b="1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Purpose</a:t>
            </a:r>
            <a:r>
              <a:rPr lang="en-US" sz="32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: program and project planning, configuration management, quality issues, software design/development, testing, and execution of activities/ tasks related to the delivery of software work products to customers. </a:t>
            </a:r>
          </a:p>
          <a:p>
            <a:pPr marL="91440" marR="0" lvl="0" indent="-9144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3200" b="1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Activities</a:t>
            </a:r>
            <a:r>
              <a:rPr lang="en-US" sz="32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: in accordance with a </a:t>
            </a:r>
            <a:r>
              <a:rPr lang="en-US" sz="32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purchase contract</a:t>
            </a:r>
            <a:r>
              <a:rPr lang="en-US" sz="32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, and the </a:t>
            </a:r>
            <a:r>
              <a:rPr lang="en-US" sz="32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software work products</a:t>
            </a:r>
            <a:r>
              <a:rPr lang="en-US" sz="32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are </a:t>
            </a:r>
            <a:r>
              <a:rPr lang="en-US" sz="3200" b="1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delivered</a:t>
            </a:r>
            <a:r>
              <a:rPr lang="en-US" sz="32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to satisfy and comply with specified requirements.</a:t>
            </a:r>
          </a:p>
          <a:p>
            <a:pPr marL="91440" marR="0" lvl="0" indent="-91440" algn="l" rtl="0">
              <a:lnSpc>
                <a:spcPct val="90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lang="en-US"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4800" b="0" i="0" u="none" strike="noStrike" cap="non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5400" b="1" i="0" u="none" strike="noStrike" cap="non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PROGRAM AND PROJECT SELECTION </a:t>
            </a:r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t" anchorCtr="0">
            <a:noAutofit/>
          </a:bodyPr>
          <a:lstStyle/>
          <a:p>
            <a:pPr marL="91440" marR="0" lvl="0" indent="-914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en-US" sz="20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Importance: </a:t>
            </a:r>
            <a:r>
              <a:rPr lang="en-US"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selection of a subcontractor is important because of expectations and technical work disciplines required. </a:t>
            </a:r>
          </a:p>
          <a:p>
            <a:pPr marL="932688" marR="0" lvl="4" indent="-183388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Hiring-responsibility of program and project managers. </a:t>
            </a:r>
          </a:p>
          <a:p>
            <a:pPr marL="1699999" marR="0" lvl="8" indent="-239499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◦"/>
            </a:pPr>
            <a:r>
              <a:rPr lang="en-US"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Provide direction to perform job tasks related to the day-to-day software design/development to be delivered for subcontracted work products. </a:t>
            </a:r>
          </a:p>
          <a:p>
            <a:pPr marL="91440" marR="0" lvl="0" indent="-9144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en-US" sz="20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Planning: </a:t>
            </a:r>
            <a:r>
              <a:rPr lang="en-US"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performed during program and project start-up </a:t>
            </a:r>
          </a:p>
          <a:p>
            <a:pPr marL="1100000" marR="0" lvl="5" indent="-2364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Statement of work (SOW) will list subcontractor requirements.</a:t>
            </a:r>
          </a:p>
          <a:p>
            <a:pPr marL="91440" marR="0" lvl="0" indent="-9144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en-US" sz="20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Search and Selection of Subcontractor: </a:t>
            </a:r>
            <a:r>
              <a:rPr lang="en-US"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required by program/project plans or the subcontractor program or project managers. </a:t>
            </a:r>
          </a:p>
          <a:p>
            <a:pPr marL="1100000" marR="0" lvl="5" indent="-2364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Support includes  teams or coordinated experience of software engineers for understanding all aspects. 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Calibri"/>
              <a:buNone/>
            </a:pPr>
            <a:r>
              <a:rPr lang="en-US" sz="6000" b="1" i="0" u="none" strike="noStrike" cap="non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SUBCONTRACTOR APPROACH</a:t>
            </a:r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t" anchorCtr="0">
            <a:noAutofit/>
          </a:bodyPr>
          <a:lstStyle/>
          <a:p>
            <a:pPr marL="91440" marR="0" lvl="0" indent="-914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Software subcontractor is an integral part of the team for product development. </a:t>
            </a:r>
          </a:p>
          <a:p>
            <a:pPr marL="1300000" marR="0" lvl="6" indent="-233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Ensure progress by the appropriate subcontractor </a:t>
            </a:r>
          </a:p>
          <a:p>
            <a:pPr marL="91440" marR="0" lvl="0" indent="-9144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Software activities/progress based on agreed evidence of completion. </a:t>
            </a:r>
          </a:p>
          <a:p>
            <a:pPr marL="1300000" marR="0" lvl="6" indent="-233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Responsibility of program and project organizations as well as senior managers to oversee the subcontractor’s work quality</a:t>
            </a:r>
          </a:p>
          <a:p>
            <a:pPr marL="0" marR="0" lvl="0" indent="0" algn="l" rtl="0">
              <a:lnSpc>
                <a:spcPct val="90000"/>
              </a:lnSpc>
              <a:spcBef>
                <a:spcPts val="1600"/>
              </a:spcBef>
              <a:spcAft>
                <a:spcPts val="200"/>
              </a:spcAft>
              <a:buClr>
                <a:schemeClr val="accent1"/>
              </a:buClr>
              <a:buSzPct val="25000"/>
              <a:buFont typeface="Calibri"/>
              <a:buNone/>
            </a:pPr>
            <a:endParaRPr sz="200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Calibri"/>
              <a:buNone/>
            </a:pPr>
            <a:r>
              <a:rPr lang="en-US" sz="5400" b="1" i="0" u="none" strike="noStrike" cap="non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SOFTWARE SUBCONTRACTOR PLAN</a:t>
            </a:r>
          </a:p>
        </p:txBody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t" anchorCtr="0">
            <a:noAutofit/>
          </a:bodyPr>
          <a:lstStyle/>
          <a:p>
            <a:pPr marL="91440" marR="0" lvl="0" indent="-914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en-US" sz="3200" b="1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Purpose: </a:t>
            </a:r>
            <a:r>
              <a:rPr lang="en-US" sz="32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provides direction for the subcontractor, program, and projects for understanding the requirements and guidelines.</a:t>
            </a:r>
          </a:p>
          <a:p>
            <a:pPr marL="91440" marR="0" lvl="0" indent="-91440" algn="l" rtl="0">
              <a:lnSpc>
                <a:spcPct val="90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en-US" sz="3200" b="1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Subcontractor Responsibility: </a:t>
            </a:r>
            <a:r>
              <a:rPr lang="en-US" sz="32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configuration management software at the subcontractor’s facilities in accordance with the plans/procedures while abiding to the standards, processes, and procedures of the program/projects under a signed contract.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Calibri"/>
              <a:buNone/>
            </a:pPr>
            <a:r>
              <a:rPr lang="en-US" sz="5400" b="1" i="0" u="none" strike="noStrike" cap="non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SUBCONTRACTOR PLAN APPROACH</a:t>
            </a:r>
          </a:p>
        </p:txBody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t" anchorCtr="0">
            <a:noAutofit/>
          </a:bodyPr>
          <a:lstStyle/>
          <a:p>
            <a:pPr marL="91440" marR="0" lvl="0" indent="-914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en-US" sz="4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The plan should describe the following in detail: </a:t>
            </a:r>
          </a:p>
          <a:p>
            <a:pPr marL="1699999" marR="0" lvl="8" indent="-23949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Subcontractor task </a:t>
            </a:r>
          </a:p>
          <a:p>
            <a:pPr marL="1699999" marR="0" lvl="8" indent="-239499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Configuration management and quality audits process </a:t>
            </a:r>
          </a:p>
          <a:p>
            <a:pPr marL="1699999" marR="0" lvl="8" indent="-239499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Job requirements</a:t>
            </a:r>
          </a:p>
          <a:p>
            <a:pPr marL="1699999" marR="0" lvl="8" indent="-239499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Management of risk </a:t>
            </a:r>
          </a:p>
          <a:p>
            <a:pPr marL="1699999" marR="0" lvl="8" indent="-239499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Management configuration </a:t>
            </a:r>
          </a:p>
          <a:p>
            <a:pPr marL="1699999" marR="0" lvl="8" indent="-239499" algn="l" rtl="0">
              <a:lnSpc>
                <a:spcPct val="90000"/>
              </a:lnSpc>
              <a:spcBef>
                <a:spcPts val="6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Delivery schedules for work products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Calibri"/>
              <a:buNone/>
            </a:pPr>
            <a:r>
              <a:rPr lang="en-US" sz="6000" b="1" i="0" u="none" strike="noStrike" cap="non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SOFTWARE AUDITS</a:t>
            </a:r>
          </a:p>
        </p:txBody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t" anchorCtr="0">
            <a:noAutofit/>
          </a:bodyPr>
          <a:lstStyle/>
          <a:p>
            <a:pPr marL="91440" marR="0" lvl="0" indent="-914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en-US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Subcontractor software plans and procedures are audited per defined and documented audit methods to trace information for software requirements per the signed contract. </a:t>
            </a:r>
          </a:p>
          <a:p>
            <a:pPr marL="749808" marR="0" lvl="3" indent="-191008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ensures software test environment performs intended functions and meets contract requirements.</a:t>
            </a:r>
          </a:p>
          <a:p>
            <a:pPr marL="0" marR="0" lvl="0" indent="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rPr lang="en-US" sz="28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Purpose: </a:t>
            </a:r>
            <a:r>
              <a:rPr lang="en-US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ensures that the software under test is qualified on acceptable test tools.</a:t>
            </a:r>
          </a:p>
          <a:p>
            <a:pPr marL="0" marR="0" lvl="0" indent="0" algn="l" rtl="0">
              <a:lnSpc>
                <a:spcPct val="90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rPr lang="en-US"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Calibri"/>
              <a:buNone/>
            </a:pPr>
            <a:r>
              <a:rPr lang="en-US" sz="6000" b="1" i="0" u="none" strike="noStrike" cap="non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SOFTWARE AUDITS </a:t>
            </a:r>
          </a:p>
        </p:txBody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t" anchorCtr="0">
            <a:noAutofit/>
          </a:bodyPr>
          <a:lstStyle/>
          <a:p>
            <a:pPr marL="91440" marR="0" lvl="0" indent="-914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en-US" sz="28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Criteria:</a:t>
            </a:r>
            <a:r>
              <a:rPr lang="en-US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prepared/provided to subcontractor before audits are performed. </a:t>
            </a:r>
          </a:p>
          <a:p>
            <a:pPr marL="749808" marR="0" lvl="3" indent="-191008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audit checklist is provided, audit questions will be filled out, presented to the customer. </a:t>
            </a:r>
          </a:p>
          <a:p>
            <a:pPr marL="749808" marR="0" lvl="3" indent="-191008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agenda and participants are identified with a defined audit process applicable per the contract. </a:t>
            </a:r>
          </a:p>
          <a:p>
            <a:pPr marL="0" marR="0" lvl="0" indent="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rPr lang="en-US" sz="28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Approach: </a:t>
            </a:r>
            <a:r>
              <a:rPr lang="en-US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involvement in the software first-article inspection (FAI)</a:t>
            </a:r>
          </a:p>
          <a:p>
            <a:pPr marL="91440" marR="0" lvl="0" indent="-91440" algn="l" rtl="0">
              <a:lnSpc>
                <a:spcPct val="90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/>
              <a:buNone/>
            </a:pPr>
            <a:endParaRPr sz="20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Retrospect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478</Words>
  <Application>Microsoft Office PowerPoint</Application>
  <PresentationFormat>Widescreen</PresentationFormat>
  <Paragraphs>44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Noto Symbol</vt:lpstr>
      <vt:lpstr>Retrospect</vt:lpstr>
      <vt:lpstr>  Software Subcontractor </vt:lpstr>
      <vt:lpstr>Upon completion of this week’s activities, you will be able to:</vt:lpstr>
      <vt:lpstr>  SOFTWARE SUBCONTRACTOR </vt:lpstr>
      <vt:lpstr>  PROGRAM AND PROJECT SELECTION </vt:lpstr>
      <vt:lpstr>SUBCONTRACTOR APPROACH</vt:lpstr>
      <vt:lpstr>SOFTWARE SUBCONTRACTOR PLAN</vt:lpstr>
      <vt:lpstr>SUBCONTRACTOR PLAN APPROACH</vt:lpstr>
      <vt:lpstr>SOFTWARE AUDITS</vt:lpstr>
      <vt:lpstr>SOFTWARE AUDITS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Software Subcontractor </dc:title>
  <cp:lastModifiedBy>fahad towaibah</cp:lastModifiedBy>
  <cp:revision>2</cp:revision>
  <dcterms:modified xsi:type="dcterms:W3CDTF">2016-01-05T16:27:03Z</dcterms:modified>
</cp:coreProperties>
</file>