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4" r:id="rId29"/>
    <p:sldId id="281" r:id="rId30"/>
    <p:sldId id="282" r:id="rId31"/>
    <p:sldId id="283" r:id="rId32"/>
    <p:sldId id="284" r:id="rId33"/>
    <p:sldId id="285" r:id="rId34"/>
    <p:sldId id="286" r:id="rId35"/>
    <p:sldId id="295" r:id="rId36"/>
    <p:sldId id="287" r:id="rId37"/>
    <p:sldId id="288" r:id="rId38"/>
    <p:sldId id="289" r:id="rId39"/>
    <p:sldId id="290" r:id="rId40"/>
    <p:sldId id="291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6                                                                        SNMP Management SNMP V2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E4531-BAE7-46F6-A12A-648474E91C59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344BD-6712-4AA5-A6C3-C475307E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4231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6                                                                        SNMP Management SNMP V2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51CA0-CB2E-490B-A155-DC7B6FEBE69B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C4454-14B3-400F-BC5C-1330154A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775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C4454-14B3-400F-BC5C-1330154AD4CE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Chapter 6                                                                        SNMP Management SNMP 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0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6                                                                        SNMP Management SNMP V2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454-14B3-400F-BC5C-1330154AD4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9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6                                                                        SNMP Management SNMP V2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454-14B3-400F-BC5C-1330154AD4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8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6                                                                        SNMP Management SNMP V2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454-14B3-400F-BC5C-1330154AD4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8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11CA-3957-4465-9066-95B2C6A5D4D6}" type="datetime1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1259-D16D-4840-A1FD-8EA34161A2D7}" type="datetime1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5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70F9-94C2-41C5-B438-1FD3D4898B02}" type="datetime1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9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58A0-0EAB-4556-BF89-B39D6B1E1A27}" type="datetime1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Network Management: Principles and Practice         ©  Mani Subramanian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B0C5-DAF5-4571-9255-153A6FA0D654}" type="datetime1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B231-6AAC-470A-B0D4-E70D683976BB}" type="datetime1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0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7E3E-B1BE-4213-9022-CE1BC4125483}" type="datetime1">
              <a:rPr lang="en-US" smtClean="0"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AF8E-13A1-4F03-92FA-29BF3A1DD9C7}" type="datetime1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8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A04D-5A53-452F-9A9D-E69180464DAB}" type="datetime1">
              <a:rPr lang="en-US" smtClean="0"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69B8-D862-4B7F-B187-130759BED0ED}" type="datetime1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5497-82E3-427A-9464-949ACA6C0371}" type="datetime1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980E-0ED6-494F-9EA4-17216FF25E75}" type="datetime1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Network Management: Principles and Practice         ©  Mani Subramanian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0EE10-57CA-435A-865E-59509D8CD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948892" y="1734171"/>
            <a:ext cx="7246214" cy="28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Chapter 6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SNMP Management : SNMPv2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Arial" panose="020B0604020202020204" pitchFamily="34" charset="0"/>
              </a:rPr>
              <a:t>Last modified: </a:t>
            </a:r>
            <a:r>
              <a:rPr lang="en-US" altLang="en-US" sz="900" dirty="0" smtClean="0">
                <a:latin typeface="Arial" panose="020B0604020202020204" pitchFamily="34" charset="0"/>
              </a:rPr>
              <a:t>24/02/2018</a:t>
            </a:r>
            <a:endParaRPr lang="en-US" altLang="en-US" sz="900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29000" cy="365125"/>
          </a:xfrm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Network Management: Principles and Practice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  ©  Mani Subramanian 2010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3339" y="114804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21972" y="6220496"/>
            <a:ext cx="8474297" cy="92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170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01532" y="6379432"/>
            <a:ext cx="3503053" cy="342043"/>
          </a:xfrm>
        </p:spPr>
        <p:txBody>
          <a:bodyPr vert="horz" lIns="68580" tIns="34290" rIns="68580" bIns="34290"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/>
              <a:t>10</a:t>
            </a:fld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196703" y="8001000"/>
            <a:ext cx="422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3338" y="555313"/>
            <a:ext cx="7125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OBJECT-IDENTITY / OBJECT-TYPE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196703" y="3944960"/>
            <a:ext cx="422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902463"/>
              </p:ext>
            </p:extLst>
          </p:nvPr>
        </p:nvGraphicFramePr>
        <p:xfrm>
          <a:off x="1594517" y="2287767"/>
          <a:ext cx="5517081" cy="2211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Document" r:id="rId4" imgW="5976343" imgH="2432402" progId="Word.Document.8">
                  <p:embed/>
                </p:oleObj>
              </mc:Choice>
              <mc:Fallback>
                <p:oleObj name="Document" r:id="rId4" imgW="5976343" imgH="24324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517" y="2287767"/>
                        <a:ext cx="5517081" cy="2211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672597"/>
              </p:ext>
            </p:extLst>
          </p:nvPr>
        </p:nvGraphicFramePr>
        <p:xfrm>
          <a:off x="1722795" y="4378817"/>
          <a:ext cx="5489373" cy="1841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Document" r:id="rId6" imgW="5264362" imgH="2817073" progId="Word.Document.8">
                  <p:embed/>
                </p:oleObj>
              </mc:Choice>
              <mc:Fallback>
                <p:oleObj name="Document" r:id="rId6" imgW="5264362" imgH="28170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795" y="4378817"/>
                        <a:ext cx="5489373" cy="1841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1972" y="1129016"/>
            <a:ext cx="84742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OBJECT-IDENTITY is high level description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OBJECT-TYPE details description needed for implementation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06062" y="6356351"/>
            <a:ext cx="85902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1213338" y="101725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637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9076" y="6393246"/>
            <a:ext cx="3349700" cy="27384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97592" y="6393246"/>
            <a:ext cx="2057400" cy="273844"/>
          </a:xfrm>
        </p:spPr>
        <p:txBody>
          <a:bodyPr/>
          <a:lstStyle/>
          <a:p>
            <a:fld id="{46B0EE10-57CA-435A-865E-59509D8CD147}" type="slidenum">
              <a:rPr lang="en-US"/>
              <a:t>11</a:t>
            </a:fld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49376" y="523753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Table Expansion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21972" y="2941603"/>
            <a:ext cx="8474298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80945" y="3100158"/>
            <a:ext cx="7765962" cy="28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Arial" panose="020B0604020202020204" pitchFamily="34" charset="0"/>
              </a:rPr>
              <a:t>Notes </a:t>
            </a:r>
          </a:p>
          <a:p>
            <a:pPr marL="600075" lvl="1" indent="-2571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expansion is done when the number of columnar objects needs to be increased, or when the objects are best organized by grouping them hierarchically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0075" lvl="1" indent="-2571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restrictions: (a) the number of conceptual rows is not affected by the addition; (b) there is one-to-one correspondence between the rows of the two tables; and (c) the INDEX of the second table is the same as that of the first table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7943" y="992141"/>
            <a:ext cx="85782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Augmentation of a table (dependent table) adds additional columns to an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>
                <a:latin typeface="Arial" panose="020B0604020202020204" pitchFamily="34" charset="0"/>
              </a:rPr>
              <a:t>existing table (base table)</a:t>
            </a:r>
          </a:p>
          <a:p>
            <a:pPr indent="-257175"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Dense table enables addition of more rows to base table</a:t>
            </a:r>
          </a:p>
          <a:p>
            <a:pPr indent="-257175"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Sparse table supplements less rows to a base 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3339" y="89117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21972" y="6297769"/>
            <a:ext cx="8626698" cy="50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715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80577" y="473794"/>
            <a:ext cx="4426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Augmentation of Tables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508842"/>
              </p:ext>
            </p:extLst>
          </p:nvPr>
        </p:nvGraphicFramePr>
        <p:xfrm>
          <a:off x="3541690" y="1014873"/>
          <a:ext cx="5371105" cy="504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VISIO" r:id="rId3" imgW="6726936" imgH="6885432" progId="Visio.Drawing.4">
                  <p:embed/>
                </p:oleObj>
              </mc:Choice>
              <mc:Fallback>
                <p:oleObj name="VISIO" r:id="rId3" imgW="6726936" imgH="6885432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690" y="1014873"/>
                        <a:ext cx="5371105" cy="504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353" y="1143737"/>
            <a:ext cx="38894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Table 1 &amp; 2 are aggregate objects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Table1: called base table; Table2: augmented table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Table 1 has 4 rows and 3 columns-base table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Table 2 has 4 rows and 2 columns-augmented table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a one-to-one correspondence in rows between the two tables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After combining the table, it still has 4 rows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0578" y="6449147"/>
            <a:ext cx="3418324" cy="17537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38360" y="6399911"/>
            <a:ext cx="2057400" cy="273844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0149" y="101849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67425" y="6239856"/>
            <a:ext cx="874537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638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3048" y="6356351"/>
            <a:ext cx="3462002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/>
              <a:t>13</a:t>
            </a:fld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35146" y="454941"/>
            <a:ext cx="6058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Augmentation of Tables: Example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87218"/>
              </p:ext>
            </p:extLst>
          </p:nvPr>
        </p:nvGraphicFramePr>
        <p:xfrm>
          <a:off x="3503054" y="978162"/>
          <a:ext cx="5012297" cy="524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Document" r:id="rId3" imgW="5524521" imgH="7575165" progId="Word.Document.8">
                  <p:embed/>
                </p:oleObj>
              </mc:Choice>
              <mc:Fallback>
                <p:oleObj name="Document" r:id="rId3" imgW="5524521" imgH="75751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054" y="978162"/>
                        <a:ext cx="5012297" cy="5242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29" y="1301639"/>
            <a:ext cx="35818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IpAddrTable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is the base table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ipAugAddrTable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is the augmented table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ipAugAddrTable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could add two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columnar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objects defining the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board and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port number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associated 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ipAdEntIfIndex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3339" y="75491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74372" y="6348353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28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14411" y="6356351"/>
            <a:ext cx="3500639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14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95777" y="521972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Textual Convention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21187" y="3217806"/>
            <a:ext cx="8359174" cy="160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10953" y="937960"/>
            <a:ext cx="70028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Enables defining new data types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Makes semantics of data types consistent and human readable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Creates new data types using existing ones and applies restrictions to them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An important textual convention in SNMPv2, </a:t>
            </a:r>
            <a:r>
              <a:rPr lang="en-US" sz="2000" i="1" dirty="0" err="1">
                <a:latin typeface="Arial" panose="020B0604020202020204" pitchFamily="34" charset="0"/>
              </a:rPr>
              <a:t>RowStatus</a:t>
            </a:r>
            <a:r>
              <a:rPr lang="en-US" sz="2000" dirty="0">
                <a:latin typeface="Arial" panose="020B0604020202020204" pitchFamily="34" charset="0"/>
              </a:rPr>
              <a:t> -creates and deletes rows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310280"/>
              </p:ext>
            </p:extLst>
          </p:nvPr>
        </p:nvGraphicFramePr>
        <p:xfrm>
          <a:off x="1116022" y="3721131"/>
          <a:ext cx="4312931" cy="1058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Document" r:id="rId3" imgW="5486400" imgH="1712976" progId="Word.Document.8">
                  <p:embed/>
                </p:oleObj>
              </mc:Choice>
              <mc:Fallback>
                <p:oleObj name="Document" r:id="rId3" imgW="5486400" imgH="17129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22" y="3721131"/>
                        <a:ext cx="4312931" cy="1058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687197"/>
              </p:ext>
            </p:extLst>
          </p:nvPr>
        </p:nvGraphicFramePr>
        <p:xfrm>
          <a:off x="1250962" y="5194428"/>
          <a:ext cx="4435816" cy="979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Document" r:id="rId5" imgW="5488675" imgH="1866181" progId="Word.Document.8">
                  <p:embed/>
                </p:oleObj>
              </mc:Choice>
              <mc:Fallback>
                <p:oleObj name="Document" r:id="rId5" imgW="5488675" imgH="18661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62" y="5194428"/>
                        <a:ext cx="4435816" cy="979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16022" y="4829171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500" dirty="0"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</a:rPr>
              <a:t>SNMPv2:</a:t>
            </a:r>
            <a:endParaRPr lang="en-US" sz="1500" dirty="0">
              <a:latin typeface="Arial" panose="020B0604020202020204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090374" y="3483667"/>
            <a:ext cx="9797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500" dirty="0">
                <a:latin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</a:rPr>
              <a:t>SNMPV1:</a:t>
            </a:r>
            <a:endParaRPr lang="en-US" sz="15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4601" y="3190793"/>
            <a:ext cx="3418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Textual convention is defined as a data-type in SNMPv2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gives the syntax and meaning of the textual convention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Display-hint gives more information about the value of instance of the object. For example here, ‘a ‘ represents ASCII, we can have b – binary  O – octal etc. SNMPV1 has no such option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186" y="3190793"/>
            <a:ext cx="976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6022" y="85488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321186" y="6342264"/>
            <a:ext cx="8359175" cy="140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690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4563" y="6356351"/>
            <a:ext cx="3410487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15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07263" y="449867"/>
            <a:ext cx="514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Creation of Row: </a:t>
            </a:r>
            <a:r>
              <a:rPr lang="en-US" sz="2800" b="1" dirty="0" err="1">
                <a:latin typeface="Arial" panose="020B0604020202020204" pitchFamily="34" charset="0"/>
              </a:rPr>
              <a:t>RowStatus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21972" y="3826405"/>
            <a:ext cx="83841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8564"/>
              </p:ext>
            </p:extLst>
          </p:nvPr>
        </p:nvGraphicFramePr>
        <p:xfrm>
          <a:off x="1213338" y="1018167"/>
          <a:ext cx="7150685" cy="26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Document" r:id="rId3" imgW="5630312" imgH="3423461" progId="Word.Document.8">
                  <p:embed/>
                </p:oleObj>
              </mc:Choice>
              <mc:Fallback>
                <p:oleObj name="Document" r:id="rId3" imgW="5630312" imgH="34234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338" y="1018167"/>
                        <a:ext cx="7150685" cy="267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66932" y="3826405"/>
            <a:ext cx="644349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Status: A new column is added to the conceptual table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SYNTAX of Status is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RowStatus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Value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RowStatus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Enumerated INTEGER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Last 3 states , along with first state are used by the manager to create and delete rows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First 3 states  are used by the agent to give response to the manager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3339" y="126702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321973" y="6343509"/>
            <a:ext cx="8518026" cy="37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756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7594" y="6356351"/>
            <a:ext cx="3307456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16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78177" y="464538"/>
            <a:ext cx="4815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Row Creation and Deletion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21972" y="6356351"/>
            <a:ext cx="81933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44945"/>
              </p:ext>
            </p:extLst>
          </p:nvPr>
        </p:nvGraphicFramePr>
        <p:xfrm>
          <a:off x="1527416" y="1009491"/>
          <a:ext cx="6405970" cy="467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VISIO" r:id="rId3" imgW="4853940" imgH="4853940" progId="Visio.Drawing.4">
                  <p:embed/>
                </p:oleObj>
              </mc:Choice>
              <mc:Fallback>
                <p:oleObj name="VISIO" r:id="rId3" imgW="4853940" imgH="48539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416" y="1009491"/>
                        <a:ext cx="6405970" cy="4670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13339" y="92556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512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30321" y="6356351"/>
            <a:ext cx="3384729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17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02288" y="499758"/>
            <a:ext cx="514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Create-and-Go Row Creation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46328"/>
              </p:ext>
            </p:extLst>
          </p:nvPr>
        </p:nvGraphicFramePr>
        <p:xfrm>
          <a:off x="4031087" y="1429555"/>
          <a:ext cx="4941883" cy="467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VISIO" r:id="rId3" imgW="6670548" imgH="4168140" progId="Visio.Drawing.4">
                  <p:embed/>
                </p:oleObj>
              </mc:Choice>
              <mc:Fallback>
                <p:oleObj name="VISIO" r:id="rId3" imgW="6670548" imgH="41681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087" y="1429555"/>
                        <a:ext cx="4941883" cy="4671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5165" y="1022978"/>
            <a:ext cx="3950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manager sends a request to the agent to create a row and make it active immediately, by setting status = 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Index represents the row number. Index is suffixed with the other two columnar objects  also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we are adding a row in the third position.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default value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DefData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data 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the agent creates the row by interacting with the managed entity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Status = 1 in the response, i.e. row is active.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response also contains the values of all columnar objects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3339" y="75731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321972" y="6356015"/>
            <a:ext cx="8008739" cy="3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339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14411" y="6356351"/>
            <a:ext cx="3500639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18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10343" y="453400"/>
            <a:ext cx="6500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Create-and-Wait: Row </a:t>
            </a:r>
            <a:r>
              <a:rPr lang="en-US" sz="2800" b="1" dirty="0" smtClean="0">
                <a:latin typeface="Arial" panose="020B0604020202020204" pitchFamily="34" charset="0"/>
              </a:rPr>
              <a:t>Creation (1/2)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01052"/>
              </p:ext>
            </p:extLst>
          </p:nvPr>
        </p:nvGraphicFramePr>
        <p:xfrm>
          <a:off x="1582151" y="1135376"/>
          <a:ext cx="6518660" cy="518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VISIO" r:id="rId3" imgW="6441948" imgH="6911340" progId="Visio.Drawing.4">
                  <p:embed/>
                </p:oleObj>
              </mc:Choice>
              <mc:Fallback>
                <p:oleObj name="VISIO" r:id="rId3" imgW="6441948" imgH="69113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151" y="1135376"/>
                        <a:ext cx="6518660" cy="5189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2875" y="113196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09977" y="6361231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795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3549" y="1031816"/>
            <a:ext cx="81313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Manager sends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SetRequest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PDU with status 5, to mean create a row and wait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Since a value for  the columnar object is not passed by the manager, the agent sends a response with status 3, which means the row is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NotReady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manager now sends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GetRequest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message asking for data in the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row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agent responds with saying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NoSuchName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because there is no value yet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manager sends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SetRequest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setting value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DefData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agent responds, the row is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NotInService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Now the manager sends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SetRequest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status as 1 = Active. The agent responds (confirms) with status 1 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 that every time the manager sends a request, the agent either validates or sets the value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27906" y="453400"/>
            <a:ext cx="6688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Create-and-Wait: Row </a:t>
            </a:r>
            <a:r>
              <a:rPr lang="en-US" sz="2800" b="1" dirty="0" smtClean="0">
                <a:latin typeface="Arial" panose="020B0604020202020204" pitchFamily="34" charset="0"/>
              </a:rPr>
              <a:t>Creation 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</a:rPr>
              <a:t>(2/2)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875" y="113196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83549" y="6315092"/>
            <a:ext cx="8193583" cy="28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417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075015" y="861816"/>
            <a:ext cx="6472238" cy="5488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1075015" y="1663303"/>
            <a:ext cx="5917406" cy="3823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tabLst>
                <a:tab pos="342900" algn="l"/>
              </a:tabLst>
              <a:defRPr/>
            </a:pPr>
            <a:r>
              <a:rPr lang="en-US" sz="2100" dirty="0">
                <a:latin typeface="Arial" charset="0"/>
              </a:rPr>
              <a:t>SNMPv2 enhancements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2100" dirty="0">
                <a:latin typeface="Arial" charset="0"/>
              </a:rPr>
              <a:t>Additional messages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2100" dirty="0">
                <a:latin typeface="Arial" charset="0"/>
              </a:rPr>
              <a:t>Formalization of SMI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342900" algn="l"/>
              </a:tabLst>
              <a:defRPr/>
            </a:pPr>
            <a:r>
              <a:rPr lang="en-US" sz="2100" dirty="0">
                <a:latin typeface="Arial" charset="0"/>
              </a:rPr>
              <a:t>SNMPv2 System Architecture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342900" algn="l"/>
              </a:tabLst>
              <a:defRPr/>
            </a:pPr>
            <a:r>
              <a:rPr lang="en-US" sz="2100" dirty="0">
                <a:latin typeface="Arial" charset="0"/>
              </a:rPr>
              <a:t>SNMP MIB modifications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342900" algn="l"/>
              </a:tabLst>
              <a:defRPr/>
            </a:pPr>
            <a:r>
              <a:rPr lang="en-US" sz="2100" dirty="0">
                <a:latin typeface="Arial" charset="0"/>
              </a:rPr>
              <a:t>Table expansion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342900" algn="l"/>
              </a:tabLst>
              <a:defRPr/>
            </a:pPr>
            <a:r>
              <a:rPr lang="en-US" sz="2100" dirty="0">
                <a:latin typeface="Arial" charset="0"/>
              </a:rPr>
              <a:t>SNMP v2 PDUs and operations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342900" algn="l"/>
              </a:tabLst>
              <a:defRPr/>
            </a:pPr>
            <a:r>
              <a:rPr lang="en-US" sz="2100" dirty="0">
                <a:latin typeface="Arial" charset="0"/>
              </a:rPr>
              <a:t>Compatibility with SNMPv1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tabLst>
                <a:tab pos="342900" algn="l"/>
              </a:tabLst>
              <a:defRPr/>
            </a:pPr>
            <a:r>
              <a:rPr lang="en-US" sz="2100" dirty="0">
                <a:latin typeface="Arial" charset="0"/>
              </a:rPr>
              <a:t>Proxy server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tabLst>
                <a:tab pos="342900" algn="l"/>
              </a:tabLst>
              <a:defRPr/>
            </a:pPr>
            <a:r>
              <a:rPr lang="en-US" sz="2100" dirty="0">
                <a:latin typeface="Arial" charset="0"/>
              </a:rPr>
              <a:t>Bilingual manager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1"/>
            <a:ext cx="3371850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3339" y="77609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21972" y="6350677"/>
            <a:ext cx="833263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88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290" y="6356351"/>
            <a:ext cx="3487760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20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99059" y="444770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Row Deletion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493201"/>
              </p:ext>
            </p:extLst>
          </p:nvPr>
        </p:nvGraphicFramePr>
        <p:xfrm>
          <a:off x="3464417" y="1162264"/>
          <a:ext cx="5193808" cy="40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VISIO" r:id="rId3" imgW="6670548" imgH="4168140" progId="Visio.Drawing.4">
                  <p:embed/>
                </p:oleObj>
              </mc:Choice>
              <mc:Fallback>
                <p:oleObj name="VISIO" r:id="rId3" imgW="6670548" imgH="41681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417" y="1162264"/>
                        <a:ext cx="5193808" cy="40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7694" y="1226700"/>
            <a:ext cx="30467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deleting a row, the manager sends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SetRequest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status 6, to destroy a specific row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Independently of the status of the row, it is deleted by the agent and a response is sent back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2148" y="107188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193183" y="6310843"/>
            <a:ext cx="8320975" cy="455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62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8654" y="6356351"/>
            <a:ext cx="3526396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21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28850" y="326362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SNMPv2 MIB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130090"/>
              </p:ext>
            </p:extLst>
          </p:nvPr>
        </p:nvGraphicFramePr>
        <p:xfrm>
          <a:off x="1559131" y="695460"/>
          <a:ext cx="6610423" cy="3610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VISIO" r:id="rId3" imgW="6938772" imgH="5937504" progId="Visio.Drawing.4">
                  <p:embed/>
                </p:oleObj>
              </mc:Choice>
              <mc:Fallback>
                <p:oleObj name="VISIO" r:id="rId3" imgW="6938772" imgH="5937504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131" y="695460"/>
                        <a:ext cx="6610423" cy="3610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56277" y="4309813"/>
            <a:ext cx="777984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a placeholder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System group: A table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sysORTable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added that lists resources that the agent controls; NMS configures NE through the agents.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Most of the objects in the SNMPv1 obsoleted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Object Groups and Notification Groups defined for conformance specifications.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4110" y="107506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21972" y="4321381"/>
            <a:ext cx="8072605" cy="535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321972" y="6293090"/>
            <a:ext cx="8113369" cy="480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494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1685" y="6356351"/>
            <a:ext cx="3423365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22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97977" y="410807"/>
            <a:ext cx="6226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Conformance: OBJECT-GROUP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54290" y="4113784"/>
            <a:ext cx="1547569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sz="1800" b="1" dirty="0">
                <a:latin typeface="Arial" panose="020B0604020202020204" pitchFamily="34" charset="0"/>
              </a:rPr>
              <a:t>Notes</a:t>
            </a:r>
            <a:endParaRPr lang="en-US" sz="1800" b="1" dirty="0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74566"/>
              </p:ext>
            </p:extLst>
          </p:nvPr>
        </p:nvGraphicFramePr>
        <p:xfrm>
          <a:off x="1728076" y="4391696"/>
          <a:ext cx="6359856" cy="192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Document" r:id="rId3" imgW="5653342" imgH="1872881" progId="Word.Document.8">
                  <p:embed/>
                </p:oleObj>
              </mc:Choice>
              <mc:Fallback>
                <p:oleObj name="Document" r:id="rId3" imgW="5653342" imgH="18728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076" y="4391696"/>
                        <a:ext cx="6359856" cy="1929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36372" y="934027"/>
            <a:ext cx="776361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Conformance defined by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OBJECT-GROUP macro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NOTIFICATION-GROUP macro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OBJECT-GROUP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Compiled during implementation, not at run time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OBJECTS clause names each object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Every object belongs to an OBJECT-GROUP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Access defined by MAX-ACCESS, the maximum access privilege for the object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7976" y="102139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21972" y="4083414"/>
            <a:ext cx="8193378" cy="158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21973" y="6321151"/>
            <a:ext cx="8338840" cy="482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49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7442" y="6356351"/>
            <a:ext cx="3397608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23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94704" y="455423"/>
            <a:ext cx="6903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Conformance: NOTIFICATION-GROUP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10805" y="3495098"/>
            <a:ext cx="1504103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sz="1800" b="1" dirty="0">
                <a:latin typeface="Arial" panose="020B0604020202020204" pitchFamily="34" charset="0"/>
              </a:rPr>
              <a:t>Notes</a:t>
            </a:r>
            <a:endParaRPr lang="en-US" sz="1800" b="1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14450" y="1122467"/>
            <a:ext cx="78295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NOTIFICATION-GROUP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Contains trap entities defined in SMIv1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NOTIFICATIONS clause identifies the notifications in the group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NOTIFICATIONS-GROUP macro compiled during implementation, not at run time </a:t>
            </a: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  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89890"/>
              </p:ext>
            </p:extLst>
          </p:nvPr>
        </p:nvGraphicFramePr>
        <p:xfrm>
          <a:off x="1762857" y="3849841"/>
          <a:ext cx="6389470" cy="211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Document" r:id="rId3" imgW="5653342" imgH="1518494" progId="Word.Document.8">
                  <p:embed/>
                </p:oleObj>
              </mc:Choice>
              <mc:Fallback>
                <p:oleObj name="Document" r:id="rId3" imgW="5653342" imgH="15184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857" y="3849841"/>
                        <a:ext cx="6389470" cy="211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13339" y="109174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321972" y="6348339"/>
            <a:ext cx="837362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321972" y="3371926"/>
            <a:ext cx="8166403" cy="53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76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24259" y="6356351"/>
            <a:ext cx="3590791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24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40997" y="424816"/>
            <a:ext cx="5645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Compliance-module compliance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337" y="2546235"/>
            <a:ext cx="1512277" cy="3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sz="1800" b="1" dirty="0">
                <a:latin typeface="Arial" panose="020B0604020202020204" pitchFamily="34" charset="0"/>
              </a:rPr>
              <a:t>Notes</a:t>
            </a:r>
            <a:endParaRPr lang="en-US" sz="1800" b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27808" y="915019"/>
            <a:ext cx="828838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 Compliance has two classes of groups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MANDATORY-GROUPS ... Required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GROUP		          …Optional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Module compliance macro defines minimum set of requirements for implementation of one or more MIB modules.</a:t>
            </a: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75715"/>
              </p:ext>
            </p:extLst>
          </p:nvPr>
        </p:nvGraphicFramePr>
        <p:xfrm>
          <a:off x="855773" y="3036437"/>
          <a:ext cx="7659575" cy="3319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Document" r:id="rId3" imgW="5638800" imgH="3770376" progId="Word.Document.8">
                  <p:embed/>
                </p:oleObj>
              </mc:Choice>
              <mc:Fallback>
                <p:oleObj name="Document" r:id="rId3" imgW="5638800" imgH="3770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773" y="3036437"/>
                        <a:ext cx="7659575" cy="3319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13338" y="54198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582614" y="6327039"/>
            <a:ext cx="69327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432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37591" y="6331059"/>
            <a:ext cx="3474428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1938" y="6315535"/>
            <a:ext cx="2057400" cy="365125"/>
          </a:xfrm>
        </p:spPr>
        <p:txBody>
          <a:bodyPr/>
          <a:lstStyle/>
          <a:p>
            <a:fld id="{46B0EE10-57CA-435A-865E-59509D8CD147}" type="slidenum">
              <a:rPr lang="en-US" sz="1400" smtClean="0"/>
              <a:t>25</a:t>
            </a:fld>
            <a:endParaRPr lang="en-US" sz="1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37591" y="373127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Agent Capabilities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46412" y="1055319"/>
            <a:ext cx="78756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AGENT-CAPABILITIES - statements are used by manufacturers and implementers of SNMP agents to document (for their users) the features supported by the implementation. 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AGENT-CAPABILITIES macro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SUPPORTS modules and includes groups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VARIATION identifies additional features 	</a:t>
            </a: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59793"/>
              </p:ext>
            </p:extLst>
          </p:nvPr>
        </p:nvGraphicFramePr>
        <p:xfrm>
          <a:off x="521409" y="3245475"/>
          <a:ext cx="5106659" cy="319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Document" r:id="rId3" imgW="5643986" imgH="4227052" progId="Word.Document.8">
                  <p:embed/>
                </p:oleObj>
              </mc:Choice>
              <mc:Fallback>
                <p:oleObj name="Document" r:id="rId3" imgW="5643986" imgH="42270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09" y="3245475"/>
                        <a:ext cx="5106659" cy="3193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731098" y="3153283"/>
            <a:ext cx="325835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defRPr/>
            </a:pPr>
            <a:r>
              <a:rPr lang="en-US" sz="1800" b="1" dirty="0"/>
              <a:t>Notes</a:t>
            </a:r>
          </a:p>
          <a:p>
            <a:pPr>
              <a:buFontTx/>
              <a:buChar char="•"/>
              <a:defRPr/>
            </a:pPr>
            <a:r>
              <a:rPr lang="en-US" sz="1800" dirty="0" smtClean="0"/>
              <a:t>The </a:t>
            </a:r>
            <a:r>
              <a:rPr lang="en-US" sz="1800" dirty="0"/>
              <a:t>actual MIB modules that are implemented in an agent are specified by module Agent Capabilities</a:t>
            </a:r>
          </a:p>
          <a:p>
            <a:pPr>
              <a:buFontTx/>
              <a:buChar char="•"/>
              <a:defRPr/>
            </a:pPr>
            <a:r>
              <a:rPr lang="en-US" sz="1800" dirty="0"/>
              <a:t>Objects and notifications are combined into groups for the convenience of defining module compliance and agent capabilities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1823" y="97692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321973" y="6307006"/>
            <a:ext cx="8387366" cy="233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478241" y="2994987"/>
            <a:ext cx="69327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460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169" y="6356351"/>
            <a:ext cx="3474881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26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20754" y="443700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SNMPv2 SNMP MIB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594228"/>
              </p:ext>
            </p:extLst>
          </p:nvPr>
        </p:nvGraphicFramePr>
        <p:xfrm>
          <a:off x="3253525" y="1124895"/>
          <a:ext cx="5413957" cy="449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VISIO" r:id="rId3" imgW="6164580" imgH="5590032" progId="Visio.Drawing.4">
                  <p:embed/>
                </p:oleObj>
              </mc:Choice>
              <mc:Fallback>
                <p:oleObj name="VISIO" r:id="rId3" imgW="6164580" imgH="5590032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525" y="1124895"/>
                        <a:ext cx="5413957" cy="4499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83713" y="4770374"/>
            <a:ext cx="25196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dirty="0">
                <a:latin typeface="Arial" panose="020B0604020202020204" pitchFamily="34" charset="0"/>
              </a:rPr>
              <a:t> Compare this to SNMPv1 MIB!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206" y="1698759"/>
            <a:ext cx="23259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SNMP group in SNMPv2 is simplified by removing many entities.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has just 8 entities, 6 from old ( 1,3,6,30,31,32) and 2 newly added (4,5)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3339" y="77423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14206" y="6356351"/>
            <a:ext cx="8634464" cy="48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284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27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29466" y="471309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latin typeface="Arial" panose="020B0604020202020204" pitchFamily="34" charset="0"/>
              </a:rPr>
              <a:t>snmpMIBObjects</a:t>
            </a:r>
            <a:r>
              <a:rPr lang="en-US" sz="2800" b="1" dirty="0">
                <a:latin typeface="Arial" panose="020B0604020202020204" pitchFamily="34" charset="0"/>
              </a:rPr>
              <a:t> MIB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19094"/>
              </p:ext>
            </p:extLst>
          </p:nvPr>
        </p:nvGraphicFramePr>
        <p:xfrm>
          <a:off x="839510" y="1592522"/>
          <a:ext cx="7184028" cy="398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VISIO" r:id="rId3" imgW="6694932" imgH="4396740" progId="Visio.Drawing.4">
                  <p:embed/>
                </p:oleObj>
              </mc:Choice>
              <mc:Fallback>
                <p:oleObj name="VISIO" r:id="rId3" imgW="6694932" imgH="43967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10" y="1592522"/>
                        <a:ext cx="7184028" cy="3984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36904" y="137159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321972" y="6316886"/>
            <a:ext cx="8474297" cy="39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321972" y="374693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519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5318" y="6356351"/>
            <a:ext cx="2057400" cy="365125"/>
          </a:xfrm>
        </p:spPr>
        <p:txBody>
          <a:bodyPr/>
          <a:lstStyle/>
          <a:p>
            <a:fld id="{46B0EE10-57CA-435A-865E-59509D8CD14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2376" y="1214378"/>
            <a:ext cx="72403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information on Trap is redefined in SNMPv2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added under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snmpMIBObjects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modules under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snmpMIBObjects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snmpTrap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(4) – information group containing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trapid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enterprise id</a:t>
            </a:r>
          </a:p>
          <a:p>
            <a:pPr lvl="1">
              <a:buFontTx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snmpTraps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(5) – well known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traps </a:t>
            </a:r>
          </a:p>
          <a:p>
            <a:pPr lvl="2">
              <a:buFontTx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the same OID!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SNMPv1,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coldStart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has OID 0,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WarmStart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1, etc.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snmpSet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– manager to manager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-Notification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Subnodes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1,2,3 are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obsolete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29466" y="471309"/>
            <a:ext cx="5809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latin typeface="Arial" panose="020B0604020202020204" pitchFamily="34" charset="0"/>
              </a:rPr>
              <a:t>snmpMIBObjects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</a:rPr>
              <a:t>MIB continued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31820" y="6356350"/>
            <a:ext cx="8564449" cy="265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1036904" y="98522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848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7442" y="6469200"/>
            <a:ext cx="3397608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29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57450" y="331561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SNMPv2 PDU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93825"/>
              </p:ext>
            </p:extLst>
          </p:nvPr>
        </p:nvGraphicFramePr>
        <p:xfrm>
          <a:off x="882202" y="796356"/>
          <a:ext cx="7379595" cy="109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VISIO" r:id="rId3" imgW="7356348" imgH="1424940" progId="Visio.Drawing.4">
                  <p:embed/>
                </p:oleObj>
              </mc:Choice>
              <mc:Fallback>
                <p:oleObj name="VISIO" r:id="rId3" imgW="7356348" imgH="14249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202" y="796356"/>
                        <a:ext cx="7379595" cy="1098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39576" y="1741806"/>
            <a:ext cx="8464846" cy="399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169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>
              <a:spcBef>
                <a:spcPct val="0"/>
              </a:spcBef>
            </a:pPr>
            <a:r>
              <a:rPr lang="en-US" sz="1690" dirty="0" smtClean="0">
                <a:latin typeface="Arial" panose="020B0604020202020204" pitchFamily="34" charset="0"/>
                <a:cs typeface="Arial" panose="020B0604020202020204" pitchFamily="34" charset="0"/>
              </a:rPr>
              <a:t>PDU </a:t>
            </a: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type – identifies the PDU type out of 7 messages</a:t>
            </a:r>
          </a:p>
          <a:p>
            <a:pPr>
              <a:spcBef>
                <a:spcPct val="0"/>
              </a:spcBef>
            </a:pPr>
            <a:r>
              <a:rPr lang="en-US" sz="1690" dirty="0" err="1">
                <a:latin typeface="Arial" panose="020B0604020202020204" pitchFamily="34" charset="0"/>
                <a:cs typeface="Arial" panose="020B0604020202020204" pitchFamily="34" charset="0"/>
              </a:rPr>
              <a:t>RequestID</a:t>
            </a: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 uniquely identifies the request response pair</a:t>
            </a:r>
          </a:p>
          <a:p>
            <a:pPr>
              <a:spcBef>
                <a:spcPct val="0"/>
              </a:spcBef>
            </a:pP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Error status and error index are used to identify error in communication if any</a:t>
            </a:r>
          </a:p>
          <a:p>
            <a:pPr lvl="1">
              <a:spcBef>
                <a:spcPct val="0"/>
              </a:spcBef>
            </a:pP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In request messages from the manager, these two fields are either set to 0 or ignored</a:t>
            </a:r>
          </a:p>
          <a:p>
            <a:pPr lvl="1">
              <a:spcBef>
                <a:spcPct val="0"/>
              </a:spcBef>
            </a:pP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In the response message,  (from the agent) error status is set to 0 if no error, otherwise corresponding status value and index are entered</a:t>
            </a:r>
          </a:p>
          <a:p>
            <a:pPr lvl="1">
              <a:spcBef>
                <a:spcPct val="0"/>
              </a:spcBef>
            </a:pP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There is a list of error status, shown in next slide.  Error index identifies the variable binding in the variable binding list, which caused the error</a:t>
            </a:r>
          </a:p>
          <a:p>
            <a:pPr>
              <a:spcBef>
                <a:spcPct val="0"/>
              </a:spcBef>
            </a:pP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The variable binding list is the list of </a:t>
            </a:r>
            <a:r>
              <a:rPr lang="en-US" sz="1690" dirty="0" err="1">
                <a:latin typeface="Arial" panose="020B0604020202020204" pitchFamily="34" charset="0"/>
                <a:cs typeface="Arial" panose="020B0604020202020204" pitchFamily="34" charset="0"/>
              </a:rPr>
              <a:t>varbind</a:t>
            </a: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 name and value for which the manager requested values  </a:t>
            </a:r>
          </a:p>
          <a:p>
            <a:pPr>
              <a:spcBef>
                <a:spcPct val="0"/>
              </a:spcBef>
            </a:pP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 Standardized format for all messages</a:t>
            </a:r>
          </a:p>
          <a:p>
            <a:pPr>
              <a:spcBef>
                <a:spcPct val="0"/>
              </a:spcBef>
            </a:pP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 Interpretation of error status and error index fields; In v1, if error occurs status and index </a:t>
            </a:r>
            <a:r>
              <a:rPr lang="en-US" sz="1690" dirty="0" smtClean="0">
                <a:latin typeface="Arial" panose="020B0604020202020204" pitchFamily="34" charset="0"/>
                <a:cs typeface="Arial" panose="020B0604020202020204" pitchFamily="34" charset="0"/>
              </a:rPr>
              <a:t>field   </a:t>
            </a: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filled, but </a:t>
            </a:r>
            <a:r>
              <a:rPr lang="en-US" sz="1690" dirty="0" err="1">
                <a:latin typeface="Arial" panose="020B0604020202020204" pitchFamily="34" charset="0"/>
                <a:cs typeface="Arial" panose="020B0604020202020204" pitchFamily="34" charset="0"/>
              </a:rPr>
              <a:t>varBindList</a:t>
            </a:r>
            <a:r>
              <a:rPr lang="en-US" sz="1690" dirty="0">
                <a:latin typeface="Arial" panose="020B0604020202020204" pitchFamily="34" charset="0"/>
                <a:cs typeface="Arial" panose="020B0604020202020204" pitchFamily="34" charset="0"/>
              </a:rPr>
              <a:t> blank 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39576" y="331560"/>
            <a:ext cx="8175773" cy="511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1213339" y="86006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463640" y="6469200"/>
            <a:ext cx="80517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93194" y="5755135"/>
            <a:ext cx="56786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b="1" dirty="0">
                <a:latin typeface="Arial" panose="020B0604020202020204" pitchFamily="34" charset="0"/>
              </a:rPr>
              <a:t>     Interpretation in v2	</a:t>
            </a:r>
            <a:r>
              <a:rPr lang="en-US" sz="1400" b="1" dirty="0" smtClean="0">
                <a:latin typeface="Arial" panose="020B0604020202020204" pitchFamily="34" charset="0"/>
              </a:rPr>
              <a:t>Status</a:t>
            </a:r>
            <a:r>
              <a:rPr lang="en-US" sz="1400" b="1" dirty="0">
                <a:latin typeface="Arial" panose="020B0604020202020204" pitchFamily="34" charset="0"/>
              </a:rPr>
              <a:t>	Index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dirty="0" err="1">
                <a:latin typeface="Arial" panose="020B0604020202020204" pitchFamily="34" charset="0"/>
              </a:rPr>
              <a:t>varBindList</a:t>
            </a:r>
            <a:r>
              <a:rPr lang="en-US" sz="1400" dirty="0">
                <a:latin typeface="Arial" panose="020B0604020202020204" pitchFamily="34" charset="0"/>
              </a:rPr>
              <a:t> ignored	     </a:t>
            </a:r>
            <a:r>
              <a:rPr lang="en-US" sz="1400" dirty="0" smtClean="0">
                <a:latin typeface="Arial" panose="020B0604020202020204" pitchFamily="34" charset="0"/>
              </a:rPr>
              <a:t>                   </a:t>
            </a:r>
            <a:r>
              <a:rPr lang="en-US" sz="1400" dirty="0">
                <a:latin typeface="Arial" panose="020B0604020202020204" pitchFamily="34" charset="0"/>
              </a:rPr>
              <a:t>x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dirty="0" err="1">
                <a:latin typeface="Arial" panose="020B0604020202020204" pitchFamily="34" charset="0"/>
              </a:rPr>
              <a:t>varBind</a:t>
            </a:r>
            <a:r>
              <a:rPr lang="en-US" sz="1400" dirty="0">
                <a:latin typeface="Arial" panose="020B0604020202020204" pitchFamily="34" charset="0"/>
              </a:rPr>
              <a:t> of index field ignored	</a:t>
            </a:r>
            <a:r>
              <a:rPr lang="en-US" sz="1400" dirty="0" smtClean="0">
                <a:latin typeface="Arial" panose="020B0604020202020204" pitchFamily="34" charset="0"/>
              </a:rPr>
              <a:t>     </a:t>
            </a:r>
            <a:r>
              <a:rPr lang="en-US" sz="1400" dirty="0">
                <a:latin typeface="Arial" panose="020B0604020202020204" pitchFamily="34" charset="0"/>
              </a:rPr>
              <a:t>x	    x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21972" y="1804244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773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333213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32418" y="593958"/>
            <a:ext cx="3602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Major </a:t>
            </a:r>
            <a:r>
              <a:rPr lang="en-US" sz="2800" b="1" dirty="0" smtClean="0">
                <a:latin typeface="Arial" panose="020B0604020202020204" pitchFamily="34" charset="0"/>
              </a:rPr>
              <a:t>Changes (1/2)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66875" y="1337008"/>
            <a:ext cx="779493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 new messages : 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Bulk data transfer message: speeds up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get-next-request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Useful to retrieve data from tables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Manager-to-manager message: deals with interoperability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Enhancements to SMI: SMIv2 has 3 parts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Module definitions: MODULE-IDENTITY macro- Defines the semantics of information module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Object definitions: OBJECT-TYPE macro –Defines the syntax and semantics of managed objects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Trap definitions: NOTIFICATION-TYPE macro –Defines the notifications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3338" y="116709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21973" y="6233375"/>
            <a:ext cx="8193378" cy="317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332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8958" y="6356351"/>
            <a:ext cx="3346092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30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96557" y="437916"/>
            <a:ext cx="5814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SNMPv2 PDU and Error Status</a:t>
            </a: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53498"/>
              </p:ext>
            </p:extLst>
          </p:nvPr>
        </p:nvGraphicFramePr>
        <p:xfrm>
          <a:off x="2266682" y="961136"/>
          <a:ext cx="4494726" cy="539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Document" r:id="rId3" imgW="5627434" imgH="7041601" progId="Word.Document.8">
                  <p:embed/>
                </p:oleObj>
              </mc:Choice>
              <mc:Fallback>
                <p:oleObj name="Document" r:id="rId3" imgW="5627434" imgH="70416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682" y="961136"/>
                        <a:ext cx="4494726" cy="5395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3339" y="123450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21972" y="6304838"/>
            <a:ext cx="847429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383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6079" y="6356351"/>
            <a:ext cx="3358971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31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9403" y="490027"/>
            <a:ext cx="6220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SNMPv2 </a:t>
            </a:r>
            <a:r>
              <a:rPr lang="en-US" sz="2800" b="1" dirty="0" err="1">
                <a:latin typeface="Arial" panose="020B0604020202020204" pitchFamily="34" charset="0"/>
              </a:rPr>
              <a:t>GetBulkRequest</a:t>
            </a:r>
            <a:r>
              <a:rPr lang="en-US" sz="2800" b="1" dirty="0">
                <a:latin typeface="Arial" panose="020B0604020202020204" pitchFamily="34" charset="0"/>
              </a:rPr>
              <a:t> PDU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39395"/>
              </p:ext>
            </p:extLst>
          </p:nvPr>
        </p:nvGraphicFramePr>
        <p:xfrm>
          <a:off x="1455313" y="1296812"/>
          <a:ext cx="6957006" cy="143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VISIO" r:id="rId3" imgW="7356348" imgH="1424940" progId="Visio.Drawing.4">
                  <p:embed/>
                </p:oleObj>
              </mc:Choice>
              <mc:Fallback>
                <p:oleObj name="VISIO" r:id="rId3" imgW="7356348" imgH="14249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313" y="1296812"/>
                        <a:ext cx="6957006" cy="1438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39402" y="3292016"/>
            <a:ext cx="717594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2000" b="1" dirty="0" smtClean="0">
                <a:latin typeface="Arial" panose="020B0604020202020204" pitchFamily="34" charset="0"/>
              </a:rPr>
              <a:t>Notes</a:t>
            </a:r>
            <a:r>
              <a:rPr lang="en-US" sz="2000" i="1" dirty="0" smtClean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000" i="1" dirty="0" smtClean="0">
                <a:latin typeface="Arial" panose="020B0604020202020204" pitchFamily="34" charset="0"/>
              </a:rPr>
              <a:t>Error </a:t>
            </a:r>
            <a:r>
              <a:rPr lang="en-US" sz="2000" i="1" dirty="0">
                <a:latin typeface="Arial" panose="020B0604020202020204" pitchFamily="34" charset="0"/>
              </a:rPr>
              <a:t>status</a:t>
            </a:r>
            <a:r>
              <a:rPr lang="en-US" sz="2000" dirty="0">
                <a:latin typeface="Arial" panose="020B0604020202020204" pitchFamily="34" charset="0"/>
              </a:rPr>
              <a:t> field replaced by </a:t>
            </a:r>
            <a:r>
              <a:rPr lang="en-US" sz="2000" i="1" dirty="0">
                <a:latin typeface="Arial" panose="020B0604020202020204" pitchFamily="34" charset="0"/>
              </a:rPr>
              <a:t>Non-repeaters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i="1" dirty="0">
                <a:latin typeface="Arial" panose="020B0604020202020204" pitchFamily="34" charset="0"/>
              </a:rPr>
              <a:t> Error index</a:t>
            </a:r>
            <a:r>
              <a:rPr lang="en-US" sz="2000" dirty="0">
                <a:latin typeface="Arial" panose="020B0604020202020204" pitchFamily="34" charset="0"/>
              </a:rPr>
              <a:t> field replaced by </a:t>
            </a:r>
            <a:r>
              <a:rPr lang="en-US" sz="2000" i="1" dirty="0">
                <a:latin typeface="Arial" panose="020B0604020202020204" pitchFamily="34" charset="0"/>
              </a:rPr>
              <a:t>Max repetitions</a:t>
            </a:r>
          </a:p>
          <a:p>
            <a:pPr>
              <a:spcBef>
                <a:spcPct val="0"/>
              </a:spcBef>
            </a:pPr>
            <a:r>
              <a:rPr lang="en-US" sz="2000" i="1" dirty="0">
                <a:latin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</a:rPr>
              <a:t>No one-to-one relationship between request </a:t>
            </a: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  and response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Because the response will be larger than the request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Non-repeaters: number of non-repetitive scalar values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Max Repetitions: maximum number of tables rows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0308" y="117077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74372" y="2922564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474372" y="6309718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07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8958" y="6356351"/>
            <a:ext cx="3346092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32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80504" y="443941"/>
            <a:ext cx="5624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Get-Bulk-Request: Generic MIB 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640892"/>
              </p:ext>
            </p:extLst>
          </p:nvPr>
        </p:nvGraphicFramePr>
        <p:xfrm>
          <a:off x="1885548" y="1036410"/>
          <a:ext cx="5112912" cy="52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VISIO" r:id="rId3" imgW="5093208" imgH="6452616" progId="Visio.Drawing.4">
                  <p:embed/>
                </p:oleObj>
              </mc:Choice>
              <mc:Fallback>
                <p:oleObj name="VISIO" r:id="rId3" imgW="5093208" imgH="6452616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548" y="1036410"/>
                        <a:ext cx="5112912" cy="523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5693" y="68501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04855" y="315151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21972" y="6350500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260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1837" y="6356351"/>
            <a:ext cx="3333213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33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75309" y="456821"/>
            <a:ext cx="5033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Get-Next-Request Operation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111448"/>
              </p:ext>
            </p:extLst>
          </p:nvPr>
        </p:nvGraphicFramePr>
        <p:xfrm>
          <a:off x="1229439" y="980041"/>
          <a:ext cx="7302011" cy="482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VISIO" r:id="rId3" imgW="9448800" imgH="6557772" progId="Visio.Drawing.4">
                  <p:embed/>
                </p:oleObj>
              </mc:Choice>
              <mc:Fallback>
                <p:oleObj name="VISIO" r:id="rId3" imgW="9448800" imgH="6557772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439" y="980041"/>
                        <a:ext cx="7302011" cy="4828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1224" y="5627588"/>
            <a:ext cx="8818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defRPr/>
            </a:pPr>
            <a:r>
              <a:rPr lang="en-US" b="1" dirty="0"/>
              <a:t>Notes</a:t>
            </a:r>
          </a:p>
          <a:p>
            <a:pPr>
              <a:buFontTx/>
              <a:buChar char="•"/>
              <a:defRPr/>
            </a:pPr>
            <a:r>
              <a:rPr lang="en-US" dirty="0"/>
              <a:t>If it continues the operation, it would receive a </a:t>
            </a:r>
            <a:r>
              <a:rPr lang="en-US" dirty="0" err="1"/>
              <a:t>noSuchName</a:t>
            </a:r>
            <a:r>
              <a:rPr lang="en-US" dirty="0"/>
              <a:t> error message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9439" y="110572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74372" y="6374109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474372" y="5652890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957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56079" y="6356351"/>
            <a:ext cx="3358971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34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00250" y="496223"/>
            <a:ext cx="514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Get-Bulk-Request Operation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06039"/>
              </p:ext>
            </p:extLst>
          </p:nvPr>
        </p:nvGraphicFramePr>
        <p:xfrm>
          <a:off x="1108835" y="1289594"/>
          <a:ext cx="7287646" cy="520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VISIO" r:id="rId3" imgW="9430512" imgH="6569964" progId="Visio.Drawing.4">
                  <p:embed/>
                </p:oleObj>
              </mc:Choice>
              <mc:Fallback>
                <p:oleObj name="VISIO" r:id="rId3" imgW="9430512" imgH="6569964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835" y="1289594"/>
                        <a:ext cx="7287646" cy="5200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3339" y="71935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73488" y="348934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21972" y="6350497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512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Management: Principles and Practice         ©  Mani Subramanian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2736" y="1166732"/>
            <a:ext cx="7858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entire MIB can be read in just two requests and responses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first request says,  retrieve 2 non repetitive objects (the first value 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requesting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and B) and 3 repetitive objects (second operand 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 the columnar object T.E.1, T.E.2, T.E.3)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response yields value of A and B for the non repetitive objects and first 3 rows of the aggregate object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second request is for three more rows of  the table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Since there is only one row left to retrieve, the agent responds with the last row, the next lexicographic entity z, and error message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endOfMIBView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manager understands it as the end of the table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68192" y="496223"/>
            <a:ext cx="7047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Get-Bulk-Request </a:t>
            </a:r>
            <a:r>
              <a:rPr lang="en-US" sz="2800" b="1" dirty="0" smtClean="0">
                <a:latin typeface="Arial" panose="020B0604020202020204" pitchFamily="34" charset="0"/>
              </a:rPr>
              <a:t>Operation continued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3339" y="71935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31820" y="6356351"/>
            <a:ext cx="8716850" cy="177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140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4715" y="6356351"/>
            <a:ext cx="3320335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36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57449" y="528909"/>
            <a:ext cx="4909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Get-Bulk-Request Example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0838"/>
              </p:ext>
            </p:extLst>
          </p:nvPr>
        </p:nvGraphicFramePr>
        <p:xfrm>
          <a:off x="901521" y="1128263"/>
          <a:ext cx="7830355" cy="502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VISIO" r:id="rId3" imgW="8324088" imgH="4207764" progId="Visio.Drawing.4">
                  <p:embed/>
                </p:oleObj>
              </mc:Choice>
              <mc:Fallback>
                <p:oleObj name="VISIO" r:id="rId3" imgW="8324088" imgH="4207764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21" y="1128263"/>
                        <a:ext cx="7830355" cy="502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57577" y="400449"/>
            <a:ext cx="8603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114239" y="123450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57577" y="6356351"/>
            <a:ext cx="8603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582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8958" y="6356351"/>
            <a:ext cx="3346092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37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55031" y="413205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SNMPv2 Trap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51616"/>
              </p:ext>
            </p:extLst>
          </p:nvPr>
        </p:nvGraphicFramePr>
        <p:xfrm>
          <a:off x="1397975" y="1196197"/>
          <a:ext cx="6853109" cy="141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4" name="VISIO" r:id="rId3" imgW="7470648" imgH="1427988" progId="Visio.Drawing.4">
                  <p:embed/>
                </p:oleObj>
              </mc:Choice>
              <mc:Fallback>
                <p:oleObj name="VISIO" r:id="rId3" imgW="7470648" imgH="1427988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975" y="1196197"/>
                        <a:ext cx="6853109" cy="1419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19913"/>
              </p:ext>
            </p:extLst>
          </p:nvPr>
        </p:nvGraphicFramePr>
        <p:xfrm>
          <a:off x="1955006" y="4640277"/>
          <a:ext cx="5514740" cy="175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5" name="Document" r:id="rId5" imgW="5643986" imgH="1769413" progId="Word.Document.8">
                  <p:embed/>
                </p:oleObj>
              </mc:Choice>
              <mc:Fallback>
                <p:oleObj name="Document" r:id="rId5" imgW="5643986" imgH="17694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006" y="4640277"/>
                        <a:ext cx="5514740" cy="1755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397975" y="2973684"/>
            <a:ext cx="742405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NOTIFICATION-TYPE macro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OBJECTS clause, if present, defines order of variable bindings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Positions 1 and 2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VarBindList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sysUpTime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snmpTrapOID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31821" y="2875834"/>
            <a:ext cx="8590207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31820" y="367038"/>
            <a:ext cx="8590208" cy="107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1071672" y="90040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231821" y="6320973"/>
            <a:ext cx="8590208" cy="353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303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1685" y="6356351"/>
            <a:ext cx="3423365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38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57450" y="482086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Inform-Request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83335" y="3129566"/>
            <a:ext cx="8436400" cy="257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3361"/>
              </p:ext>
            </p:extLst>
          </p:nvPr>
        </p:nvGraphicFramePr>
        <p:xfrm>
          <a:off x="991673" y="1132112"/>
          <a:ext cx="7637172" cy="162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VISIO" r:id="rId3" imgW="7470648" imgH="1429512" progId="Visio.Drawing.4">
                  <p:embed/>
                </p:oleObj>
              </mc:Choice>
              <mc:Fallback>
                <p:oleObj name="VISIO" r:id="rId3" imgW="7470648" imgH="1429512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673" y="1132112"/>
                        <a:ext cx="7637172" cy="1625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13339" y="3489839"/>
            <a:ext cx="75063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Inform-Request behaves as trap in that the message goes from one manager to another unsolicited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receiving manager sends response to the sending manager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Recall that a trap is passively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received by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manager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83335" y="400275"/>
            <a:ext cx="843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1213339" y="123276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99245" y="6356349"/>
            <a:ext cx="8320489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66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8806" y="6356351"/>
            <a:ext cx="3436244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39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8295" y="598621"/>
            <a:ext cx="8067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Compatibility with SNMPv1: Bilingual Manager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353224"/>
              </p:ext>
            </p:extLst>
          </p:nvPr>
        </p:nvGraphicFramePr>
        <p:xfrm>
          <a:off x="2234487" y="1250342"/>
          <a:ext cx="4507604" cy="2488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VISIO" r:id="rId3" imgW="3494532" imgH="2237232" progId="Visio.Drawing.4">
                  <p:embed/>
                </p:oleObj>
              </mc:Choice>
              <mc:Fallback>
                <p:oleObj name="VISIO" r:id="rId3" imgW="3494532" imgH="2237232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487" y="1250342"/>
                        <a:ext cx="4507604" cy="2488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6722" y="3727995"/>
            <a:ext cx="8846819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Compatibility with SNMPv1 can be achieved in two ways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Bilingual Manager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Proxy Server 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Bilingual Manager: Implements both snmpv1 and v2 interpreter modules. The interpreter does all conversions and functions needed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Conversion of MIB variables and SNMP protocol operations in both directions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SNMP PDU contains the version number field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Disadvantage: expensive in resource and operation 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44699" y="498463"/>
            <a:ext cx="8397025" cy="55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1048294" y="226994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334852" y="6356350"/>
            <a:ext cx="8435662" cy="345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34853" y="3750196"/>
            <a:ext cx="8306872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984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29000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3339" y="100929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7" name="Rectangle 6"/>
          <p:cNvSpPr/>
          <p:nvPr/>
        </p:nvSpPr>
        <p:spPr>
          <a:xfrm>
            <a:off x="932913" y="1191226"/>
            <a:ext cx="72781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Textual conventions – defines new data types</a:t>
            </a: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Conformance statements – helps the customers to compare various products, and the vendors to be honest in claiming their product to be compatible with SNMP version.</a:t>
            </a: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Row creation and deletion in table</a:t>
            </a: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MIB enhancements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Internet node has 2 new subgroups: security and snmpv2</a:t>
            </a: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Change in communication model – Transport mappings- other than UDP at transport layer – 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Security features, originally to be in SNMPv2 moved to SNMPv3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SNMPv2, like SNMPv1, is community-based administrative framework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0865" y="601177"/>
            <a:ext cx="3602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Major Changes </a:t>
            </a:r>
            <a:r>
              <a:rPr lang="en-US" sz="2800" b="1" dirty="0" smtClean="0">
                <a:latin typeface="Arial" panose="020B0604020202020204" pitchFamily="34" charset="0"/>
              </a:rPr>
              <a:t>(2/2)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21972" y="6274813"/>
            <a:ext cx="8260187" cy="456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760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30321" y="6356351"/>
            <a:ext cx="3384729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40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4330" y="520942"/>
            <a:ext cx="8435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Compatibility with SNMPv1: SNMP Proxy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Server (1/2)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06062" y="3361385"/>
            <a:ext cx="8583607" cy="265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89646"/>
              </p:ext>
            </p:extLst>
          </p:nvPr>
        </p:nvGraphicFramePr>
        <p:xfrm>
          <a:off x="34587" y="1162657"/>
          <a:ext cx="4650078" cy="218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0" name="VISIO" r:id="rId3" imgW="3723132" imgH="2386584" progId="Visio.Drawing.4">
                  <p:embed/>
                </p:oleObj>
              </mc:Choice>
              <mc:Fallback>
                <p:oleObj name="VISIO" r:id="rId3" imgW="3723132" imgH="2386584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7" y="1162657"/>
                        <a:ext cx="4650078" cy="2184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101761"/>
              </p:ext>
            </p:extLst>
          </p:nvPr>
        </p:nvGraphicFramePr>
        <p:xfrm>
          <a:off x="1432203" y="3401815"/>
          <a:ext cx="6488304" cy="294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" name="VISIO" r:id="rId5" imgW="7394448" imgH="3636264" progId="Visio.Drawing.4">
                  <p:embed/>
                </p:oleObj>
              </mc:Choice>
              <mc:Fallback>
                <p:oleObj name="VISIO" r:id="rId5" imgW="7394448" imgH="3636264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203" y="3401815"/>
                        <a:ext cx="6488304" cy="2940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06062" y="385784"/>
            <a:ext cx="8583607" cy="166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1213339" y="94864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06062" y="6356351"/>
            <a:ext cx="8583608" cy="265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252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1837" y="6356351"/>
            <a:ext cx="3333213" cy="3651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7082" y="1462256"/>
            <a:ext cx="86425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SNMPv2 messages are passed without any changes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SNMPv1 messages are sent to the manager through the proxy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GetRequest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GetNextRequest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SetRequest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PDUs from SNMPv2 manager are passed though the proxy server without any change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There are two modifications applied to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GetBulkRequest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PDU, the values  of the two fields non-repeaters and max-repetitions to 0, and transmitted as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GetNextRequest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GetResponse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from v1 is passed through proxy unaltered, unless a response has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tooBigError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tooBigError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case the variable binding field should be removed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Trap from SNMPv1 agent is prepended with two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varBind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fields,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sysUptime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0, and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snmpTrapOID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0, with their associated values and then passed on to the SNMPv2 manager as SNMPv2 trap PDU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1668" y="371863"/>
            <a:ext cx="8860664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213339" y="94864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4330" y="520942"/>
            <a:ext cx="84353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Compatibility with SNMPv1: SNMP Proxy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Server (2/2)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41668" y="6356351"/>
            <a:ext cx="886066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673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7442" y="6356351"/>
            <a:ext cx="3397608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28850" y="690475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MIB enhancements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228850" y="3494716"/>
            <a:ext cx="422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964232"/>
              </p:ext>
            </p:extLst>
          </p:nvPr>
        </p:nvGraphicFramePr>
        <p:xfrm>
          <a:off x="1582616" y="1193904"/>
          <a:ext cx="5848494" cy="229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VISIO" r:id="rId3" imgW="7025640" imgH="2779776" progId="Visio.Drawing.4">
                  <p:embed/>
                </p:oleObj>
              </mc:Choice>
              <mc:Fallback>
                <p:oleObj name="VISIO" r:id="rId3" imgW="7025640" imgH="2779776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616" y="1193904"/>
                        <a:ext cx="5848494" cy="2294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35018" y="3632545"/>
            <a:ext cx="774534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new Objects are added to System group in SNMPv2 MIB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Extensive modification is done in  SNMP group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Additional SNMPv2 group added 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entities in SNMPv2 are hybrid, with some from SNMPv1 and some added under SNMPv2 node</a:t>
            </a:r>
          </a:p>
          <a:p>
            <a:pPr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Security group is a placeholder – has no objects</a:t>
            </a:r>
          </a:p>
          <a:p>
            <a:pPr>
              <a:spcBef>
                <a:spcPct val="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3339" y="71816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21972" y="6324918"/>
            <a:ext cx="8358389" cy="314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7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4716" y="6356351"/>
            <a:ext cx="3320334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6</a:t>
            </a:fld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794716" y="7827135"/>
            <a:ext cx="422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66115" y="534647"/>
            <a:ext cx="5064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SNMPv2 NM Architecture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498347"/>
              </p:ext>
            </p:extLst>
          </p:nvPr>
        </p:nvGraphicFramePr>
        <p:xfrm>
          <a:off x="798490" y="1161439"/>
          <a:ext cx="7724105" cy="467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VISIO" r:id="rId3" imgW="9470136" imgH="7075932" progId="Visio.Drawing.4">
                  <p:embed/>
                </p:oleObj>
              </mc:Choice>
              <mc:Fallback>
                <p:oleObj name="VISIO" r:id="rId3" imgW="9470136" imgH="7075932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490" y="1161439"/>
                        <a:ext cx="7724105" cy="4678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31820" y="5834130"/>
            <a:ext cx="8283530" cy="290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25898" y="5889837"/>
            <a:ext cx="1345531" cy="3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Arial" panose="020B0604020202020204" pitchFamily="34" charset="0"/>
              </a:rPr>
              <a:t>Notes</a:t>
            </a:r>
            <a:endParaRPr lang="en-US" sz="2000" b="1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893349" y="5863148"/>
            <a:ext cx="7005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latin typeface="Arial" panose="020B0604020202020204" pitchFamily="34" charset="0"/>
              </a:rPr>
              <a:t>Compare this figure with figure 4.9- SNMPv1 architecture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0584" y="86274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31820" y="6356351"/>
            <a:ext cx="82907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551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7442" y="6356351"/>
            <a:ext cx="3397608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 smtClean="0"/>
              <a:t>7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40924" y="653910"/>
            <a:ext cx="4445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SNMPv2 New Messages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40924" y="1210246"/>
            <a:ext cx="518282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inform-request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manager-to-manager message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get-bulk-request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transfer of large data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report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 not </a:t>
            </a:r>
            <a:r>
              <a:rPr lang="en-US" sz="2000" dirty="0" smtClean="0">
                <a:latin typeface="Arial" panose="020B0604020202020204" pitchFamily="34" charset="0"/>
              </a:rPr>
              <a:t>used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not specified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It is left to vendors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3339" y="93556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21972" y="6220496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279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8806" y="6356351"/>
            <a:ext cx="3436244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/>
              <a:t>8</a:t>
            </a:fld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2124" y="573991"/>
            <a:ext cx="8510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Structure of Management information v2 (SMIv2)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27910"/>
              </p:ext>
            </p:extLst>
          </p:nvPr>
        </p:nvGraphicFramePr>
        <p:xfrm>
          <a:off x="231043" y="1145043"/>
          <a:ext cx="5551571" cy="293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Document" r:id="rId3" imgW="5643986" imgH="3777488" progId="Word.Document.8">
                  <p:embed/>
                </p:oleObj>
              </mc:Choice>
              <mc:Fallback>
                <p:oleObj name="Document" r:id="rId3" imgW="5643986" imgH="37774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43" y="1145043"/>
                        <a:ext cx="5551571" cy="2937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072232"/>
              </p:ext>
            </p:extLst>
          </p:nvPr>
        </p:nvGraphicFramePr>
        <p:xfrm>
          <a:off x="118730" y="3962293"/>
          <a:ext cx="5996320" cy="257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Document" r:id="rId5" imgW="5648941" imgH="2544074" progId="Word.Document.8">
                  <p:embed/>
                </p:oleObj>
              </mc:Choice>
              <mc:Fallback>
                <p:oleObj name="Document" r:id="rId5" imgW="5648941" imgH="25440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30" y="3962293"/>
                        <a:ext cx="5996320" cy="2576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212081" y="1221644"/>
            <a:ext cx="3878967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Module is a group of related assignments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MODULE-IDENTITY macro defines the module definitions. It provides administrative info and revision history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example MODULE – IDENTITY macro, (for a network component vendor ‘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’ Info Tech Service) all clauses except the Revision clause is mandatory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6406" y="113581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18730" y="6356351"/>
            <a:ext cx="8803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747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1"/>
            <a:ext cx="3371850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Management: Principles and Practice         ©  Mani Subramanian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EE10-57CA-435A-865E-59509D8CD147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31092" y="501766"/>
            <a:ext cx="4383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anose="020B0604020202020204" pitchFamily="34" charset="0"/>
              </a:rPr>
              <a:t>OBJECT DEFINITIONS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7034" y="1043664"/>
            <a:ext cx="86312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Object Identity macro defines information about an object identifier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OBJECT IDENTIFIER defines the </a:t>
            </a:r>
            <a:r>
              <a:rPr lang="en-US" sz="2000" i="1" dirty="0">
                <a:latin typeface="Arial" panose="020B0604020202020204" pitchFamily="34" charset="0"/>
              </a:rPr>
              <a:t>administrative identification</a:t>
            </a:r>
            <a:r>
              <a:rPr lang="en-US" sz="2000" dirty="0">
                <a:latin typeface="Arial" panose="020B0604020202020204" pitchFamily="34" charset="0"/>
              </a:rPr>
              <a:t> of a node in the MIB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OBJECT-IDENTITY macro </a:t>
            </a:r>
            <a:r>
              <a:rPr lang="en-US" sz="2000" i="1" dirty="0">
                <a:latin typeface="Arial" panose="020B0604020202020204" pitchFamily="34" charset="0"/>
              </a:rPr>
              <a:t>assigns</a:t>
            </a:r>
            <a:r>
              <a:rPr lang="en-US" sz="2000" dirty="0">
                <a:latin typeface="Arial" panose="020B0604020202020204" pitchFamily="34" charset="0"/>
              </a:rPr>
              <a:t> an object identifier to an object identifier in the MIB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latin typeface="Arial" panose="020B0604020202020204" pitchFamily="34" charset="0"/>
              </a:rPr>
              <a:t> OBJECT-TYPE macro defines the </a:t>
            </a:r>
            <a:r>
              <a:rPr lang="en-US" sz="2000" i="1" dirty="0">
                <a:latin typeface="Arial" panose="020B0604020202020204" pitchFamily="34" charset="0"/>
              </a:rPr>
              <a:t>type</a:t>
            </a:r>
            <a:r>
              <a:rPr lang="en-US" sz="2000" dirty="0">
                <a:latin typeface="Arial" panose="020B0604020202020204" pitchFamily="34" charset="0"/>
              </a:rPr>
              <a:t> of a managed object. </a:t>
            </a:r>
            <a:r>
              <a:rPr lang="en-US" altLang="en-US" sz="2000" dirty="0">
                <a:latin typeface="Arial" panose="020B0604020202020204" pitchFamily="34" charset="0"/>
              </a:rPr>
              <a:t>It is also used to describe a new type</a:t>
            </a:r>
            <a:endParaRPr lang="en-US" sz="2000" dirty="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43" y="3652753"/>
            <a:ext cx="5463414" cy="2703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3338" y="92282"/>
            <a:ext cx="7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 6                                                                                      SNMP Management : SNMPv2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21972" y="6356351"/>
            <a:ext cx="847429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21972" y="348935"/>
            <a:ext cx="84742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22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2771</Words>
  <Application>Microsoft Office PowerPoint</Application>
  <PresentationFormat>On-screen Show (4:3)</PresentationFormat>
  <Paragraphs>385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Wingdings</vt:lpstr>
      <vt:lpstr>Office Theme</vt:lpstr>
      <vt:lpstr>VISIO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 Ent 64bit ENG</dc:creator>
  <cp:lastModifiedBy>Win 8 Ent 64bit ENG</cp:lastModifiedBy>
  <cp:revision>89</cp:revision>
  <dcterms:created xsi:type="dcterms:W3CDTF">2018-02-13T18:59:09Z</dcterms:created>
  <dcterms:modified xsi:type="dcterms:W3CDTF">2018-02-24T13:17:48Z</dcterms:modified>
</cp:coreProperties>
</file>