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y="9144000" cx="6858000"/>
  <p:notesSz cx="6858000" cy="9220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60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60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759825"/>
            <a:ext cx="2971799" cy="460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759825"/>
            <a:ext cx="2971799" cy="4603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7" name="Shape 69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0" name="Shape 74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3" name="Shape 783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8" name="Shape 798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1" name="Shape 811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0" name="Shape 870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9" name="Shape 899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9" name="Shape 929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4" name="Shape 944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379912"/>
            <a:ext cx="5029199" cy="4148137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2132011" y="692150"/>
            <a:ext cx="2593975" cy="34575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x="1957387" y="3741737"/>
            <a:ext cx="7315200" cy="1457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x="-1033462" y="2360612"/>
            <a:ext cx="73152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514350" y="2641600"/>
            <a:ext cx="58292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514350" y="2840038"/>
            <a:ext cx="5829299" cy="1960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x="685800" y="2470149"/>
            <a:ext cx="5486399" cy="582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344612" y="6400800"/>
            <a:ext cx="41148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344612" y="817562"/>
            <a:ext cx="41148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344612" y="7156450"/>
            <a:ext cx="4114800" cy="1073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42900" y="363537"/>
            <a:ext cx="2255837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2681288" y="363537"/>
            <a:ext cx="3833811" cy="7804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342900" y="1912938"/>
            <a:ext cx="2255837" cy="6254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42900" y="366712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42900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342900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3484562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x="3484562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514350" y="2641600"/>
            <a:ext cx="283845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3505200" y="2641600"/>
            <a:ext cx="283845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541337" y="587533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541337" y="3875087"/>
            <a:ext cx="5829299" cy="2000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514350" y="2641600"/>
            <a:ext cx="58292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51435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2343150" y="8331200"/>
            <a:ext cx="21717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0" y="533400"/>
            <a:ext cx="6900861" cy="484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SNMPv1 Network Management: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and Information Models</a:t>
            </a:r>
          </a:p>
        </p:txBody>
      </p:sp>
      <p:cxnSp>
        <p:nvCxnSpPr>
          <p:cNvPr id="60" name="Shape 6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3" name="Shape 6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791200" y="8305800"/>
            <a:ext cx="4572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33400" y="457200"/>
            <a:ext cx="56388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SNMPv1 &amp; SNMPv2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0" y="273367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0"/>
            <a:ext cx="6248399" cy="4195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4" name="Shape 19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96" name="Shape 19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7" name="Shape 19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609600" y="5943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9" name="Shape 199"/>
          <p:cNvSpPr txBox="1"/>
          <p:nvPr/>
        </p:nvSpPr>
        <p:spPr>
          <a:xfrm>
            <a:off x="0" y="5867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143000" y="5562600"/>
            <a:ext cx="47244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4.4  SNMP Document Evolution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Shape 20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6" name="Shape 20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 Model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28600" y="1066800"/>
            <a:ext cx="6388099" cy="4056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Organization Model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Relationship between network element,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agent, and manager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Hierarchical architecture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Model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ASN.1 syntax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SMI (Structure of Management Information)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 ( Management Information Base)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Model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Transfer syntax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over TCP/IP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services addressed by messages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framework community-based model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2" name="Shape 21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213" name="Shape 213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4" name="Shape 214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hape 21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0" name="Shape 22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0" y="4572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Two-Tier Organization Model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2600"/>
            <a:ext cx="6475411" cy="210978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457200" y="5105400"/>
            <a:ext cx="5895974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host that could query an agent is a manager.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7" name="Shape 22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609600" y="4800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9" name="Shape 229"/>
          <p:cNvSpPr txBox="1"/>
          <p:nvPr/>
        </p:nvSpPr>
        <p:spPr>
          <a:xfrm>
            <a:off x="0" y="4724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09600" y="4217987"/>
            <a:ext cx="5638800" cy="27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4.5  Two-Tier Organization Model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Shape 23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6" name="Shape 23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57200" y="457200"/>
            <a:ext cx="5689600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Three-Tier Organization Model: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RMON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93725" y="57007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761" y="1828800"/>
            <a:ext cx="2565400" cy="233838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57200" y="5105400"/>
            <a:ext cx="6105525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Managed object comprises network element and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management agent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RMON acts as an agent and a manager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RMON (Remote Monitoring) gathers data from MO,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analyses the data, and stores the data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Communicates the statistics to the manager 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43" name="Shape 24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4" name="Shape 24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609600" y="4800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6" name="Shape 246"/>
          <p:cNvSpPr txBox="1"/>
          <p:nvPr/>
        </p:nvSpPr>
        <p:spPr>
          <a:xfrm>
            <a:off x="0" y="4724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09600" y="4343400"/>
            <a:ext cx="56388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4.6  Three-Tier Organization Model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Shape 25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53" name="Shape 25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57200" y="457200"/>
            <a:ext cx="56927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Three-Tier Organization Model: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Server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93725" y="57007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447800"/>
            <a:ext cx="2962275" cy="303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533400" y="5638800"/>
            <a:ext cx="5770562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Proxy server converts non-SNMP data from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non-SNMP objects to SNMP compatible objects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messages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60" name="Shape 26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1" name="Shape 26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3" name="Shape 263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09600" y="4876800"/>
            <a:ext cx="55626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4.7  Proxy Server Organization Model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Shape 26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0" name="Shape 27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93725" y="7986711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66800"/>
            <a:ext cx="6019799" cy="59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457200" y="7391400"/>
            <a:ext cx="5360986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Messages between manager and agent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 of messages - 3 from manager and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 from agent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77" name="Shape 2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8" name="Shape 27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279" name="Shape 279"/>
          <p:cNvCxnSpPr/>
          <p:nvPr/>
        </p:nvCxnSpPr>
        <p:spPr>
          <a:xfrm>
            <a:off x="609600" y="7086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0" name="Shape 280"/>
          <p:cNvSpPr txBox="1"/>
          <p:nvPr/>
        </p:nvSpPr>
        <p:spPr>
          <a:xfrm>
            <a:off x="0" y="7010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Shape 28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6" name="Shape 28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 Messages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609600" y="1066800"/>
            <a:ext cx="5875337" cy="4056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Get-Request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by manager requesting data from agent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Get-Next-Request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Sent by manager requesting data on the next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 to the one specified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Set-Request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Initializes or changes the value of network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element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Get-Response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 responds with data for get and set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requests from the manager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Alarm generated by an agent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91" name="Shape 29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92" name="Shape 29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293" name="Shape 293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94" name="Shape 294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Shape 29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0" name="Shape 30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685800" y="1219200"/>
            <a:ext cx="5230811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 of Management Information (SMI)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(RFC 1155)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Managed Object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Scalar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Aggregate or tabular object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Management Information Base (RFC 1213)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57200" y="5181600"/>
            <a:ext cx="5856286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RFCs can be downloaded from ftp.internic.net/rfc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06" name="Shape 30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7" name="Shape 30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308" name="Shape 308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9" name="Shape 309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Shape 31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15" name="Shape 315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572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Object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57200" y="5257800"/>
            <a:ext cx="5278437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type and data type are synonymous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identifier is data type, not instance</a:t>
            </a: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instance IP address (See Figure 4.2)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587" y="1371600"/>
            <a:ext cx="6251574" cy="335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21" name="Shape 32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22" name="Shape 32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323" name="Shape 323"/>
          <p:cNvCxnSpPr/>
          <p:nvPr/>
        </p:nvCxnSpPr>
        <p:spPr>
          <a:xfrm>
            <a:off x="609600" y="4953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24" name="Shape 324"/>
          <p:cNvSpPr txBox="1"/>
          <p:nvPr/>
        </p:nvSpPr>
        <p:spPr>
          <a:xfrm>
            <a:off x="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Shape 32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30" name="Shape 33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0" y="457200"/>
            <a:ext cx="6858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Object: Multiple Instances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93725" y="57007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5486399" cy="276383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457200" y="5715000"/>
            <a:ext cx="6059487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3 Com hubs of the same version have identical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identifier; they are distinguished by the IP address.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IP address is an instance of the object.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38" name="Shape 33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0" name="Shape 340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0" name="Shape 7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1" name="Shape 71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4" name="Shape 7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457200" y="533400"/>
            <a:ext cx="58292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533400" y="1295400"/>
            <a:ext cx="5829299" cy="62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IETF SNMP standard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RFC, STD, and FYI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Model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and 3-tier models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 and agent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messages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management information, SMI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type and instance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Scalar and aggregate managed objects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information base, MIB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NMS physical and virtual databases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IETF MIB-2 standa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8" name="Shape 7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9" name="Shape 7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5" name="Shape 34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6" name="Shape 34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524000" y="6324600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22325" y="1001712"/>
            <a:ext cx="384175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Uniquely defined by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DESCRIPTOR AND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IDENTIFIER	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87" y="2268536"/>
            <a:ext cx="4891087" cy="53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487" y="3268661"/>
            <a:ext cx="6338886" cy="16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457200" y="5334000"/>
            <a:ext cx="3478212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ipAddrTable	ip 20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55" name="Shape 35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6" name="Shape 356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357" name="Shape 357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8" name="Shape 358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" name="Shape 36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64" name="Shape 364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Subnodes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593725" y="5243512"/>
            <a:ext cx="5329237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directory		OBJECT IDENTIFIER ::= {internet 1}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mgmt		OBJECT IDENTIFIER ::= {internet 2}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experimental	OBJECT IDENTIFIER ::= {internet 3}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private		OBJECT IDENTIFIER ::= {internet 4}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95400"/>
            <a:ext cx="6248399" cy="3287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70" name="Shape 37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71" name="Shape 37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372" name="Shape 372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73" name="Shape 373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Shape 37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79" name="Shape 379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4572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MIB Example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593725" y="63865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0"/>
            <a:ext cx="5487987" cy="45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604837" y="6019800"/>
            <a:ext cx="579596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 intended for vendor equipment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IANA (Internet Assigned Numbers Authority)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assigns identifiers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86" name="Shape 38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87" name="Shape 38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609600" y="5638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89" name="Shape 389"/>
          <p:cNvSpPr txBox="1"/>
          <p:nvPr/>
        </p:nvSpPr>
        <p:spPr>
          <a:xfrm>
            <a:off x="0" y="5562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Shape 39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95" name="Shape 395"/>
          <p:cNvSpPr txBox="1"/>
          <p:nvPr/>
        </p:nvSpPr>
        <p:spPr>
          <a:xfrm>
            <a:off x="609600" y="1066800"/>
            <a:ext cx="5638800" cy="417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457200" y="457200"/>
            <a:ext cx="57149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 ASN.1 Data Type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8800"/>
            <a:ext cx="6775450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00" name="Shape 40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01" name="Shape 40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Shape 40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07" name="Shape 40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4572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Primitive Data Types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593725" y="57007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71600"/>
            <a:ext cx="6246811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533400" y="5257800"/>
            <a:ext cx="5943599" cy="193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get-request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has NULL for value fields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get-response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agent has the values filled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subtype: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INTEGER (0..255)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OCTET STRING (SIZE 0..255)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OCTET STRING (SIZE 8)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14" name="Shape 41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15" name="Shape 41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416" name="Shape 416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17" name="Shape 417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Shape 42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23" name="Shape 42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4572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Enumerated 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33400" y="5181600"/>
            <a:ext cx="4300536" cy="39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noError	NULL by convention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609600" y="1219200"/>
            <a:ext cx="4378324" cy="39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Special case of INTEGER data type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2" y="1893886"/>
            <a:ext cx="6142036" cy="210184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30" name="Shape 43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1" name="Shape 43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432" name="Shape 432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3" name="Shape 433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Shape 43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9" name="Shape 439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0" y="457200"/>
            <a:ext cx="6858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or Application Data Type</a:t>
            </a: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71600"/>
            <a:ext cx="6096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457200" y="5257800"/>
            <a:ext cx="5600699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Defined data types are simple or base types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Opaque is used to create data types based on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previously defined data types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6" name="Shape 446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447" name="Shape 447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8" name="Shape 448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Shape 45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54" name="Shape 454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0" y="457200"/>
            <a:ext cx="6858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Constructor or Structured Data Type: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669925" y="1509712"/>
            <a:ext cx="125095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maker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57400"/>
            <a:ext cx="5791200" cy="17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590800"/>
            <a:ext cx="63246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267200"/>
            <a:ext cx="6096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62" name="Shape 46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63" name="Shape 463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464" name="Shape 464"/>
          <p:cNvCxnSpPr/>
          <p:nvPr/>
        </p:nvCxnSpPr>
        <p:spPr>
          <a:xfrm>
            <a:off x="609600" y="6324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65" name="Shape 465"/>
          <p:cNvSpPr txBox="1"/>
          <p:nvPr/>
        </p:nvSpPr>
        <p:spPr>
          <a:xfrm>
            <a:off x="0" y="6248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0" name="Shape 47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71" name="Shape 471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0" y="457200"/>
            <a:ext cx="6858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Constructor or Structured Data Type: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667000"/>
            <a:ext cx="564038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752600"/>
            <a:ext cx="61721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77" name="Shape 4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78" name="Shape 47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479" name="Shape 479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80" name="Shape 480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301625" y="5148262"/>
            <a:ext cx="1525587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Shape 486"/>
          <p:cNvCxnSpPr/>
          <p:nvPr/>
        </p:nvCxnSpPr>
        <p:spPr>
          <a:xfrm>
            <a:off x="911225" y="8272461"/>
            <a:ext cx="5638800" cy="1587"/>
          </a:xfrm>
          <a:prstGeom prst="straightConnector1">
            <a:avLst/>
          </a:prstGeom>
          <a:noFill/>
          <a:ln cap="rnd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87" name="Shape 487"/>
          <p:cNvSpPr txBox="1"/>
          <p:nvPr/>
        </p:nvSpPr>
        <p:spPr>
          <a:xfrm>
            <a:off x="1520825" y="8272461"/>
            <a:ext cx="4344986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2841625" y="8510586"/>
            <a:ext cx="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6092825" y="8196261"/>
            <a:ext cx="458786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2859086" y="423862"/>
            <a:ext cx="1019174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533400" y="533400"/>
            <a:ext cx="5638800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Example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12" y="1219200"/>
            <a:ext cx="5965825" cy="305911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533400" y="5638800"/>
            <a:ext cx="5770562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above example (Figure 4.3) uses part of the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IP MIB discussed for SEQUENCE OF construct.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96" name="Shape 49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97" name="Shape 49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498" name="Shape 498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99" name="Shape 499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5" name="Shape 85"/>
          <p:cNvSpPr txBox="1"/>
          <p:nvPr/>
        </p:nvSpPr>
        <p:spPr>
          <a:xfrm>
            <a:off x="457200" y="1295400"/>
            <a:ext cx="5638800" cy="29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AT&amp;T Network Management Centers 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Control Centers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Operations Center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CNN World Headquarters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Centralized troubleshooting of NIC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degradation due to NMS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Bell Operating company procedure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33400" y="4572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Histories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334000" y="228600"/>
            <a:ext cx="18414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0" name="Shape 9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1" name="Shape 9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3" name="Shape 93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Shape 50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5" name="Shape 505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Encoding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593725" y="65389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685800" y="3886200"/>
            <a:ext cx="6172199" cy="2836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Data Types and Tags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				Tag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IDENTIFIER	UNIVERSAL 6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		UNIVERSAL 16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IpAddress		APPLICATION 0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			APPLICATION 1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Gauge			APPLICATION 2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TimeTicks		APPLICATION 3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Opaque			APPLICATION 4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685800" y="1143000"/>
            <a:ext cx="4143374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Encoding Rules (BER)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Tag, Length, and Value (TLV)</a:t>
            </a: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905000"/>
            <a:ext cx="416877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13" name="Shape 51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14" name="Shape 51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515" name="Shape 515"/>
          <p:cNvCxnSpPr/>
          <p:nvPr/>
        </p:nvCxnSpPr>
        <p:spPr>
          <a:xfrm>
            <a:off x="457200" y="6858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16" name="Shape 516"/>
          <p:cNvSpPr txBox="1"/>
          <p:nvPr/>
        </p:nvSpPr>
        <p:spPr>
          <a:xfrm>
            <a:off x="0" y="6781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1" name="Shape 52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22" name="Shape 522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533400" y="457200"/>
            <a:ext cx="567054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Object: Structure</a:t>
            </a: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12" y="1382712"/>
            <a:ext cx="5651499" cy="28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27" name="Shape 52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28" name="Shape 52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529" name="Shape 529"/>
          <p:cNvCxnSpPr/>
          <p:nvPr/>
        </p:nvCxnSpPr>
        <p:spPr>
          <a:xfrm>
            <a:off x="609600" y="4953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30" name="Shape 530"/>
          <p:cNvSpPr txBox="1"/>
          <p:nvPr/>
        </p:nvSpPr>
        <p:spPr>
          <a:xfrm>
            <a:off x="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Shape 53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36" name="Shape 53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593725" y="5700712"/>
            <a:ext cx="2412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38" name="Shape 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" y="1379537"/>
            <a:ext cx="5772149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Shape 539"/>
          <p:cNvSpPr txBox="1"/>
          <p:nvPr/>
        </p:nvSpPr>
        <p:spPr>
          <a:xfrm>
            <a:off x="6096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Object: Macro</a:t>
            </a: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800600"/>
            <a:ext cx="5429249" cy="31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43" name="Shape 54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44" name="Shape 54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9" name="Shape 54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50" name="Shape 55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Object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609600" y="1066800"/>
            <a:ext cx="4348161" cy="161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group of objects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called tabular objects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be represented by a table with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Columns of objects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Rows of instances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533400" y="5105400"/>
            <a:ext cx="5867400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Example: IP address table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objects:</a:t>
            </a:r>
          </a:p>
          <a:p>
            <a:pPr indent="-1143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address</a:t>
            </a:r>
          </a:p>
          <a:p>
            <a:pPr indent="-1143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Interface</a:t>
            </a:r>
          </a:p>
          <a:p>
            <a:pPr indent="-1143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Subnet mask (which subnet this address  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belongs to)</a:t>
            </a:r>
          </a:p>
          <a:p>
            <a:pPr indent="-1143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Broadcast address (value of l.s.b. in IP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broadcast address)</a:t>
            </a:r>
          </a:p>
          <a:p>
            <a:pPr indent="-11430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Largest IP datagram that can be assembled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instances of these objects associated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with the node</a:t>
            </a:r>
          </a:p>
        </p:txBody>
      </p:sp>
      <p:cxnSp>
        <p:nvCxnSpPr>
          <p:cNvPr id="554" name="Shape 554"/>
          <p:cNvCxnSpPr/>
          <p:nvPr/>
        </p:nvCxnSpPr>
        <p:spPr>
          <a:xfrm>
            <a:off x="3048000" y="3124200"/>
            <a:ext cx="0" cy="304799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triangle"/>
          </a:ln>
        </p:spPr>
      </p:cxnSp>
      <p:sp>
        <p:nvSpPr>
          <p:cNvPr id="555" name="Shape 555"/>
          <p:cNvSpPr txBox="1"/>
          <p:nvPr/>
        </p:nvSpPr>
        <p:spPr>
          <a:xfrm>
            <a:off x="2057400" y="2667000"/>
            <a:ext cx="18478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Objects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2133600" y="3505200"/>
            <a:ext cx="16319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of Objects</a:t>
            </a:r>
          </a:p>
        </p:txBody>
      </p:sp>
      <p:cxnSp>
        <p:nvCxnSpPr>
          <p:cNvPr id="557" name="Shape 557"/>
          <p:cNvCxnSpPr/>
          <p:nvPr/>
        </p:nvCxnSpPr>
        <p:spPr>
          <a:xfrm>
            <a:off x="3048000" y="3810000"/>
            <a:ext cx="0" cy="304799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triangle"/>
          </a:ln>
        </p:spPr>
      </p:cxnSp>
      <p:sp>
        <p:nvSpPr>
          <p:cNvPr id="558" name="Shape 558"/>
          <p:cNvSpPr txBox="1"/>
          <p:nvPr/>
        </p:nvSpPr>
        <p:spPr>
          <a:xfrm>
            <a:off x="2590800" y="4191000"/>
            <a:ext cx="9588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61" name="Shape 56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62" name="Shape 56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563" name="Shape 563"/>
          <p:cNvCxnSpPr/>
          <p:nvPr/>
        </p:nvCxnSpPr>
        <p:spPr>
          <a:xfrm>
            <a:off x="609600" y="4724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64" name="Shape 564"/>
          <p:cNvSpPr txBox="1"/>
          <p:nvPr/>
        </p:nvSpPr>
        <p:spPr>
          <a:xfrm>
            <a:off x="0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9" name="Shape 56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70" name="Shape 57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533400" y="457200"/>
            <a:ext cx="5638800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M.O. Macro: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Object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752600"/>
            <a:ext cx="5981699" cy="3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441325" y="5040312"/>
            <a:ext cx="384175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ipAddrTable	OBJECT-TYPE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::= {ip 20}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ipAddrEntry	 OBJECT-TYPE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::= {ipAddrTable 1}	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76" name="Shape 57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77" name="Shape 57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2" name="Shape 58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83" name="Shape 58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533400" y="45720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M.O. Macro: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Entry Object</a:t>
            </a:r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1447800"/>
            <a:ext cx="5375274" cy="528796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Shape 586"/>
          <p:cNvSpPr txBox="1"/>
          <p:nvPr/>
        </p:nvSpPr>
        <p:spPr>
          <a:xfrm>
            <a:off x="457200" y="7239000"/>
            <a:ext cx="6122986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ipAdEntAddr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uniquely identifies an instance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require more than one object in the instance to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uniquely identify it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89" name="Shape 58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0" name="Shape 590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591" name="Shape 591"/>
          <p:cNvCxnSpPr/>
          <p:nvPr/>
        </p:nvCxnSpPr>
        <p:spPr>
          <a:xfrm>
            <a:off x="609600" y="6934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2" name="Shape 592"/>
          <p:cNvSpPr txBox="1"/>
          <p:nvPr/>
        </p:nvSpPr>
        <p:spPr>
          <a:xfrm>
            <a:off x="0" y="6858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7" name="Shape 59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8" name="Shape 59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533400" y="45720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M.O. Macro: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Columnar Objects</a:t>
            </a:r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447800"/>
            <a:ext cx="5484812" cy="210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575" y="3843337"/>
            <a:ext cx="5848350" cy="23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Shape 60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04" name="Shape 60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05" name="Shape 60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606" name="Shape 606"/>
          <p:cNvCxnSpPr/>
          <p:nvPr/>
        </p:nvCxnSpPr>
        <p:spPr>
          <a:xfrm>
            <a:off x="609600" y="6172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07" name="Shape 607"/>
          <p:cNvSpPr txBox="1"/>
          <p:nvPr/>
        </p:nvSpPr>
        <p:spPr>
          <a:xfrm>
            <a:off x="0" y="6096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2" name="Shape 61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13" name="Shape 61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533400" y="45720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Tabular Representation of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Object</a:t>
            </a:r>
          </a:p>
        </p:txBody>
      </p:sp>
      <p:pic>
        <p:nvPicPr>
          <p:cNvPr id="615" name="Shape 6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75" y="1676400"/>
            <a:ext cx="5597524" cy="2566987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533400" y="4876800"/>
            <a:ext cx="5867400" cy="2862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objects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ENTRY 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objects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that are logical objects.  They define the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grouping and are not accessible.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Columnar objects are objects that represent the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attributes and hence are accessible.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instance of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row of columnar objects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 through 5.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Multiple instances of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represented by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multiple rows.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1798636" y="8458200"/>
            <a:ext cx="3330575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19" name="Shape 61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0" name="Shape 620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621" name="Shape 621"/>
          <p:cNvCxnSpPr/>
          <p:nvPr/>
        </p:nvCxnSpPr>
        <p:spPr>
          <a:xfrm>
            <a:off x="609600" y="457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2" name="Shape 622"/>
          <p:cNvSpPr txBox="1"/>
          <p:nvPr/>
        </p:nvSpPr>
        <p:spPr>
          <a:xfrm>
            <a:off x="0" y="4495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Shape 62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8" name="Shape 62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533400" y="457200"/>
            <a:ext cx="57149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Tabular Representation of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Object (cont.)</a:t>
            </a:r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524000"/>
            <a:ext cx="5641975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/>
          <p:nvPr/>
        </p:nvSpPr>
        <p:spPr>
          <a:xfrm>
            <a:off x="533400" y="6858000"/>
            <a:ext cx="57912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Notice that the column-row numeric designation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is reverse of what we are used to as row-column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34" name="Shape 63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35" name="Shape 63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609600" y="6553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37" name="Shape 637"/>
          <p:cNvSpPr txBox="1"/>
          <p:nvPr/>
        </p:nvSpPr>
        <p:spPr>
          <a:xfrm>
            <a:off x="0" y="6477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2" name="Shape 64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43" name="Shape 64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x="533400" y="457200"/>
            <a:ext cx="57149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Instances of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Managed Object</a:t>
            </a:r>
          </a:p>
        </p:txBody>
      </p:sp>
      <p:pic>
        <p:nvPicPr>
          <p:cNvPr id="645" name="Shape 6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524000"/>
            <a:ext cx="5867400" cy="254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987" y="4495800"/>
            <a:ext cx="5627686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6096000"/>
            <a:ext cx="5634036" cy="2201862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50" name="Shape 65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51" name="Shape 65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hape 98"/>
          <p:cNvCxnSpPr/>
          <p:nvPr/>
        </p:nvCxnSpPr>
        <p:spPr>
          <a:xfrm>
            <a:off x="381000" y="5791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99" name="Shape 9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0" name="Shape 10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33400" y="4572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LAN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066800"/>
            <a:ext cx="3735386" cy="4722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365125" y="5754687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81000" y="6172200"/>
            <a:ext cx="5915025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NMS on subnet 192.168.252.1 manages the router and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hubs on subnet 172.16.46.1 across the backbone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network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334000" y="228600"/>
            <a:ext cx="2286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9" name="Shape 109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6" name="Shape 65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57" name="Shape 65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533400" y="457200"/>
            <a:ext cx="57800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 Definition STD 16 / 1155 RFC</a:t>
            </a:r>
          </a:p>
        </p:txBody>
      </p:sp>
      <p:pic>
        <p:nvPicPr>
          <p:cNvPr id="659" name="Shape 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43000"/>
            <a:ext cx="5953125" cy="3992562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 txBox="1"/>
          <p:nvPr/>
        </p:nvSpPr>
        <p:spPr>
          <a:xfrm>
            <a:off x="533400" y="5486400"/>
            <a:ext cx="6111875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EXPORTS identifies the objects that any other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module could import. 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63" name="Shape 66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4" name="Shape 66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6" name="Shape 666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1" name="Shape 67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72" name="Shape 672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0" y="457200"/>
            <a:ext cx="6858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 Definition STD 16 / 1155 RFC (cont.)</a:t>
            </a:r>
          </a:p>
        </p:txBody>
      </p:sp>
      <p:pic>
        <p:nvPicPr>
          <p:cNvPr id="674" name="Shape 6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6007100" cy="3232149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77" name="Shape 6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78" name="Shape 67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679" name="Shape 679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80" name="Shape 680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5" name="Shape 68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86" name="Shape 68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0" y="457200"/>
            <a:ext cx="6858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 Definition STD 16 / 1155 RFC (cont.)</a:t>
            </a:r>
          </a:p>
        </p:txBody>
      </p:sp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19200"/>
            <a:ext cx="5341936" cy="3516312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91" name="Shape 69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92" name="Shape 69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693" name="Shape 693"/>
          <p:cNvCxnSpPr/>
          <p:nvPr/>
        </p:nvCxnSpPr>
        <p:spPr>
          <a:xfrm>
            <a:off x="609600" y="4953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94" name="Shape 694"/>
          <p:cNvSpPr txBox="1"/>
          <p:nvPr/>
        </p:nvSpPr>
        <p:spPr>
          <a:xfrm>
            <a:off x="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9" name="Shape 699"/>
          <p:cNvCxnSpPr/>
          <p:nvPr/>
        </p:nvCxnSpPr>
        <p:spPr>
          <a:xfrm>
            <a:off x="609600" y="4038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00" name="Shape 70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01" name="Shape 701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0" y="457200"/>
            <a:ext cx="6858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 Definition STD 16 / 1155 RFC (cont.)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5383212" cy="253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Shape 7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6" y="4267200"/>
            <a:ext cx="5373687" cy="3678236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07" name="Shape 7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08" name="Shape 70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Shape 71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14" name="Shape 714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0" y="457200"/>
            <a:ext cx="6858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 Definition STD 16 / 1155 RFC (cont.)</a:t>
            </a:r>
          </a:p>
        </p:txBody>
      </p:sp>
      <p:pic>
        <p:nvPicPr>
          <p:cNvPr id="716" name="Shape 7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5799136" cy="5780087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Shape 71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19" name="Shape 71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20" name="Shape 720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721" name="Shape 721"/>
          <p:cNvCxnSpPr/>
          <p:nvPr/>
        </p:nvCxnSpPr>
        <p:spPr>
          <a:xfrm>
            <a:off x="609600" y="6705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22" name="Shape 722"/>
          <p:cNvSpPr txBox="1"/>
          <p:nvPr/>
        </p:nvSpPr>
        <p:spPr>
          <a:xfrm>
            <a:off x="0" y="6629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Shape 72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28" name="Shape 72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</a:t>
            </a:r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87" y="1143000"/>
            <a:ext cx="4994274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457200" y="6477000"/>
            <a:ext cx="6181725" cy="193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MIB-II (RFC 1213) is superset of MIB-I.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that are related grouped into object groups.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MIB module comprises module name, imports from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other modules, and definitions of current module.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RFC 1213 defines eleven groups; expanded later.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32" name="Shape 73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34" name="Shape 73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35" name="Shape 73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736" name="Shape 736"/>
          <p:cNvCxnSpPr/>
          <p:nvPr/>
        </p:nvCxnSpPr>
        <p:spPr>
          <a:xfrm>
            <a:off x="609600" y="6172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37" name="Shape 737"/>
          <p:cNvSpPr txBox="1"/>
          <p:nvPr/>
        </p:nvSpPr>
        <p:spPr>
          <a:xfrm>
            <a:off x="0" y="6096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2" name="Shape 74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43" name="Shape 74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Group</a:t>
            </a:r>
          </a:p>
        </p:txBody>
      </p:sp>
      <p:pic>
        <p:nvPicPr>
          <p:cNvPr id="745" name="Shape 7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990600"/>
            <a:ext cx="4190999" cy="378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Shape 7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225" y="5410200"/>
            <a:ext cx="5641975" cy="222091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Shape 74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49" name="Shape 7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50" name="Shape 750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751" name="Shape 751"/>
          <p:cNvCxnSpPr/>
          <p:nvPr/>
        </p:nvCxnSpPr>
        <p:spPr>
          <a:xfrm>
            <a:off x="609600" y="5029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52" name="Shape 752"/>
          <p:cNvSpPr txBox="1"/>
          <p:nvPr/>
        </p:nvSpPr>
        <p:spPr>
          <a:xfrm>
            <a:off x="0" y="4953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" name="Shape 75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58" name="Shape 75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sysServices</a:t>
            </a:r>
          </a:p>
        </p:txBody>
      </p:sp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12" y="1143000"/>
            <a:ext cx="5376862" cy="6011861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63" name="Shape 76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64" name="Shape 76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765" name="Shape 765"/>
          <p:cNvCxnSpPr/>
          <p:nvPr/>
        </p:nvCxnSpPr>
        <p:spPr>
          <a:xfrm>
            <a:off x="609600" y="7239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66" name="Shape 766"/>
          <p:cNvSpPr txBox="1"/>
          <p:nvPr/>
        </p:nvSpPr>
        <p:spPr>
          <a:xfrm>
            <a:off x="0" y="7162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1" name="Shape 77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72" name="Shape 772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Group</a:t>
            </a:r>
          </a:p>
        </p:txBody>
      </p:sp>
      <p:pic>
        <p:nvPicPr>
          <p:cNvPr id="774" name="Shape 7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90600"/>
            <a:ext cx="5445124" cy="585311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Shape 7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77" name="Shape 7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78" name="Shape 77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779" name="Shape 779"/>
          <p:cNvCxnSpPr/>
          <p:nvPr/>
        </p:nvCxnSpPr>
        <p:spPr>
          <a:xfrm>
            <a:off x="609600" y="6553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80" name="Shape 780"/>
          <p:cNvSpPr txBox="1"/>
          <p:nvPr/>
        </p:nvSpPr>
        <p:spPr>
          <a:xfrm>
            <a:off x="0" y="6477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5" name="Shape 78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86" name="Shape 786"/>
          <p:cNvSpPr txBox="1"/>
          <p:nvPr/>
        </p:nvSpPr>
        <p:spPr>
          <a:xfrm>
            <a:off x="533400" y="457200"/>
            <a:ext cx="5638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Extension to Interfaces MIB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457200" y="5410200"/>
            <a:ext cx="5943599" cy="259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Interfaces MIB limited by maximum number of physical ports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physical port may have several conceptual ports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e.g., channels in cable access network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ifMIB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{mib-2 31} created to extend </a:t>
            </a: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MIB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ifMIB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speicifies extension in generic manner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technology related MIBs supplement details on the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conceptual ports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ifIndex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 can exceed the maximum number of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physical ports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ifStack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accommodates interface sublayers</a:t>
            </a:r>
          </a:p>
        </p:txBody>
      </p:sp>
      <p:sp>
        <p:nvSpPr>
          <p:cNvPr id="789" name="Shape 789"/>
          <p:cNvSpPr txBox="1"/>
          <p:nvPr/>
        </p:nvSpPr>
        <p:spPr>
          <a:xfrm>
            <a:off x="0" y="2576511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Shape 7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725" y="927100"/>
            <a:ext cx="4800600" cy="39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Shape 79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92" name="Shape 7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93" name="Shape 793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794" name="Shape 794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95" name="Shape 795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5" name="Shape 115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33400" y="457200"/>
            <a:ext cx="56388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Hub: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Information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57200" y="5257800"/>
            <a:ext cx="5184775" cy="95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obtained querying the hub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truly reflects what is stored in the hub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" y="1528762"/>
            <a:ext cx="6400799" cy="35956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2" name="Shape 12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5334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4" name="Shape 124"/>
          <p:cNvSpPr txBox="1"/>
          <p:nvPr/>
        </p:nvSpPr>
        <p:spPr>
          <a:xfrm>
            <a:off x="517525" y="4840287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0" name="Shape 80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01" name="Shape 801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 Sublayers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0" y="114458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Shape 8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95400"/>
            <a:ext cx="5486399" cy="6581774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 txBox="1"/>
          <p:nvPr/>
        </p:nvSpPr>
        <p:spPr>
          <a:xfrm>
            <a:off x="2286000" y="7999411"/>
            <a:ext cx="2530475" cy="277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4.29  Interface Sublayers</a:t>
            </a: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07" name="Shape 8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08" name="Shape 808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3" name="Shape 81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14" name="Shape 814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ifEntry</a:t>
            </a:r>
          </a:p>
        </p:txBody>
      </p:sp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19200"/>
            <a:ext cx="5364161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Shape 816"/>
          <p:cNvSpPr txBox="1"/>
          <p:nvPr/>
        </p:nvSpPr>
        <p:spPr>
          <a:xfrm>
            <a:off x="533400" y="4953000"/>
            <a:ext cx="5419724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ifEntry specifies the objects in a row in the ifTable.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interface is defined as a row in the table.</a:t>
            </a:r>
          </a:p>
        </p:txBody>
      </p:sp>
      <p:sp>
        <p:nvSpPr>
          <p:cNvPr id="817" name="Shape 81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18" name="Shape 81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19" name="Shape 81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20" name="Shape 820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821" name="Shape 821"/>
          <p:cNvCxnSpPr/>
          <p:nvPr/>
        </p:nvCxnSpPr>
        <p:spPr>
          <a:xfrm>
            <a:off x="609600" y="4648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22" name="Shape 822"/>
          <p:cNvSpPr txBox="1"/>
          <p:nvPr/>
        </p:nvSpPr>
        <p:spPr>
          <a:xfrm>
            <a:off x="0" y="4572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7" name="Shape 82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28" name="Shape 82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ifType</a:t>
            </a:r>
          </a:p>
        </p:txBody>
      </p:sp>
      <p:pic>
        <p:nvPicPr>
          <p:cNvPr id="830" name="Shape 8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066800"/>
            <a:ext cx="5386387" cy="59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Shape 831"/>
          <p:cNvSpPr txBox="1"/>
          <p:nvPr/>
        </p:nvSpPr>
        <p:spPr>
          <a:xfrm>
            <a:off x="457200" y="7391400"/>
            <a:ext cx="5943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Type of interface below the network layer defined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as enumerated integer.</a:t>
            </a:r>
          </a:p>
        </p:txBody>
      </p:sp>
      <p:sp>
        <p:nvSpPr>
          <p:cNvPr id="832" name="Shape 83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33" name="Shape 83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34" name="Shape 83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35" name="Shape 83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836" name="Shape 836"/>
          <p:cNvCxnSpPr/>
          <p:nvPr/>
        </p:nvCxnSpPr>
        <p:spPr>
          <a:xfrm>
            <a:off x="609600" y="7086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37" name="Shape 837"/>
          <p:cNvSpPr txBox="1"/>
          <p:nvPr/>
        </p:nvSpPr>
        <p:spPr>
          <a:xfrm>
            <a:off x="0" y="7010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2" name="Shape 84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43" name="Shape 843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533400" y="457200"/>
            <a:ext cx="5640386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Group</a:t>
            </a:r>
          </a:p>
        </p:txBody>
      </p:sp>
      <p:pic>
        <p:nvPicPr>
          <p:cNvPr id="845" name="Shape 8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990600"/>
            <a:ext cx="5326062" cy="5478461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Shape 846"/>
          <p:cNvSpPr txBox="1"/>
          <p:nvPr/>
        </p:nvSpPr>
        <p:spPr>
          <a:xfrm>
            <a:off x="533400" y="6629400"/>
            <a:ext cx="5826124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ipForwarding: Gateway(1) and Router(2)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Address Table contains table of IP addresses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Route Table contains an entry for each route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IP Network-to-Media Table is address translation table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mapping IP addresses to physical addresses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48" name="Shape 84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49" name="Shape 8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50" name="Shape 850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851" name="Shape 851"/>
          <p:cNvCxnSpPr/>
          <p:nvPr/>
        </p:nvCxnSpPr>
        <p:spPr>
          <a:xfrm>
            <a:off x="609600" y="63246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52" name="Shape 852"/>
          <p:cNvSpPr txBox="1"/>
          <p:nvPr/>
        </p:nvSpPr>
        <p:spPr>
          <a:xfrm>
            <a:off x="0" y="6248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7" name="Shape 85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58" name="Shape 858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59" name="Shape 859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Address Table</a:t>
            </a:r>
          </a:p>
        </p:txBody>
      </p:sp>
      <p:pic>
        <p:nvPicPr>
          <p:cNvPr id="860" name="Shape 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012" y="5257800"/>
            <a:ext cx="5640386" cy="260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990600"/>
            <a:ext cx="4718050" cy="3421062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Shape 86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64" name="Shape 86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65" name="Shape 86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866" name="Shape 866"/>
          <p:cNvCxnSpPr/>
          <p:nvPr/>
        </p:nvCxnSpPr>
        <p:spPr>
          <a:xfrm>
            <a:off x="609600" y="4724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67" name="Shape 867"/>
          <p:cNvSpPr txBox="1"/>
          <p:nvPr/>
        </p:nvSpPr>
        <p:spPr>
          <a:xfrm>
            <a:off x="0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2" name="Shape 872"/>
          <p:cNvCxnSpPr/>
          <p:nvPr/>
        </p:nvCxnSpPr>
        <p:spPr>
          <a:xfrm>
            <a:off x="609600" y="5154612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873" name="Shape 87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74" name="Shape 874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75" name="Shape 875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Routing Table </a:t>
            </a:r>
          </a:p>
        </p:txBody>
      </p:sp>
      <p:pic>
        <p:nvPicPr>
          <p:cNvPr id="876" name="Shape 8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0"/>
            <a:ext cx="5181600" cy="37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837" y="5181600"/>
            <a:ext cx="5626100" cy="3217861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80" name="Shape 88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81" name="Shape 88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6" name="Shape 88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87" name="Shape 88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0" y="4572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Address Translation Table</a:t>
            </a:r>
          </a:p>
        </p:txBody>
      </p:sp>
      <p:pic>
        <p:nvPicPr>
          <p:cNvPr id="889" name="Shape 8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143000"/>
            <a:ext cx="4875212" cy="328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5181600"/>
            <a:ext cx="5635625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Shape 89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93" name="Shape 89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94" name="Shape 89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895" name="Shape 895"/>
          <p:cNvCxnSpPr/>
          <p:nvPr/>
        </p:nvCxnSpPr>
        <p:spPr>
          <a:xfrm>
            <a:off x="609600" y="46482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96" name="Shape 896"/>
          <p:cNvSpPr txBox="1"/>
          <p:nvPr/>
        </p:nvSpPr>
        <p:spPr>
          <a:xfrm>
            <a:off x="0" y="4572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" name="Shape 90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02" name="Shape 902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ICMP Group</a:t>
            </a:r>
          </a:p>
        </p:txBody>
      </p:sp>
      <p:pic>
        <p:nvPicPr>
          <p:cNvPr id="904" name="Shape 9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143000"/>
            <a:ext cx="5564187" cy="3981449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Shape 905"/>
          <p:cNvSpPr txBox="1"/>
          <p:nvPr/>
        </p:nvSpPr>
        <p:spPr>
          <a:xfrm>
            <a:off x="441325" y="5638800"/>
            <a:ext cx="6416675" cy="2227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associated with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ping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icmpOutEchos       # ICMP echo messages sent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icmpInEchoReps   # ICMP echo reply messages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received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associated with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traceroute/tracert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icmpInTimeExcs   # ICMP time exceeded 				messages received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08" name="Shape 90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09" name="Shape 909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910" name="Shape 910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11" name="Shape 911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6" name="Shape 91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17" name="Shape 91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Group</a:t>
            </a:r>
          </a:p>
        </p:txBody>
      </p:sp>
      <p:pic>
        <p:nvPicPr>
          <p:cNvPr id="919" name="Shape 9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143000"/>
            <a:ext cx="6238874" cy="625951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Shape 920"/>
          <p:cNvSpPr txBox="1"/>
          <p:nvPr/>
        </p:nvSpPr>
        <p:spPr>
          <a:xfrm>
            <a:off x="533400" y="5562600"/>
            <a:ext cx="5443537" cy="95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Connection-oriented transport protocol group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one table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23" name="Shape 92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24" name="Shape 924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925" name="Shape 925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26" name="Shape 926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1" name="Shape 93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32" name="Shape 932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933" name="Shape 933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Connection Table</a:t>
            </a:r>
          </a:p>
        </p:txBody>
      </p:sp>
      <p:pic>
        <p:nvPicPr>
          <p:cNvPr id="934" name="Shape 9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337" y="1219200"/>
            <a:ext cx="4524374" cy="319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5334000"/>
            <a:ext cx="5557837" cy="2100261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937" name="Shape 93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38" name="Shape 93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39" name="Shape 939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940" name="Shape 940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41" name="Shape 941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hape 12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0" name="Shape 13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33400" y="457200"/>
            <a:ext cx="56388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Router: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Information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75" y="1908175"/>
            <a:ext cx="5895974" cy="2900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6" name="Shape 136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838200" y="4953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8" name="Shape 138"/>
          <p:cNvSpPr txBox="1"/>
          <p:nvPr/>
        </p:nvSpPr>
        <p:spPr>
          <a:xfrm>
            <a:off x="22860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6" name="Shape 94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47" name="Shape 94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6096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UDP Group</a:t>
            </a:r>
          </a:p>
        </p:txBody>
      </p:sp>
      <p:pic>
        <p:nvPicPr>
          <p:cNvPr id="949" name="Shape 9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43000"/>
            <a:ext cx="55626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Shape 950"/>
          <p:cNvSpPr txBox="1"/>
          <p:nvPr/>
        </p:nvSpPr>
        <p:spPr>
          <a:xfrm>
            <a:off x="533400" y="4876800"/>
            <a:ext cx="4843461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Connectionless transport protocol group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one table, UDP table</a:t>
            </a:r>
          </a:p>
        </p:txBody>
      </p:sp>
      <p:pic>
        <p:nvPicPr>
          <p:cNvPr id="951" name="Shape 9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612" y="5715000"/>
            <a:ext cx="5640386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Shape 95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55" name="Shape 955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956" name="Shape 956"/>
          <p:cNvCxnSpPr/>
          <p:nvPr/>
        </p:nvCxnSpPr>
        <p:spPr>
          <a:xfrm>
            <a:off x="609600" y="457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57" name="Shape 957"/>
          <p:cNvSpPr txBox="1"/>
          <p:nvPr/>
        </p:nvSpPr>
        <p:spPr>
          <a:xfrm>
            <a:off x="0" y="4495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4" name="Shape 144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33400" y="457200"/>
            <a:ext cx="56388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Hub: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 Addresses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3352800" y="762000"/>
            <a:ext cx="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00" y="2217736"/>
            <a:ext cx="6108700" cy="15160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661987" y="5181600"/>
            <a:ext cx="6196012" cy="188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acquired by the NMS on hub interfaces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refers to the interface on the hub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Link address is the MAC address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second row data is a serial link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2" name="Shape 152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4" name="Shape 154"/>
          <p:cNvSpPr txBox="1"/>
          <p:nvPr/>
        </p:nvSpPr>
        <p:spPr>
          <a:xfrm>
            <a:off x="0" y="4800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hape 15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0" name="Shape 16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33400" y="457200"/>
            <a:ext cx="56388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Router: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 Addresses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57200" y="5257800"/>
            <a:ext cx="592455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 acquired by NMS on the router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interfaces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refers to the interface on the router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LEC is the LAN emulation card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Ethernet 2/0 interface refers to the interface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card 2 and port 0 in that card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012" y="1752600"/>
            <a:ext cx="64071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66" name="Shape 16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7" name="Shape 167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609600" y="4953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9" name="Shape 169"/>
          <p:cNvSpPr txBox="1"/>
          <p:nvPr/>
        </p:nvSpPr>
        <p:spPr>
          <a:xfrm>
            <a:off x="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hape 17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5" name="Shape 175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81000" y="457200"/>
            <a:ext cx="5754686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SNMP Management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33400" y="1066800"/>
            <a:ext cx="5765799" cy="424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1970s	Advanced Research Project Agency Network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(ARPANET) Internet Control Message Protocol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(ICMP)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 Engineering Task Force (IETF)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1990	SNMPv1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1995	SNMPv2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1998	SNMPv3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 documents: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Request for Comments (RFC)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IETF STD Internet Standard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FYI For Your Information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 for RFCs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ftp://nic.mil/rfc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ftp://ftp.internic.net/rfc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http://nic/internet.net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©  Mani Subramanian 2010	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80" name="Shape 18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1" name="Shape 181"/>
          <p:cNvSpPr txBox="1"/>
          <p:nvPr/>
        </p:nvSpPr>
        <p:spPr>
          <a:xfrm>
            <a:off x="533400" y="20320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   SNMPv1 Network Management: Organization and Information Models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3" name="Shape 183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