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6858000" cy="89614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A4DA1-BB42-4A3A-93E9-D2540716B3EA}">
  <a:tblStyle styleId="{FCEA4DA1-BB42-4A3A-93E9-D2540716B3E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2"/>
    <p:restoredTop sz="94650"/>
  </p:normalViewPr>
  <p:slideViewPr>
    <p:cSldViewPr snapToGrid="0" snapToObjects="1">
      <p:cViewPr varScale="1">
        <p:scale>
          <a:sx n="63" d="100"/>
          <a:sy n="63" d="100"/>
        </p:scale>
        <p:origin x="1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Chapter 13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Chapter 13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2" name="Shape 892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6" name="Shape 90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9" name="Shape 99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9" name="Shape 102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4" name="Shape 104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8" name="Shape 105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5" name="Shape 1195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3" name="Shape 1223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685800"/>
            <a:ext cx="26257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8" name="Shape 1238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4" name="Shape 1254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0" name="Shape 1270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2116136" y="685800"/>
            <a:ext cx="262572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2784475"/>
            <a:ext cx="5829299" cy="192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0" y="5078412"/>
            <a:ext cx="4800600" cy="2289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740569" y="2362992"/>
            <a:ext cx="5376862" cy="58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2030412" y="3652837"/>
            <a:ext cx="7169149" cy="145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-960437" y="2271712"/>
            <a:ext cx="7169149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14350" y="2589211"/>
            <a:ext cx="5829299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41337" y="5757862"/>
            <a:ext cx="5829299" cy="1781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41337" y="3798887"/>
            <a:ext cx="5829299" cy="195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4350" y="2589213"/>
            <a:ext cx="2838450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505200" y="2589213"/>
            <a:ext cx="2838450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900" y="358775"/>
            <a:ext cx="6172199" cy="1493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900" y="2006600"/>
            <a:ext cx="3030537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342900" y="2841625"/>
            <a:ext cx="3030537" cy="5164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3484562" y="2006600"/>
            <a:ext cx="3030537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3484562" y="2841625"/>
            <a:ext cx="3030537" cy="5164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2900" y="357187"/>
            <a:ext cx="2255837" cy="1517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681288" y="357187"/>
            <a:ext cx="3833811" cy="764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342900" y="1874838"/>
            <a:ext cx="2255837" cy="613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344612" y="6273800"/>
            <a:ext cx="4114800" cy="73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344612" y="800100"/>
            <a:ext cx="4114800" cy="537686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44612" y="7013575"/>
            <a:ext cx="4114800" cy="105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14350" y="796925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14350" y="2589211"/>
            <a:ext cx="5829299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1435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343150" y="8164511"/>
            <a:ext cx="2171700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4800600" y="228600"/>
            <a:ext cx="227012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2805111"/>
            <a:ext cx="6858000" cy="481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dirty="0" smtClean="0">
                <a:solidFill>
                  <a:schemeClr val="dk1"/>
                </a:solidFill>
              </a:rPr>
              <a:t>S 11-32 </a:t>
            </a:r>
            <a:br>
              <a:rPr lang="en-US" sz="4400" b="1" dirty="0" smtClean="0">
                <a:solidFill>
                  <a:schemeClr val="dk1"/>
                </a:solidFill>
              </a:rPr>
            </a:br>
            <a:r>
              <a:rPr lang="en-US" sz="4400" b="1" dirty="0" smtClean="0">
                <a:solidFill>
                  <a:schemeClr val="dk1"/>
                </a:solidFill>
              </a:rPr>
              <a:t>76-?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Network Management: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Wired and Optical Access Networks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3" name="Shape 6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" name="Shape 6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hape 199"/>
          <p:cNvCxnSpPr/>
          <p:nvPr/>
        </p:nvCxnSpPr>
        <p:spPr>
          <a:xfrm>
            <a:off x="609600" y="4329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0" name="Shape 200"/>
          <p:cNvSpPr txBox="1"/>
          <p:nvPr/>
        </p:nvSpPr>
        <p:spPr>
          <a:xfrm>
            <a:off x="0" y="4329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33400" y="522287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609600" y="1204912"/>
            <a:ext cx="541178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modulation techniques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ASK (Amplitude Shift Keying)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FSK (Frequency Shift Keying)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PSK (Phase Shift Keying)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technology uses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QPSK (Quadrature Phase Shift Keying)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QAM (Quadrature Amplitude Modulation)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519112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Modulation Schemes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33400" y="4786312"/>
            <a:ext cx="5646736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Quadrature phase shift keying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Four levels ( 00, 01, 10, 11)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Relatively insensitive to noise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low-band upstream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MHz channel: 8x2=16 Mbps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Quadrature amplitude modulation (not 4-levels)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Combination of AM and PM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16-QAM = 8 PM x  2 AM or 4 PM x 4 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higher-band downstream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MHz channel 8x4=32 Mbps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7" name="Shape 20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9" name="Shape 20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Shape 215"/>
          <p:cNvCxnSpPr/>
          <p:nvPr/>
        </p:nvCxnSpPr>
        <p:spPr>
          <a:xfrm>
            <a:off x="4572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6" name="Shape 216"/>
          <p:cNvSpPr txBox="1"/>
          <p:nvPr/>
        </p:nvSpPr>
        <p:spPr>
          <a:xfrm>
            <a:off x="228600" y="5014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85800" y="5472112"/>
            <a:ext cx="5873749" cy="2244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HFC uses tree topology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 in broadcast mode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 transmission by cable modem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coordinated by head end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Data-over-cable service specifications (DOCSIS)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cable modem ensures interoperability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One-way cable modem uses telco-return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Cable Modem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33400" y="1087437"/>
            <a:ext cx="58674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13.2  Cable Modem Speeds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0" y="2987675"/>
            <a:ext cx="6858000" cy="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3" name="Shape 223"/>
          <p:cNvGraphicFramePr/>
          <p:nvPr/>
        </p:nvGraphicFramePr>
        <p:xfrm>
          <a:off x="533400" y="1585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1016000"/>
                <a:gridCol w="1155700"/>
                <a:gridCol w="1343025"/>
                <a:gridCol w="1117600"/>
                <a:gridCol w="1196975"/>
              </a:tblGrid>
              <a:tr h="2746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Version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DOCSIS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EuroDOCSIS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1.x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42.88 (38)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10.24 (9) 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55.62 (50)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10.24 (9)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42.88 (38)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30.72 (27)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55.62 (50)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30.72 (27)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channel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+171.52 (+152)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+222.48 (+200)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channel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+343.04 (+304)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+444.96 (+400)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224" name="Shape 22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hape 233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57200" y="1509712"/>
            <a:ext cx="551973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Equipment at the head end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cable modems terminated on the head end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Gateway to the external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Multiplexes and demultiplexes signals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Frequency converts upstream to downstream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signals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configured either as a bridge or router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09600" y="519112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Cable Modem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 System</a:t>
            </a:r>
          </a:p>
        </p:txBody>
      </p:sp>
      <p:cxnSp>
        <p:nvCxnSpPr>
          <p:cNvPr id="239" name="Shape 23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hape 248"/>
          <p:cNvCxnSpPr/>
          <p:nvPr/>
        </p:nvCxnSpPr>
        <p:spPr>
          <a:xfrm>
            <a:off x="609600" y="5167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9" name="Shape 249"/>
          <p:cNvSpPr txBox="1"/>
          <p:nvPr/>
        </p:nvSpPr>
        <p:spPr>
          <a:xfrm>
            <a:off x="0" y="5167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57200" y="976312"/>
            <a:ext cx="6094412" cy="405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fiber pairs run from head end to fiber node;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each pair carries 2 one-way signals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Head end converts all (telephony, digital video,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data, and analog video) signals to optical carrier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transmit on the fiber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Houses are connected from fiber node via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coaxial cables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Coaxial cable is in tree topology and carries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2-way signal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Amplifiers on the coaxial cable have 2-way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amplifiers that amplify the signals in both directions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Drop from coaxial cable to NID (also called NIU)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called “Tap-to-TV” in CATV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7149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HFC Plant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5" name="Shape 255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Shape 263"/>
          <p:cNvCxnSpPr/>
          <p:nvPr/>
        </p:nvCxnSpPr>
        <p:spPr>
          <a:xfrm>
            <a:off x="623887" y="524033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4" name="Shape 264"/>
          <p:cNvSpPr txBox="1"/>
          <p:nvPr/>
        </p:nvSpPr>
        <p:spPr>
          <a:xfrm>
            <a:off x="14286" y="524033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57312"/>
            <a:ext cx="6226175" cy="38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638800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 Spectrum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0" name="Shape 27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2" name="Shape 27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>
            <a:off x="609600" y="474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9" name="Shape 279"/>
          <p:cNvSpPr txBox="1"/>
          <p:nvPr/>
        </p:nvSpPr>
        <p:spPr>
          <a:xfrm>
            <a:off x="0" y="4826000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Data-over-Cable Standards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33400" y="1433512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457200" y="1128712"/>
            <a:ext cx="64007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Standards driven by CableLabs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sets of standards to achieve interoperability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DOCSIS (Data-Over-Cable Interface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Specifications)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DOCSIS 1.0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DOCSIS 1.1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DOCISS 2.0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DOCISS 3.0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IETF RFCs on MIBs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CableLabs Projects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517525" y="5243512"/>
            <a:ext cx="5959475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Cable: Specifies customer device,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Hardware and software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 Cable: Interoperable specifications for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multimode real-time devices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Home: Interface specifications for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extending DOCSIS services to home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8" name="Shape 28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289" name="Shape 28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0" name="Shape 29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00112"/>
            <a:ext cx="5873749" cy="53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4724400" y="6234112"/>
            <a:ext cx="1474786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CableLabs</a:t>
            </a:r>
          </a:p>
        </p:txBody>
      </p:sp>
      <p:cxnSp>
        <p:nvCxnSpPr>
          <p:cNvPr id="298" name="Shape 298"/>
          <p:cNvCxnSpPr/>
          <p:nvPr/>
        </p:nvCxnSpPr>
        <p:spPr>
          <a:xfrm>
            <a:off x="609600" y="6781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Shape 299"/>
          <p:cNvSpPr txBox="1"/>
          <p:nvPr/>
        </p:nvSpPr>
        <p:spPr>
          <a:xfrm>
            <a:off x="0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33400" y="7162800"/>
            <a:ext cx="51831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architecture shows two-way (HFC link)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one-way (HFC link &amp; telco return).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 Reference Architecture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5" name="Shape 305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Shape 307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685800" y="64627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13.9  Data-Over-Cable System Reference Architecture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Shape 314"/>
          <p:cNvCxnSpPr/>
          <p:nvPr/>
        </p:nvCxnSpPr>
        <p:spPr>
          <a:xfrm>
            <a:off x="609600" y="35798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5" name="Shape 315"/>
          <p:cNvSpPr txBox="1"/>
          <p:nvPr/>
        </p:nvSpPr>
        <p:spPr>
          <a:xfrm>
            <a:off x="0" y="35798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43000"/>
            <a:ext cx="5868986" cy="20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57200" y="3962400"/>
            <a:ext cx="5686425" cy="424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/ router routes the traffic between cable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modems and to the external network. It interfaces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CMTS via the terminator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term)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Modulator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and demodulator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demod)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transform digital data from and to analog format.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Combiner and splitter and filter perform the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complementary functions of mux’ing and demux’ing.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Transmitter converts the RF signals to optical carrier;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receiver down-converts the optical signal.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Servers handle the applications and databases.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is managed by the security and access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controller.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OSS and element manager perform network and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 management.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CMTS Components</a:t>
            </a:r>
          </a:p>
        </p:txBody>
      </p:sp>
      <p:cxnSp>
        <p:nvCxnSpPr>
          <p:cNvPr id="321" name="Shape 32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2" name="Shape 32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4" name="Shape 32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Shape 330"/>
          <p:cNvCxnSpPr/>
          <p:nvPr/>
        </p:nvCxnSpPr>
        <p:spPr>
          <a:xfrm>
            <a:off x="609600" y="4662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1" name="Shape 331"/>
          <p:cNvSpPr txBox="1"/>
          <p:nvPr/>
        </p:nvSpPr>
        <p:spPr>
          <a:xfrm>
            <a:off x="0" y="4635500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33400" y="5014912"/>
            <a:ext cx="5803900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groups of interfaces: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interfaces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modem to CPE (1)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CMTS-NSI (2)     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Operations support systems and telco-return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OSS (3)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Telco-return (4)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and security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 security system (5)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interface (6)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76312"/>
            <a:ext cx="5106987" cy="3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 Interfaces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8" name="Shape 33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0" name="Shape 34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Shape 346"/>
          <p:cNvCxnSpPr/>
          <p:nvPr/>
        </p:nvCxnSpPr>
        <p:spPr>
          <a:xfrm>
            <a:off x="609600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7" name="Shape 347"/>
          <p:cNvSpPr txBox="1"/>
          <p:nvPr/>
        </p:nvSpPr>
        <p:spPr>
          <a:xfrm>
            <a:off x="0" y="4938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533400" y="1281112"/>
            <a:ext cx="5586411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complex than either computer network 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telecommunication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Involves both physical and data layers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physical facilities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Legacy cable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Multimedia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spectrum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 and business management important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MSOs and customer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media impacts security and bandwidth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and privacy of home network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HFC Management: Challenges</a:t>
            </a:r>
          </a:p>
        </p:txBody>
      </p:sp>
      <p:cxnSp>
        <p:nvCxnSpPr>
          <p:cNvPr id="353" name="Shape 35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4" name="Shape 35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55" name="Shape 35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829299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09600" y="1204912"/>
            <a:ext cx="5714999" cy="6462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(Wired) Broadband access networks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or HFC (hybrid fiber cable)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 (asymmetrical digital subscriber line)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PON (passive optical network)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access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Popular in North American continents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“Triple play” service can be provided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DOCSIS (data over cable system interface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specifications) standards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Predominant throughout the rest of the world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conventional telephone local loop medium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Broadband voice and data services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Adopts IETF and DSL forum standards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VDSL2 for performance improvement of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broadband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PON deployment configurations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Ethernet-based PON, EPON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EPON protocol architecture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EPON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EPON MIBs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5" name="Shape 7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" name="Shape 7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0" y="4862512"/>
            <a:ext cx="16001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81112"/>
            <a:ext cx="6248399" cy="33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533400" y="5319712"/>
            <a:ext cx="61721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Head end has both NM applications and manager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modems have SNMP agents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NMS can be regionalized; then, head ends could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behave as RMONs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HFC Protocol Architecture</a:t>
            </a:r>
          </a:p>
        </p:txBody>
      </p:sp>
      <p:cxnSp>
        <p:nvCxnSpPr>
          <p:cNvPr id="368" name="Shape 368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9" name="Shape 3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0" name="Shape 37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2" name="Shape 37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0" y="44815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13.10  Protocol-Layer Architecture in a Cable Access Network System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Shape 379"/>
          <p:cNvCxnSpPr/>
          <p:nvPr/>
        </p:nvCxnSpPr>
        <p:spPr>
          <a:xfrm>
            <a:off x="609600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0" name="Shape 380"/>
          <p:cNvSpPr txBox="1"/>
          <p:nvPr/>
        </p:nvSpPr>
        <p:spPr>
          <a:xfrm>
            <a:off x="0" y="47863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09600" y="1143000"/>
            <a:ext cx="3475037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modem management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CMTS management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HFC link management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spectrum management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HFC / CM Management</a:t>
            </a:r>
          </a:p>
        </p:txBody>
      </p:sp>
      <p:cxnSp>
        <p:nvCxnSpPr>
          <p:cNvPr id="385" name="Shape 38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6" name="Shape 38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387" name="Shape 38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Shape 394"/>
          <p:cNvCxnSpPr/>
          <p:nvPr/>
        </p:nvCxnSpPr>
        <p:spPr>
          <a:xfrm>
            <a:off x="609600" y="5091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5" name="Shape 395"/>
          <p:cNvSpPr txBox="1"/>
          <p:nvPr/>
        </p:nvSpPr>
        <p:spPr>
          <a:xfrm>
            <a:off x="0" y="50911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33400" y="5468937"/>
            <a:ext cx="6146799" cy="2292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categories of MIBs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Standard MIBs: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system, interfaces, ifMIB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 and CMTS interfaces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docIfMIB .. RF Interfaces in CM and CMTS,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base line privacy and QoS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docsTrCmMIB .. telephony-return interface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 and CMTS objects</a:t>
            </a:r>
          </a:p>
          <a:p>
            <a:pPr marL="91440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docsDev MIB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 Management MIBs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357312"/>
            <a:ext cx="4384675" cy="3709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Shape 40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1" name="Shape 40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02" name="Shape 40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3" name="Shape 40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52512"/>
            <a:ext cx="6248399" cy="458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Shape 410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 Interface MIB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33400" y="6386512"/>
            <a:ext cx="6019799" cy="17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docsIfMIB supplements standard SNMP interfaces MIB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Covers: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CM and CMTS objects docsIfMIBObjects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Baseline privacy MIB docsBpiMIB: Security &amp;  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Privacy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QoS MIB docsQosMIB: CM and CMTS QoS</a:t>
            </a:r>
          </a:p>
        </p:txBody>
      </p:sp>
      <p:cxnSp>
        <p:nvCxnSpPr>
          <p:cNvPr id="415" name="Shape 41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6" name="Shape 41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8" name="Shape 41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609600" y="57007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13.12  DOCS Interface MIB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Shape 425"/>
          <p:cNvCxnSpPr/>
          <p:nvPr/>
        </p:nvCxnSpPr>
        <p:spPr>
          <a:xfrm>
            <a:off x="609600" y="5153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6" name="Shape 426"/>
          <p:cNvSpPr txBox="1"/>
          <p:nvPr/>
        </p:nvSpPr>
        <p:spPr>
          <a:xfrm>
            <a:off x="0" y="5153025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28712"/>
            <a:ext cx="4953000" cy="39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517525" y="5573712"/>
            <a:ext cx="5789612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RF channels upstream and downstream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Layered structure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Specified using RFC 2873 ifMIB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ifType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docsCable MAC layer	127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docsCable	downstream	128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 upstream		129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609600" y="519112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 MAC Interface</a:t>
            </a:r>
          </a:p>
        </p:txBody>
      </p:sp>
      <p:cxnSp>
        <p:nvCxnSpPr>
          <p:cNvPr id="431" name="Shape 43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2" name="Shape 43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33" name="Shape 43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609600" y="47863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13.13  RF MAC Interface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" name="Shape 441"/>
          <p:cNvCxnSpPr/>
          <p:nvPr/>
        </p:nvCxnSpPr>
        <p:spPr>
          <a:xfrm>
            <a:off x="609600" y="5395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2" name="Shape 442"/>
          <p:cNvSpPr txBox="1"/>
          <p:nvPr/>
        </p:nvSpPr>
        <p:spPr>
          <a:xfrm>
            <a:off x="0" y="5395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 Cable Device MIB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738311"/>
            <a:ext cx="5829299" cy="335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Shape 44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7" name="Shape 44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609600" y="50149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13.14  DOCS Cable Device MIB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Shape 456"/>
          <p:cNvCxnSpPr/>
          <p:nvPr/>
        </p:nvCxnSpPr>
        <p:spPr>
          <a:xfrm>
            <a:off x="609600" y="61706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7" name="Shape 457"/>
          <p:cNvSpPr txBox="1"/>
          <p:nvPr/>
        </p:nvSpPr>
        <p:spPr>
          <a:xfrm>
            <a:off x="0" y="61706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57312"/>
            <a:ext cx="5549899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 Cable Device MIB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2" name="Shape 46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4" name="Shape 46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33400" y="976312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13.6  DOCS Cable Device MIB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Shape 471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2" name="Shape 472"/>
          <p:cNvSpPr txBox="1"/>
          <p:nvPr/>
        </p:nvSpPr>
        <p:spPr>
          <a:xfrm>
            <a:off x="0" y="48625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32131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457200" y="1204912"/>
            <a:ext cx="581025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HFC Link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Signal strength critical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Requires continuous monitoring of amplifiers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using transponders (CheetahNet)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Legacy system requires proxy server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Spectrum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Allocation of spectrum for services -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upstream and downstream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Frequency agility management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and Spectrum Management</a:t>
            </a:r>
          </a:p>
        </p:txBody>
      </p:sp>
      <p:cxnSp>
        <p:nvCxnSpPr>
          <p:cNvPr id="477" name="Shape 4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8" name="Shape 47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0" name="Shape 48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6" name="Shape 486"/>
          <p:cNvCxnSpPr/>
          <p:nvPr/>
        </p:nvCxnSpPr>
        <p:spPr>
          <a:xfrm>
            <a:off x="609600" y="6157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7" name="Shape 487"/>
          <p:cNvSpPr txBox="1"/>
          <p:nvPr/>
        </p:nvSpPr>
        <p:spPr>
          <a:xfrm>
            <a:off x="0" y="6234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DOCSIS 1.0 / 1.1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457200" y="1128712"/>
            <a:ext cx="5867400" cy="4968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differences between DOCSIS 1.0 and 1.1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Quality of Service – 8 levels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Dynamic Services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Fragmentation of upstream packet per CM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basis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Concatenation of packets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Payload Header Suppression of repeated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header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Multicast using IGMP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CM Authentication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SNMPv3 security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View-based access control and management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(VACM)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CM Account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Secure Software</a:t>
            </a:r>
          </a:p>
        </p:txBody>
      </p:sp>
      <p:cxnSp>
        <p:nvCxnSpPr>
          <p:cNvPr id="492" name="Shape 4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3" name="Shape 49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494" name="Shape 49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5" name="Shape 49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Shape 501"/>
          <p:cNvCxnSpPr/>
          <p:nvPr/>
        </p:nvCxnSpPr>
        <p:spPr>
          <a:xfrm>
            <a:off x="533400" y="5472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2" name="Shape 502"/>
          <p:cNvSpPr txBox="1"/>
          <p:nvPr/>
        </p:nvSpPr>
        <p:spPr>
          <a:xfrm>
            <a:off x="0" y="5472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DOCSIS 2.0 and 3.0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58775" y="1128712"/>
            <a:ext cx="6499224" cy="433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DOCSIS 2.0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Enhancements on improving the performance of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upstream traffic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Efficient modulation techniques using two protocols: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Synchronous CDMA (code division multiple access)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Asynchronous TDMA (time division multiple access)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DOCSIS 3.0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IPv6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Enhanced OSS interface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Accounting management – Usage-based billing: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SAMIS (Subscriber Account Management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Interface Specification)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Multicast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Channel bonding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8" name="Shape 50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09" name="Shape 50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0" name="Shape 51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609600" y="6157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" name="Shape 82"/>
          <p:cNvSpPr txBox="1"/>
          <p:nvPr/>
        </p:nvSpPr>
        <p:spPr>
          <a:xfrm>
            <a:off x="0" y="6234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595312"/>
            <a:ext cx="5829299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Broadband Access Networks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57312"/>
            <a:ext cx="5829299" cy="47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33400" y="6613525"/>
            <a:ext cx="6003925" cy="142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network between WAN and home network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Four access network technologies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OC-n an extension of WAN for enterprise</a:t>
            </a:r>
          </a:p>
        </p:txBody>
      </p:sp>
      <p:cxnSp>
        <p:nvCxnSpPr>
          <p:cNvPr id="87" name="Shape 8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" name="Shape 89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0" name="Shape 90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" name="Shape 91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DOCSIS Documentation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(Management Related)</a:t>
            </a:r>
          </a:p>
        </p:txBody>
      </p:sp>
      <p:graphicFrame>
        <p:nvGraphicFramePr>
          <p:cNvPr id="518" name="Shape 518"/>
          <p:cNvGraphicFramePr/>
          <p:nvPr/>
        </p:nvGraphicFramePr>
        <p:xfrm>
          <a:off x="228600" y="1509712"/>
          <a:ext cx="6400800" cy="6553125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2590800"/>
                <a:gridCol w="3810000"/>
              </a:tblGrid>
              <a:tr h="55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SP-CMCI-I10-050408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to Customer Premises equipment Interface (CMCI)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SP-CMTRI-I01-970804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Telephony return Interface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CM-SP-L2VPN-I08-080522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SP-CMTS-NSI-I01-960702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Termination System - network side Interface specification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SP-RFIv1-I01-990311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CM-SP-DRFI-I06-080215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 Interface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CM-SP-BPI+-I12-050812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Baseline Privacy Interface Specification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CM-SP-OSSIv1.1-C01-050907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CM-SP-OSSIv2.0-I09-050812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CM-SP-M-OSSI-I07-071206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CM-SP-OSSIv3.0-I07-080522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 Interface Specifications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4639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Device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4547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Event Notification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4546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 Interface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3083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4131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Baseline Privacy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draft-ietf-ipcdn-qos-mib-07.txt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4323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 of Service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draft-ietf-ipcdn-tri-mib-00.txt, July 30, 1998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Telephony-return interface MIB for Cable Modems and CMTS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4036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CMTS for Subscriber Management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19" name="Shape 5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0" name="Shape 52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21" name="Shape 52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2" name="Shape 52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8" name="Shape 528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9" name="Shape 529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Packet Cable VoIP 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433512"/>
            <a:ext cx="5800725" cy="2543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/>
        </p:nvSpPr>
        <p:spPr>
          <a:xfrm>
            <a:off x="517525" y="5280025"/>
            <a:ext cx="5883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Packet Cable defines a platform to deliver IP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services over DOCSIS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cxnSp>
        <p:nvCxnSpPr>
          <p:cNvPr id="535" name="Shape 5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6" name="Shape 53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37" name="Shape 53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8" name="Shape 53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4" name="Shape 544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5" name="Shape 545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Packet Cable Multimedia 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09712"/>
            <a:ext cx="4629150" cy="25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533400" y="5243512"/>
            <a:ext cx="5881687" cy="1287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Platform for multimedia over DOCSIS access network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Application manager requests QoS on behalf of clients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managers authorize and commit QoS requests</a:t>
            </a:r>
          </a:p>
        </p:txBody>
      </p:sp>
      <p:cxnSp>
        <p:nvCxnSpPr>
          <p:cNvPr id="551" name="Shape 55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2" name="Shape 55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53" name="Shape 55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4" name="Shape 55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4800600" y="228600"/>
            <a:ext cx="227012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5334000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x="5867400" y="8482011"/>
            <a:ext cx="685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609600" y="3490912"/>
            <a:ext cx="5829299" cy="1493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Subscriber Line Access Networks</a:t>
            </a:r>
          </a:p>
        </p:txBody>
      </p:sp>
      <p:cxnSp>
        <p:nvCxnSpPr>
          <p:cNvPr id="564" name="Shape 56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5" name="Shape 565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66" name="Shape 566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7" name="Shape 567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Shape 573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4" name="Shape 574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09600" y="1204912"/>
            <a:ext cx="5670549" cy="3013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Why is DSL attractive?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Shannon limit of data rate is 30,000 bps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(3-KHz, 30 dB S/N channel)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transmission over loop (DSL) improves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data rate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8-15 Mbps downstream	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0.8-1.5 Mbps upstream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Limit on distance: max to 18,000 feet	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DSL Access Technology</a:t>
            </a:r>
          </a:p>
        </p:txBody>
      </p:sp>
      <p:cxnSp>
        <p:nvCxnSpPr>
          <p:cNvPr id="577" name="Shape 5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8" name="Shape 57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79" name="Shape 57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0" name="Shape 58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6" name="Shape 586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7" name="Shape 587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457200" y="1204912"/>
            <a:ext cx="6170612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Loop conditions with no direct copper to the house 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Loaded coils in loop (used to increase analog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distance) cannot carry digital signal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Modern subdivisions have fiber to the neighborhood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curb with digital mux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Operating company inventory dated (administrative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issue)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DSL Limitations</a:t>
            </a:r>
          </a:p>
        </p:txBody>
      </p:sp>
      <p:cxnSp>
        <p:nvCxnSpPr>
          <p:cNvPr id="590" name="Shape 59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1" name="Shape 59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592" name="Shape 59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3" name="Shape 59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Shape 599"/>
          <p:cNvCxnSpPr/>
          <p:nvPr/>
        </p:nvCxnSpPr>
        <p:spPr>
          <a:xfrm>
            <a:off x="609600" y="6386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0" name="Shape 600"/>
          <p:cNvSpPr txBox="1"/>
          <p:nvPr/>
        </p:nvSpPr>
        <p:spPr>
          <a:xfrm>
            <a:off x="0" y="63865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3462337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xDSL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Technologies</a:t>
            </a:r>
          </a:p>
        </p:txBody>
      </p:sp>
      <p:graphicFrame>
        <p:nvGraphicFramePr>
          <p:cNvPr id="603" name="Shape 603"/>
          <p:cNvGraphicFramePr/>
          <p:nvPr/>
        </p:nvGraphicFramePr>
        <p:xfrm>
          <a:off x="228600" y="1509712"/>
          <a:ext cx="6248350" cy="4310025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798500"/>
                <a:gridCol w="1639875"/>
                <a:gridCol w="1219200"/>
                <a:gridCol w="685800"/>
                <a:gridCol w="633400"/>
                <a:gridCol w="12715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Meaning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 Data Rate*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Cable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Applications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ADSL /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ADSL2 / ADSL2+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Asymmetric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7/12/24 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0.8/1/1 Mbps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Most common type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SHDSL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Symmetric High data rate DSL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5.6 Mbps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Duplex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Duplex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Connections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VDSL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Km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(No QoS)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VDSL2-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 Reach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Km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VDSL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Reach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 m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" name="Shape 604"/>
          <p:cNvSpPr txBox="1"/>
          <p:nvPr/>
        </p:nvSpPr>
        <p:spPr>
          <a:xfrm>
            <a:off x="212725" y="5965825"/>
            <a:ext cx="45275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Max Data Rate as per Broadband Forum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605" name="Shape 6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07" name="Shape 60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8" name="Shape 60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0" y="11287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13.8  DSL Technologies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" name="Shape 615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533400" y="5181600"/>
            <a:ext cx="6015036" cy="1881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 .. Asymmetric Digital Subscriber Line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ATU-C ADSL transmission unit - central office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ATU-R ADSL transmission unit - remote/residence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Splitter separates voice and data</a:t>
            </a:r>
          </a:p>
        </p:txBody>
      </p:sp>
      <p:pic>
        <p:nvPicPr>
          <p:cNvPr id="618" name="Shape 6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66911"/>
            <a:ext cx="60706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Network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1" name="Shape 62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22" name="Shape 62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3" name="Shape 62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9" name="Shape 629"/>
          <p:cNvCxnSpPr/>
          <p:nvPr/>
        </p:nvCxnSpPr>
        <p:spPr>
          <a:xfrm>
            <a:off x="609600" y="5153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0" name="Shape 630"/>
          <p:cNvSpPr txBox="1"/>
          <p:nvPr/>
        </p:nvSpPr>
        <p:spPr>
          <a:xfrm>
            <a:off x="0" y="51530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533400" y="6096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62111"/>
            <a:ext cx="5559424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/>
          <p:nvPr/>
        </p:nvSpPr>
        <p:spPr>
          <a:xfrm>
            <a:off x="533400" y="5624512"/>
            <a:ext cx="435133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POTS .. Plain old telephone service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ADSL Spectrum Allocation</a:t>
            </a:r>
            <a:b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 Guard Band</a:t>
            </a:r>
          </a:p>
        </p:txBody>
      </p:sp>
      <p:cxnSp>
        <p:nvCxnSpPr>
          <p:cNvPr id="635" name="Shape 6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6" name="Shape 63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8" name="Shape 63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609600" y="47863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13.16  ADSL Spectrum Allocationd (FDM)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" name="Shape 645"/>
          <p:cNvCxnSpPr/>
          <p:nvPr/>
        </p:nvCxnSpPr>
        <p:spPr>
          <a:xfrm>
            <a:off x="609600" y="5153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6" name="Shape 646"/>
          <p:cNvSpPr txBox="1"/>
          <p:nvPr/>
        </p:nvSpPr>
        <p:spPr>
          <a:xfrm>
            <a:off x="0" y="51530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75" y="1752600"/>
            <a:ext cx="5559424" cy="31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533400" y="5624512"/>
            <a:ext cx="5618162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Echo cancellation separates upstream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downstream signals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Increases (low-frequency) upstream bandwidth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ADSL Spectrum Allocation</a:t>
            </a:r>
            <a:b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 Echo Cancellation</a:t>
            </a:r>
          </a:p>
        </p:txBody>
      </p:sp>
      <p:cxnSp>
        <p:nvCxnSpPr>
          <p:cNvPr id="650" name="Shape 65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1" name="Shape 65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52" name="Shape 65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3" name="Shape 65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533400" y="48625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13.16  ADSL Spectrum Allocation (Echo Cancellation)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609600" y="5014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0" y="50911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Broadband Access Technologies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33400" y="5548312"/>
            <a:ext cx="6065837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popular in North America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 more extensively deployed elsewhere in the world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Wireless: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Fixed: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MMDS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LMDS, and WiMax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Mobile: CDMA, GPRS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PON on fiber medium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357312"/>
            <a:ext cx="5829299" cy="2738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Shape 10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Shape 660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1" name="Shape 661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533400" y="1195387"/>
            <a:ext cx="5972175" cy="3776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Carrierless amplitude phase (CAP) modulation  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Discrete MultiTone modulation (DMT): 4kHz tones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CAP and DMT are QAM-based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DMT outperforms CAP 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Higher downstream throughput &gt; 4 times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Higher upstream throughput &gt; 10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Rate adaptive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Ongoing active monitoring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Maximum loop variation coverage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Standard and hence interoperability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Modulation Schemes</a:t>
            </a:r>
          </a:p>
        </p:txBody>
      </p:sp>
      <p:cxnSp>
        <p:nvCxnSpPr>
          <p:cNvPr id="664" name="Shape 66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5" name="Shape 665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66" name="Shape 666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7" name="Shape 667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Shape 673"/>
          <p:cNvCxnSpPr/>
          <p:nvPr/>
        </p:nvCxnSpPr>
        <p:spPr>
          <a:xfrm>
            <a:off x="533400" y="6081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4" name="Shape 674"/>
          <p:cNvSpPr txBox="1"/>
          <p:nvPr/>
        </p:nvSpPr>
        <p:spPr>
          <a:xfrm>
            <a:off x="0" y="6157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685800" y="1128712"/>
            <a:ext cx="5276849" cy="4937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 (now Broadband) Forum is an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industry consortium formed to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Achieve interoperability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Accelerate DSL implementation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Address end-to-end system operation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sets of complementary standards adopted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ITU-T standards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G.992.x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G.997.x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T1-413 (ANSI)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Forum Standards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reports TR-xxx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IETF standards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RFC xxxx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DSL / Broadband Forum</a:t>
            </a:r>
          </a:p>
        </p:txBody>
      </p:sp>
      <p:cxnSp>
        <p:nvCxnSpPr>
          <p:cNvPr id="677" name="Shape 6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8" name="Shape 67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79" name="Shape 67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0" name="Shape 68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/>
        </p:nvSpPr>
        <p:spPr>
          <a:xfrm>
            <a:off x="5334000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7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Selected Documentation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DSL / Broadband Forum</a:t>
            </a:r>
          </a:p>
        </p:txBody>
      </p:sp>
      <p:graphicFrame>
        <p:nvGraphicFramePr>
          <p:cNvPr id="688" name="Shape 688"/>
          <p:cNvGraphicFramePr/>
          <p:nvPr/>
        </p:nvGraphicFramePr>
        <p:xfrm>
          <a:off x="228600" y="1890711"/>
          <a:ext cx="6324600" cy="364805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762000"/>
                <a:gridCol w="4191000"/>
                <a:gridCol w="1371600"/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TR-001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ADSL Forum System Reference Model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1996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TR-005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ADSL Network Element Mgmt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March 1998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TR-015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 Line Code Specific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TR-024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DMT Line Code Specific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TR-027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SNMP-based ADSL LINE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TR-028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CMIP Specification for ADSL Network Element Mgmt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TR-066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ADSL Network Element Mgmt (Update to TR-005)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March 2004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TR-090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Protocol Independent Object Model for Managing Next Generation ADSL Technologies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2004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TR-113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MCM Specific Managed Objects in VDSL Network Element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2005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TR-128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Addendum to TR-090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2006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89" name="Shape 68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0" name="Shape 69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691" name="Shape 69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2" name="Shape 69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228600" y="1433512"/>
            <a:ext cx="6324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13.9  ADSL Management Documents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95" name="Shape 695"/>
          <p:cNvCxnSpPr/>
          <p:nvPr/>
        </p:nvCxnSpPr>
        <p:spPr>
          <a:xfrm>
            <a:off x="609600" y="5700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6" name="Shape 696"/>
          <p:cNvSpPr txBox="1"/>
          <p:nvPr/>
        </p:nvSpPr>
        <p:spPr>
          <a:xfrm>
            <a:off x="0" y="5700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1" name="Shape 701"/>
          <p:cNvCxnSpPr/>
          <p:nvPr/>
        </p:nvCxnSpPr>
        <p:spPr>
          <a:xfrm>
            <a:off x="609600" y="47767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2" name="Shape 702"/>
          <p:cNvSpPr txBox="1"/>
          <p:nvPr/>
        </p:nvSpPr>
        <p:spPr>
          <a:xfrm>
            <a:off x="0" y="47767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814511"/>
            <a:ext cx="6248399" cy="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533400" y="5167312"/>
            <a:ext cx="6108700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 FTTN configuration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Asymmetric band allocation (similar to ADSL)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Fiber carries multiple channels to ONU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Channels demultiplexed at ONU and carried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customer premises on multiple twisted pairs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Shorter distance of multiple twisted pairs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Higher data rate - 55.2 Mbps downstream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2.3 Mbps upstream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VDSL Network</a:t>
            </a:r>
          </a:p>
        </p:txBody>
      </p:sp>
      <p:cxnSp>
        <p:nvCxnSpPr>
          <p:cNvPr id="706" name="Shape 70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7" name="Shape 70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08" name="Shape 70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9" name="Shape 70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609600" y="3186111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13.17  VDSL Access Network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Shape 7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93825"/>
            <a:ext cx="6019799" cy="556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Shape 717"/>
          <p:cNvCxnSpPr/>
          <p:nvPr/>
        </p:nvCxnSpPr>
        <p:spPr>
          <a:xfrm>
            <a:off x="609600" y="7010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8" name="Shape 718"/>
          <p:cNvSpPr txBox="1"/>
          <p:nvPr/>
        </p:nvSpPr>
        <p:spPr>
          <a:xfrm>
            <a:off x="0" y="7010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Network</a:t>
            </a:r>
          </a:p>
        </p:txBody>
      </p:sp>
      <p:cxnSp>
        <p:nvCxnSpPr>
          <p:cNvPr id="720" name="Shape 72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1" name="Shape 72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22" name="Shape 72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3" name="Shape 72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9" name="Shape 729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0" name="Shape 730"/>
          <p:cNvSpPr txBox="1"/>
          <p:nvPr/>
        </p:nvSpPr>
        <p:spPr>
          <a:xfrm>
            <a:off x="0" y="48625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31" name="Shape 731"/>
          <p:cNvSpPr txBox="1"/>
          <p:nvPr/>
        </p:nvSpPr>
        <p:spPr>
          <a:xfrm>
            <a:off x="593725" y="1154112"/>
            <a:ext cx="5608637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Synchronous transport mode (STM)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Bit synchronous transmission (T1/E1)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End-to-end packet mode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SOHO (IP packets)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/ STM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WAN (Public network)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STM access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/ Packet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WAN and packet access network (IP)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End-to-end ATM</a:t>
            </a:r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Modes</a:t>
            </a:r>
          </a:p>
        </p:txBody>
      </p:sp>
      <p:cxnSp>
        <p:nvCxnSpPr>
          <p:cNvPr id="733" name="Shape 73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4" name="Shape 73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35" name="Shape 73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6" name="Shape 73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92275"/>
            <a:ext cx="6096000" cy="4316412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/>
        </p:nvSpPr>
        <p:spPr>
          <a:xfrm>
            <a:off x="5364162" y="7667625"/>
            <a:ext cx="100171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(ADSL Forum)</a:t>
            </a:r>
          </a:p>
        </p:txBody>
      </p:sp>
      <p:cxnSp>
        <p:nvCxnSpPr>
          <p:cNvPr id="744" name="Shape 744"/>
          <p:cNvCxnSpPr/>
          <p:nvPr/>
        </p:nvCxnSpPr>
        <p:spPr>
          <a:xfrm>
            <a:off x="609600" y="6005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5" name="Shape 745"/>
          <p:cNvSpPr txBox="1"/>
          <p:nvPr/>
        </p:nvSpPr>
        <p:spPr>
          <a:xfrm>
            <a:off x="0" y="6005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System Reference Model</a:t>
            </a:r>
          </a:p>
        </p:txBody>
      </p:sp>
      <p:cxnSp>
        <p:nvCxnSpPr>
          <p:cNvPr id="747" name="Shape 74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8" name="Shape 74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49" name="Shape 74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0" name="Shape 75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6" name="Shape 756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7" name="Shape 757"/>
          <p:cNvSpPr txBox="1"/>
          <p:nvPr/>
        </p:nvSpPr>
        <p:spPr>
          <a:xfrm>
            <a:off x="0" y="48625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58" name="Shape 758"/>
          <p:cNvSpPr txBox="1"/>
          <p:nvPr/>
        </p:nvSpPr>
        <p:spPr>
          <a:xfrm>
            <a:off x="304800" y="1204912"/>
            <a:ext cx="6335711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interface can have multiple physical connections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interface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 between access node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external network and interfaces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 interfaces - off the splitters; Will be eliminated with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ADSL-Lite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POTS interfaces – low-pass filter interfaces for POTS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 and B are customer premises network interfaces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 between PDN and service modules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 auxiliary data input (e.g., satellite feed)</a:t>
            </a:r>
          </a:p>
        </p:txBody>
      </p:sp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1" name="Shape 76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62" name="Shape 76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3" name="Shape 76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9" name="Shape 769"/>
          <p:cNvCxnSpPr/>
          <p:nvPr/>
        </p:nvCxnSpPr>
        <p:spPr>
          <a:xfrm>
            <a:off x="609600" y="47228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0" name="Shape 770"/>
          <p:cNvSpPr txBox="1"/>
          <p:nvPr/>
        </p:nvSpPr>
        <p:spPr>
          <a:xfrm>
            <a:off x="0" y="47228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71" name="Shape 771"/>
          <p:cNvSpPr txBox="1"/>
          <p:nvPr/>
        </p:nvSpPr>
        <p:spPr>
          <a:xfrm>
            <a:off x="515937" y="5029200"/>
            <a:ext cx="6342061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Transport bearer channels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Seven AS downstream channels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multiples (1-, 2-, 3- or 4-) T1 rate of 1.536 Mbps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LS duplex channels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- 160, 384, and 576 Kbps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Buffering scheme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channel: uses fast buffers for real-time data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Interleaved channel: used for non-real-time data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fast and interleaved channels carried on the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same physical channel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457200" y="1203325"/>
            <a:ext cx="914400" cy="1374774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ATU-C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5410200" y="1128712"/>
            <a:ext cx="914400" cy="13715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ATU-R</a:t>
            </a:r>
          </a:p>
        </p:txBody>
      </p:sp>
      <p:cxnSp>
        <p:nvCxnSpPr>
          <p:cNvPr id="774" name="Shape 774"/>
          <p:cNvCxnSpPr/>
          <p:nvPr/>
        </p:nvCxnSpPr>
        <p:spPr>
          <a:xfrm>
            <a:off x="1524000" y="1435100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75" name="Shape 775"/>
          <p:cNvCxnSpPr/>
          <p:nvPr/>
        </p:nvCxnSpPr>
        <p:spPr>
          <a:xfrm>
            <a:off x="1524000" y="1738311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76" name="Shape 776"/>
          <p:cNvCxnSpPr/>
          <p:nvPr/>
        </p:nvCxnSpPr>
        <p:spPr>
          <a:xfrm>
            <a:off x="1447800" y="2041525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1447800" y="2346325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371600" y="1357312"/>
            <a:ext cx="40385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Downstream bearer channels 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1371600" y="1966911"/>
            <a:ext cx="40385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Duplex bearer channels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533400" y="2882900"/>
            <a:ext cx="914400" cy="1370012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ATU-C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5410200" y="2805111"/>
            <a:ext cx="914400" cy="13715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ATU-R</a:t>
            </a:r>
          </a:p>
        </p:txBody>
      </p:sp>
      <p:cxnSp>
        <p:nvCxnSpPr>
          <p:cNvPr id="782" name="Shape 782"/>
          <p:cNvCxnSpPr/>
          <p:nvPr/>
        </p:nvCxnSpPr>
        <p:spPr>
          <a:xfrm>
            <a:off x="1524000" y="3109911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83" name="Shape 783"/>
          <p:cNvCxnSpPr/>
          <p:nvPr/>
        </p:nvCxnSpPr>
        <p:spPr>
          <a:xfrm>
            <a:off x="1524000" y="3414712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84" name="Shape 784"/>
          <p:cNvCxnSpPr/>
          <p:nvPr/>
        </p:nvCxnSpPr>
        <p:spPr>
          <a:xfrm>
            <a:off x="1447800" y="3719512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785" name="Shape 785"/>
          <p:cNvCxnSpPr/>
          <p:nvPr/>
        </p:nvCxnSpPr>
        <p:spPr>
          <a:xfrm>
            <a:off x="1447800" y="4021137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786" name="Shape 786"/>
          <p:cNvSpPr txBox="1"/>
          <p:nvPr/>
        </p:nvSpPr>
        <p:spPr>
          <a:xfrm>
            <a:off x="1447800" y="3033711"/>
            <a:ext cx="39623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channel 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1447800" y="3643312"/>
            <a:ext cx="39623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Interleaved channel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Channeling Schemes</a:t>
            </a:r>
          </a:p>
        </p:txBody>
      </p:sp>
      <p:cxnSp>
        <p:nvCxnSpPr>
          <p:cNvPr id="789" name="Shape 78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0" name="Shape 79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791" name="Shape 79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2" name="Shape 79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609600" y="43291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13.20  ADSL Channeling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93812"/>
            <a:ext cx="6172199" cy="4379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Shape 800"/>
          <p:cNvCxnSpPr/>
          <p:nvPr/>
        </p:nvCxnSpPr>
        <p:spPr>
          <a:xfrm>
            <a:off x="609600" y="5791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1" name="Shape 801"/>
          <p:cNvSpPr txBox="1"/>
          <p:nvPr/>
        </p:nvSpPr>
        <p:spPr>
          <a:xfrm>
            <a:off x="0" y="5791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Reference Model</a:t>
            </a:r>
          </a:p>
        </p:txBody>
      </p:sp>
      <p:cxnSp>
        <p:nvCxnSpPr>
          <p:cNvPr id="803" name="Shape 80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4" name="Shape 80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05" name="Shape 80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6" name="Shape 80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>
            <a:off x="609600" y="5167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" name="Shape 115"/>
          <p:cNvSpPr txBox="1"/>
          <p:nvPr/>
        </p:nvSpPr>
        <p:spPr>
          <a:xfrm>
            <a:off x="0" y="51673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981325" y="522287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533400" y="5624512"/>
            <a:ext cx="6205537" cy="2571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end: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Signals from multiple sources multiplexed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Frequency conversion for local signal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Traffic Flow: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Downstream: Head end to NIU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Upstream: NIU to head end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interface device (NID) / unit (NIU):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Demarcation point between customer network and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 provider networks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Cable modem: RF         Ethernet, voice-over-IP,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video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2362200" y="7910511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829299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Cable Access Network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76312"/>
            <a:ext cx="5219699" cy="421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" name="Shape 12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2" name="Shape 812"/>
          <p:cNvCxnSpPr/>
          <p:nvPr/>
        </p:nvCxnSpPr>
        <p:spPr>
          <a:xfrm>
            <a:off x="609600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3" name="Shape 813"/>
          <p:cNvSpPr txBox="1"/>
          <p:nvPr/>
        </p:nvSpPr>
        <p:spPr>
          <a:xfrm>
            <a:off x="0" y="47863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457200" y="1204912"/>
            <a:ext cx="6024561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of elements done across V-interface: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communications protocol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across V-interface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communications protocol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across U-interfaces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Parameters and operations across ATU-C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Parameters and operations across ATU-R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ATU-R side of the T interface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533400" y="5164137"/>
            <a:ext cx="5638800" cy="3171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Note addition of physical layer and switching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the management architecture representation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of physical layer involves: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Physical channel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channel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Interleaved channel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of type of line encoding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Elements</a:t>
            </a:r>
          </a:p>
        </p:txBody>
      </p:sp>
      <p:cxnSp>
        <p:nvCxnSpPr>
          <p:cNvPr id="817" name="Shape 81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8" name="Shape 81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19" name="Shape 81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0" name="Shape 82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6" name="Shape 826"/>
          <p:cNvCxnSpPr/>
          <p:nvPr/>
        </p:nvCxnSpPr>
        <p:spPr>
          <a:xfrm>
            <a:off x="609600" y="4772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7" name="Shape 827"/>
          <p:cNvSpPr txBox="1"/>
          <p:nvPr/>
        </p:nvSpPr>
        <p:spPr>
          <a:xfrm>
            <a:off x="0" y="47720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828" name="Shape 8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85912"/>
            <a:ext cx="5943599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Shape 829"/>
          <p:cNvSpPr txBox="1"/>
          <p:nvPr/>
        </p:nvSpPr>
        <p:spPr>
          <a:xfrm>
            <a:off x="533400" y="5181600"/>
            <a:ext cx="5741986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Five levels of noise margin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Signal power controlled by noise margin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rate: Increase or decrease based 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threshold margins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rate adaptation modes: Manual (1),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automatic at start-up (2), and dynamic (3)  </a:t>
            </a:r>
          </a:p>
        </p:txBody>
      </p:sp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xfrm>
            <a:off x="457200" y="5953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Power and Data Rate Management </a:t>
            </a:r>
          </a:p>
        </p:txBody>
      </p:sp>
      <p:cxnSp>
        <p:nvCxnSpPr>
          <p:cNvPr id="831" name="Shape 83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2" name="Shape 83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33" name="Shape 83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4" name="Shape 83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357312"/>
            <a:ext cx="5678486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Mgmt Parameters</a:t>
            </a:r>
          </a:p>
        </p:txBody>
      </p:sp>
      <p:cxnSp>
        <p:nvCxnSpPr>
          <p:cNvPr id="842" name="Shape 84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3" name="Shape 84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44" name="Shape 84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5" name="Shape 84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609600" y="10525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13.10  ADSL Configuration Management Parameters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2" name="Shape 852"/>
          <p:cNvCxnSpPr/>
          <p:nvPr/>
        </p:nvCxnSpPr>
        <p:spPr>
          <a:xfrm>
            <a:off x="609600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3" name="Shape 853"/>
          <p:cNvSpPr txBox="1"/>
          <p:nvPr/>
        </p:nvSpPr>
        <p:spPr>
          <a:xfrm>
            <a:off x="0" y="47863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854" name="Shape 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14511"/>
            <a:ext cx="5637211" cy="239236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Shape 855"/>
          <p:cNvSpPr txBox="1"/>
          <p:nvPr/>
        </p:nvSpPr>
        <p:spPr>
          <a:xfrm>
            <a:off x="533400" y="5257800"/>
            <a:ext cx="5468936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Failure indication of physical channel by NMS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Failure indication of logical channels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Failure indication of ATU-C/R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Self-test of ATU-C/R as per T1.413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Noise margin threshold alarms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Rate change due to noise margin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Management</a:t>
            </a:r>
          </a:p>
        </p:txBody>
      </p:sp>
      <p:cxnSp>
        <p:nvCxnSpPr>
          <p:cNvPr id="857" name="Shape 85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8" name="Shape 85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59" name="Shape 85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0" name="Shape 86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61" name="Shape 86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533400" y="14335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13.11  ADSL Fault Management Parameters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7" name="Shape 867"/>
          <p:cNvCxnSpPr/>
          <p:nvPr/>
        </p:nvCxnSpPr>
        <p:spPr>
          <a:xfrm>
            <a:off x="609600" y="52593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8" name="Shape 868"/>
          <p:cNvSpPr txBox="1"/>
          <p:nvPr/>
        </p:nvSpPr>
        <p:spPr>
          <a:xfrm>
            <a:off x="0" y="5259387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57312"/>
            <a:ext cx="5637211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Shape 870"/>
          <p:cNvSpPr txBox="1"/>
          <p:nvPr/>
        </p:nvSpPr>
        <p:spPr>
          <a:xfrm>
            <a:off x="533400" y="5700712"/>
            <a:ext cx="3095625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Line attenuation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Noise margin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Output power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rate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integrity check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Interleave channel delay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 statistics</a:t>
            </a:r>
          </a:p>
        </p:txBody>
      </p:sp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Management</a:t>
            </a:r>
          </a:p>
        </p:txBody>
      </p:sp>
      <p:cxnSp>
        <p:nvCxnSpPr>
          <p:cNvPr id="872" name="Shape 87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3" name="Shape 87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74" name="Shape 87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5" name="Shape 87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77" name="Shape 877"/>
          <p:cNvSpPr txBox="1"/>
          <p:nvPr/>
        </p:nvSpPr>
        <p:spPr>
          <a:xfrm>
            <a:off x="533400" y="1052512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13.12  ADSL Performance Management Parameters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/>
        </p:nvSpPr>
        <p:spPr>
          <a:xfrm>
            <a:off x="0" y="9747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SNMP MIB</a:t>
            </a:r>
          </a:p>
        </p:txBody>
      </p:sp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81112"/>
            <a:ext cx="4957761" cy="670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Shape 88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6" name="Shape 88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887" name="Shape 88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8" name="Shape 88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4" name="Shape 894"/>
          <p:cNvCxnSpPr/>
          <p:nvPr/>
        </p:nvCxnSpPr>
        <p:spPr>
          <a:xfrm>
            <a:off x="609600" y="5153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5" name="Shape 895"/>
          <p:cNvSpPr txBox="1"/>
          <p:nvPr/>
        </p:nvSpPr>
        <p:spPr>
          <a:xfrm>
            <a:off x="0" y="5153025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57312"/>
            <a:ext cx="5075236" cy="37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Shape 897"/>
          <p:cNvSpPr txBox="1"/>
          <p:nvPr/>
        </p:nvSpPr>
        <p:spPr>
          <a:xfrm>
            <a:off x="533400" y="5624512"/>
            <a:ext cx="568325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Sublayers handled by ifMIB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ifStackTable {ifMib.ifMIBObjects 2} (RFC 1573)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Propose ifTypes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adslPhysIf ::= {transmission 94}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adslInterIf ::= {transmission 124}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adslFastIf ::= {transmission 125}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IF Types</a:t>
            </a:r>
          </a:p>
        </p:txBody>
      </p:sp>
      <p:cxnSp>
        <p:nvCxnSpPr>
          <p:cNvPr id="899" name="Shape 89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0" name="Shape 90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01" name="Shape 90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2" name="Shape 90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/>
        </p:nvSpPr>
        <p:spPr>
          <a:xfrm>
            <a:off x="0" y="4405312"/>
            <a:ext cx="6858000" cy="5175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Operational Configuration</a:t>
            </a:r>
          </a:p>
        </p:txBody>
      </p:sp>
      <p:pic>
        <p:nvPicPr>
          <p:cNvPr id="909" name="Shape 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57312"/>
            <a:ext cx="5788025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Shape 910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Interfaces Table</a:t>
            </a:r>
          </a:p>
        </p:txBody>
      </p:sp>
      <p:graphicFrame>
        <p:nvGraphicFramePr>
          <p:cNvPr id="911" name="Shape 911"/>
          <p:cNvGraphicFramePr/>
          <p:nvPr/>
        </p:nvGraphicFramePr>
        <p:xfrm>
          <a:off x="228600" y="4938712"/>
          <a:ext cx="6248400" cy="3062225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1828800"/>
                <a:gridCol w="1295400"/>
                <a:gridCol w="1562100"/>
                <a:gridCol w="156210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Line type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 Channel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Interleaved Channel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Channels (1)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 only (2)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Interleave only (3)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 or Interleaved (4)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 and Interleaved (5)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12" name="Shape 91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3" name="Shape 91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14" name="Shape 91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5" name="Shape 91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304800" y="1052512"/>
            <a:ext cx="57912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13.13  Use of Interfaces Table for ADSL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228600" y="4252912"/>
            <a:ext cx="62483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13.14  ADSL Operational Profile for ifType File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Shape 923"/>
          <p:cNvCxnSpPr/>
          <p:nvPr/>
        </p:nvCxnSpPr>
        <p:spPr>
          <a:xfrm>
            <a:off x="609600" y="5014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4" name="Shape 924"/>
          <p:cNvSpPr txBox="1"/>
          <p:nvPr/>
        </p:nvSpPr>
        <p:spPr>
          <a:xfrm>
            <a:off x="0" y="50149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25" name="Shape 925"/>
          <p:cNvSpPr txBox="1"/>
          <p:nvPr/>
        </p:nvSpPr>
        <p:spPr>
          <a:xfrm>
            <a:off x="609600" y="1143000"/>
            <a:ext cx="3725861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 profile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profile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Alarm profile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Generic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frame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signal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power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Error-second threshold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rate change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Loss of link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ATU-C initialization failure</a:t>
            </a:r>
          </a:p>
        </p:txBody>
      </p:sp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ADSL Profiles Management</a:t>
            </a:r>
          </a:p>
        </p:txBody>
      </p:sp>
      <p:cxnSp>
        <p:nvCxnSpPr>
          <p:cNvPr id="927" name="Shape 92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8" name="Shape 92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29" name="Shape 92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0" name="Shape 93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30386"/>
            <a:ext cx="5638800" cy="5262562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Profile: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 I - Dynamic</a:t>
            </a:r>
          </a:p>
        </p:txBody>
      </p:sp>
      <p:cxnSp>
        <p:nvCxnSpPr>
          <p:cNvPr id="938" name="Shape 93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9" name="Shape 939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40" name="Shape 940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1" name="Shape 941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hape 131"/>
          <p:cNvCxnSpPr/>
          <p:nvPr/>
        </p:nvCxnSpPr>
        <p:spPr>
          <a:xfrm>
            <a:off x="609600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0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6324600" cy="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519112"/>
            <a:ext cx="5829299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 Speeds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" name="Shape 13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9" name="Shape 13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15859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Table13.1  Comparative Data Transmission Speeds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5562600" cy="5110162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Profile: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 II - Static</a:t>
            </a:r>
          </a:p>
        </p:txBody>
      </p:sp>
      <p:cxnSp>
        <p:nvCxnSpPr>
          <p:cNvPr id="949" name="Shape 9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0" name="Shape 950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51" name="Shape 951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2" name="Shape 952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8" name="Shape 958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9" name="Shape 959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ADSL EMS-NMS Management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62" name="Shape 962"/>
          <p:cNvSpPr txBox="1"/>
          <p:nvPr/>
        </p:nvSpPr>
        <p:spPr>
          <a:xfrm>
            <a:off x="0" y="288925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3" name="Shape 9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04912"/>
            <a:ext cx="5486399" cy="318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Shape 964"/>
          <p:cNvSpPr txBox="1"/>
          <p:nvPr/>
        </p:nvSpPr>
        <p:spPr>
          <a:xfrm>
            <a:off x="533400" y="5243512"/>
            <a:ext cx="540543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TMN- and ATM-based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M4 is ATM Forum defined interface between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public NMS and public network </a:t>
            </a:r>
          </a:p>
        </p:txBody>
      </p:sp>
      <p:cxnSp>
        <p:nvCxnSpPr>
          <p:cNvPr id="965" name="Shape 96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6" name="Shape 96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67" name="Shape 96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8" name="Shape 96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ADSL2 and ADSL2+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547687" y="1204912"/>
            <a:ext cx="6046787" cy="5940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Rate and reach Improvements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 Speed Downstream/Upstream 1/.256 Mbps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ADSL2 Standard G.992.3 July 2002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ADSL2 Lite Standard G.992.4 July 2002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 Downstream/Upstream 12/1 Mbps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ADSL2+ Standard G.992.5 January 2003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 Downstream/Upstream 24/2 Mbps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Major Enhancements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Diagnostics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Power enhancements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Rate adaptation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Bonding for higher data rates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Channelization and Channelized Voice-over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DSL (CVoDSL)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Additional Benefits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interoperability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startup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All-Digital Mode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 of packet-based services</a:t>
            </a:r>
          </a:p>
        </p:txBody>
      </p:sp>
      <p:cxnSp>
        <p:nvCxnSpPr>
          <p:cNvPr id="977" name="Shape 9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8" name="Shape 97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79" name="Shape 97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0" name="Shape 98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6" name="Shape 986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7" name="Shape 987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ADSL2 Rate and Reach</a:t>
            </a:r>
          </a:p>
        </p:txBody>
      </p:sp>
      <p:pic>
        <p:nvPicPr>
          <p:cNvPr id="990" name="Shape 9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357312"/>
            <a:ext cx="4343400" cy="3221036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Shape 991"/>
          <p:cNvSpPr txBox="1"/>
          <p:nvPr/>
        </p:nvSpPr>
        <p:spPr>
          <a:xfrm>
            <a:off x="533400" y="5319712"/>
            <a:ext cx="6016624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rate increase of 50 kbps or increase of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600 feet reach achieved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Programmable overhead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	32 kbps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ADSL2	4-32 kbps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Higher coding gain from Reed-Solomon (RS) code</a:t>
            </a:r>
          </a:p>
        </p:txBody>
      </p:sp>
      <p:cxnSp>
        <p:nvCxnSpPr>
          <p:cNvPr id="992" name="Shape 9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3" name="Shape 99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994" name="Shape 99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96" name="Shape 99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1" name="Shape 1001"/>
          <p:cNvCxnSpPr/>
          <p:nvPr/>
        </p:nvCxnSpPr>
        <p:spPr>
          <a:xfrm>
            <a:off x="609600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2" name="Shape 1002"/>
          <p:cNvSpPr txBox="1"/>
          <p:nvPr/>
        </p:nvSpPr>
        <p:spPr>
          <a:xfrm>
            <a:off x="0" y="50149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ADSL2 Power Enhancement</a:t>
            </a:r>
          </a:p>
        </p:txBody>
      </p:sp>
      <p:pic>
        <p:nvPicPr>
          <p:cNvPr id="1005" name="Shape 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04912"/>
            <a:ext cx="4524374" cy="35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Shape 1006"/>
          <p:cNvSpPr txBox="1"/>
          <p:nvPr/>
        </p:nvSpPr>
        <p:spPr>
          <a:xfrm>
            <a:off x="533400" y="5472112"/>
            <a:ext cx="4610100" cy="1881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Savings in ATU-C and ATU-R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L0	Full power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L2	Normal power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L3	Sleep mode (user not on line)  </a:t>
            </a:r>
          </a:p>
        </p:txBody>
      </p:sp>
      <p:cxnSp>
        <p:nvCxnSpPr>
          <p:cNvPr id="1007" name="Shape 10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8" name="Shape 100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09" name="Shape 100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0" name="Shape 101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11" name="Shape 101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6" name="Shape 1016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7" name="Shape 1017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18" name="Shape 101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Seamless Rate Adaptation</a:t>
            </a:r>
          </a:p>
        </p:txBody>
      </p:sp>
      <p:sp>
        <p:nvSpPr>
          <p:cNvPr id="1020" name="Shape 1020"/>
          <p:cNvSpPr txBox="1"/>
          <p:nvPr/>
        </p:nvSpPr>
        <p:spPr>
          <a:xfrm>
            <a:off x="533400" y="5319712"/>
            <a:ext cx="5714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Telephone cable in bundle of 25 or more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Next and Fext can cause connection drop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SRA (Seamless Rate Adaptation) decouples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modulation and framing layers</a:t>
            </a:r>
          </a:p>
        </p:txBody>
      </p:sp>
      <p:pic>
        <p:nvPicPr>
          <p:cNvPr id="1021" name="Shape 1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66911"/>
            <a:ext cx="5829299" cy="104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Shape 102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3" name="Shape 102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24" name="Shape 102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5" name="Shape 102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26" name="Shape 102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hape 1031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33" name="Shape 103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Bonding for Higher Data Rates</a:t>
            </a:r>
          </a:p>
        </p:txBody>
      </p:sp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357312"/>
            <a:ext cx="3781425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/>
          <p:nvPr/>
        </p:nvSpPr>
        <p:spPr>
          <a:xfrm>
            <a:off x="517525" y="5330825"/>
            <a:ext cx="58420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Bonds two or more UTP using ATM IMA (Inverse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Multiplexing for ATM)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New sublayer between PHY and ATM</a:t>
            </a:r>
          </a:p>
        </p:txBody>
      </p:sp>
      <p:cxnSp>
        <p:nvCxnSpPr>
          <p:cNvPr id="1037" name="Shape 103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8" name="Shape 103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39" name="Shape 103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0" name="Shape 104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41" name="Shape 104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Shape 1046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7" name="Shape 1047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>
            <a:spLocks noGrp="1"/>
          </p:cNvSpPr>
          <p:nvPr>
            <p:ph type="title"/>
          </p:nvPr>
        </p:nvSpPr>
        <p:spPr>
          <a:xfrm>
            <a:off x="0" y="595312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ADSL2 Enhancements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x="533400" y="1204912"/>
            <a:ext cx="6019799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Diagnostics by use of enhanced transreceivers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Line noise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Loop attenuation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SNR (Signal-to-Noise ratio)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interoperability due to initialization of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state machine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startup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Transmission of ADSL data in the voice bandwidth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Ethernet over ADSL2</a:t>
            </a:r>
          </a:p>
        </p:txBody>
      </p:sp>
      <p:cxnSp>
        <p:nvCxnSpPr>
          <p:cNvPr id="1051" name="Shape 105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2" name="Shape 105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53" name="Shape 105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4" name="Shape 105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55" name="Shape 105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Shape 1060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1" name="Shape 1061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Shape 1063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ADSL Management Model</a:t>
            </a:r>
          </a:p>
        </p:txBody>
      </p:sp>
      <p:pic>
        <p:nvPicPr>
          <p:cNvPr id="1064" name="Shape 10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09712"/>
            <a:ext cx="55276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Shape 1065"/>
          <p:cNvSpPr txBox="1"/>
          <p:nvPr/>
        </p:nvSpPr>
        <p:spPr>
          <a:xfrm>
            <a:off x="533400" y="5243512"/>
            <a:ext cx="5867400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Supports a simple and fixed channel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 channel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Interleaved channel or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</a:t>
            </a:r>
          </a:p>
        </p:txBody>
      </p:sp>
      <p:cxnSp>
        <p:nvCxnSpPr>
          <p:cNvPr id="1066" name="Shape 106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7" name="Shape 106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68" name="Shape 106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9" name="Shape 106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70" name="Shape 107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5" name="Shape 1075"/>
          <p:cNvCxnSpPr/>
          <p:nvPr/>
        </p:nvCxnSpPr>
        <p:spPr>
          <a:xfrm>
            <a:off x="609600" y="5700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6" name="Shape 1076"/>
          <p:cNvSpPr txBox="1"/>
          <p:nvPr/>
        </p:nvSpPr>
        <p:spPr>
          <a:xfrm>
            <a:off x="0" y="5776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Shape 1078"/>
          <p:cNvSpPr txBox="1">
            <a:spLocks noGrp="1"/>
          </p:cNvSpPr>
          <p:nvPr>
            <p:ph type="title"/>
          </p:nvPr>
        </p:nvSpPr>
        <p:spPr>
          <a:xfrm>
            <a:off x="0" y="595312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Multichannel DSL Management</a:t>
            </a:r>
          </a:p>
        </p:txBody>
      </p:sp>
      <p:pic>
        <p:nvPicPr>
          <p:cNvPr id="1079" name="Shape 1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04912"/>
            <a:ext cx="5105399" cy="426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Shape 108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1" name="Shape 108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82" name="Shape 108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3" name="Shape 108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533400" y="6157912"/>
            <a:ext cx="5714999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Decouple channel parameters from line parameters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 to four generic channels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Flexible configuration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Many combinations of parameters to manage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hape 146"/>
          <p:cNvCxnSpPr/>
          <p:nvPr/>
        </p:nvCxnSpPr>
        <p:spPr>
          <a:xfrm>
            <a:off x="609600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" name="Shape 147"/>
          <p:cNvSpPr txBox="1"/>
          <p:nvPr/>
        </p:nvSpPr>
        <p:spPr>
          <a:xfrm>
            <a:off x="0" y="49244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33400" y="1281112"/>
            <a:ext cx="57149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Broadband 2-way cable access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Asymmetric bandwidth allocation for 2-way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Transmission Mode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Downstream: TDM broadcast mode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Upstream: TDMA / S-CDMA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spread-spectrum that carries multiple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signals over HFC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 spectrum allocation to carry multimedia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services - voice, video, and data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519112"/>
            <a:ext cx="68580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Cable Access Network Technology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4" name="Shape 15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>
            <a:spLocks noGrp="1"/>
          </p:cNvSpPr>
          <p:nvPr>
            <p:ph type="title"/>
          </p:nvPr>
        </p:nvSpPr>
        <p:spPr>
          <a:xfrm>
            <a:off x="457200" y="4024312"/>
            <a:ext cx="58292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Passive Optical Network</a:t>
            </a:r>
          </a:p>
        </p:txBody>
      </p:sp>
      <p:cxnSp>
        <p:nvCxnSpPr>
          <p:cNvPr id="1092" name="Shape 10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3" name="Shape 109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094" name="Shape 109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5" name="Shape 109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2" name="Shape 1102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3" name="Shape 1103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04" name="Shape 1104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>
            <a:spLocks noGrp="1"/>
          </p:cNvSpPr>
          <p:nvPr>
            <p:ph type="title" idx="4294967295"/>
          </p:nvPr>
        </p:nvSpPr>
        <p:spPr>
          <a:xfrm>
            <a:off x="304800" y="595312"/>
            <a:ext cx="58292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Passive Optical Network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533400" y="1128712"/>
            <a:ext cx="5114925" cy="1743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Fiber Medium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active elements in the transmission medium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Passive elements in the fiber medium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Beam splitter – Lossy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Wavelength Division Multiplexer (WDM)</a:t>
            </a:r>
          </a:p>
        </p:txBody>
      </p:sp>
      <p:cxnSp>
        <p:nvCxnSpPr>
          <p:cNvPr id="1107" name="Shape 11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8" name="Shape 1108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09" name="Shape 1109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0" name="Shape 1110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11" name="Shape 111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6" name="Shape 1116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7" name="Shape 1117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18" name="Shape 111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Generic PON Architecture</a:t>
            </a:r>
          </a:p>
        </p:txBody>
      </p:sp>
      <p:pic>
        <p:nvPicPr>
          <p:cNvPr id="1120" name="Shape 1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585912"/>
            <a:ext cx="56388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457200" y="5167312"/>
            <a:ext cx="5851525" cy="283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Optical Line Termination (OLT) in central office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Optical Network Unit (ONU) in customer residence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or dedicated optical path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1-way and 2-way transmission using separate physical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or optical wavelength (λ) path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Dedicated fiber (λ) vs. shared medium multiple (λ)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deployment configurations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Dedicated fiber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EPON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WDM</a:t>
            </a:r>
          </a:p>
        </p:txBody>
      </p:sp>
      <p:cxnSp>
        <p:nvCxnSpPr>
          <p:cNvPr id="1122" name="Shape 112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3" name="Shape 112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24" name="Shape 112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Shape 1132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PON Configurations:</a:t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Dedicated Fiber</a:t>
            </a:r>
          </a:p>
        </p:txBody>
      </p:sp>
      <p:cxnSp>
        <p:nvCxnSpPr>
          <p:cNvPr id="1134" name="Shape 1134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5" name="Shape 1135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pic>
        <p:nvPicPr>
          <p:cNvPr id="1136" name="Shape 1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63711"/>
            <a:ext cx="5661024" cy="17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Shape 1137"/>
          <p:cNvSpPr txBox="1"/>
          <p:nvPr/>
        </p:nvSpPr>
        <p:spPr>
          <a:xfrm>
            <a:off x="533400" y="5243512"/>
            <a:ext cx="5997574" cy="2030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Dedicated fiber from OLT to each ONU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ONU function similar to ONU in cable access network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One-way in each fiber / Dual wavelength fiber for 2-way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Expensive configuration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8" name="Shape 113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9" name="Shape 1139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40" name="Shape 1140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41" name="Shape 1141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43" name="Shape 1143"/>
          <p:cNvSpPr txBox="1"/>
          <p:nvPr/>
        </p:nvSpPr>
        <p:spPr>
          <a:xfrm>
            <a:off x="1219200" y="3973512"/>
            <a:ext cx="442594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13.31(a)  PON Configuration (Point-to Point PON)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9" name="Shape 1149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0" name="Shape 1150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51" name="Shape 1151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Shape 1152"/>
          <p:cNvSpPr txBox="1">
            <a:spLocks noGrp="1"/>
          </p:cNvSpPr>
          <p:nvPr>
            <p:ph type="title" idx="4294967295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PON Configuration:  EPON</a:t>
            </a:r>
          </a:p>
        </p:txBody>
      </p:sp>
      <p:pic>
        <p:nvPicPr>
          <p:cNvPr id="1153" name="Shape 1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38311"/>
            <a:ext cx="5661024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Shape 1154"/>
          <p:cNvSpPr txBox="1"/>
          <p:nvPr/>
        </p:nvSpPr>
        <p:spPr>
          <a:xfrm>
            <a:off x="457200" y="5243512"/>
            <a:ext cx="61721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optical fiber from OLT to power splitter / combiner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Twisted pair or Cat-x cable from splitter / combiner to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Modified Ethernet MAC protocol for EFM (Ethernet First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Mile)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 TDM and upstream TDMA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specified only for EPON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5" name="Shape 11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6" name="Shape 1156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57" name="Shape 1157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8" name="Shape 1158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59" name="Shape 1159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60" name="Shape 1160"/>
          <p:cNvSpPr txBox="1"/>
          <p:nvPr/>
        </p:nvSpPr>
        <p:spPr>
          <a:xfrm>
            <a:off x="1752600" y="3871912"/>
            <a:ext cx="333692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13.31(b)  PON Configuration (EPON)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6" name="Shape 1166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7" name="Shape 1167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Shape 1169"/>
          <p:cNvSpPr txBox="1">
            <a:spLocks noGrp="1"/>
          </p:cNvSpPr>
          <p:nvPr>
            <p:ph type="title" idx="4294967295"/>
          </p:nvPr>
        </p:nvSpPr>
        <p:spPr>
          <a:xfrm>
            <a:off x="0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PON Configuration:  WPON</a:t>
            </a:r>
          </a:p>
        </p:txBody>
      </p:sp>
      <p:pic>
        <p:nvPicPr>
          <p:cNvPr id="1170" name="Shape 1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38311"/>
            <a:ext cx="5661024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Shape 1171"/>
          <p:cNvSpPr txBox="1"/>
          <p:nvPr/>
        </p:nvSpPr>
        <p:spPr>
          <a:xfrm>
            <a:off x="533400" y="5243512"/>
            <a:ext cx="4784725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single fiber from OLT to WDM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(λ), one to each ONU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DWDM (Dense WDM) special case of WDM</a:t>
            </a:r>
          </a:p>
        </p:txBody>
      </p:sp>
      <p:cxnSp>
        <p:nvCxnSpPr>
          <p:cNvPr id="1172" name="Shape 117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3" name="Shape 1173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74" name="Shape 1174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5" name="Shape 1175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76" name="Shape 117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77" name="Shape 1177"/>
          <p:cNvSpPr txBox="1"/>
          <p:nvPr/>
        </p:nvSpPr>
        <p:spPr>
          <a:xfrm>
            <a:off x="609600" y="39481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13.31(c)  PON Configuration (WPON)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3" name="Shape 1183"/>
          <p:cNvCxnSpPr/>
          <p:nvPr/>
        </p:nvCxnSpPr>
        <p:spPr>
          <a:xfrm>
            <a:off x="609600" y="6234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4" name="Shape 1184"/>
          <p:cNvSpPr txBox="1"/>
          <p:nvPr/>
        </p:nvSpPr>
        <p:spPr>
          <a:xfrm>
            <a:off x="0" y="6310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85" name="Shape 1185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Shape 1186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EPON MAC Protocol</a:t>
            </a:r>
          </a:p>
        </p:txBody>
      </p:sp>
      <p:sp>
        <p:nvSpPr>
          <p:cNvPr id="1187" name="Shape 1187"/>
          <p:cNvSpPr txBox="1"/>
          <p:nvPr/>
        </p:nvSpPr>
        <p:spPr>
          <a:xfrm>
            <a:off x="381000" y="1128712"/>
            <a:ext cx="6029324" cy="5035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Point-to-Multipoint architecture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OLT with n virtual ports communicates with n ONUs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established through virtual tunneling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Different from IP/SNMP used for traditional 802.3 -&gt;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802.3ah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Some management capabilities are embedded in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Ethernet layer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802.3ah defines both physical and MAC layer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Modified gigabit Ethernet protocol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PON link based on shared optical fiber with optical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splitter dividing the subscribers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Multipoint control protocol embedded in MAC layer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control EPON subscribers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Emulation layer creates virtual private path to each ONU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FEC error correction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802.1d – modified bridge – in the MAC layer sets up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peer-to-peer communication between OLT and ONU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layer embedded in MAC layer for OAM</a:t>
            </a:r>
          </a:p>
        </p:txBody>
      </p:sp>
      <p:cxnSp>
        <p:nvCxnSpPr>
          <p:cNvPr id="1188" name="Shape 118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9" name="Shape 1189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190" name="Shape 1190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1" name="Shape 1191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92" name="Shape 119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8" name="Shape 1198"/>
          <p:cNvCxnSpPr/>
          <p:nvPr/>
        </p:nvCxnSpPr>
        <p:spPr>
          <a:xfrm>
            <a:off x="609600" y="69961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9" name="Shape 1199"/>
          <p:cNvSpPr txBox="1"/>
          <p:nvPr/>
        </p:nvSpPr>
        <p:spPr>
          <a:xfrm>
            <a:off x="0" y="699611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00" name="Shape 1200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Shape 1201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EPON Protocol Architecture</a:t>
            </a:r>
          </a:p>
        </p:txBody>
      </p:sp>
      <p:pic>
        <p:nvPicPr>
          <p:cNvPr id="1202" name="Shape 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12" y="1052512"/>
            <a:ext cx="6465886" cy="600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Shape 120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4" name="Shape 120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05" name="Shape 120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6" name="Shape 120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07" name="Shape 120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Shape 1214"/>
          <p:cNvSpPr txBox="1">
            <a:spLocks noGrp="1"/>
          </p:cNvSpPr>
          <p:nvPr>
            <p:ph type="title" idx="4294967295"/>
          </p:nvPr>
        </p:nvSpPr>
        <p:spPr>
          <a:xfrm>
            <a:off x="533400" y="5953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Managed EPON Protocol Architecture</a:t>
            </a:r>
          </a:p>
        </p:txBody>
      </p:sp>
      <p:pic>
        <p:nvPicPr>
          <p:cNvPr id="1215" name="Shape 1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12" y="1204912"/>
            <a:ext cx="6465886" cy="6692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Shape 121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7" name="Shape 121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18" name="Shape 121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9" name="Shape 121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20" name="Shape 122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6" name="Shape 1226"/>
          <p:cNvCxnSpPr/>
          <p:nvPr/>
        </p:nvCxnSpPr>
        <p:spPr>
          <a:xfrm>
            <a:off x="609600" y="5395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7" name="Shape 1227"/>
          <p:cNvSpPr txBox="1"/>
          <p:nvPr/>
        </p:nvSpPr>
        <p:spPr>
          <a:xfrm>
            <a:off x="0" y="5472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28" name="Shape 1228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Shape 1229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EPON MIB</a:t>
            </a:r>
          </a:p>
        </p:txBody>
      </p:sp>
      <p:pic>
        <p:nvPicPr>
          <p:cNvPr id="1230" name="Shape 1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128712"/>
            <a:ext cx="4179886" cy="4184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1" name="Shape 123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2" name="Shape 123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33" name="Shape 123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4" name="Shape 123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35" name="Shape 123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hape 160"/>
          <p:cNvCxnSpPr/>
          <p:nvPr/>
        </p:nvCxnSpPr>
        <p:spPr>
          <a:xfrm>
            <a:off x="609600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Shape 161"/>
          <p:cNvSpPr txBox="1"/>
          <p:nvPr/>
        </p:nvSpPr>
        <p:spPr>
          <a:xfrm>
            <a:off x="0" y="4786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33400" y="522287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33400" y="519112"/>
            <a:ext cx="5638800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Cable Access Network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09712"/>
            <a:ext cx="5829299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33400" y="5243512"/>
            <a:ext cx="5959475" cy="255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physical medium, 2 logical data streams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 6 MHz (North American) / 8 MHz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(Europe, Asia) channels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 Variable speed channels 160 kbps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5.2 Mbps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Downstream TDM broadcast mode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 TDMA in DOCSIS 1.0 and 1.1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Upstream S-CDMA in DOCSIS 2.0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9" name="Shape 169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1" name="Shape 171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0" y="36433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13.4  Two-way Transmission in a Coaxial Cable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1" name="Shape 1241"/>
          <p:cNvCxnSpPr/>
          <p:nvPr/>
        </p:nvCxnSpPr>
        <p:spPr>
          <a:xfrm>
            <a:off x="609600" y="6005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2" name="Shape 1242"/>
          <p:cNvSpPr txBox="1"/>
          <p:nvPr/>
        </p:nvSpPr>
        <p:spPr>
          <a:xfrm>
            <a:off x="0" y="6081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43" name="Shape 1243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Shape 1244"/>
          <p:cNvSpPr txBox="1">
            <a:spLocks noGrp="1"/>
          </p:cNvSpPr>
          <p:nvPr>
            <p:ph type="title" idx="4294967295"/>
          </p:nvPr>
        </p:nvSpPr>
        <p:spPr>
          <a:xfrm>
            <a:off x="457200" y="595312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EPON Group</a:t>
            </a:r>
          </a:p>
        </p:txBody>
      </p:sp>
      <p:graphicFrame>
        <p:nvGraphicFramePr>
          <p:cNvPr id="1245" name="Shape 1245"/>
          <p:cNvGraphicFramePr/>
          <p:nvPr/>
        </p:nvGraphicFramePr>
        <p:xfrm>
          <a:off x="457200" y="1433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2209800"/>
                <a:gridCol w="2133600"/>
                <a:gridCol w="167640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Entity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 (brief)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Mib-2 155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EPON MAC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EPON MIB 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dot3MpcpObjects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802.3ah MPCP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dot3EmulationObjects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Point-to-point OMP emulation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dot3EponFecObjects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 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EPON FEC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dot3ExtPkgObjects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dot3EponMIB 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Configuration and status attributes of Extended EPON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46" name="Shape 124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7" name="Shape 1247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48" name="Shape 1248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9" name="Shape 1249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50" name="Shape 1250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51" name="Shape 1251"/>
          <p:cNvSpPr txBox="1"/>
          <p:nvPr/>
        </p:nvSpPr>
        <p:spPr>
          <a:xfrm>
            <a:off x="457200" y="1052512"/>
            <a:ext cx="60197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13.16  EPON Group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7" name="Shape 1257"/>
          <p:cNvCxnSpPr/>
          <p:nvPr/>
        </p:nvCxnSpPr>
        <p:spPr>
          <a:xfrm>
            <a:off x="609600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8" name="Shape 1258"/>
          <p:cNvSpPr txBox="1"/>
          <p:nvPr/>
        </p:nvSpPr>
        <p:spPr>
          <a:xfrm>
            <a:off x="0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59" name="Shape 1259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Shape 1260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ONU Interface MIB Example</a:t>
            </a:r>
          </a:p>
        </p:txBody>
      </p:sp>
      <p:sp>
        <p:nvSpPr>
          <p:cNvPr id="1261" name="Shape 1261"/>
          <p:cNvSpPr txBox="1"/>
          <p:nvPr/>
        </p:nvSpPr>
        <p:spPr>
          <a:xfrm>
            <a:off x="381000" y="1446212"/>
            <a:ext cx="6096000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13.17  ONU Interface MIB Example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2" name="Shape 1262"/>
          <p:cNvGraphicFramePr/>
          <p:nvPr/>
        </p:nvGraphicFramePr>
        <p:xfrm>
          <a:off x="381000" y="19669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1638300"/>
                <a:gridCol w="2211375"/>
                <a:gridCol w="2211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ifDescr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ifMtu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ifSpeed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ifPhysAddress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63" name="Shape 126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4" name="Shape 1264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65" name="Shape 1265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6" name="Shape 1266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67" name="Shape 1267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2" name="Shape 1272"/>
          <p:cNvCxnSpPr/>
          <p:nvPr/>
        </p:nvCxnSpPr>
        <p:spPr>
          <a:xfrm>
            <a:off x="609600" y="6310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73" name="Shape 1273"/>
          <p:cNvSpPr txBox="1"/>
          <p:nvPr/>
        </p:nvSpPr>
        <p:spPr>
          <a:xfrm>
            <a:off x="0" y="6386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74" name="Shape 1274"/>
          <p:cNvSpPr txBox="1"/>
          <p:nvPr/>
        </p:nvSpPr>
        <p:spPr>
          <a:xfrm>
            <a:off x="3187700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Shape 1275"/>
          <p:cNvSpPr txBox="1">
            <a:spLocks noGrp="1"/>
          </p:cNvSpPr>
          <p:nvPr>
            <p:ph type="title" idx="4294967295"/>
          </p:nvPr>
        </p:nvSpPr>
        <p:spPr>
          <a:xfrm>
            <a:off x="533400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OLT Interface MIB Example</a:t>
            </a:r>
          </a:p>
        </p:txBody>
      </p:sp>
      <p:sp>
        <p:nvSpPr>
          <p:cNvPr id="1276" name="Shape 1276"/>
          <p:cNvSpPr txBox="1"/>
          <p:nvPr/>
        </p:nvSpPr>
        <p:spPr>
          <a:xfrm>
            <a:off x="1323975" y="-7491411"/>
            <a:ext cx="3063874" cy="854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13.16  OLT Interface MIB Example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7" name="Shape 1277"/>
          <p:cNvGraphicFramePr/>
          <p:nvPr/>
        </p:nvGraphicFramePr>
        <p:xfrm>
          <a:off x="0" y="-66373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646100"/>
                <a:gridCol w="644525"/>
                <a:gridCol w="646100"/>
                <a:gridCol w="646100"/>
                <a:gridCol w="295275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Broadcast 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200001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200002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265535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ifDescr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ifMtu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ifSpeed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ifPhysAddress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8" name="Shape 1278"/>
          <p:cNvSpPr txBox="1"/>
          <p:nvPr/>
        </p:nvSpPr>
        <p:spPr>
          <a:xfrm>
            <a:off x="1323975" y="-7491411"/>
            <a:ext cx="3063874" cy="854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13.16  OLT Interface MIB Example</a:t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9" name="Shape 1279"/>
          <p:cNvGraphicFramePr/>
          <p:nvPr/>
        </p:nvGraphicFramePr>
        <p:xfrm>
          <a:off x="381000" y="-66373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601650"/>
                <a:gridCol w="600075"/>
                <a:gridCol w="601650"/>
                <a:gridCol w="601650"/>
                <a:gridCol w="274955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ONU Broadcast 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200001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200002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265535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ifDescr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Interface Description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ifMtu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ifSpeed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ifPhysAddress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80" name="Shape 1280"/>
          <p:cNvGraphicFramePr/>
          <p:nvPr/>
        </p:nvGraphicFramePr>
        <p:xfrm>
          <a:off x="228600" y="1890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{FCEA4DA1-BB42-4A3A-93E9-D2540716B3EA}</a:tableStyleId>
              </a:tblPr>
              <a:tblGrid>
                <a:gridCol w="990600"/>
                <a:gridCol w="1219200"/>
                <a:gridCol w="1219200"/>
                <a:gridCol w="1447800"/>
                <a:gridCol w="1447800"/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ONU Broadcast 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200001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200002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265535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ifDescr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ethernetCsmacd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ifMtu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ifSpeed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ifPhysAddress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81" name="Shape 128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2" name="Shape 1282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283" name="Shape 1283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4" name="Shape 1284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285" name="Shape 1285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86" name="Shape 1286"/>
          <p:cNvSpPr txBox="1"/>
          <p:nvPr/>
        </p:nvSpPr>
        <p:spPr>
          <a:xfrm>
            <a:off x="228600" y="1357312"/>
            <a:ext cx="6324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13.18  ONU Interface MIB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609600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0" y="4938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222625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71711"/>
            <a:ext cx="5722937" cy="1525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33400" y="5410200"/>
            <a:ext cx="3578224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bit rate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symbol (baud) rate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of levels n = 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k..number of bits per symbol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bit rate = symbol rate x k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828800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5851525" y="84693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33400" y="595312"/>
            <a:ext cx="5676900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Digital-to-Analog Encoding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2209800" y="2122486"/>
            <a:ext cx="0" cy="2286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1828800" y="1814511"/>
            <a:ext cx="6477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Carrier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4343400" y="2122486"/>
            <a:ext cx="0" cy="2286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89" name="Shape 189"/>
          <p:cNvSpPr txBox="1"/>
          <p:nvPr/>
        </p:nvSpPr>
        <p:spPr>
          <a:xfrm>
            <a:off x="3962400" y="1814511"/>
            <a:ext cx="6477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Carrier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533400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13         Broadband Network Management:  Wired and Optical Access Networks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609600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3" name="Shape 193"/>
          <p:cNvSpPr txBox="1"/>
          <p:nvPr/>
        </p:nvSpPr>
        <p:spPr>
          <a:xfrm>
            <a:off x="1828800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914900" y="8164511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4554</Words>
  <Application>Microsoft Macintosh PowerPoint</Application>
  <PresentationFormat>مخصص</PresentationFormat>
  <Paragraphs>1247</Paragraphs>
  <Slides>82</Slides>
  <Notes>82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85" baseType="lpstr">
      <vt:lpstr>Times New Roman</vt:lpstr>
      <vt:lpstr>Arial</vt:lpstr>
      <vt:lpstr>Default Design</vt:lpstr>
      <vt:lpstr>S 11-32  76-? Chapter 13  Broadband Network Management: Wired and Optical Access Networks</vt:lpstr>
      <vt:lpstr>Objectives</vt:lpstr>
      <vt:lpstr>Broadband Access Networks</vt:lpstr>
      <vt:lpstr>Broadband Access Technologies</vt:lpstr>
      <vt:lpstr>Cable Access Network</vt:lpstr>
      <vt:lpstr>Comparative Speeds</vt:lpstr>
      <vt:lpstr>Cable Access Network Technology</vt:lpstr>
      <vt:lpstr>Cable Access Network</vt:lpstr>
      <vt:lpstr>Digital-to-Analog Encoding</vt:lpstr>
      <vt:lpstr>Modulation Schemes</vt:lpstr>
      <vt:lpstr>Cable Modem</vt:lpstr>
      <vt:lpstr>Functions of Cable Modem Termination System</vt:lpstr>
      <vt:lpstr>HFC Plant</vt:lpstr>
      <vt:lpstr>RF Spectrum</vt:lpstr>
      <vt:lpstr>Data-over-Cable Standards</vt:lpstr>
      <vt:lpstr>DOCS Reference Architecture</vt:lpstr>
      <vt:lpstr>CMTS Components</vt:lpstr>
      <vt:lpstr>DOCS Interfaces</vt:lpstr>
      <vt:lpstr>HFC Management: Challenges</vt:lpstr>
      <vt:lpstr>HFC Protocol Architecture</vt:lpstr>
      <vt:lpstr>HFC / CM Management</vt:lpstr>
      <vt:lpstr>CM Management MIBs</vt:lpstr>
      <vt:lpstr>DOCS Interface MIB</vt:lpstr>
      <vt:lpstr>RF MAC Interface</vt:lpstr>
      <vt:lpstr>DOCS Cable Device MIB</vt:lpstr>
      <vt:lpstr>DOCS Cable Device MIB</vt:lpstr>
      <vt:lpstr>Link and Spectrum Management</vt:lpstr>
      <vt:lpstr>DOCSIS 1.0 / 1.1</vt:lpstr>
      <vt:lpstr>DOCSIS 2.0 and 3.0</vt:lpstr>
      <vt:lpstr>DOCSIS Documentation (Management Related)</vt:lpstr>
      <vt:lpstr>Packet Cable VoIP </vt:lpstr>
      <vt:lpstr> Packet Cable Multimedia </vt:lpstr>
      <vt:lpstr>Digital Subscriber Line Access Networks</vt:lpstr>
      <vt:lpstr>DSL Access Technology</vt:lpstr>
      <vt:lpstr>DSL Limitations</vt:lpstr>
      <vt:lpstr>xDSL Technologies</vt:lpstr>
      <vt:lpstr>ADSL Network</vt:lpstr>
      <vt:lpstr>ADSL Spectrum Allocation with Guard Band</vt:lpstr>
      <vt:lpstr>ADSL Spectrum Allocation with Echo Cancellation</vt:lpstr>
      <vt:lpstr>Modulation Schemes</vt:lpstr>
      <vt:lpstr>DSL / Broadband Forum</vt:lpstr>
      <vt:lpstr>Selected Documentation from DSL / Broadband Forum</vt:lpstr>
      <vt:lpstr>VDSL Network</vt:lpstr>
      <vt:lpstr>ADSL Network</vt:lpstr>
      <vt:lpstr>Transport Modes</vt:lpstr>
      <vt:lpstr>ADSL System Reference Model</vt:lpstr>
      <vt:lpstr>Interfaces</vt:lpstr>
      <vt:lpstr>ADSL Channeling Schemes</vt:lpstr>
      <vt:lpstr>Management Reference Model</vt:lpstr>
      <vt:lpstr>Management Elements</vt:lpstr>
      <vt:lpstr>Signal Power and Data Rate Management </vt:lpstr>
      <vt:lpstr>Configuration Mgmt Parameters</vt:lpstr>
      <vt:lpstr>Fault Management</vt:lpstr>
      <vt:lpstr>Performance Management</vt:lpstr>
      <vt:lpstr>ADSL SNMP MIB</vt:lpstr>
      <vt:lpstr>Proposed IF Types</vt:lpstr>
      <vt:lpstr>ADSL Interfaces Table</vt:lpstr>
      <vt:lpstr>ADSL Profiles Management</vt:lpstr>
      <vt:lpstr>Configuration Profile: Mode I - Dynamic</vt:lpstr>
      <vt:lpstr>Configuration Profile: Mode II - Static</vt:lpstr>
      <vt:lpstr>ADSL EMS-NMS Management </vt:lpstr>
      <vt:lpstr>ADSL2 and ADSL2+</vt:lpstr>
      <vt:lpstr>ADSL2 Rate and Reach</vt:lpstr>
      <vt:lpstr>ADSL2 Power Enhancement</vt:lpstr>
      <vt:lpstr>Seamless Rate Adaptation</vt:lpstr>
      <vt:lpstr>Bonding for Higher Data Rates</vt:lpstr>
      <vt:lpstr>Other ADSL2 Enhancements</vt:lpstr>
      <vt:lpstr>Basic ADSL Management Model</vt:lpstr>
      <vt:lpstr>Multichannel DSL Management</vt:lpstr>
      <vt:lpstr>Passive Optical Network</vt:lpstr>
      <vt:lpstr>Passive Optical Network</vt:lpstr>
      <vt:lpstr>Generic PON Architecture</vt:lpstr>
      <vt:lpstr>PON Configurations: Dedicated Fiber</vt:lpstr>
      <vt:lpstr>PON Configuration:  EPON</vt:lpstr>
      <vt:lpstr>PON Configuration:  WPON</vt:lpstr>
      <vt:lpstr>EPON MAC Protocol</vt:lpstr>
      <vt:lpstr>EPON Protocol Architecture</vt:lpstr>
      <vt:lpstr>Managed EPON Protocol Architecture</vt:lpstr>
      <vt:lpstr>EPON MIB</vt:lpstr>
      <vt:lpstr>EPON Group</vt:lpstr>
      <vt:lpstr>ONU Interface MIB Example</vt:lpstr>
      <vt:lpstr>OLT Interface MIB Example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11-32  76-? Chapter 13  Broadband Network Management: Wired and Optical Access Networks</dc:title>
  <cp:lastModifiedBy>Munira MR</cp:lastModifiedBy>
  <cp:revision>2</cp:revision>
  <dcterms:modified xsi:type="dcterms:W3CDTF">2017-05-08T13:20:19Z</dcterms:modified>
</cp:coreProperties>
</file>