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9144000" cx="6858000"/>
  <p:notesSz cx="6858000" cy="92202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24" Type="http://schemas.openxmlformats.org/officeDocument/2006/relationships/slide" Target="slides/slide20.xml"/><Relationship Id="rId12" Type="http://schemas.openxmlformats.org/officeDocument/2006/relationships/slide" Target="slides/slide8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60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6200" y="0"/>
            <a:ext cx="2971799" cy="460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759825"/>
            <a:ext cx="2971799" cy="460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6200" y="8759825"/>
            <a:ext cx="2971799" cy="46037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lvl="1">
              <a:spcBef>
                <a:spcPts val="0"/>
              </a:spcBef>
            </a:pPr>
            <a:r>
              <a:t/>
            </a:r>
            <a:endParaRPr/>
          </a:p>
          <a:p>
            <a:pPr lvl="2">
              <a:spcBef>
                <a:spcPts val="0"/>
              </a:spcBef>
            </a:pPr>
            <a:r>
              <a:t/>
            </a:r>
            <a:endParaRPr/>
          </a:p>
          <a:p>
            <a:pPr lvl="3">
              <a:spcBef>
                <a:spcPts val="0"/>
              </a:spcBef>
            </a:pPr>
            <a:r>
              <a:t/>
            </a:r>
            <a:endParaRPr/>
          </a:p>
          <a:p>
            <a:pPr lvl="4">
              <a:spcBef>
                <a:spcPts val="0"/>
              </a:spcBef>
            </a:pPr>
            <a:r>
              <a:t/>
            </a:r>
            <a:endParaRPr/>
          </a:p>
          <a:p>
            <a:pPr lvl="5">
              <a:spcBef>
                <a:spcPts val="0"/>
              </a:spcBef>
            </a:pPr>
            <a:r>
              <a:t/>
            </a:r>
            <a:endParaRPr/>
          </a:p>
          <a:p>
            <a:pPr lvl="6">
              <a:spcBef>
                <a:spcPts val="0"/>
              </a:spcBef>
            </a:pPr>
            <a:r>
              <a:t/>
            </a:r>
            <a:endParaRPr/>
          </a:p>
          <a:p>
            <a:pPr lvl="7">
              <a:spcBef>
                <a:spcPts val="0"/>
              </a:spcBef>
            </a:pPr>
            <a:r>
              <a:t/>
            </a:r>
            <a:endParaRPr/>
          </a:p>
          <a:p>
            <a:pPr lvl="8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7" name="Shape 197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5" name="Shape 215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0" name="Shape 230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5" name="Shape 245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9" name="Shape 259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4" name="Shape 274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3" name="Shape 293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9" name="Shape 309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3" name="Shape 323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7" name="Shape 337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1" name="Shape 351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idx="1" type="body"/>
          </p:nvPr>
        </p:nvSpPr>
        <p:spPr>
          <a:xfrm>
            <a:off x="914400" y="4379912"/>
            <a:ext cx="5029199" cy="4148137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1" name="Shape 181"/>
          <p:cNvSpPr/>
          <p:nvPr>
            <p:ph idx="2" type="sldImg"/>
          </p:nvPr>
        </p:nvSpPr>
        <p:spPr>
          <a:xfrm>
            <a:off x="2132011" y="692150"/>
            <a:ext cx="2593975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 rot="5400000">
            <a:off x="1957387" y="3741737"/>
            <a:ext cx="7315200" cy="1457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 rot="5400000">
            <a:off x="-1033462" y="2360612"/>
            <a:ext cx="7315200" cy="42195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514350" y="2641600"/>
            <a:ext cx="58292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ctrTitle"/>
          </p:nvPr>
        </p:nvSpPr>
        <p:spPr>
          <a:xfrm>
            <a:off x="514350" y="2840038"/>
            <a:ext cx="5829299" cy="196056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" type="subTitle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 rot="5400000">
            <a:off x="685800" y="2470149"/>
            <a:ext cx="5486399" cy="5829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indent="-101600" lvl="5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indent="-101600" lvl="6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indent="-101600" lvl="7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indent="-101600" lvl="8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1344612" y="6400800"/>
            <a:ext cx="4114800" cy="7556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/>
          <p:nvPr>
            <p:ph idx="2" type="pic"/>
          </p:nvPr>
        </p:nvSpPr>
        <p:spPr>
          <a:xfrm>
            <a:off x="1344612" y="817562"/>
            <a:ext cx="4114800" cy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1344612" y="7156450"/>
            <a:ext cx="4114800" cy="10731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42900" y="363537"/>
            <a:ext cx="2255837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2681288" y="363537"/>
            <a:ext cx="3833811" cy="78041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342900" y="1912938"/>
            <a:ext cx="2255837" cy="62547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42900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42900" y="2046288"/>
            <a:ext cx="3030537" cy="85407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x="342900" y="2900363"/>
            <a:ext cx="3030537" cy="52673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3" type="body"/>
          </p:nvPr>
        </p:nvSpPr>
        <p:spPr>
          <a:xfrm>
            <a:off x="3484562" y="2046288"/>
            <a:ext cx="3030537" cy="85407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4" type="body"/>
          </p:nvPr>
        </p:nvSpPr>
        <p:spPr>
          <a:xfrm>
            <a:off x="3484562" y="2900363"/>
            <a:ext cx="3030537" cy="52673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514350" y="2641600"/>
            <a:ext cx="2838450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3505200" y="2641600"/>
            <a:ext cx="2838450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541337" y="5875337"/>
            <a:ext cx="5829299" cy="18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541337" y="3875087"/>
            <a:ext cx="5829299" cy="2000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514350" y="2641600"/>
            <a:ext cx="58292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51435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2343150" y="8331200"/>
            <a:ext cx="21717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9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8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hape 5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56" name="Shape 5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7" name="Shape 57"/>
          <p:cNvSpPr txBox="1"/>
          <p:nvPr/>
        </p:nvSpPr>
        <p:spPr>
          <a:xfrm>
            <a:off x="1219200" y="8382000"/>
            <a:ext cx="434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" name="Shape 58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cxnSp>
        <p:nvCxnSpPr>
          <p:cNvPr id="60" name="Shape 6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61" name="Shape 6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533400" y="533400"/>
            <a:ext cx="5638800" cy="42783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8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SNMP Management: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RMON</a:t>
            </a:r>
          </a:p>
        </p:txBody>
      </p:sp>
      <p:cxnSp>
        <p:nvCxnSpPr>
          <p:cNvPr id="64" name="Shape 6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5" name="Shape 65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67" name="Shape 6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8" name="Shape 68"/>
          <p:cNvSpPr txBox="1"/>
          <p:nvPr/>
        </p:nvSpPr>
        <p:spPr>
          <a:xfrm>
            <a:off x="533400" y="228600"/>
            <a:ext cx="5972175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8		     	                     SNMP Management:  RMON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9" name="Shape 19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00" name="Shape 200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01" name="Shape 201"/>
          <p:cNvSpPr txBox="1"/>
          <p:nvPr/>
        </p:nvSpPr>
        <p:spPr>
          <a:xfrm>
            <a:off x="1586" y="533400"/>
            <a:ext cx="6856412" cy="954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Textual Convention: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LastCreateTime and TimeFilter</a:t>
            </a:r>
          </a:p>
        </p:txBody>
      </p:sp>
      <p:cxnSp>
        <p:nvCxnSpPr>
          <p:cNvPr id="202" name="Shape 20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03" name="Shape 20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pic>
        <p:nvPicPr>
          <p:cNvPr id="204" name="Shape 20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3581400"/>
            <a:ext cx="5981699" cy="3009899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Shape 205"/>
          <p:cNvSpPr txBox="1"/>
          <p:nvPr/>
        </p:nvSpPr>
        <p:spPr>
          <a:xfrm>
            <a:off x="288925" y="1535112"/>
            <a:ext cx="5773737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LastCreateTime tracks change of data with the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changes in control in the control tables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Timefilter used to download only those rows that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changed after a particular time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288925" y="2906711"/>
            <a:ext cx="4999037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FooTable (bold indicating the indices):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fooTimeMark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1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fooIndex</a:t>
            </a:r>
            <a:r>
              <a:rPr b="0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fooCounts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Shape 207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0" y="6248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533400" y="6629400"/>
            <a:ext cx="6019799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Bold objects (fooTimeMark and fooIndex) are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indices</a:t>
            </a:r>
          </a:p>
        </p:txBody>
      </p:sp>
      <p:cxnSp>
        <p:nvCxnSpPr>
          <p:cNvPr id="210" name="Shape 210"/>
          <p:cNvCxnSpPr/>
          <p:nvPr/>
        </p:nvCxnSpPr>
        <p:spPr>
          <a:xfrm>
            <a:off x="609600" y="6248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11" name="Shape 211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533400" y="228600"/>
            <a:ext cx="5972175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8		     	                     SNMP Management:  RMON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7" name="Shape 21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18" name="Shape 21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19" name="Shape 219"/>
          <p:cNvSpPr txBox="1"/>
          <p:nvPr/>
        </p:nvSpPr>
        <p:spPr>
          <a:xfrm>
            <a:off x="533400" y="557212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Control and Data Tables</a:t>
            </a:r>
          </a:p>
        </p:txBody>
      </p:sp>
      <p:pic>
        <p:nvPicPr>
          <p:cNvPr id="220" name="Shape 2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1422400"/>
            <a:ext cx="6019799" cy="392906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1" name="Shape 22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22" name="Shape 222"/>
          <p:cNvSpPr txBox="1"/>
          <p:nvPr/>
        </p:nvSpPr>
        <p:spPr>
          <a:xfrm>
            <a:off x="457200" y="6019800"/>
            <a:ext cx="5867400" cy="1323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Control table used to set the instances of data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rows in the data table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Values of data index and control index are the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same</a:t>
            </a:r>
          </a:p>
        </p:txBody>
      </p:sp>
      <p:sp>
        <p:nvSpPr>
          <p:cNvPr id="223" name="Shape 223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533400" y="228600"/>
            <a:ext cx="5972175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8		     	                     SNMP Management:  RMON</a:t>
            </a:r>
          </a:p>
        </p:txBody>
      </p:sp>
      <p:cxnSp>
        <p:nvCxnSpPr>
          <p:cNvPr id="226" name="Shape 226"/>
          <p:cNvCxnSpPr/>
          <p:nvPr/>
        </p:nvCxnSpPr>
        <p:spPr>
          <a:xfrm>
            <a:off x="609600" y="55626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27" name="Shape 227"/>
          <p:cNvSpPr txBox="1"/>
          <p:nvPr/>
        </p:nvSpPr>
        <p:spPr>
          <a:xfrm>
            <a:off x="0" y="55626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2" name="Shape 23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33" name="Shape 23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34" name="Shape 234"/>
          <p:cNvSpPr txBox="1"/>
          <p:nvPr/>
        </p:nvSpPr>
        <p:spPr>
          <a:xfrm>
            <a:off x="0" y="557212"/>
            <a:ext cx="68580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Matrix Control and SD Tables</a:t>
            </a:r>
          </a:p>
        </p:txBody>
      </p:sp>
      <p:pic>
        <p:nvPicPr>
          <p:cNvPr id="235" name="Shape 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1422400"/>
            <a:ext cx="6096000" cy="397986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36" name="Shape 236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37" name="Shape 237"/>
          <p:cNvCxnSpPr/>
          <p:nvPr/>
        </p:nvCxnSpPr>
        <p:spPr>
          <a:xfrm>
            <a:off x="609600" y="5334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38" name="Shape 238"/>
          <p:cNvSpPr txBox="1"/>
          <p:nvPr/>
        </p:nvSpPr>
        <p:spPr>
          <a:xfrm>
            <a:off x="0" y="5334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533400" y="5715000"/>
            <a:ext cx="6040436" cy="16160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matrixSDTable is the source-destination table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controlDataSource identifies the source of the data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controlTableSize identifies entries associated with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the data source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controlOwner is creator of the entry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533400" y="228600"/>
            <a:ext cx="5972175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8		     	                     SNMP Management:  RMON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7" name="Shape 24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48" name="Shape 248"/>
          <p:cNvCxnSpPr/>
          <p:nvPr/>
        </p:nvCxnSpPr>
        <p:spPr>
          <a:xfrm>
            <a:off x="609600" y="6858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49" name="Shape 249"/>
          <p:cNvSpPr txBox="1"/>
          <p:nvPr/>
        </p:nvSpPr>
        <p:spPr>
          <a:xfrm>
            <a:off x="0" y="6858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250" name="Shape 250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51" name="Shape 251"/>
          <p:cNvSpPr txBox="1"/>
          <p:nvPr/>
        </p:nvSpPr>
        <p:spPr>
          <a:xfrm>
            <a:off x="609600" y="533400"/>
            <a:ext cx="5483224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Host Top N Group Example</a:t>
            </a:r>
          </a:p>
        </p:txBody>
      </p:sp>
      <p:pic>
        <p:nvPicPr>
          <p:cNvPr id="252" name="Shape 25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066800"/>
            <a:ext cx="5638800" cy="5867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3" name="Shape 25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54" name="Shape 254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533400" y="228600"/>
            <a:ext cx="5972175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8		     	                     SNMP Management:  RMON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1" name="Shape 26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62" name="Shape 26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63" name="Shape 263"/>
          <p:cNvSpPr txBox="1"/>
          <p:nvPr/>
        </p:nvSpPr>
        <p:spPr>
          <a:xfrm>
            <a:off x="609600" y="557212"/>
            <a:ext cx="55626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Filter Group</a:t>
            </a:r>
          </a:p>
        </p:txBody>
      </p:sp>
      <p:pic>
        <p:nvPicPr>
          <p:cNvPr id="264" name="Shape 26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219200"/>
            <a:ext cx="5791200" cy="381793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65" name="Shape 26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66" name="Shape 266"/>
          <p:cNvCxnSpPr/>
          <p:nvPr/>
        </p:nvCxnSpPr>
        <p:spPr>
          <a:xfrm>
            <a:off x="609600" y="46482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67" name="Shape 267"/>
          <p:cNvSpPr txBox="1"/>
          <p:nvPr/>
        </p:nvSpPr>
        <p:spPr>
          <a:xfrm>
            <a:off x="0" y="46482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533400" y="5029200"/>
            <a:ext cx="6016624" cy="31400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Filter group used to capture packets defined by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logical expressions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Channel is a stream of data captured based on a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logical expression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Filter table allows packets to be filtered with an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arbitrary filter expression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row in the channel table associated with multiple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rows in the filter table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Capture table  accepts data if test of any row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in the filter table passes the test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71" name="Shape 271"/>
          <p:cNvSpPr txBox="1"/>
          <p:nvPr/>
        </p:nvSpPr>
        <p:spPr>
          <a:xfrm>
            <a:off x="533400" y="228600"/>
            <a:ext cx="5972175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8		     	                     SNMP Management:  RMON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6" name="Shape 276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77" name="Shape 27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78" name="Shape 278"/>
          <p:cNvSpPr txBox="1"/>
          <p:nvPr/>
        </p:nvSpPr>
        <p:spPr>
          <a:xfrm>
            <a:off x="533400" y="557212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Packet Capture Group</a:t>
            </a:r>
          </a:p>
        </p:txBody>
      </p:sp>
      <p:sp>
        <p:nvSpPr>
          <p:cNvPr id="279" name="Shape 279"/>
          <p:cNvSpPr txBox="1"/>
          <p:nvPr/>
        </p:nvSpPr>
        <p:spPr>
          <a:xfrm>
            <a:off x="4286250" y="1447800"/>
            <a:ext cx="1200150" cy="3860799"/>
          </a:xfrm>
          <a:prstGeom prst="rect">
            <a:avLst/>
          </a:prstGeom>
          <a:solidFill>
            <a:schemeClr val="accent1"/>
          </a:solidFill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Capture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Buffer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(One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entry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channel)</a:t>
            </a:r>
          </a:p>
        </p:txBody>
      </p:sp>
      <p:cxnSp>
        <p:nvCxnSpPr>
          <p:cNvPr id="280" name="Shape 28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81" name="Shape 281"/>
          <p:cNvSpPr txBox="1"/>
          <p:nvPr/>
        </p:nvSpPr>
        <p:spPr>
          <a:xfrm>
            <a:off x="2514600" y="1447800"/>
            <a:ext cx="1200150" cy="3860799"/>
          </a:xfrm>
          <a:prstGeom prst="rect">
            <a:avLst/>
          </a:prstGeom>
          <a:solidFill>
            <a:schemeClr val="accent1"/>
          </a:solidFill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Filter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(many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channel)</a:t>
            </a:r>
          </a:p>
        </p:txBody>
      </p:sp>
      <p:sp>
        <p:nvSpPr>
          <p:cNvPr id="282" name="Shape 282"/>
          <p:cNvSpPr txBox="1"/>
          <p:nvPr/>
        </p:nvSpPr>
        <p:spPr>
          <a:xfrm>
            <a:off x="742950" y="1447800"/>
            <a:ext cx="1200150" cy="3860799"/>
          </a:xfrm>
          <a:prstGeom prst="rect">
            <a:avLst/>
          </a:prstGeom>
          <a:solidFill>
            <a:schemeClr val="accent1"/>
          </a:solidFill>
          <a:ln cap="rnd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Channel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Table</a:t>
            </a:r>
          </a:p>
        </p:txBody>
      </p:sp>
      <p:cxnSp>
        <p:nvCxnSpPr>
          <p:cNvPr id="283" name="Shape 283"/>
          <p:cNvCxnSpPr/>
          <p:nvPr/>
        </p:nvCxnSpPr>
        <p:spPr>
          <a:xfrm>
            <a:off x="1905000" y="3505200"/>
            <a:ext cx="609599" cy="0"/>
          </a:xfrm>
          <a:prstGeom prst="straightConnector1">
            <a:avLst/>
          </a:prstGeom>
          <a:noFill/>
          <a:ln cap="rnd" cmpd="sng" w="76200">
            <a:solidFill>
              <a:schemeClr val="dk1"/>
            </a:solidFill>
            <a:prstDash val="solid"/>
            <a:miter/>
            <a:headEnd len="med" w="med" type="none"/>
            <a:tailEnd len="med" w="med" type="triangle"/>
          </a:ln>
        </p:spPr>
      </p:cxnSp>
      <p:cxnSp>
        <p:nvCxnSpPr>
          <p:cNvPr id="284" name="Shape 284"/>
          <p:cNvCxnSpPr/>
          <p:nvPr/>
        </p:nvCxnSpPr>
        <p:spPr>
          <a:xfrm>
            <a:off x="3733800" y="3505200"/>
            <a:ext cx="609599" cy="0"/>
          </a:xfrm>
          <a:prstGeom prst="straightConnector1">
            <a:avLst/>
          </a:prstGeom>
          <a:noFill/>
          <a:ln cap="rnd" cmpd="sng" w="76200">
            <a:solidFill>
              <a:schemeClr val="dk1"/>
            </a:solidFill>
            <a:prstDash val="solid"/>
            <a:miter/>
            <a:headEnd len="med" w="med" type="none"/>
            <a:tailEnd len="med" w="med" type="triangle"/>
          </a:ln>
        </p:spPr>
      </p:cxnSp>
      <p:cxnSp>
        <p:nvCxnSpPr>
          <p:cNvPr id="285" name="Shape 285"/>
          <p:cNvCxnSpPr/>
          <p:nvPr/>
        </p:nvCxnSpPr>
        <p:spPr>
          <a:xfrm>
            <a:off x="609600" y="5486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86" name="Shape 286"/>
          <p:cNvSpPr txBox="1"/>
          <p:nvPr/>
        </p:nvSpPr>
        <p:spPr>
          <a:xfrm>
            <a:off x="0" y="5486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287" name="Shape 287"/>
          <p:cNvSpPr txBox="1"/>
          <p:nvPr/>
        </p:nvSpPr>
        <p:spPr>
          <a:xfrm>
            <a:off x="533400" y="5943600"/>
            <a:ext cx="5791200" cy="14208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Packet capture group is a post-filter group</a:t>
            </a: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Buffer control table used to select channels</a:t>
            </a: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Captured data stored in the capture buffer table </a:t>
            </a:r>
          </a:p>
        </p:txBody>
      </p:sp>
      <p:sp>
        <p:nvSpPr>
          <p:cNvPr id="288" name="Shape 288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289" name="Shape 289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90" name="Shape 290"/>
          <p:cNvSpPr txBox="1"/>
          <p:nvPr/>
        </p:nvSpPr>
        <p:spPr>
          <a:xfrm>
            <a:off x="533400" y="228600"/>
            <a:ext cx="5972175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8		     	                     SNMP Management:  RMON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5" name="Shape 29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96" name="Shape 296"/>
          <p:cNvCxnSpPr/>
          <p:nvPr/>
        </p:nvCxnSpPr>
        <p:spPr>
          <a:xfrm>
            <a:off x="609600" y="61722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97" name="Shape 297"/>
          <p:cNvSpPr txBox="1"/>
          <p:nvPr/>
        </p:nvSpPr>
        <p:spPr>
          <a:xfrm>
            <a:off x="0" y="57912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298" name="Shape 29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99" name="Shape 299"/>
          <p:cNvSpPr txBox="1"/>
          <p:nvPr/>
        </p:nvSpPr>
        <p:spPr>
          <a:xfrm>
            <a:off x="0" y="533400"/>
            <a:ext cx="68580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RMON TR Extension Groups</a:t>
            </a:r>
          </a:p>
        </p:txBody>
      </p:sp>
      <p:cxnSp>
        <p:nvCxnSpPr>
          <p:cNvPr id="300" name="Shape 30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pic>
        <p:nvPicPr>
          <p:cNvPr id="301" name="Shape 30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371600"/>
            <a:ext cx="5973761" cy="472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02" name="Shape 302"/>
          <p:cNvSpPr txBox="1"/>
          <p:nvPr/>
        </p:nvSpPr>
        <p:spPr>
          <a:xfrm>
            <a:off x="381000" y="6172200"/>
            <a:ext cx="6154736" cy="2225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Two statistics groups and associated history groups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MAC layer (Statistics group) collects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TR parameters 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Promiscuous Statistics group collects packets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promiscuously on sizes and types of packets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Three groups associated with the stations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Routing group gathers on routing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304" name="Shape 30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05" name="Shape 305"/>
          <p:cNvSpPr txBox="1"/>
          <p:nvPr/>
        </p:nvSpPr>
        <p:spPr>
          <a:xfrm>
            <a:off x="533400" y="228600"/>
            <a:ext cx="5972175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8		     	                     SNMP Management:  RMON</a:t>
            </a:r>
          </a:p>
        </p:txBody>
      </p:sp>
      <p:sp>
        <p:nvSpPr>
          <p:cNvPr id="306" name="Shape 306"/>
          <p:cNvSpPr txBox="1"/>
          <p:nvPr/>
        </p:nvSpPr>
        <p:spPr>
          <a:xfrm>
            <a:off x="381000" y="1066800"/>
            <a:ext cx="6248399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Table 8.3  RMON Token-Ring MIB Groups and Tables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1" name="Shape 31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12" name="Shape 312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13" name="Shape 313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314" name="Shape 31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15" name="Shape 315"/>
          <p:cNvSpPr txBox="1"/>
          <p:nvPr/>
        </p:nvSpPr>
        <p:spPr>
          <a:xfrm>
            <a:off x="533400" y="533400"/>
            <a:ext cx="56388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RMON2</a:t>
            </a:r>
          </a:p>
        </p:txBody>
      </p:sp>
      <p:sp>
        <p:nvSpPr>
          <p:cNvPr id="316" name="Shape 316"/>
          <p:cNvSpPr txBox="1"/>
          <p:nvPr/>
        </p:nvSpPr>
        <p:spPr>
          <a:xfrm>
            <a:off x="669925" y="1230312"/>
            <a:ext cx="4649787" cy="19383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Applicable to Layers 3 and above</a:t>
            </a: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Functions similar to RMON1</a:t>
            </a: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Enhancement to RMON1</a:t>
            </a: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Defined conformance and compliance</a:t>
            </a:r>
          </a:p>
        </p:txBody>
      </p:sp>
      <p:cxnSp>
        <p:nvCxnSpPr>
          <p:cNvPr id="317" name="Shape 31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18" name="Shape 318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319" name="Shape 319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20" name="Shape 320"/>
          <p:cNvSpPr txBox="1"/>
          <p:nvPr/>
        </p:nvSpPr>
        <p:spPr>
          <a:xfrm>
            <a:off x="533400" y="228600"/>
            <a:ext cx="5972175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8		     	                     SNMP Management:  RMON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5" name="Shape 32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26" name="Shape 32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27" name="Shape 327"/>
          <p:cNvSpPr txBox="1"/>
          <p:nvPr/>
        </p:nvSpPr>
        <p:spPr>
          <a:xfrm>
            <a:off x="533400" y="533400"/>
            <a:ext cx="56388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RMON2 MIB</a:t>
            </a:r>
          </a:p>
        </p:txBody>
      </p:sp>
      <p:pic>
        <p:nvPicPr>
          <p:cNvPr id="328" name="Shape 3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1066800"/>
            <a:ext cx="5554662" cy="619601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29" name="Shape 32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30" name="Shape 330"/>
          <p:cNvCxnSpPr/>
          <p:nvPr/>
        </p:nvCxnSpPr>
        <p:spPr>
          <a:xfrm>
            <a:off x="609600" y="70866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31" name="Shape 331"/>
          <p:cNvSpPr txBox="1"/>
          <p:nvPr/>
        </p:nvSpPr>
        <p:spPr>
          <a:xfrm>
            <a:off x="0" y="70866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332" name="Shape 332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333" name="Shape 333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34" name="Shape 334"/>
          <p:cNvSpPr txBox="1"/>
          <p:nvPr/>
        </p:nvSpPr>
        <p:spPr>
          <a:xfrm>
            <a:off x="533400" y="228600"/>
            <a:ext cx="5972175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8		     	                     SNMP Management:  RMON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9" name="Shape 33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40" name="Shape 340"/>
          <p:cNvCxnSpPr/>
          <p:nvPr/>
        </p:nvCxnSpPr>
        <p:spPr>
          <a:xfrm>
            <a:off x="609600" y="5867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41" name="Shape 341"/>
          <p:cNvSpPr txBox="1"/>
          <p:nvPr/>
        </p:nvSpPr>
        <p:spPr>
          <a:xfrm>
            <a:off x="0" y="5867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342" name="Shape 34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43" name="Shape 343"/>
          <p:cNvSpPr txBox="1"/>
          <p:nvPr/>
        </p:nvSpPr>
        <p:spPr>
          <a:xfrm>
            <a:off x="533400" y="533400"/>
            <a:ext cx="56388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Case Study</a:t>
            </a:r>
          </a:p>
        </p:txBody>
      </p:sp>
      <p:cxnSp>
        <p:nvCxnSpPr>
          <p:cNvPr id="344" name="Shape 34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45" name="Shape 345"/>
          <p:cNvSpPr txBox="1"/>
          <p:nvPr/>
        </p:nvSpPr>
        <p:spPr>
          <a:xfrm>
            <a:off x="457200" y="1066800"/>
            <a:ext cx="5540374" cy="466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study at Georgia Tech on Internet traffic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Objectives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Traffic growth and trend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Traffic patterns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Network comprising Ethernet and FDDI LANs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Tools used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HP Netmetrix protocol analyzer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Special high-speed TCP dump tool for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FDDI LAN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RMON groups utilized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Host top-n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Matrix group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Filter group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Packet capture group (for application level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protocols)</a:t>
            </a:r>
          </a:p>
        </p:txBody>
      </p:sp>
      <p:sp>
        <p:nvSpPr>
          <p:cNvPr id="346" name="Shape 346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48" name="Shape 348"/>
          <p:cNvSpPr txBox="1"/>
          <p:nvPr/>
        </p:nvSpPr>
        <p:spPr>
          <a:xfrm>
            <a:off x="533400" y="228600"/>
            <a:ext cx="5972175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8		     	                     SNMP Management:  RMON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hape 7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74" name="Shape 7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75" name="Shape 75"/>
          <p:cNvSpPr txBox="1"/>
          <p:nvPr/>
        </p:nvSpPr>
        <p:spPr>
          <a:xfrm>
            <a:off x="1219200" y="8382000"/>
            <a:ext cx="434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" name="Shape 76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5791200" y="8305800"/>
            <a:ext cx="4572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cxnSp>
        <p:nvCxnSpPr>
          <p:cNvPr id="78" name="Shape 78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79" name="Shape 79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0" name="Shape 80"/>
          <p:cNvSpPr txBox="1"/>
          <p:nvPr/>
        </p:nvSpPr>
        <p:spPr>
          <a:xfrm>
            <a:off x="609600" y="1066800"/>
            <a:ext cx="5638800" cy="3127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cxnSp>
        <p:nvCxnSpPr>
          <p:cNvPr id="81" name="Shape 81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2" name="Shape 82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83" name="Shape 83"/>
          <p:cNvSpPr txBox="1"/>
          <p:nvPr>
            <p:ph type="title"/>
          </p:nvPr>
        </p:nvSpPr>
        <p:spPr>
          <a:xfrm>
            <a:off x="533400" y="533400"/>
            <a:ext cx="5638800" cy="533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Objectives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533400" y="1295400"/>
            <a:ext cx="58292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∙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Remote network monitoring, RMON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∙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RMON1: Monitoring Ethernet LAN and token-ring LAN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∙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RMON2: Monitoring upper protocol layers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∙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Generates and sends statistics close to subnetworks to central NMS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∙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RMON MIBs for RMON group objects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Shape 85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86" name="Shape 86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7" name="Shape 87"/>
          <p:cNvSpPr txBox="1"/>
          <p:nvPr/>
        </p:nvSpPr>
        <p:spPr>
          <a:xfrm>
            <a:off x="533400" y="228600"/>
            <a:ext cx="5972175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8		     	                     SNMP Management:  RMON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3" name="Shape 35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54" name="Shape 35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55" name="Shape 355"/>
          <p:cNvSpPr txBox="1"/>
          <p:nvPr/>
        </p:nvSpPr>
        <p:spPr>
          <a:xfrm>
            <a:off x="6096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Case Study Results</a:t>
            </a:r>
          </a:p>
        </p:txBody>
      </p:sp>
      <p:cxnSp>
        <p:nvCxnSpPr>
          <p:cNvPr id="356" name="Shape 356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pic>
        <p:nvPicPr>
          <p:cNvPr id="357" name="Shape 3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1066800"/>
            <a:ext cx="5272087" cy="7183437"/>
          </a:xfrm>
          <a:prstGeom prst="rect">
            <a:avLst/>
          </a:prstGeom>
          <a:noFill/>
          <a:ln>
            <a:noFill/>
          </a:ln>
        </p:spPr>
      </p:pic>
      <p:sp>
        <p:nvSpPr>
          <p:cNvPr id="358" name="Shape 358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359" name="Shape 359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360" name="Shape 360"/>
          <p:cNvSpPr txBox="1"/>
          <p:nvPr/>
        </p:nvSpPr>
        <p:spPr>
          <a:xfrm>
            <a:off x="533400" y="228600"/>
            <a:ext cx="5972175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8		     	                     SNMP Management:  RMON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Shape 9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93" name="Shape 93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94" name="Shape 94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95" name="Shape 95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96" name="Shape 96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RMON Components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609600" y="2971800"/>
            <a:ext cx="4510086" cy="1312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RMON Probe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Data gatherer - a physical device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Data analyzer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Processor that analyzes data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533400" y="5715000"/>
            <a:ext cx="4335461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RMON Remote Network Monitoring</a:t>
            </a:r>
          </a:p>
        </p:txBody>
      </p:sp>
      <p:pic>
        <p:nvPicPr>
          <p:cNvPr id="99" name="Shape 9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1447800"/>
            <a:ext cx="5413375" cy="216376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0" name="Shape 10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01" name="Shape 101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533400" y="228600"/>
            <a:ext cx="5972175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8		     	                     SNMP Management:  RMON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8" name="Shape 108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09" name="Shape 109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10" name="Shape 110"/>
          <p:cNvSpPr txBox="1"/>
          <p:nvPr/>
        </p:nvSpPr>
        <p:spPr>
          <a:xfrm>
            <a:off x="609600" y="557212"/>
            <a:ext cx="55626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with RMONs</a:t>
            </a:r>
          </a:p>
        </p:txBody>
      </p:sp>
      <p:pic>
        <p:nvPicPr>
          <p:cNvPr id="111" name="Shape 1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1143000"/>
            <a:ext cx="5791200" cy="41163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2" name="Shape 11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13" name="Shape 113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cxnSp>
        <p:nvCxnSpPr>
          <p:cNvPr id="114" name="Shape 114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15" name="Shape 115"/>
          <p:cNvSpPr txBox="1"/>
          <p:nvPr/>
        </p:nvSpPr>
        <p:spPr>
          <a:xfrm>
            <a:off x="0" y="5257800"/>
            <a:ext cx="1524000" cy="461961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533400" y="5715000"/>
            <a:ext cx="5883274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Note that RMON is embedded monitoring remote 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FDDI LAN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Analysis done in NMS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533400" y="228600"/>
            <a:ext cx="5972175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8		     	                     SNMP Management:  RMON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3" name="Shape 12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24" name="Shape 124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25" name="Shape 125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126" name="Shape 12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27" name="Shape 127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RMON Benefits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593725" y="1230312"/>
            <a:ext cx="5535611" cy="2225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Monitors and analyzes locally and relays data;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Less load on the network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Needs no direct visibility by NMS;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More reliable information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Permits monitoring on a more frequent basis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and hence faster fault diagnosis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Increases productivity for administrators</a:t>
            </a:r>
          </a:p>
        </p:txBody>
      </p:sp>
      <p:cxnSp>
        <p:nvCxnSpPr>
          <p:cNvPr id="129" name="Shape 12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30" name="Shape 130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533400" y="228600"/>
            <a:ext cx="5972175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8		     	                     SNMP Management:  RMON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7" name="Shape 13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38" name="Shape 13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39" name="Shape 139"/>
          <p:cNvSpPr txBox="1"/>
          <p:nvPr/>
        </p:nvSpPr>
        <p:spPr>
          <a:xfrm>
            <a:off x="6096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RMON MIB</a:t>
            </a:r>
          </a:p>
        </p:txBody>
      </p:sp>
      <p:pic>
        <p:nvPicPr>
          <p:cNvPr id="140" name="Shape 1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1143000"/>
            <a:ext cx="5851525" cy="47752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1" name="Shape 141"/>
          <p:cNvCxnSpPr/>
          <p:nvPr/>
        </p:nvCxnSpPr>
        <p:spPr>
          <a:xfrm>
            <a:off x="609600" y="59436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42" name="Shape 142"/>
          <p:cNvSpPr txBox="1"/>
          <p:nvPr/>
        </p:nvSpPr>
        <p:spPr>
          <a:xfrm>
            <a:off x="0" y="59436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533400" y="6400800"/>
            <a:ext cx="6069012" cy="13334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RMON1: Ethernet RMON groups (rmon 1 - rmon 9)</a:t>
            </a: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RMON1: Extension: Token ring extension (rmon 10)</a:t>
            </a: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RMON2: Higher layers (3-7) groups (rmon 11 - rmon 20)</a:t>
            </a:r>
          </a:p>
        </p:txBody>
      </p:sp>
      <p:cxnSp>
        <p:nvCxnSpPr>
          <p:cNvPr id="144" name="Shape 14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45" name="Shape 145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146" name="Shape 146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533400" y="228600"/>
            <a:ext cx="5972175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8		     	                     SNMP Management:  RMON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2" name="Shape 15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53" name="Shape 153"/>
          <p:cNvCxnSpPr/>
          <p:nvPr/>
        </p:nvCxnSpPr>
        <p:spPr>
          <a:xfrm>
            <a:off x="609600" y="5257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54" name="Shape 154"/>
          <p:cNvSpPr txBox="1"/>
          <p:nvPr/>
        </p:nvSpPr>
        <p:spPr>
          <a:xfrm>
            <a:off x="0" y="5257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155" name="Shape 155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56" name="Shape 156"/>
          <p:cNvSpPr txBox="1"/>
          <p:nvPr/>
        </p:nvSpPr>
        <p:spPr>
          <a:xfrm>
            <a:off x="5334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Row Creation &amp; Deletion</a:t>
            </a:r>
          </a:p>
        </p:txBody>
      </p:sp>
      <p:pic>
        <p:nvPicPr>
          <p:cNvPr id="157" name="Shape 1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1752600"/>
            <a:ext cx="6338886" cy="2940049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Shape 158"/>
          <p:cNvSpPr txBox="1"/>
          <p:nvPr/>
        </p:nvSpPr>
        <p:spPr>
          <a:xfrm>
            <a:off x="323850" y="2992436"/>
            <a:ext cx="5969000" cy="1552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EntryStatus data type introduced in RMON</a:t>
            </a: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EntryStatus (similar to RowStatus in SNMPv2)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used to create and delete conceptual row</a:t>
            </a: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Only 4 states in RMON compared to 6 in SNMPv2</a:t>
            </a:r>
          </a:p>
        </p:txBody>
      </p:sp>
      <p:cxnSp>
        <p:nvCxnSpPr>
          <p:cNvPr id="159" name="Shape 15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60" name="Shape 160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533400" y="228600"/>
            <a:ext cx="5972175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8		     	                     SNMP Management:  RMON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1752600" y="1295400"/>
            <a:ext cx="3243262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Table 8.1  EntryStatus Textual Convention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8" name="Shape 168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69" name="Shape 169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70" name="Shape 170"/>
          <p:cNvSpPr txBox="1"/>
          <p:nvPr/>
        </p:nvSpPr>
        <p:spPr>
          <a:xfrm>
            <a:off x="0" y="533400"/>
            <a:ext cx="6858000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RMON Groups and Functions</a:t>
            </a:r>
          </a:p>
        </p:txBody>
      </p:sp>
      <p:pic>
        <p:nvPicPr>
          <p:cNvPr id="171" name="Shape 17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1320800"/>
            <a:ext cx="6096000" cy="456723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2" name="Shape 172"/>
          <p:cNvCxnSpPr/>
          <p:nvPr/>
        </p:nvCxnSpPr>
        <p:spPr>
          <a:xfrm>
            <a:off x="609600" y="60198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73" name="Shape 173"/>
          <p:cNvSpPr txBox="1"/>
          <p:nvPr/>
        </p:nvSpPr>
        <p:spPr>
          <a:xfrm>
            <a:off x="0" y="60198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533400" y="6400800"/>
            <a:ext cx="5943599" cy="1920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Probe gathers data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Functions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Statistics on Ethernet, token ring, and </a:t>
            </a:r>
            <a:b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hosts / conversations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Filter group filters data prior to capture of data</a:t>
            </a:r>
          </a:p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Generation of alarms and events</a:t>
            </a:r>
          </a:p>
        </p:txBody>
      </p:sp>
      <p:cxnSp>
        <p:nvCxnSpPr>
          <p:cNvPr id="175" name="Shape 17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76" name="Shape 176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533400" y="228600"/>
            <a:ext cx="5972175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8		     	                     SNMP Management:  RMON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3" name="Shape 183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84" name="Shape 184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85" name="Shape 185"/>
          <p:cNvSpPr txBox="1"/>
          <p:nvPr/>
        </p:nvSpPr>
        <p:spPr>
          <a:xfrm>
            <a:off x="750887" y="533400"/>
            <a:ext cx="5189536" cy="523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RMON1 MIB Groups &amp; Tables</a:t>
            </a:r>
          </a:p>
        </p:txBody>
      </p:sp>
      <p:pic>
        <p:nvPicPr>
          <p:cNvPr id="186" name="Shape 18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990600"/>
            <a:ext cx="5549899" cy="58165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7" name="Shape 187"/>
          <p:cNvCxnSpPr/>
          <p:nvPr/>
        </p:nvCxnSpPr>
        <p:spPr>
          <a:xfrm>
            <a:off x="533400" y="67056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88" name="Shape 188"/>
          <p:cNvSpPr txBox="1"/>
          <p:nvPr/>
        </p:nvSpPr>
        <p:spPr>
          <a:xfrm>
            <a:off x="-136525" y="67056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tIns="46025">
            <a:noAutofit/>
          </a:bodyPr>
          <a:lstStyle/>
          <a:p>
            <a: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441325" y="7326311"/>
            <a:ext cx="27304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Shape 19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91" name="Shape 191"/>
          <p:cNvSpPr txBox="1"/>
          <p:nvPr/>
        </p:nvSpPr>
        <p:spPr>
          <a:xfrm>
            <a:off x="396875" y="7086600"/>
            <a:ext cx="6461124" cy="1225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Ten groups divided into three categories</a:t>
            </a:r>
          </a:p>
          <a:p>
            <a:pPr indent="0" lvl="1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Statistics groups (rmon 1, 2, 4, 5, 6, and 10)</a:t>
            </a:r>
          </a:p>
          <a:p>
            <a:pPr indent="0" lvl="1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Event reporting groups (rmon 3 and 9)</a:t>
            </a:r>
          </a:p>
          <a:p>
            <a:pPr indent="0" lvl="1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Filter and packet capture groups(romon 7 and 8)</a:t>
            </a: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Groups with “2” in the name are enhancements with RMON2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533400" y="228600"/>
            <a:ext cx="5972175" cy="2762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8		     	                     SNMP Management:  RMON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