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y="9144000" cx="6858000"/>
  <p:notesSz cx="68580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AE1E15F-CC37-4B58-BB5E-10E6797811B0}">
  <a:tblStyle styleId="{4AE1E15F-CC37-4B58-BB5E-10E6797811B0}" styleName="Table_0"/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Times New Roman"/>
              <a:buNone/>
            </a:pPr>
            <a:r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Times New Roman"/>
              <a:buNone/>
            </a:pPr>
            <a:r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2" name="Shape 492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7" name="Shape 50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3" name="Shape 52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7" name="Shape 53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0" name="Shape 55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4" name="Shape 56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8" name="Shape 578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4" name="Shape 59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0" name="Shape 61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6" name="Shape 62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0" name="Shape 64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5" name="Shape 65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5" name="Shape 66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9" name="Shape 67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4" name="Shape 69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1" name="Shape 71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png"/><Relationship Id="rId4" Type="http://schemas.openxmlformats.org/officeDocument/2006/relationships/image" Target="../media/image17.png"/><Relationship Id="rId5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5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8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4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2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3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6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1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28600" y="533400"/>
            <a:ext cx="6445250" cy="4505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</a:t>
            </a: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Foundations: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Standards, Models, and Language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828800" y="8458200"/>
            <a:ext cx="3330575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60" name="Shape 60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hape 173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4" name="Shape 174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75" name="Shape 17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6" name="Shape 176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95400"/>
            <a:ext cx="5667374" cy="33797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8" name="Shape 17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9" name="Shape 17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Two-Tier Model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533400" y="5105400"/>
            <a:ext cx="5935662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built into network element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Example: Managed hub, managed router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agent can manage multiple elements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Example: Switched hub, ATM switch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MDB is a physical database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Unmanaged objects are network elements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that are not managed - both physical (unmanaged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hub) and logical (passive elements)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3" name="Shape 18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9" name="Shape 18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0" name="Shape 19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2" name="Shape 192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295400"/>
            <a:ext cx="6353174" cy="3151186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Three-Tier Model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517525" y="5116512"/>
            <a:ext cx="5310186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Middle layer plays the dual role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to the top-level manager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 to the managed objects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 of middle level: Remote monitoring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agent (RMON)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8" name="Shape 198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hape 20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5" name="Shape 20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06" name="Shape 20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295400"/>
            <a:ext cx="4876799" cy="390207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 of Managers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593725" y="5726112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517525" y="5649912"/>
            <a:ext cx="54228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NMS manages the domain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MoM presents integrated view of domains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Domain may be geographical, administrative,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vendor-specific products, etc.</a:t>
            </a:r>
          </a:p>
        </p:txBody>
      </p:sp>
      <p:cxnSp>
        <p:nvCxnSpPr>
          <p:cNvPr id="212" name="Shape 21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3" name="Shape 21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hape 21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0" name="Shape 22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21" name="Shape 22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600200"/>
            <a:ext cx="5486399" cy="2422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Peer NMSs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441325" y="5116512"/>
            <a:ext cx="5770562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Dual role of both NMSs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 system acts as peers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Dumbbell architecture discussed in Chapter 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Notice that the manager and agent functions are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processes and not systems</a:t>
            </a:r>
          </a:p>
        </p:txBody>
      </p:sp>
      <p:cxnSp>
        <p:nvCxnSpPr>
          <p:cNvPr id="226" name="Shape 226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7" name="Shape 227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Shape 233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4" name="Shape 234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35" name="Shape 23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6" name="Shape 236"/>
          <p:cNvSpPr txBox="1"/>
          <p:nvPr/>
        </p:nvSpPr>
        <p:spPr>
          <a:xfrm>
            <a:off x="0" y="533400"/>
            <a:ext cx="68580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 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Model: Analogy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609600" y="1447800"/>
            <a:ext cx="5843587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in a book uniquely identified by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ISBN, Chapter, and Figure number in that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hierarchical order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ID: {ISBN, chapter, figure}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three elements above define the syntax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 is the meaning of the three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entities according to Webster’s dictionary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comprises syntax and semantics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about an object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239" name="Shape 23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0" name="Shape 24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Shape 246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7" name="Shape 247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9" name="Shape 249"/>
          <p:cNvSpPr txBox="1"/>
          <p:nvPr/>
        </p:nvSpPr>
        <p:spPr>
          <a:xfrm>
            <a:off x="0" y="533400"/>
            <a:ext cx="6858000" cy="860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 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 of Management Information        (SMI)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33400" y="1447800"/>
            <a:ext cx="5999162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SMI defines for a managed object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Plus additional information such as status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sysDescr:	{ system 1 }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Syntax:	OCTET STRING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Definition:	"A textual description of the entity. "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Access:	read-only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Status:	mandatory 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3" name="Shape 25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Shape 25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0" name="Shape 26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61" name="Shape 2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2" name="Shape 262"/>
          <p:cNvSpPr txBox="1"/>
          <p:nvPr/>
        </p:nvSpPr>
        <p:spPr>
          <a:xfrm>
            <a:off x="0" y="533400"/>
            <a:ext cx="6858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Information Base (MIB)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812925" y="8458200"/>
            <a:ext cx="3332161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304800" y="1295400"/>
            <a:ext cx="6153149" cy="1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base contains information about objects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Organized by grouping of related objects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Defines relationship between objects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NOT a physical database.  It is a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virtual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database that is compiled into management module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6" name="Shape 26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2" name="Shape 27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3" name="Shape 27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74" name="Shape 2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5" name="Shape 275"/>
          <p:cNvSpPr txBox="1"/>
          <p:nvPr/>
        </p:nvSpPr>
        <p:spPr>
          <a:xfrm>
            <a:off x="0" y="533400"/>
            <a:ext cx="6858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Base View: An Analogy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441325" y="1154112"/>
            <a:ext cx="5843587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Fulton County library system has many branches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Each branch has a set of books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books in each branch is a different set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base of the county has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view (catalog) of all books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base of each branch has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catalog of books that belong to that branch.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That is, each branch has its view (catalog) of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information base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 us apply this to MIB view</a:t>
            </a:r>
          </a:p>
        </p:txBody>
      </p:sp>
      <p:cxnSp>
        <p:nvCxnSpPr>
          <p:cNvPr id="278" name="Shape 278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9" name="Shape 279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Shape 285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6" name="Shape 286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8" name="Shape 288"/>
          <p:cNvSpPr txBox="1"/>
          <p:nvPr/>
        </p:nvSpPr>
        <p:spPr>
          <a:xfrm>
            <a:off x="0" y="533400"/>
            <a:ext cx="6858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View and Access of an Object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41325" y="1154112"/>
            <a:ext cx="5543549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managed object has many attributes - its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information base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are several operations that can be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performed on the objects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user (manager) can view and perform only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certain operations on the object by invoking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management agent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view of the object attributes that the agent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perceives is the MIB 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operation that a user can perform is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MIB access</a:t>
            </a:r>
          </a:p>
        </p:txBody>
      </p:sp>
      <p:cxnSp>
        <p:nvCxnSpPr>
          <p:cNvPr id="291" name="Shape 291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2" name="Shape 292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8" name="Shape 298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00" name="Shape 30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1" name="Shape 30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228600" y="533400"/>
            <a:ext cx="6349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Data Base / Information Base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000" y="5218112"/>
            <a:ext cx="5976936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Distinction between MDB and MIB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MDB physical database; e.g., Oracle, Sybase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virtual database; schema compiled into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software.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NMS can automatically discover a managed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object, such as a hub, when added to the network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NMS can identify the new object as hub only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after the MIB schema of the hub is compiled into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NMS software.</a:t>
            </a:r>
          </a:p>
        </p:txBody>
      </p:sp>
      <p:pic>
        <p:nvPicPr>
          <p:cNvPr id="304" name="Shape 3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19200"/>
            <a:ext cx="3036887" cy="2795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Shape 30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57600" y="1905000"/>
            <a:ext cx="2579686" cy="979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Shape 30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2462" y="4138612"/>
            <a:ext cx="5554662" cy="4079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7" name="Shape 307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8" name="Shape 308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" name="Shape 69"/>
          <p:cNvSpPr txBox="1"/>
          <p:nvPr/>
        </p:nvSpPr>
        <p:spPr>
          <a:xfrm>
            <a:off x="1828800" y="8458200"/>
            <a:ext cx="3330575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" name="Shape 71"/>
          <p:cNvSpPr txBox="1"/>
          <p:nvPr/>
        </p:nvSpPr>
        <p:spPr>
          <a:xfrm>
            <a:off x="533400" y="3048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609600" y="533400"/>
            <a:ext cx="58292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 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19200"/>
            <a:ext cx="5829299" cy="670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Standards, Models, and Language needed for network management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Models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Web-based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communication protocols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CMIP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ASN.1 language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Syntax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encoding rule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application functions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" name="Shape 314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16" name="Shape 31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7" name="Shape 317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Object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381000" y="1219200"/>
            <a:ext cx="6496049" cy="2774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Managed objects can be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elements (hardware, system)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Hubs, bridges, routers, transmission facilities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Software (non-physical)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Programs, algorithms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Administrative information</a:t>
            </a:r>
          </a:p>
          <a:p>
            <a:pPr indent="0" lvl="2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Contact person, name of group of objects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(IP group)</a:t>
            </a:r>
          </a:p>
        </p:txBody>
      </p:sp>
      <p:cxnSp>
        <p:nvCxnSpPr>
          <p:cNvPr id="320" name="Shape 320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1" name="Shape 321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" name="Shape 327"/>
          <p:cNvCxnSpPr/>
          <p:nvPr/>
        </p:nvCxnSpPr>
        <p:spPr>
          <a:xfrm>
            <a:off x="9144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8" name="Shape 328"/>
          <p:cNvSpPr txBox="1"/>
          <p:nvPr/>
        </p:nvSpPr>
        <p:spPr>
          <a:xfrm>
            <a:off x="30480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29" name="Shape 32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0" name="Shape 330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524000"/>
            <a:ext cx="6096000" cy="2465386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0" y="533400"/>
            <a:ext cx="6858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Information Tree</a:t>
            </a:r>
          </a:p>
        </p:txBody>
      </p:sp>
      <p:cxnSp>
        <p:nvCxnSpPr>
          <p:cNvPr id="334" name="Shape 334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5" name="Shape 335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1" name="Shape 341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2" name="Shape 342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4" name="Shape 344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345" name="Shape 3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066800"/>
            <a:ext cx="4408486" cy="4206874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0" y="582612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Management Information Tree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533400" y="5715000"/>
            <a:ext cx="5630861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iso	International Standards Organization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itu	International Telecommunications Union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dod	Department of Defense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Designation: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iso	1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	1.3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dod	1.3.6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	1.3.6.1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0" name="Shape 35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6" name="Shape 356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7" name="Shape 357"/>
          <p:cNvSpPr txBox="1"/>
          <p:nvPr/>
        </p:nvSpPr>
        <p:spPr>
          <a:xfrm>
            <a:off x="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58" name="Shape 35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9" name="Shape 359"/>
          <p:cNvSpPr txBox="1"/>
          <p:nvPr/>
        </p:nvSpPr>
        <p:spPr>
          <a:xfrm>
            <a:off x="609600" y="1371600"/>
            <a:ext cx="5638800" cy="2928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Name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Definition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Instance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0" y="533400"/>
            <a:ext cx="6858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Type and Instance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533400" y="5105400"/>
            <a:ext cx="5803900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 of a circle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“circle” is syntax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 is definition from dictionary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“A plane figure bounded by a single curved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line, every point of which is of equal distance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from the center of the figure.”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Analogy of nursery school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363" name="Shape 363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4" name="Shape 364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0" name="Shape 370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1" name="Shape 371"/>
          <p:cNvSpPr txBox="1"/>
          <p:nvPr/>
        </p:nvSpPr>
        <p:spPr>
          <a:xfrm>
            <a:off x="0" y="5562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3" name="Shape 373"/>
          <p:cNvSpPr txBox="1"/>
          <p:nvPr/>
        </p:nvSpPr>
        <p:spPr>
          <a:xfrm>
            <a:off x="533400" y="685800"/>
            <a:ext cx="5638800" cy="930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Object:</a:t>
            </a:r>
          </a:p>
          <a:p>
            <a:pPr indent="0" lvl="0" marL="0" marR="0" rtl="0" algn="ctr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Perspective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228600" y="6019800"/>
            <a:ext cx="6324600" cy="2373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761" lvl="2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ID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unique ID</a:t>
            </a:r>
          </a:p>
          <a:p>
            <a:pPr indent="-4761" lvl="2" marL="2841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</a:t>
            </a: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descriptor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and name for the object</a:t>
            </a:r>
          </a:p>
          <a:p>
            <a:pPr indent="-4761" lvl="2" marL="284162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used to model the object</a:t>
            </a:r>
          </a:p>
          <a:p>
            <a:pPr indent="-4761" lvl="2" marL="2841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access privilege to a managed object </a:t>
            </a:r>
          </a:p>
          <a:p>
            <a:pPr indent="-4761" lvl="2" marL="2841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implementation requirements</a:t>
            </a:r>
          </a:p>
          <a:p>
            <a:pPr indent="-4761" lvl="2" marL="2841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definition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textual description of the semantics 			of object type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752600"/>
            <a:ext cx="4813299" cy="3578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7" name="Shape 377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8" name="Shape 378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4" name="Shape 384"/>
          <p:cNvCxnSpPr/>
          <p:nvPr/>
        </p:nvCxnSpPr>
        <p:spPr>
          <a:xfrm>
            <a:off x="609600" y="5486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5" name="Shape 385"/>
          <p:cNvSpPr txBox="1"/>
          <p:nvPr/>
        </p:nvSpPr>
        <p:spPr>
          <a:xfrm>
            <a:off x="0" y="5486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86" name="Shape 38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7" name="Shape 387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228600" y="5943600"/>
            <a:ext cx="6496049" cy="1924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2" marL="292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class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managed object </a:t>
            </a:r>
          </a:p>
          <a:p>
            <a:pPr indent="0" lvl="2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attributes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attributes visible at its boundary</a:t>
            </a:r>
          </a:p>
          <a:p>
            <a:pPr indent="0" lvl="2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operations which may be applied to it</a:t>
            </a:r>
          </a:p>
          <a:p>
            <a:pPr indent="0" lvl="2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behaviour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behavior exhibited by it in response to operation</a:t>
            </a:r>
          </a:p>
          <a:p>
            <a:pPr indent="0" lvl="2" marL="2921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notifications emitted by the object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Shape 3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pic>
        <p:nvPicPr>
          <p:cNvPr id="390" name="Shape 3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676400"/>
            <a:ext cx="4724400" cy="3770311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Shape 391"/>
          <p:cNvSpPr txBox="1"/>
          <p:nvPr/>
        </p:nvSpPr>
        <p:spPr>
          <a:xfrm>
            <a:off x="533400" y="228600"/>
            <a:ext cx="5638800" cy="1347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Object:</a:t>
            </a:r>
          </a:p>
          <a:p>
            <a:pPr indent="0" lvl="0" marL="0" marR="0" rtl="0" algn="ctr">
              <a:lnSpc>
                <a:spcPct val="7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Perspective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392" name="Shape 39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3" name="Shape 39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9" name="Shape 399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0" name="Shape 400"/>
          <p:cNvSpPr txBox="1"/>
          <p:nvPr/>
        </p:nvSpPr>
        <p:spPr>
          <a:xfrm>
            <a:off x="0" y="5562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01" name="Shape 40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402" name="Shape 4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219200"/>
            <a:ext cx="4918074" cy="4256087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Shape 403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Packet Counter Example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6" name="Shape 40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2" name="Shape 41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3" name="Shape 41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14" name="Shape 41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5" name="Shape 415"/>
          <p:cNvSpPr txBox="1"/>
          <p:nvPr/>
        </p:nvSpPr>
        <p:spPr>
          <a:xfrm>
            <a:off x="0" y="609600"/>
            <a:ext cx="68580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vs. OSI Managed Object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479425" y="1219200"/>
            <a:ext cx="6378574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Scalar object in Internet vs. Object-oriented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approach in OSI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characteristics of operations, behavior, and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notification are part of communication model in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Internet: get/set and response/alarm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syntax is absorbed as part of OSI attributes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access is part of OSI security model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status is part of OSI conformance application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permits creation and deletion of objects;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Internet does not: Enhancement in SNMPv2</a:t>
            </a:r>
          </a:p>
        </p:txBody>
      </p:sp>
      <p:cxnSp>
        <p:nvCxnSpPr>
          <p:cNvPr id="418" name="Shape 418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9" name="Shape 419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5" name="Shape 425"/>
          <p:cNvCxnSpPr/>
          <p:nvPr/>
        </p:nvCxnSpPr>
        <p:spPr>
          <a:xfrm>
            <a:off x="898525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6" name="Shape 426"/>
          <p:cNvSpPr txBox="1"/>
          <p:nvPr/>
        </p:nvSpPr>
        <p:spPr>
          <a:xfrm>
            <a:off x="288925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27" name="Shape 4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8" name="Shape 428"/>
          <p:cNvSpPr txBox="1"/>
          <p:nvPr/>
        </p:nvSpPr>
        <p:spPr>
          <a:xfrm>
            <a:off x="0" y="609600"/>
            <a:ext cx="68580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Mgmt. Communication Model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429" name="Shape 4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524000"/>
            <a:ext cx="5943599" cy="2338387"/>
          </a:xfrm>
          <a:prstGeom prst="rect">
            <a:avLst/>
          </a:prstGeom>
          <a:noFill/>
          <a:ln>
            <a:noFill/>
          </a:ln>
        </p:spPr>
      </p:pic>
      <p:sp>
        <p:nvSpPr>
          <p:cNvPr id="430" name="Shape 43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822325" y="5105400"/>
            <a:ext cx="6035674" cy="1169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Internet requests/responses, in OSI operations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Internet traps and notifications (SNMPv2), in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OSI notifications</a:t>
            </a:r>
          </a:p>
        </p:txBody>
      </p:sp>
      <p:cxnSp>
        <p:nvCxnSpPr>
          <p:cNvPr id="432" name="Shape 43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3" name="Shape 43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9" name="Shape 439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0" name="Shape 440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2" name="Shape 442"/>
          <p:cNvSpPr txBox="1"/>
          <p:nvPr/>
        </p:nvSpPr>
        <p:spPr>
          <a:xfrm>
            <a:off x="533400" y="533400"/>
            <a:ext cx="56388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Transfer Protocols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443" name="Shape 4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5925" y="1143000"/>
            <a:ext cx="6137274" cy="3883025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Shape 44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441325" y="5649912"/>
            <a:ext cx="6334125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is based on SNMP; OSI is based on CMIP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uses CMISE (Common Management Information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 Element) application with CMIP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specifies both c-o and connectionless transport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protocol; SNMPv2 extended to c-o, but rarely used </a:t>
            </a:r>
          </a:p>
        </p:txBody>
      </p:sp>
      <p:cxnSp>
        <p:nvCxnSpPr>
          <p:cNvPr id="446" name="Shape 446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7" name="Shape 447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hape 79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2" name="Shape 82"/>
          <p:cNvSpPr txBox="1"/>
          <p:nvPr/>
        </p:nvSpPr>
        <p:spPr>
          <a:xfrm>
            <a:off x="3810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 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85800" y="1371600"/>
            <a:ext cx="5014911" cy="264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Standards</a:t>
            </a:r>
          </a:p>
          <a:p>
            <a:pPr indent="0" lvl="1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Standards organizations</a:t>
            </a:r>
          </a:p>
          <a:p>
            <a:pPr indent="0" lvl="1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 standards of transport layers</a:t>
            </a:r>
          </a:p>
          <a:p>
            <a:pPr indent="0" lvl="1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 standards of management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(application) layer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Models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Language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" name="Shape 8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Shape 453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4" name="Shape 454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55" name="Shape 45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6" name="Shape 456"/>
          <p:cNvSpPr txBox="1"/>
          <p:nvPr/>
        </p:nvSpPr>
        <p:spPr>
          <a:xfrm>
            <a:off x="533400" y="533400"/>
            <a:ext cx="5932487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Syntax Notation One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457200" y="1143000"/>
            <a:ext cx="6188075" cy="3786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ASN.1 is more than a syntax; it’s a language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both syntax and semantics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types of syntax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Abstract syntax: set of rules that specify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 type and structure for information storage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syntax: set of rules for communicating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information between systems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Makes application layer protocols independent of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lower layer protocols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generate machine-readable code: Basic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Encoding Rules (BER) is used in management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modules</a:t>
            </a:r>
          </a:p>
        </p:txBody>
      </p:sp>
      <p:cxnSp>
        <p:nvCxnSpPr>
          <p:cNvPr id="459" name="Shape 45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0" name="Shape 46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6" name="Shape 466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7" name="Shape 467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68" name="Shape 4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9" name="Shape 469"/>
          <p:cNvSpPr txBox="1"/>
          <p:nvPr/>
        </p:nvSpPr>
        <p:spPr>
          <a:xfrm>
            <a:off x="533400" y="533400"/>
            <a:ext cx="56403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Backus-Nauer Form (BNF)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457200" y="1143000"/>
            <a:ext cx="6019799" cy="3956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Definition: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&lt;name&gt; ::= &lt;definition&gt;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Rules: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&lt;digit&gt; ::= 0|1|2|3|4|5|6|7|8|9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&lt;number&gt; ::= &lt;number&gt; | &lt;digit&gt; &lt;number&gt;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&lt;op&gt; ::= +|-|x|/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&lt;SAE&gt; ::= &lt;number&gt;|&lt;SAE&gt;|&lt;SAE&gt;&lt;op&gt;&lt;SAE&gt;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9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primitive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19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1 and 9</a:t>
            </a:r>
          </a:p>
          <a:p>
            <a:pPr indent="0" lvl="0" marL="0" marR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619 is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6 and 19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457200" y="5715000"/>
            <a:ext cx="5714999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BNF is used for ASN.1 constructs</a:t>
            </a:r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Constructs developed from primitives</a:t>
            </a:r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above example illustrates how numbers are constructed from the primitive &lt;digit&gt;</a:t>
            </a:r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Arithmetic Expression entity (&lt;SAE&gt;) is constructed from the primitives &lt;digit&gt; and &lt;op&gt; 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473" name="Shape 473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4" name="Shape 474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0" name="Shape 480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1" name="Shape 481"/>
          <p:cNvSpPr txBox="1"/>
          <p:nvPr/>
        </p:nvSpPr>
        <p:spPr>
          <a:xfrm>
            <a:off x="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82" name="Shape 4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3" name="Shape 483"/>
          <p:cNvSpPr txBox="1"/>
          <p:nvPr/>
        </p:nvSpPr>
        <p:spPr>
          <a:xfrm>
            <a:off x="0" y="533400"/>
            <a:ext cx="6858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Arithmetic Expression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669925" y="1154112"/>
            <a:ext cx="5316537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&lt;SAE&gt; ::= &lt;number&gt; | &lt;SAE&gt;&lt;op&gt;&lt;number&gt;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 26 = 13 x 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Constructs and primitives</a:t>
            </a:r>
          </a:p>
        </p:txBody>
      </p:sp>
      <p:cxnSp>
        <p:nvCxnSpPr>
          <p:cNvPr id="487" name="Shape 487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8" name="Shape 488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4" name="Shape 49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5" name="Shape 49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96" name="Shape 49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7" name="Shape 497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and Value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593725" y="1230312"/>
            <a:ext cx="4941887" cy="3825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Assignments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&lt;BooleanType&gt; ::= BOOLEAN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&lt;BooleanValue&gt; ::= TRUE | FALSE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ASN.1 module is a group of assignments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person-name	Person-Name::=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	  "John",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middle   “T",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last	"Smith"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}</a:t>
            </a:r>
          </a:p>
        </p:txBody>
      </p:sp>
      <p:cxnSp>
        <p:nvCxnSpPr>
          <p:cNvPr id="502" name="Shape 50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3" name="Shape 50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9" name="Shape 509"/>
          <p:cNvCxnSpPr/>
          <p:nvPr/>
        </p:nvCxnSpPr>
        <p:spPr>
          <a:xfrm>
            <a:off x="609600" y="563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0" name="Shape 510"/>
          <p:cNvSpPr txBox="1"/>
          <p:nvPr/>
        </p:nvSpPr>
        <p:spPr>
          <a:xfrm>
            <a:off x="0" y="5638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11" name="Shape 51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2" name="Shape 512"/>
          <p:cNvSpPr txBox="1"/>
          <p:nvPr/>
        </p:nvSpPr>
        <p:spPr>
          <a:xfrm>
            <a:off x="609600" y="1295400"/>
            <a:ext cx="5638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Type: Example 1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593725" y="7783511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457200" y="6019800"/>
            <a:ext cx="5799136" cy="2289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Module name starts with capital letters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types: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Primitives: NULL, GraphicString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Constructs</a:t>
            </a:r>
          </a:p>
          <a:p>
            <a:pPr indent="0" lvl="2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Alternatives :  CHOICE</a:t>
            </a:r>
          </a:p>
          <a:p>
            <a:pPr indent="0" lvl="2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 maker:     SET, SEQUENCE</a:t>
            </a:r>
          </a:p>
          <a:p>
            <a:pPr indent="0" lvl="2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Repetition:     SET OF, SEQUENCE OF: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Difference between SET and SEQUENCE</a:t>
            </a:r>
          </a:p>
        </p:txBody>
      </p:sp>
      <p:pic>
        <p:nvPicPr>
          <p:cNvPr id="517" name="Shape 5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825" y="1071562"/>
            <a:ext cx="5911850" cy="4635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8" name="Shape 518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9" name="Shape 519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5" name="Shape 525"/>
          <p:cNvCxnSpPr/>
          <p:nvPr/>
        </p:nvCxnSpPr>
        <p:spPr>
          <a:xfrm>
            <a:off x="609600" y="5627687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6" name="Shape 526"/>
          <p:cNvSpPr txBox="1"/>
          <p:nvPr/>
        </p:nvSpPr>
        <p:spPr>
          <a:xfrm>
            <a:off x="0" y="5627687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27" name="Shape 5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8" name="Shape 528"/>
          <p:cNvSpPr txBox="1"/>
          <p:nvPr/>
        </p:nvSpPr>
        <p:spPr>
          <a:xfrm>
            <a:off x="533400" y="533400"/>
            <a:ext cx="55626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Type: Example 2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530" name="Shape 530"/>
          <p:cNvSpPr txBox="1"/>
          <p:nvPr/>
        </p:nvSpPr>
        <p:spPr>
          <a:xfrm>
            <a:off x="517525" y="6096000"/>
            <a:ext cx="60182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SEQUENCE OF SEQUENCE makes table of rows</a:t>
            </a:r>
          </a:p>
        </p:txBody>
      </p:sp>
      <p:pic>
        <p:nvPicPr>
          <p:cNvPr id="531" name="Shape 5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737" y="1450975"/>
            <a:ext cx="5391149" cy="44132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2" name="Shape 53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3" name="Shape 53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9" name="Shape 53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0" name="Shape 54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41" name="Shape 5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2" name="Shape 542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ASN.1 Symbols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x="685800" y="1219200"/>
            <a:ext cx="4648199" cy="3270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		Meaning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::=		Defined 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	or, alternative, options of a list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	Signed number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	Following the symbol are comments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{}	Start and end of a list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[]	Start and end of a tag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()	Start and end of subtype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	Range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545" name="Shape 54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6" name="Shape 54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2" name="Shape 55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3" name="Shape 55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54" name="Shape 55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5" name="Shape 555"/>
          <p:cNvSpPr txBox="1"/>
          <p:nvPr/>
        </p:nvSpPr>
        <p:spPr>
          <a:xfrm>
            <a:off x="609600" y="1295400"/>
            <a:ext cx="5638800" cy="207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Times New Roman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SEQUENCE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NULL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Keyword Examples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533400" y="5181600"/>
            <a:ext cx="48910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Keywords are in all UPPERCASE letters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559" name="Shape 55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0" name="Shape 56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6" name="Shape 566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7" name="Shape 567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68" name="Shape 5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9" name="Shape 569"/>
          <p:cNvSpPr txBox="1"/>
          <p:nvPr/>
        </p:nvSpPr>
        <p:spPr>
          <a:xfrm>
            <a:off x="0" y="533400"/>
            <a:ext cx="6858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ASN.1 Data Type Conventions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71" name="Shape 5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600200"/>
            <a:ext cx="5651499" cy="2292349"/>
          </a:xfrm>
          <a:prstGeom prst="rect">
            <a:avLst/>
          </a:prstGeom>
          <a:noFill/>
          <a:ln>
            <a:noFill/>
          </a:ln>
        </p:spPr>
      </p:pic>
      <p:sp>
        <p:nvSpPr>
          <p:cNvPr id="572" name="Shape 57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573" name="Shape 573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4" name="Shape 574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0" name="Shape 580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1" name="Shape 581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82" name="Shape 5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3" name="Shape 583"/>
          <p:cNvSpPr txBox="1"/>
          <p:nvPr/>
        </p:nvSpPr>
        <p:spPr>
          <a:xfrm>
            <a:off x="0" y="533400"/>
            <a:ext cx="6858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Type: Structure &amp; Tag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85" name="Shape 5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371600"/>
            <a:ext cx="6019799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6" name="Shape 58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441325" y="6411912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Shape 588"/>
          <p:cNvSpPr txBox="1"/>
          <p:nvPr/>
        </p:nvSpPr>
        <p:spPr>
          <a:xfrm>
            <a:off x="533400" y="6324600"/>
            <a:ext cx="4745036" cy="95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 defines how data type is built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 uniquely identifies the data type</a:t>
            </a:r>
          </a:p>
        </p:txBody>
      </p:sp>
      <p:cxnSp>
        <p:nvCxnSpPr>
          <p:cNvPr id="589" name="Shape 58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0" name="Shape 59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hape 9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3" name="Shape 9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712911" y="792162"/>
            <a:ext cx="3259137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3.1 Network Management Standards</a:t>
            </a:r>
          </a:p>
        </p:txBody>
      </p:sp>
      <p:graphicFrame>
        <p:nvGraphicFramePr>
          <p:cNvPr id="95" name="Shape 95"/>
          <p:cNvGraphicFramePr/>
          <p:nvPr/>
        </p:nvGraphicFramePr>
        <p:xfrm>
          <a:off x="38100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{4AE1E15F-CC37-4B58-BB5E-10E6797811B0}</a:tableStyleId>
              </a:tblPr>
              <a:tblGrid>
                <a:gridCol w="1187450"/>
                <a:gridCol w="4860925"/>
              </a:tblGrid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Standard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Salient Points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8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OSI/CMIP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International standard (ISO/OSI)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Management of data communications network - LAN and WAN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Deals with all 7 layers 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Most complete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Object oriented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Well structured and layered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 Consumes large resource in implementation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73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SNMP/Internet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Industry standard (IETF)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Originally intended for management of Internet components, </a:t>
                      </a: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currently adopted for WAN and telecommunication systems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Easy to implement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Most widely implemented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28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TMN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International standard (ITU-T)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Management of telecommunications network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Based on OSI network management framework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Addresses both network and administrative aspects of </a:t>
                      </a: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management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eTOM industry standard for business processes for  implementing TMN using NGOSS framework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IEEE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IEEE standards adopted internationally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Addresses LAN and MAN management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Adopts OSI standards significantly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Deals with first two layers of OSI RM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2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Web-based Management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Web-Based Enterprise Management (WBEM)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Java Management Extension (JMX)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XML-Based Network Management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CORBA-based Network Management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96" name="Shape 96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7" name="Shape 97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6" name="Shape 596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7" name="Shape 597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9" name="Shape 599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00" name="Shape 600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</a:p>
        </p:txBody>
      </p:sp>
      <p:sp>
        <p:nvSpPr>
          <p:cNvPr id="601" name="Shape 601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02" name="Shape 60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603" name="Shape 603"/>
          <p:cNvSpPr txBox="1"/>
          <p:nvPr/>
        </p:nvSpPr>
        <p:spPr>
          <a:xfrm>
            <a:off x="517525" y="1103312"/>
            <a:ext cx="6089650" cy="39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Simple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PageNumber ::= INTEGER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ChapterNumber ::= INTEGER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 / Construct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BookPageNumber ::=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{ChapterNumber, Separator, PageNumber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{1-1, 2-3, 3-39}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Tagged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Derived from another type; given a new ID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Fig. 3-14, INTEGER is either universal or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 specific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 types: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CHOICE, ANY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552450" y="5562600"/>
            <a:ext cx="6305550" cy="264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BookPages ::= SEQUENCE OF { BookPageNumber}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BookPages ::=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 OF</a:t>
            </a: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</a:t>
            </a: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</a:t>
            </a:r>
          </a:p>
          <a:p>
            <a:pPr indent="0" lvl="2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{ChapterNumber, Separator, PageNumber}</a:t>
            </a: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}</a:t>
            </a:r>
          </a:p>
        </p:txBody>
      </p:sp>
      <p:cxnSp>
        <p:nvCxnSpPr>
          <p:cNvPr id="605" name="Shape 60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6" name="Shape 60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2" name="Shape 61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3" name="Shape 61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14" name="Shape 61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5" name="Shape 615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Tag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517525" y="1077912"/>
            <a:ext cx="6340475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 uniquely identifies a data type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Comprises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tag number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Class: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Universal - always true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- only in the application used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Context-specific - specific context in application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Private - used extensively by commercial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vendors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20" name="Shape 620"/>
          <p:cNvSpPr txBox="1"/>
          <p:nvPr/>
        </p:nvSpPr>
        <p:spPr>
          <a:xfrm>
            <a:off x="457200" y="5638800"/>
            <a:ext cx="6019799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BOOLEAN	Universal 1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INTEGER	Universal 2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research	Application [1] (Figure 3.13)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product-based Context-specific under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[0]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cxnSp>
        <p:nvCxnSpPr>
          <p:cNvPr id="621" name="Shape 621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2" name="Shape 622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8" name="Shape 628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9" name="Shape 629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30" name="Shape 63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1" name="Shape 631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Enumerated Integer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533400" y="5181600"/>
            <a:ext cx="5573711" cy="95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ENUMERATED is a special case of INTEGER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Example: RainbowColors(5) is orange</a:t>
            </a:r>
          </a:p>
        </p:txBody>
      </p:sp>
      <p:pic>
        <p:nvPicPr>
          <p:cNvPr id="633" name="Shape 6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95400"/>
            <a:ext cx="5487987" cy="2560636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Shape 63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635" name="Shape 635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6" name="Shape 636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37" name="Shape 63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2" name="Shape 64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3" name="Shape 64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44" name="Shape 64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5" name="Shape 645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46" name="Shape 646"/>
          <p:cNvSpPr txBox="1"/>
          <p:nvPr/>
        </p:nvSpPr>
        <p:spPr>
          <a:xfrm>
            <a:off x="838200" y="533400"/>
            <a:ext cx="53816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ASN.1 Module Example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648" name="Shape 6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47800"/>
            <a:ext cx="63246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Shape 64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650" name="Shape 650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1" name="Shape 651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658" name="Shape 6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575" y="300037"/>
            <a:ext cx="5738811" cy="8054974"/>
          </a:xfrm>
          <a:prstGeom prst="rect">
            <a:avLst/>
          </a:prstGeom>
          <a:noFill/>
          <a:ln>
            <a:noFill/>
          </a:ln>
        </p:spPr>
      </p:pic>
      <p:sp>
        <p:nvSpPr>
          <p:cNvPr id="659" name="Shape 65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60" name="Shape 66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1" name="Shape 66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0" y="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Chapter 3	         Basic Foundations:  Standards, Models, and Language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7" name="Shape 667"/>
          <p:cNvCxnSpPr/>
          <p:nvPr/>
        </p:nvCxnSpPr>
        <p:spPr>
          <a:xfrm>
            <a:off x="609600" y="6705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8" name="Shape 668"/>
          <p:cNvSpPr txBox="1"/>
          <p:nvPr/>
        </p:nvSpPr>
        <p:spPr>
          <a:xfrm>
            <a:off x="0" y="6705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69" name="Shape 66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0" name="Shape 670"/>
          <p:cNvSpPr txBox="1"/>
          <p:nvPr/>
        </p:nvSpPr>
        <p:spPr>
          <a:xfrm>
            <a:off x="685800" y="533400"/>
            <a:ext cx="55626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Name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533400" y="7162800"/>
            <a:ext cx="55673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OBJECT IDENTIFIER ::=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{ISO(1) ORG(3) DOD(6) INTERNET(1)}</a:t>
            </a:r>
          </a:p>
        </p:txBody>
      </p:sp>
      <p:pic>
        <p:nvPicPr>
          <p:cNvPr id="672" name="Shape 6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066800"/>
            <a:ext cx="3014662" cy="5511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3" name="Shape 67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674" name="Shape 674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5" name="Shape 675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1" name="Shape 681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2" name="Shape 682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83" name="Shape 6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4" name="Shape 684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TLV Encoding</a:t>
            </a:r>
          </a:p>
        </p:txBody>
      </p:sp>
      <p:sp>
        <p:nvSpPr>
          <p:cNvPr id="685" name="Shape 685"/>
          <p:cNvSpPr txBox="1"/>
          <p:nvPr/>
        </p:nvSpPr>
        <p:spPr>
          <a:xfrm>
            <a:off x="533400" y="5181600"/>
            <a:ext cx="547687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TLV Type, length, and value are components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of the structure</a:t>
            </a:r>
          </a:p>
        </p:txBody>
      </p:sp>
      <p:pic>
        <p:nvPicPr>
          <p:cNvPr id="686" name="Shape 6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371600"/>
            <a:ext cx="4168775" cy="1423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Shape 6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3276600"/>
            <a:ext cx="5634036" cy="11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688" name="Shape 68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cxnSp>
        <p:nvCxnSpPr>
          <p:cNvPr id="689" name="Shape 689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0" name="Shape 690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6" name="Shape 696"/>
          <p:cNvCxnSpPr/>
          <p:nvPr/>
        </p:nvCxnSpPr>
        <p:spPr>
          <a:xfrm>
            <a:off x="609600" y="5867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7" name="Shape 697"/>
          <p:cNvSpPr txBox="1"/>
          <p:nvPr/>
        </p:nvSpPr>
        <p:spPr>
          <a:xfrm>
            <a:off x="0" y="5867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98" name="Shape 6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9" name="Shape 699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533400" y="6335712"/>
            <a:ext cx="47545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Macro is used to create new data types</a:t>
            </a:r>
          </a:p>
        </p:txBody>
      </p:sp>
      <p:pic>
        <p:nvPicPr>
          <p:cNvPr id="702" name="Shape 7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975" y="1149350"/>
            <a:ext cx="5830887" cy="236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Shape 7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8975" y="3810000"/>
            <a:ext cx="5370512" cy="2101849"/>
          </a:xfrm>
          <a:prstGeom prst="rect">
            <a:avLst/>
          </a:prstGeom>
          <a:noFill/>
          <a:ln>
            <a:noFill/>
          </a:ln>
        </p:spPr>
      </p:pic>
      <p:sp>
        <p:nvSpPr>
          <p:cNvPr id="704" name="Shape 70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593725" y="3440112"/>
            <a:ext cx="12430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</p:txBody>
      </p:sp>
      <p:cxnSp>
        <p:nvCxnSpPr>
          <p:cNvPr id="706" name="Shape 706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7" name="Shape 707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708" name="Shape 70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3" name="Shape 713"/>
          <p:cNvCxnSpPr/>
          <p:nvPr/>
        </p:nvCxnSpPr>
        <p:spPr>
          <a:xfrm>
            <a:off x="609600" y="3505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4" name="Shape 714"/>
          <p:cNvSpPr txBox="1"/>
          <p:nvPr/>
        </p:nvSpPr>
        <p:spPr>
          <a:xfrm>
            <a:off x="0" y="3505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15" name="Shape 71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6" name="Shape 716"/>
          <p:cNvSpPr txBox="1"/>
          <p:nvPr/>
        </p:nvSpPr>
        <p:spPr>
          <a:xfrm>
            <a:off x="609600" y="12954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717" name="Shape 717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Model</a:t>
            </a:r>
          </a:p>
        </p:txBody>
      </p:sp>
      <p:sp>
        <p:nvSpPr>
          <p:cNvPr id="718" name="Shape 718"/>
          <p:cNvSpPr txBox="1"/>
          <p:nvPr/>
        </p:nvSpPr>
        <p:spPr>
          <a:xfrm>
            <a:off x="593725" y="5802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719" name="Shape 7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371600"/>
            <a:ext cx="6324600" cy="1582737"/>
          </a:xfrm>
          <a:prstGeom prst="rect">
            <a:avLst/>
          </a:prstGeom>
          <a:noFill/>
          <a:ln>
            <a:noFill/>
          </a:ln>
        </p:spPr>
      </p:pic>
      <p:sp>
        <p:nvSpPr>
          <p:cNvPr id="720" name="Shape 72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533400" y="3962400"/>
            <a:ext cx="5767387" cy="4211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Configuration management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 and change network configuration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 parameters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 up alarm thresholds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Fault management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Detection and isolation of failures in network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Trouble ticket administration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management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 performance of network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Authorization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Encryption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Accounting management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accounting of network usage</a:t>
            </a:r>
          </a:p>
        </p:txBody>
      </p:sp>
      <p:cxnSp>
        <p:nvCxnSpPr>
          <p:cNvPr id="722" name="Shape 72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3" name="Shape 72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724" name="Shape 72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hape 103"/>
          <p:cNvCxnSpPr/>
          <p:nvPr/>
        </p:nvCxnSpPr>
        <p:spPr>
          <a:xfrm>
            <a:off x="609600" y="4419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4" name="Shape 104"/>
          <p:cNvSpPr txBox="1"/>
          <p:nvPr/>
        </p:nvSpPr>
        <p:spPr>
          <a:xfrm>
            <a:off x="0" y="4419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05" name="Shape 10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6" name="Shape 10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Architecture and Model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524000"/>
            <a:ext cx="5867400" cy="216217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533400" y="4811712"/>
            <a:ext cx="5854700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 components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 of components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Relationships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 of management information (SMI)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 and semantics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information base (MIB)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Organization of management information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Object-oriented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0" name="Shape 110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1" name="Shape 111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hape 117"/>
          <p:cNvCxnSpPr/>
          <p:nvPr/>
        </p:nvCxnSpPr>
        <p:spPr>
          <a:xfrm>
            <a:off x="609600" y="4256087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8" name="Shape 118"/>
          <p:cNvSpPr txBox="1"/>
          <p:nvPr/>
        </p:nvSpPr>
        <p:spPr>
          <a:xfrm>
            <a:off x="0" y="4256087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524000"/>
            <a:ext cx="5867400" cy="21621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533400" y="4648200"/>
            <a:ext cx="5808661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syntax with bidirectional messages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structure (PDU)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functions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Configure components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 components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Measure performance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Secure information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Usage accounting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Shape 121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2" name="Shape 122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Architecture and Model (cont.)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6" name="Shape 12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hape 131"/>
          <p:cNvCxnSpPr/>
          <p:nvPr/>
        </p:nvCxnSpPr>
        <p:spPr>
          <a:xfrm>
            <a:off x="609600" y="3657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2" name="Shape 132"/>
          <p:cNvSpPr txBox="1"/>
          <p:nvPr/>
        </p:nvSpPr>
        <p:spPr>
          <a:xfrm>
            <a:off x="0" y="3657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33" name="Shape 13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4" name="Shape 134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Architecture and Model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765300" y="8458200"/>
            <a:ext cx="3363912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524000"/>
            <a:ext cx="5867400" cy="2162174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457200" y="4038600"/>
            <a:ext cx="5791200" cy="4516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Same as OSI model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Same as OSI, but scalar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Messages less complex than OSI and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unidirectional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structure (PDU)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functions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Fault management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Configuration management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Account management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management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Shape 138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9" name="Shape 139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hape 145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6" name="Shape 146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8" name="Shape 148"/>
          <p:cNvSpPr txBox="1"/>
          <p:nvPr/>
        </p:nvSpPr>
        <p:spPr>
          <a:xfrm>
            <a:off x="609600" y="1295400"/>
            <a:ext cx="5638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Architecture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85800" y="1371600"/>
            <a:ext cx="5638800" cy="2473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management of telecommunication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networks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OSI model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Superstructure on OSI network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network, service, and business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3" name="Shape 153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hape 159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2" name="Shape 162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©  Mani Subramanian 2010	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Organizational Model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609600" y="1219200"/>
            <a:ext cx="5554662" cy="466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Sends requests to agents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Monitors alarms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Houses applications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Provides user interface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Gathers information from objects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Configures parameters of objects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Responds to managers’ requests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Generates alarms and sends them to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Managed object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element that is managed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Houses management agent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objects are not managed / manageable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533400" y="558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7" name="Shape 167"/>
          <p:cNvSpPr txBox="1"/>
          <p:nvPr/>
        </p:nvSpPr>
        <p:spPr>
          <a:xfrm>
            <a:off x="533400" y="2286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3	                     Basic Foundations:  Standards, Models, and Language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