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5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52.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0" Type="http://schemas.openxmlformats.org/officeDocument/2006/relationships/slide" Target="slides/slide16.xml"/><Relationship Id="rId31" Type="http://schemas.openxmlformats.org/officeDocument/2006/relationships/slide" Target="slides/slide17.xml"/><Relationship Id="rId71" Type="http://schemas.openxmlformats.org/officeDocument/2006/relationships/slide" Target="slides/slide57.xml"/><Relationship Id="rId34" Type="http://schemas.openxmlformats.org/officeDocument/2006/relationships/slide" Target="slides/slide20.xml"/><Relationship Id="rId70" Type="http://schemas.openxmlformats.org/officeDocument/2006/relationships/slide" Target="slides/slide56.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75" Type="http://schemas.openxmlformats.org/officeDocument/2006/relationships/slide" Target="slides/slide61.xml"/><Relationship Id="rId74" Type="http://schemas.openxmlformats.org/officeDocument/2006/relationships/slide" Target="slides/slide60.xml"/><Relationship Id="rId73" Type="http://schemas.openxmlformats.org/officeDocument/2006/relationships/slide" Target="slides/slide59.xml"/><Relationship Id="rId72" Type="http://schemas.openxmlformats.org/officeDocument/2006/relationships/slide" Target="slides/slide58.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2" Type="http://schemas.openxmlformats.org/officeDocument/2006/relationships/presProps" Target="presProps.xml"/><Relationship Id="rId1" Type="http://schemas.openxmlformats.org/officeDocument/2006/relationships/theme" Target="theme/theme7.xml"/><Relationship Id="rId40" Type="http://schemas.openxmlformats.org/officeDocument/2006/relationships/slide" Target="slides/slide26.xml"/><Relationship Id="rId4" Type="http://schemas.openxmlformats.org/officeDocument/2006/relationships/slideMaster" Target="slideMasters/slideMaster1.xml"/><Relationship Id="rId41" Type="http://schemas.openxmlformats.org/officeDocument/2006/relationships/slide" Target="slides/slide27.xml"/><Relationship Id="rId3" Type="http://schemas.openxmlformats.org/officeDocument/2006/relationships/tableStyles" Target="tableStyles.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4.xml"/><Relationship Id="rId59" Type="http://schemas.openxmlformats.org/officeDocument/2006/relationships/slide" Target="slides/slide45.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69" Type="http://schemas.openxmlformats.org/officeDocument/2006/relationships/slide" Target="slides/slide55.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1" Type="http://schemas.openxmlformats.org/officeDocument/2006/relationships/slide" Target="slides/slide7.xml"/><Relationship Id="rId22" Type="http://schemas.openxmlformats.org/officeDocument/2006/relationships/slide" Target="slides/slide8.xml"/><Relationship Id="rId60" Type="http://schemas.openxmlformats.org/officeDocument/2006/relationships/slide" Target="slides/slide46.xml"/><Relationship Id="rId23" Type="http://schemas.openxmlformats.org/officeDocument/2006/relationships/slide" Target="slides/slide9.xml"/><Relationship Id="rId24" Type="http://schemas.openxmlformats.org/officeDocument/2006/relationships/slide" Target="slides/slide10.xml"/><Relationship Id="rId20" Type="http://schemas.openxmlformats.org/officeDocument/2006/relationships/slide" Target="slides/slide6.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slide" Target="slides/slide54.xml"/><Relationship Id="rId67" Type="http://schemas.openxmlformats.org/officeDocument/2006/relationships/slide" Target="slides/slide53.xml"/><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2" name="Shape 4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6" name="Shape 4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4" name="Shape 4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6" name="Shape 5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0" name="Shape 5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4" name="Shape 5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0" name="Shape 580"/>
        <p:cNvGrpSpPr/>
        <p:nvPr/>
      </p:nvGrpSpPr>
      <p:grpSpPr>
        <a:xfrm>
          <a:off x="0" y="0"/>
          <a:ext cx="0" cy="0"/>
          <a:chOff x="0" y="0"/>
          <a:chExt cx="0" cy="0"/>
        </a:xfrm>
      </p:grpSpPr>
      <p:sp>
        <p:nvSpPr>
          <p:cNvPr id="581" name="Shape 5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2" name="Shape 5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06" name="Shape 6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0" name="Shape 620"/>
        <p:cNvGrpSpPr/>
        <p:nvPr/>
      </p:nvGrpSpPr>
      <p:grpSpPr>
        <a:xfrm>
          <a:off x="0" y="0"/>
          <a:ext cx="0" cy="0"/>
          <a:chOff x="0" y="0"/>
          <a:chExt cx="0" cy="0"/>
        </a:xfrm>
      </p:grpSpPr>
      <p:sp>
        <p:nvSpPr>
          <p:cNvPr id="621" name="Shape 62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22" name="Shape 6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8" name="Shape 628"/>
        <p:cNvGrpSpPr/>
        <p:nvPr/>
      </p:nvGrpSpPr>
      <p:grpSpPr>
        <a:xfrm>
          <a:off x="0" y="0"/>
          <a:ext cx="0" cy="0"/>
          <a:chOff x="0" y="0"/>
          <a:chExt cx="0" cy="0"/>
        </a:xfrm>
      </p:grpSpPr>
      <p:sp>
        <p:nvSpPr>
          <p:cNvPr id="629" name="Shape 6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30" name="Shape 6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6" name="Shape 636"/>
        <p:cNvGrpSpPr/>
        <p:nvPr/>
      </p:nvGrpSpPr>
      <p:grpSpPr>
        <a:xfrm>
          <a:off x="0" y="0"/>
          <a:ext cx="0" cy="0"/>
          <a:chOff x="0" y="0"/>
          <a:chExt cx="0" cy="0"/>
        </a:xfrm>
      </p:grpSpPr>
      <p:sp>
        <p:nvSpPr>
          <p:cNvPr id="637" name="Shape 6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38" name="Shape 6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47" name="Shape 6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1" name="Shape 661"/>
        <p:cNvGrpSpPr/>
        <p:nvPr/>
      </p:nvGrpSpPr>
      <p:grpSpPr>
        <a:xfrm>
          <a:off x="0" y="0"/>
          <a:ext cx="0" cy="0"/>
          <a:chOff x="0" y="0"/>
          <a:chExt cx="0" cy="0"/>
        </a:xfrm>
      </p:grpSpPr>
      <p:sp>
        <p:nvSpPr>
          <p:cNvPr id="662" name="Shape 66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63" name="Shape 6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71" name="Shape 6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79" name="Shape 6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16.jpg"/><Relationship Id="rId4" Type="http://schemas.openxmlformats.org/officeDocument/2006/relationships/slideLayout" Target="../slideLayouts/slideLayout22.xml"/><Relationship Id="rId3" Type="http://schemas.openxmlformats.org/officeDocument/2006/relationships/image" Target="../media/image02.png"/><Relationship Id="rId5"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3.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6.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2.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3.png"/><Relationship Id="rId4" Type="http://schemas.openxmlformats.org/officeDocument/2006/relationships/theme" Target="../theme/theme5.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16.jpg"/><Relationship Id="rId4" Type="http://schemas.openxmlformats.org/officeDocument/2006/relationships/slideLayout" Target="../slideLayouts/slideLayout17.xml"/><Relationship Id="rId3" Type="http://schemas.openxmlformats.org/officeDocument/2006/relationships/image" Target="../media/image02.png"/><Relationship Id="rId5" Type="http://schemas.openxmlformats.org/officeDocument/2006/relationships/theme" Target="../theme/theme10.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16.jpg"/><Relationship Id="rId4" Type="http://schemas.openxmlformats.org/officeDocument/2006/relationships/slideLayout" Target="../slideLayouts/slideLayout18.xml"/><Relationship Id="rId3" Type="http://schemas.openxmlformats.org/officeDocument/2006/relationships/image" Target="../media/image02.png"/><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0.jpg"/><Relationship Id="rId3"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16.jpg"/><Relationship Id="rId4" Type="http://schemas.openxmlformats.org/officeDocument/2006/relationships/slideLayout" Target="../slideLayouts/slideLayout20.xml"/><Relationship Id="rId3" Type="http://schemas.openxmlformats.org/officeDocument/2006/relationships/image" Target="../media/image02.png"/><Relationship Id="rId5"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0.jpg"/><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4.png"/><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7.jp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1.jp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3.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2.jp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6.jpg"/><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7.jpg"/><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48.jpg"/><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41.png"/><Relationship Id="rId3"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55.jpg"/><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3" Type="http://schemas.openxmlformats.org/officeDocument/2006/relationships/image" Target="../media/image7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52.jpg"/><Relationship Id="rId3"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3"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78.jpg"/><Relationship Id="rId3"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3"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3" Type="http://schemas.openxmlformats.org/officeDocument/2006/relationships/image" Target="../media/image6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 Id="rId3"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0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62.jpg"/><Relationship Id="rId3" Type="http://schemas.openxmlformats.org/officeDocument/2006/relationships/image" Target="../media/image7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 Id="rId3"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72.jpg"/><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 Id="rId3"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 Id="rId3" Type="http://schemas.openxmlformats.org/officeDocument/2006/relationships/image" Target="../media/image6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 Id="rId3"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 Id="rId3" Type="http://schemas.openxmlformats.org/officeDocument/2006/relationships/image" Target="../media/image6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 Id="rId3" Type="http://schemas.openxmlformats.org/officeDocument/2006/relationships/image" Target="../media/image6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 Id="rId3" Type="http://schemas.openxmlformats.org/officeDocument/2006/relationships/image" Target="../media/image7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 Id="rId3"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 Id="rId3" Type="http://schemas.openxmlformats.org/officeDocument/2006/relationships/image" Target="../media/image7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 Id="rId3"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530225" y="500062"/>
            <a:ext cx="8113712" cy="2468561"/>
          </a:xfrm>
          <a:prstGeom prst="rect">
            <a:avLst/>
          </a:prstGeom>
          <a:noFill/>
          <a:ln>
            <a:noFill/>
          </a:ln>
        </p:spPr>
      </p:pic>
      <p:pic>
        <p:nvPicPr>
          <p:cNvPr id="190" name="Shape 190"/>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1" name="Shape 191"/>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
        <p:nvSpPr>
          <p:cNvPr id="192" name="Shape 192"/>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idx="1" type="body"/>
          </p:nvPr>
        </p:nvSpPr>
        <p:spPr>
          <a:xfrm>
            <a:off x="457200" y="12192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2006 report by The Conference Board, Corporate Voices for Working Families, Partnership for 21st Century Skills, and the Society for Human Resource Management suggests that entry level workers in the U.S. are ill-prepared for the workplace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Four-year college graduates were listed as deficient in the following three skills: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Written communications - 27.8%</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Writing in English - 26.2%</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Leadership - 23.8%</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63" name="Shape 263"/>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264" name="Shape 26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5" name="Shape 26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body"/>
          </p:nvPr>
        </p:nvSpPr>
        <p:spPr>
          <a:xfrm>
            <a:off x="381000" y="1371600"/>
            <a:ext cx="8458200" cy="4953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Making the most effective use of the people involved with a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Processes include: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Developing the human resource plan</a:t>
            </a:r>
            <a:r>
              <a:rPr b="0" baseline="0" i="0" lang="en-US" sz="2300" u="none" cap="none" strike="noStrike">
                <a:solidFill>
                  <a:schemeClr val="dk1"/>
                </a:solidFill>
                <a:latin typeface="Arial"/>
                <a:ea typeface="Arial"/>
                <a:cs typeface="Arial"/>
                <a:sym typeface="Arial"/>
              </a:rPr>
              <a:t>:</a:t>
            </a:r>
            <a:r>
              <a:rPr b="1" baseline="0" i="0" lang="en-US" sz="2300" u="none" cap="none" strike="noStrike">
                <a:solidFill>
                  <a:schemeClr val="dk1"/>
                </a:solidFill>
                <a:latin typeface="Arial"/>
                <a:ea typeface="Arial"/>
                <a:cs typeface="Arial"/>
                <a:sym typeface="Arial"/>
              </a:rPr>
              <a:t> </a:t>
            </a:r>
            <a:r>
              <a:rPr b="0" baseline="0" i="0" lang="en-US" sz="2300" u="none" cap="none" strike="noStrike">
                <a:solidFill>
                  <a:schemeClr val="dk1"/>
                </a:solidFill>
                <a:latin typeface="Arial"/>
                <a:ea typeface="Arial"/>
                <a:cs typeface="Arial"/>
                <a:sym typeface="Arial"/>
              </a:rPr>
              <a:t>identifying and documenting project roles, responsibilities, and reporting relationships</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Acquiring the project team</a:t>
            </a:r>
            <a:r>
              <a:rPr b="0" baseline="0" i="0" lang="en-US" sz="2300" u="none" cap="none" strike="noStrike">
                <a:solidFill>
                  <a:schemeClr val="dk1"/>
                </a:solidFill>
                <a:latin typeface="Arial"/>
                <a:ea typeface="Arial"/>
                <a:cs typeface="Arial"/>
                <a:sym typeface="Arial"/>
              </a:rPr>
              <a:t>:</a:t>
            </a:r>
            <a:r>
              <a:rPr b="1" baseline="0" i="0" lang="en-US" sz="2300" u="none" cap="none" strike="noStrike">
                <a:solidFill>
                  <a:schemeClr val="dk1"/>
                </a:solidFill>
                <a:latin typeface="Arial"/>
                <a:ea typeface="Arial"/>
                <a:cs typeface="Arial"/>
                <a:sym typeface="Arial"/>
              </a:rPr>
              <a:t> </a:t>
            </a:r>
            <a:r>
              <a:rPr b="0" baseline="0" i="0" lang="en-US" sz="2300" u="none" cap="none" strike="noStrike">
                <a:solidFill>
                  <a:schemeClr val="dk1"/>
                </a:solidFill>
                <a:latin typeface="Arial"/>
                <a:ea typeface="Arial"/>
                <a:cs typeface="Arial"/>
                <a:sym typeface="Arial"/>
              </a:rPr>
              <a:t>getting the needed personnel assigned to and working on the project</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Developing the project team</a:t>
            </a:r>
            <a:r>
              <a:rPr b="0" baseline="0" i="0" lang="en-US" sz="2300" u="none" cap="none" strike="noStrike">
                <a:solidFill>
                  <a:schemeClr val="dk1"/>
                </a:solidFill>
                <a:latin typeface="Arial"/>
                <a:ea typeface="Arial"/>
                <a:cs typeface="Arial"/>
                <a:sym typeface="Arial"/>
              </a:rPr>
              <a:t>:</a:t>
            </a:r>
            <a:r>
              <a:rPr b="1" baseline="0" i="0" lang="en-US" sz="2300" u="none" cap="none" strike="noStrike">
                <a:solidFill>
                  <a:schemeClr val="dk1"/>
                </a:solidFill>
                <a:latin typeface="Arial"/>
                <a:ea typeface="Arial"/>
                <a:cs typeface="Arial"/>
                <a:sym typeface="Arial"/>
              </a:rPr>
              <a:t> </a:t>
            </a:r>
            <a:r>
              <a:rPr b="0" baseline="0" i="0" lang="en-US" sz="2300" u="none" cap="none" strike="noStrike">
                <a:solidFill>
                  <a:schemeClr val="dk1"/>
                </a:solidFill>
                <a:latin typeface="Arial"/>
                <a:ea typeface="Arial"/>
                <a:cs typeface="Arial"/>
                <a:sym typeface="Arial"/>
              </a:rPr>
              <a:t>building individual and group skills to enhance project performance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Managing the project team</a:t>
            </a:r>
            <a:r>
              <a:rPr b="0" baseline="0" i="0" lang="en-US" sz="2300" u="none" cap="none" strike="noStrike">
                <a:solidFill>
                  <a:schemeClr val="dk1"/>
                </a:solidFill>
                <a:latin typeface="Arial"/>
                <a:ea typeface="Arial"/>
                <a:cs typeface="Arial"/>
                <a:sym typeface="Arial"/>
              </a:rPr>
              <a:t>: tracking team member performance, motivating team members, providing timely feedback, resolving issues and conflicts, and coordinating changes to help enhance project performance </a:t>
            </a:r>
          </a:p>
        </p:txBody>
      </p:sp>
      <p:pic>
        <p:nvPicPr>
          <p:cNvPr id="271" name="Shape 271"/>
          <p:cNvPicPr preferRelativeResize="0"/>
          <p:nvPr/>
        </p:nvPicPr>
        <p:blipFill rotWithShape="1">
          <a:blip r:embed="rId3">
            <a:alphaModFix/>
          </a:blip>
          <a:srcRect b="0" l="0" r="0" t="0"/>
          <a:stretch/>
        </p:blipFill>
        <p:spPr>
          <a:xfrm>
            <a:off x="146050" y="55561"/>
            <a:ext cx="8547100" cy="1346199"/>
          </a:xfrm>
          <a:prstGeom prst="rect">
            <a:avLst/>
          </a:prstGeom>
          <a:noFill/>
          <a:ln>
            <a:noFill/>
          </a:ln>
        </p:spPr>
      </p:pic>
      <p:sp>
        <p:nvSpPr>
          <p:cNvPr id="272" name="Shape 27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3" name="Shape 2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79" name="Shape 27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0" name="Shape 28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81" name="Shape 281"/>
          <p:cNvPicPr preferRelativeResize="0"/>
          <p:nvPr/>
        </p:nvPicPr>
        <p:blipFill rotWithShape="1">
          <a:blip r:embed="rId4">
            <a:alphaModFix/>
          </a:blip>
          <a:srcRect b="0" l="0" r="0" t="0"/>
          <a:stretch/>
        </p:blipFill>
        <p:spPr>
          <a:xfrm>
            <a:off x="381000" y="1501775"/>
            <a:ext cx="7848599" cy="472598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Psychologists and management theorists have devoted much research and thought to the field of managing people at work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Important areas related to project management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Motivation theories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Influence and power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Effectiveness</a:t>
            </a:r>
          </a:p>
        </p:txBody>
      </p:sp>
      <p:pic>
        <p:nvPicPr>
          <p:cNvPr id="287" name="Shape 28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8" name="Shape 2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9" name="Shape 2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Intrinsic motivation</a:t>
            </a:r>
            <a:r>
              <a:rPr b="0" baseline="0" i="0" lang="en-US" sz="2700" u="none" cap="none" strike="noStrike">
                <a:solidFill>
                  <a:schemeClr val="dk1"/>
                </a:solidFill>
                <a:latin typeface="Arial"/>
                <a:ea typeface="Arial"/>
                <a:cs typeface="Arial"/>
                <a:sym typeface="Arial"/>
              </a:rPr>
              <a:t> causes people to participate in an activity for their own enjoyment</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Extrinsic motivation</a:t>
            </a:r>
            <a:r>
              <a:rPr b="0" baseline="0" i="0" lang="en-US" sz="2700" u="none" cap="none" strike="noStrike">
                <a:solidFill>
                  <a:schemeClr val="dk1"/>
                </a:solidFill>
                <a:latin typeface="Arial"/>
                <a:ea typeface="Arial"/>
                <a:cs typeface="Arial"/>
                <a:sym typeface="Arial"/>
              </a:rPr>
              <a:t> causes people to do something for a reward or to avoid a penalty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For example, some children take piano lessons for intrinsic motivation (they enjoy it) while others take them for extrinsic motivation (to get a reward or avoid punishment)</a:t>
            </a:r>
          </a:p>
        </p:txBody>
      </p:sp>
      <p:pic>
        <p:nvPicPr>
          <p:cNvPr id="295" name="Shape 295"/>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296" name="Shape 2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7" name="Shape 2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Abraham Maslow argued that humans possess unique qualities that enable them to make independent choices, thus giving them control of their destiny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Maslow developed a </a:t>
            </a:r>
            <a:r>
              <a:rPr b="1" baseline="0" i="0" lang="en-US" sz="2700" u="none" cap="none" strike="noStrike">
                <a:solidFill>
                  <a:schemeClr val="dk1"/>
                </a:solidFill>
                <a:latin typeface="Arial"/>
                <a:ea typeface="Arial"/>
                <a:cs typeface="Arial"/>
                <a:sym typeface="Arial"/>
              </a:rPr>
              <a:t>hierarchy of needs</a:t>
            </a:r>
            <a:r>
              <a:rPr b="0" baseline="0" i="0" lang="en-US" sz="2700" u="none" cap="none" strike="noStrike">
                <a:solidFill>
                  <a:schemeClr val="dk1"/>
                </a:solidFill>
                <a:latin typeface="Arial"/>
                <a:ea typeface="Arial"/>
                <a:cs typeface="Arial"/>
                <a:sym typeface="Arial"/>
              </a:rPr>
              <a:t> which states that people’s behaviors are guided or motivated by a sequence of needs </a:t>
            </a:r>
          </a:p>
        </p:txBody>
      </p:sp>
      <p:pic>
        <p:nvPicPr>
          <p:cNvPr id="303" name="Shape 30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04" name="Shape 30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5" name="Shape 3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11" name="Shape 31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2" name="Shape 31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13" name="Shape 313"/>
          <p:cNvPicPr preferRelativeResize="0"/>
          <p:nvPr/>
        </p:nvPicPr>
        <p:blipFill rotWithShape="1">
          <a:blip r:embed="rId4">
            <a:alphaModFix/>
          </a:blip>
          <a:srcRect b="0" l="0" r="0" t="0"/>
          <a:stretch/>
        </p:blipFill>
        <p:spPr>
          <a:xfrm>
            <a:off x="228600" y="1482725"/>
            <a:ext cx="8381999" cy="40385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Frederick Herzberg wrote several famous books and articles about worker motivation; he distinguished between: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Motivational factors: achievement, recognition, the work itself, responsibility, advancement, and growth, which produce job satisfaction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Hygiene factors: cause dissatisfaction if not present, but do not motivate workers to do more; examples include larger salaries, more supervision, and a more attractive work environment</a:t>
            </a:r>
          </a:p>
        </p:txBody>
      </p:sp>
      <p:pic>
        <p:nvPicPr>
          <p:cNvPr id="319" name="Shape 31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20" name="Shape 32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1" name="Shape 3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27" name="Shape 32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8" name="Shape 32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9" name="Shape 329"/>
          <p:cNvPicPr preferRelativeResize="0"/>
          <p:nvPr/>
        </p:nvPicPr>
        <p:blipFill rotWithShape="1">
          <a:blip r:embed="rId4">
            <a:alphaModFix/>
          </a:blip>
          <a:srcRect b="0" l="0" r="0" t="10810"/>
          <a:stretch/>
        </p:blipFill>
        <p:spPr>
          <a:xfrm>
            <a:off x="250825" y="2057400"/>
            <a:ext cx="8813800" cy="26669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idx="1" type="body"/>
          </p:nvPr>
        </p:nvSpPr>
        <p:spPr>
          <a:xfrm>
            <a:off x="381000" y="9906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Specific needs are acquired or learned over time and shaped by life experiences, including:</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Achievement (nAch): achievers like challenging projects with achievable goals and lots of feedback</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Affiliation (nAff): people with high nAff desire harmonious relationships and need to feel accepted by others, so managers should try to create a cooperative work environment for them</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Power (nPow): people with a need for power desire either personal power (not good) or institutional power (good for the organization); provide institutional power seekers with management opportunities</a:t>
            </a:r>
          </a:p>
        </p:txBody>
      </p:sp>
      <p:pic>
        <p:nvPicPr>
          <p:cNvPr id="335" name="Shape 335"/>
          <p:cNvPicPr preferRelativeResize="0"/>
          <p:nvPr/>
        </p:nvPicPr>
        <p:blipFill rotWithShape="1">
          <a:blip r:embed="rId3">
            <a:alphaModFix/>
          </a:blip>
          <a:srcRect b="0" l="0" r="0" t="0"/>
          <a:stretch/>
        </p:blipFill>
        <p:spPr>
          <a:xfrm>
            <a:off x="79375" y="-55561"/>
            <a:ext cx="9070974" cy="823912"/>
          </a:xfrm>
          <a:prstGeom prst="rect">
            <a:avLst/>
          </a:prstGeom>
          <a:noFill/>
          <a:ln>
            <a:noFill/>
          </a:ln>
        </p:spPr>
      </p:pic>
      <p:sp>
        <p:nvSpPr>
          <p:cNvPr id="336" name="Shape 33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7" name="Shape 33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304800" y="1295400"/>
            <a:ext cx="8534399"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Explain the importance of good human resource management on projects, including the current state and future implications of the global IT workforce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Define project human resource management and understand its processes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Summarize key concepts for managing people by understanding the theories of Abraham Maslow, Frederick Herzberg, David McClelland, and Douglas McGregor on motivation, H. J. Thamhain and D. L. Wilemon on influencing workers, and Stephen Covey on how people and teams can become more effective</a:t>
            </a:r>
          </a:p>
        </p:txBody>
      </p:sp>
      <p:pic>
        <p:nvPicPr>
          <p:cNvPr id="199" name="Shape 199"/>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200" name="Shape 20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1" name="Shape 20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idx="1" type="body"/>
          </p:nvPr>
        </p:nvSpPr>
        <p:spPr>
          <a:xfrm>
            <a:off x="228600" y="9144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Douglas McGregor popularized the human relations approach to management in the 1960s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Theory X: assumes workers dislike and avoid work, so managers must use coercion, threats, and various control schemes to get workers to meet objectives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Theory Y: assumes individuals consider work as natural as play or rest and enjoy the satisfaction of esteem and self-actualization needs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Theory Z: introduced in 1981 by William Ouchi and is based on the Japanese approach to motivating workers, emphasizing trust, quality, collective decision making, and cultural values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43" name="Shape 343"/>
          <p:cNvPicPr preferRelativeResize="0"/>
          <p:nvPr/>
        </p:nvPicPr>
        <p:blipFill rotWithShape="1">
          <a:blip r:embed="rId3">
            <a:alphaModFix/>
          </a:blip>
          <a:srcRect b="0" l="0" r="0" t="0"/>
          <a:stretch/>
        </p:blipFill>
        <p:spPr>
          <a:xfrm>
            <a:off x="-36511" y="60325"/>
            <a:ext cx="8729661" cy="890587"/>
          </a:xfrm>
          <a:prstGeom prst="rect">
            <a:avLst/>
          </a:prstGeom>
          <a:noFill/>
          <a:ln>
            <a:noFill/>
          </a:ln>
        </p:spPr>
      </p:pic>
      <p:sp>
        <p:nvSpPr>
          <p:cNvPr id="344" name="Shape 34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5" name="Shape 34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idx="1" type="body"/>
          </p:nvPr>
        </p:nvSpPr>
        <p:spPr>
          <a:xfrm>
            <a:off x="457200" y="1447800"/>
            <a:ext cx="8686800" cy="48006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1. Authority: the legitimate hierarchical right to issue orders</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2. Assignment: the project manager's perceived ability to influence a worker's later work assignments</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3. Budget: the project manager's perceived ability to authorize others' use of discretionary funds</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4. Promotion: the ability to improve a worker's position</a:t>
            </a:r>
          </a:p>
          <a:p>
            <a:pPr indent="-263525" lvl="0" marL="365125" marR="0" rtl="0" algn="l">
              <a:lnSpc>
                <a:spcPct val="9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5. Money: the ability to increase a worker's pay and benefits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51" name="Shape 351"/>
          <p:cNvPicPr preferRelativeResize="0"/>
          <p:nvPr/>
        </p:nvPicPr>
        <p:blipFill rotWithShape="1">
          <a:blip r:embed="rId3">
            <a:alphaModFix/>
          </a:blip>
          <a:srcRect b="0" l="0" r="0" t="0"/>
          <a:stretch/>
        </p:blipFill>
        <p:spPr>
          <a:xfrm>
            <a:off x="36511" y="280987"/>
            <a:ext cx="9113837" cy="1163637"/>
          </a:xfrm>
          <a:prstGeom prst="rect">
            <a:avLst/>
          </a:prstGeom>
          <a:noFill/>
          <a:ln>
            <a:noFill/>
          </a:ln>
        </p:spPr>
      </p:pic>
      <p:sp>
        <p:nvSpPr>
          <p:cNvPr id="352" name="Shape 35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3" name="Shape 35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idx="1" type="body"/>
          </p:nvPr>
        </p:nvSpPr>
        <p:spPr>
          <a:xfrm>
            <a:off x="457200" y="1722436"/>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6. Penalty: the project manager's ability to cause punishment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7. Work challenge: the ability to assign work that capitalizes on a worker's enjoyment of doing a particular task</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8. Expertise: the project manager's perceived special knowledge that others deem important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9. Friendship: the ability to establish friendly personal relationships between the project manager and others</a:t>
            </a:r>
          </a:p>
        </p:txBody>
      </p:sp>
      <p:pic>
        <p:nvPicPr>
          <p:cNvPr id="359" name="Shape 359"/>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360" name="Shape 36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1" name="Shape 36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idx="1" type="body"/>
          </p:nvPr>
        </p:nvSpPr>
        <p:spPr>
          <a:xfrm>
            <a:off x="533400" y="1600200"/>
            <a:ext cx="8186737" cy="41148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are more likely to </a:t>
            </a:r>
            <a:r>
              <a:rPr b="0" baseline="0" i="1" lang="en-US" sz="2700" u="none" cap="none" strike="noStrike">
                <a:solidFill>
                  <a:schemeClr val="dk1"/>
                </a:solidFill>
                <a:latin typeface="Arial"/>
                <a:ea typeface="Arial"/>
                <a:cs typeface="Arial"/>
                <a:sym typeface="Arial"/>
              </a:rPr>
              <a:t>succeed</a:t>
            </a:r>
            <a:r>
              <a:rPr b="0" baseline="0" i="0" lang="en-US" sz="2700" u="none" cap="none" strike="noStrike">
                <a:solidFill>
                  <a:schemeClr val="dk1"/>
                </a:solidFill>
                <a:latin typeface="Arial"/>
                <a:ea typeface="Arial"/>
                <a:cs typeface="Arial"/>
                <a:sym typeface="Arial"/>
              </a:rPr>
              <a:t> when project managers influence with:</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Expertise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Work challenge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are more likely to </a:t>
            </a:r>
            <a:r>
              <a:rPr b="0" baseline="0" i="1" lang="en-US" sz="2700" u="none" cap="none" strike="noStrike">
                <a:solidFill>
                  <a:schemeClr val="dk1"/>
                </a:solidFill>
                <a:latin typeface="Arial"/>
                <a:ea typeface="Arial"/>
                <a:cs typeface="Arial"/>
                <a:sym typeface="Arial"/>
              </a:rPr>
              <a:t>fail</a:t>
            </a:r>
            <a:r>
              <a:rPr b="0" baseline="0" i="0" lang="en-US" sz="2700" u="none" cap="none" strike="noStrike">
                <a:solidFill>
                  <a:schemeClr val="dk1"/>
                </a:solidFill>
                <a:latin typeface="Arial"/>
                <a:ea typeface="Arial"/>
                <a:cs typeface="Arial"/>
                <a:sym typeface="Arial"/>
              </a:rPr>
              <a:t> when project managers rely too heavily 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Authority</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Money</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Penalty</a:t>
            </a:r>
          </a:p>
        </p:txBody>
      </p:sp>
      <p:pic>
        <p:nvPicPr>
          <p:cNvPr id="367" name="Shape 36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68" name="Shape 36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9" name="Shape 36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Power </a:t>
            </a:r>
            <a:r>
              <a:rPr b="0" baseline="0" i="0" lang="en-US" sz="2700" u="none" cap="none" strike="noStrike">
                <a:solidFill>
                  <a:schemeClr val="dk1"/>
                </a:solidFill>
                <a:latin typeface="Arial"/>
                <a:ea typeface="Arial"/>
                <a:cs typeface="Arial"/>
                <a:sym typeface="Arial"/>
              </a:rPr>
              <a:t>is the potential ability to influence behavior to get people to do things they would not otherwise do</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Types of power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Coercive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Legitimate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Expert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Reward</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Referent</a:t>
            </a:r>
          </a:p>
        </p:txBody>
      </p:sp>
      <p:pic>
        <p:nvPicPr>
          <p:cNvPr id="375" name="Shape 375"/>
          <p:cNvPicPr preferRelativeResize="0"/>
          <p:nvPr/>
        </p:nvPicPr>
        <p:blipFill rotWithShape="1">
          <a:blip r:embed="rId3">
            <a:alphaModFix/>
          </a:blip>
          <a:srcRect b="0" l="0" r="0" t="0"/>
          <a:stretch/>
        </p:blipFill>
        <p:spPr>
          <a:xfrm>
            <a:off x="139700" y="268287"/>
            <a:ext cx="8553450" cy="1158874"/>
          </a:xfrm>
          <a:prstGeom prst="rect">
            <a:avLst/>
          </a:prstGeom>
          <a:noFill/>
          <a:ln>
            <a:noFill/>
          </a:ln>
        </p:spPr>
      </p:pic>
      <p:sp>
        <p:nvSpPr>
          <p:cNvPr id="376" name="Shape 37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7" name="Shape 3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can apply Covey’s 7 habits to improve effectiveness on projects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 proactive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Begin with the end in mind</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Put first things first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Think win/win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Seek first to understand, then to be understood</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Synergize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Sharpen the saw</a:t>
            </a:r>
          </a:p>
        </p:txBody>
      </p:sp>
      <p:pic>
        <p:nvPicPr>
          <p:cNvPr id="383" name="Shape 383"/>
          <p:cNvPicPr preferRelativeResize="0"/>
          <p:nvPr/>
        </p:nvPicPr>
        <p:blipFill rotWithShape="1">
          <a:blip r:embed="rId3">
            <a:alphaModFix/>
          </a:blip>
          <a:srcRect b="0" l="0" r="0" t="0"/>
          <a:stretch/>
        </p:blipFill>
        <p:spPr>
          <a:xfrm>
            <a:off x="146050" y="268287"/>
            <a:ext cx="8577261" cy="957261"/>
          </a:xfrm>
          <a:prstGeom prst="rect">
            <a:avLst/>
          </a:prstGeom>
          <a:noFill/>
          <a:ln>
            <a:noFill/>
          </a:ln>
        </p:spPr>
      </p:pic>
      <p:sp>
        <p:nvSpPr>
          <p:cNvPr id="384" name="Shape 38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5" name="Shape 38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457200" y="1066800"/>
            <a:ext cx="8186737" cy="39623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Good project managers are </a:t>
            </a:r>
            <a:r>
              <a:rPr b="1" baseline="0" i="0" lang="en-US" sz="2700" u="none" cap="none" strike="noStrike">
                <a:solidFill>
                  <a:schemeClr val="dk1"/>
                </a:solidFill>
                <a:latin typeface="Arial"/>
                <a:ea typeface="Arial"/>
                <a:cs typeface="Arial"/>
                <a:sym typeface="Arial"/>
              </a:rPr>
              <a:t>empathic listeners</a:t>
            </a:r>
            <a:r>
              <a:rPr b="0" baseline="0" i="0" lang="en-US" sz="2700" u="none" cap="none" strike="noStrike">
                <a:solidFill>
                  <a:schemeClr val="dk1"/>
                </a:solidFill>
                <a:latin typeface="Arial"/>
                <a:ea typeface="Arial"/>
                <a:cs typeface="Arial"/>
                <a:sym typeface="Arial"/>
              </a:rPr>
              <a:t>; they listen with the intent to understand</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Before you can communicate with others, you have to have </a:t>
            </a:r>
            <a:r>
              <a:rPr b="1" baseline="0" i="0" lang="en-US" sz="2700" u="none" cap="none" strike="noStrike">
                <a:solidFill>
                  <a:schemeClr val="dk1"/>
                </a:solidFill>
                <a:latin typeface="Arial"/>
                <a:ea typeface="Arial"/>
                <a:cs typeface="Arial"/>
                <a:sym typeface="Arial"/>
              </a:rPr>
              <a:t>rapport</a:t>
            </a:r>
            <a:r>
              <a:rPr b="0" baseline="0" i="0" lang="en-US" sz="2700" u="none" cap="none" strike="noStrike">
                <a:solidFill>
                  <a:schemeClr val="dk1"/>
                </a:solidFill>
                <a:latin typeface="Arial"/>
                <a:ea typeface="Arial"/>
                <a:cs typeface="Arial"/>
                <a:sym typeface="Arial"/>
              </a:rPr>
              <a:t>, a relation of harmony, conformity, accord, or affinity</a:t>
            </a:r>
          </a:p>
          <a:p>
            <a:pPr indent="-263525" lvl="0" marL="365125" marR="0" rtl="0" algn="l">
              <a:lnSpc>
                <a:spcPct val="9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Mirroring</a:t>
            </a:r>
            <a:r>
              <a:rPr b="0" baseline="0" i="0" lang="en-US" sz="2700" u="none" cap="none" strike="noStrike">
                <a:solidFill>
                  <a:schemeClr val="dk1"/>
                </a:solidFill>
                <a:latin typeface="Arial"/>
                <a:ea typeface="Arial"/>
                <a:cs typeface="Arial"/>
                <a:sym typeface="Arial"/>
              </a:rPr>
              <a:t> is the matching of certain behaviors of the other person, a technique to help establish rapport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professionals need to develop empathic listening and other people skills to improve relationships with users and other stakeholders</a:t>
            </a:r>
          </a:p>
        </p:txBody>
      </p:sp>
      <p:pic>
        <p:nvPicPr>
          <p:cNvPr id="391" name="Shape 391"/>
          <p:cNvPicPr preferRelativeResize="0"/>
          <p:nvPr/>
        </p:nvPicPr>
        <p:blipFill/>
        <p:spPr>
          <a:xfrm>
            <a:off x="115886" y="182561"/>
            <a:ext cx="8693150" cy="890587"/>
          </a:xfrm>
          <a:prstGeom prst="rect">
            <a:avLst/>
          </a:prstGeom>
          <a:solidFill>
            <a:srgbClr val="FFFFFF"/>
          </a:solidFill>
          <a:ln>
            <a:noFill/>
          </a:ln>
        </p:spPr>
      </p:pic>
      <p:sp>
        <p:nvSpPr>
          <p:cNvPr id="392" name="Shape 39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3" name="Shape 39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idx="1" type="body"/>
          </p:nvPr>
        </p:nvSpPr>
        <p:spPr>
          <a:xfrm>
            <a:off x="457200" y="1219200"/>
            <a:ext cx="8186737" cy="4791075"/>
          </a:xfrm>
          <a:prstGeom prst="rect">
            <a:avLst/>
          </a:prstGeom>
          <a:noFill/>
          <a:ln>
            <a:noFill/>
          </a:ln>
        </p:spPr>
        <p:txBody>
          <a:bodyPr anchorCtr="0" anchor="t" bIns="45700" lIns="91425" rIns="91425" tIns="45700">
            <a:noAutofit/>
          </a:bodyPr>
          <a:lstStyle/>
          <a:p>
            <a:pPr indent="-146939" lvl="0" marL="365125" marR="0" rtl="0" algn="l">
              <a:lnSpc>
                <a:spcPct val="90000"/>
              </a:lnSpc>
              <a:spcBef>
                <a:spcPts val="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identifying and documenting project roles, responsibilities, and reporting relationships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Contents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Project organizational charts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Staffing management plan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Responsibility assignment matrixes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Resource histograms</a:t>
            </a:r>
          </a:p>
        </p:txBody>
      </p:sp>
      <p:pic>
        <p:nvPicPr>
          <p:cNvPr id="399" name="Shape 399"/>
          <p:cNvPicPr preferRelativeResize="0"/>
          <p:nvPr/>
        </p:nvPicPr>
        <p:blipFill rotWithShape="1">
          <a:blip r:embed="rId3">
            <a:alphaModFix/>
          </a:blip>
          <a:srcRect b="0" l="0" r="0" t="0"/>
          <a:stretch/>
        </p:blipFill>
        <p:spPr>
          <a:xfrm>
            <a:off x="146050" y="133350"/>
            <a:ext cx="8547100" cy="1347786"/>
          </a:xfrm>
          <a:prstGeom prst="rect">
            <a:avLst/>
          </a:prstGeom>
          <a:noFill/>
          <a:ln>
            <a:noFill/>
          </a:ln>
        </p:spPr>
      </p:pic>
      <p:sp>
        <p:nvSpPr>
          <p:cNvPr id="400" name="Shape 40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1" name="Shape 40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407" name="Shape 40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8" name="Shape 40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09" name="Shape 409"/>
          <p:cNvPicPr preferRelativeResize="0"/>
          <p:nvPr/>
        </p:nvPicPr>
        <p:blipFill rotWithShape="1">
          <a:blip r:embed="rId4">
            <a:alphaModFix/>
          </a:blip>
          <a:srcRect b="0" l="0" r="0" t="0"/>
          <a:stretch/>
        </p:blipFill>
        <p:spPr>
          <a:xfrm>
            <a:off x="685800" y="1498600"/>
            <a:ext cx="7467600" cy="4024312"/>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15" name="Shape 41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6" name="Shape 41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17" name="Shape 417"/>
          <p:cNvPicPr preferRelativeResize="0"/>
          <p:nvPr/>
        </p:nvPicPr>
        <p:blipFill rotWithShape="1">
          <a:blip r:embed="rId4">
            <a:alphaModFix/>
          </a:blip>
          <a:srcRect b="0" l="0" r="0" t="0"/>
          <a:stretch/>
        </p:blipFill>
        <p:spPr>
          <a:xfrm>
            <a:off x="381000" y="1600200"/>
            <a:ext cx="8229600" cy="406876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304800" y="1066800"/>
            <a:ext cx="8839199"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Discuss human resource planning and be able to create a human resource plan, project organizational chart, responsibility assignment matrix, and resource histogram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Understand important issues involved in project staff acquisition and explain the concepts of resource assignments, resource loading, and resource leveling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Assist in team development with training, team-building activities, and reward systems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Explain and apply several tools and techniques to help manage a project team and summarize general advice on managing teams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Describe how project management software can assist in project human resource management</a:t>
            </a:r>
          </a:p>
        </p:txBody>
      </p:sp>
      <p:pic>
        <p:nvPicPr>
          <p:cNvPr id="207" name="Shape 207"/>
          <p:cNvPicPr preferRelativeResize="0"/>
          <p:nvPr/>
        </p:nvPicPr>
        <p:blipFill rotWithShape="1">
          <a:blip r:embed="rId3">
            <a:alphaModFix/>
          </a:blip>
          <a:srcRect b="0" l="0" r="0" t="0"/>
          <a:stretch/>
        </p:blipFill>
        <p:spPr>
          <a:xfrm>
            <a:off x="115886" y="219075"/>
            <a:ext cx="8631237" cy="933450"/>
          </a:xfrm>
          <a:prstGeom prst="rect">
            <a:avLst/>
          </a:prstGeom>
          <a:noFill/>
          <a:ln>
            <a:noFill/>
          </a:ln>
        </p:spPr>
      </p:pic>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9" name="Shape 2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responsibility assignment matrix (RAM)</a:t>
            </a:r>
            <a:r>
              <a:rPr b="0" baseline="0" i="0" lang="en-US" sz="2700" u="none" cap="none" strike="noStrike">
                <a:solidFill>
                  <a:schemeClr val="dk1"/>
                </a:solidFill>
                <a:latin typeface="Arial"/>
                <a:ea typeface="Arial"/>
                <a:cs typeface="Arial"/>
                <a:sym typeface="Arial"/>
              </a:rPr>
              <a:t> is a matrix that maps the work of the project as described in the WBS to the people responsible for performing the work as described in the OBS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Can be created in different ways to meet unique project needs</a:t>
            </a:r>
          </a:p>
        </p:txBody>
      </p:sp>
      <p:pic>
        <p:nvPicPr>
          <p:cNvPr id="423" name="Shape 42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24" name="Shape 4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5" name="Shape 4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pic>
        <p:nvPicPr>
          <p:cNvPr id="430" name="Shape 430"/>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431" name="Shape 43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2" name="Shape 43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3" name="Shape 433"/>
          <p:cNvPicPr preferRelativeResize="0"/>
          <p:nvPr/>
        </p:nvPicPr>
        <p:blipFill rotWithShape="1">
          <a:blip r:embed="rId4">
            <a:alphaModFix/>
          </a:blip>
          <a:srcRect b="0" l="0" r="0" t="0"/>
          <a:stretch/>
        </p:blipFill>
        <p:spPr>
          <a:xfrm>
            <a:off x="457200" y="1668461"/>
            <a:ext cx="8077199" cy="3589337"/>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pic>
        <p:nvPicPr>
          <p:cNvPr id="438" name="Shape 43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39" name="Shape 43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0" name="Shape 44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41" name="Shape 441"/>
          <p:cNvPicPr preferRelativeResize="0"/>
          <p:nvPr/>
        </p:nvPicPr>
        <p:blipFill rotWithShape="1">
          <a:blip r:embed="rId4">
            <a:alphaModFix/>
          </a:blip>
          <a:srcRect b="0" l="0" r="0" t="0"/>
          <a:stretch/>
        </p:blipFill>
        <p:spPr>
          <a:xfrm>
            <a:off x="838200" y="1616075"/>
            <a:ext cx="6934199" cy="3927474"/>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pic>
        <p:nvPicPr>
          <p:cNvPr id="446" name="Shape 446"/>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447" name="Shape 44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8" name="Shape 4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449" name="Shape 449"/>
          <p:cNvSpPr txBox="1"/>
          <p:nvPr/>
        </p:nvSpPr>
        <p:spPr>
          <a:xfrm>
            <a:off x="1447800" y="3886200"/>
            <a:ext cx="5338762" cy="15700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R = responsibility</a:t>
            </a:r>
          </a:p>
          <a:p>
            <a:pPr indent="0" lvl="0" marL="0" marR="0" rtl="0" algn="l">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A = accountability, only one A per task</a:t>
            </a:r>
          </a:p>
          <a:p>
            <a:pPr indent="0" lvl="0" marL="0" marR="0" rtl="0" algn="l">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C = consultation</a:t>
            </a:r>
          </a:p>
          <a:p>
            <a:pPr indent="0" lvl="0" marL="0" marR="0" rtl="0" algn="l">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I = informed</a:t>
            </a:r>
          </a:p>
        </p:txBody>
      </p:sp>
      <p:pic>
        <p:nvPicPr>
          <p:cNvPr id="450" name="Shape 450"/>
          <p:cNvPicPr preferRelativeResize="0"/>
          <p:nvPr/>
        </p:nvPicPr>
        <p:blipFill rotWithShape="1">
          <a:blip r:embed="rId4">
            <a:alphaModFix/>
          </a:blip>
          <a:srcRect b="50000" l="25625" r="19998" t="21000"/>
          <a:stretch/>
        </p:blipFill>
        <p:spPr>
          <a:xfrm>
            <a:off x="457200" y="1295400"/>
            <a:ext cx="7772400" cy="2590800"/>
          </a:xfrm>
          <a:prstGeom prst="rect">
            <a:avLst/>
          </a:prstGeom>
          <a:noFill/>
          <a:ln>
            <a:noFill/>
          </a:ln>
        </p:spPr>
      </p:pic>
      <p:sp>
        <p:nvSpPr>
          <p:cNvPr id="451" name="Shape 451"/>
          <p:cNvSpPr txBox="1"/>
          <p:nvPr/>
        </p:nvSpPr>
        <p:spPr>
          <a:xfrm>
            <a:off x="0" y="5410200"/>
            <a:ext cx="9144000" cy="738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Note that some people reverse the definitions of responsible and accountable.</a:t>
            </a:r>
          </a:p>
          <a:p>
            <a:pPr indent="0" lvl="0" marL="0" marR="0" rtl="0" algn="l">
              <a:lnSpc>
                <a:spcPct val="100000"/>
              </a:lnSpc>
              <a:spcBef>
                <a:spcPts val="0"/>
              </a:spcBef>
              <a:spcAft>
                <a:spcPts val="0"/>
              </a:spcAft>
              <a:buNone/>
            </a:pPr>
            <a:r>
              <a:t/>
            </a:r>
            <a:endParaRPr b="0" baseline="0" i="0" sz="2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staffing management plan </a:t>
            </a:r>
            <a:r>
              <a:rPr b="0" baseline="0" i="0" lang="en-US" sz="2700" u="none" cap="none" strike="noStrike">
                <a:solidFill>
                  <a:schemeClr val="dk1"/>
                </a:solidFill>
                <a:latin typeface="Arial"/>
                <a:ea typeface="Arial"/>
                <a:cs typeface="Arial"/>
                <a:sym typeface="Arial"/>
              </a:rPr>
              <a:t>describes when and how people will be added to and taken off the project team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resource histogram </a:t>
            </a:r>
            <a:r>
              <a:rPr b="0" baseline="0" i="0" lang="en-US" sz="2700" u="none" cap="none" strike="noStrike">
                <a:solidFill>
                  <a:schemeClr val="dk1"/>
                </a:solidFill>
                <a:latin typeface="Arial"/>
                <a:ea typeface="Arial"/>
                <a:cs typeface="Arial"/>
                <a:sym typeface="Arial"/>
              </a:rPr>
              <a:t>is a column chart that shows the number of resources assigned to a project over time </a:t>
            </a:r>
          </a:p>
        </p:txBody>
      </p:sp>
      <p:pic>
        <p:nvPicPr>
          <p:cNvPr id="457" name="Shape 457"/>
          <p:cNvPicPr preferRelativeResize="0"/>
          <p:nvPr/>
        </p:nvPicPr>
        <p:blipFill/>
        <p:spPr>
          <a:xfrm>
            <a:off x="225425" y="115886"/>
            <a:ext cx="8467725" cy="1347786"/>
          </a:xfrm>
          <a:prstGeom prst="rect">
            <a:avLst/>
          </a:prstGeom>
          <a:solidFill>
            <a:srgbClr val="FFFFFF"/>
          </a:solidFill>
          <a:ln>
            <a:noFill/>
          </a:ln>
        </p:spPr>
      </p:pic>
      <p:sp>
        <p:nvSpPr>
          <p:cNvPr id="458" name="Shape 45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9" name="Shape 45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b="0" l="0" r="0" t="0"/>
          <a:stretch/>
        </p:blipFill>
        <p:spPr>
          <a:xfrm>
            <a:off x="268287" y="-6350"/>
            <a:ext cx="8424862" cy="1158874"/>
          </a:xfrm>
          <a:prstGeom prst="rect">
            <a:avLst/>
          </a:prstGeom>
          <a:noFill/>
          <a:ln>
            <a:noFill/>
          </a:ln>
        </p:spPr>
      </p:pic>
      <p:sp>
        <p:nvSpPr>
          <p:cNvPr id="465" name="Shape 4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6" name="Shape 4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67" name="Shape 467"/>
          <p:cNvPicPr preferRelativeResize="0"/>
          <p:nvPr/>
        </p:nvPicPr>
        <p:blipFill rotWithShape="1">
          <a:blip r:embed="rId4">
            <a:alphaModFix/>
          </a:blip>
          <a:srcRect b="0" l="0" r="0" t="0"/>
          <a:stretch/>
        </p:blipFill>
        <p:spPr>
          <a:xfrm>
            <a:off x="685800" y="1036637"/>
            <a:ext cx="7543800" cy="49339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idx="1" type="body"/>
          </p:nvPr>
        </p:nvSpPr>
        <p:spPr>
          <a:xfrm>
            <a:off x="381000" y="11430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addition to providing technical training for IT personnel, several companies have made significant investments in project management training to provide career paths for project managers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Hewlett Packard employed only six registered PMPs in 1997, but by August 2004, it employed more than 1,500 PMPs and was adding 500 more per year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While most consulting firms offer a single path to a leadership position, IBM has four to allow their people to succeed by focusing on their strengths and interests in one or more disciplines</a:t>
            </a:r>
          </a:p>
          <a:p>
            <a:pPr indent="-93662" lvl="1" marL="620712" marR="0" rtl="0" algn="l">
              <a:lnSpc>
                <a:spcPct val="10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473" name="Shape 473"/>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474" name="Shape 47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5" name="Shape 47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sp>
        <p:nvSpPr>
          <p:cNvPr id="480" name="Shape 480"/>
          <p:cNvSpPr txBox="1"/>
          <p:nvPr>
            <p:ph idx="1" type="body"/>
          </p:nvPr>
        </p:nvSpPr>
        <p:spPr>
          <a:xfrm>
            <a:off x="381000" y="1447800"/>
            <a:ext cx="8305799"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Acquiring qualified people for teams is crucial</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project manager who is the smartest person on the team has done a poor job of recruiting!</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It’s important to assign the appropriate type and number of people to work on projects at the appropriate times</a:t>
            </a:r>
          </a:p>
        </p:txBody>
      </p:sp>
      <p:pic>
        <p:nvPicPr>
          <p:cNvPr id="481" name="Shape 481"/>
          <p:cNvPicPr preferRelativeResize="0"/>
          <p:nvPr/>
        </p:nvPicPr>
        <p:blipFill rotWithShape="1">
          <a:blip r:embed="rId3">
            <a:alphaModFix/>
          </a:blip>
          <a:srcRect b="0" l="0" r="0" t="0"/>
          <a:stretch/>
        </p:blipFill>
        <p:spPr>
          <a:xfrm>
            <a:off x="-36511" y="476250"/>
            <a:ext cx="8577261" cy="931861"/>
          </a:xfrm>
          <a:prstGeom prst="rect">
            <a:avLst/>
          </a:prstGeom>
          <a:noFill/>
          <a:ln>
            <a:noFill/>
          </a:ln>
        </p:spPr>
      </p:pic>
      <p:sp>
        <p:nvSpPr>
          <p:cNvPr id="482" name="Shape 48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3" name="Shape 48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idx="1" type="body"/>
          </p:nvPr>
        </p:nvSpPr>
        <p:spPr>
          <a:xfrm>
            <a:off x="457200" y="1295400"/>
            <a:ext cx="84582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Staffing plans and good hiring procedures are important, as are incentives for recruiting and retention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Some companies give their employees one dollar for every hour a new person they helped hire works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Some organizations allow people to work from home as an incentive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Enrollment in U.S. computer science and engineering programs has dropped almost in half since 2000, and one-third of U.S. workers will be over the age of 50 by 2010</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CIO’s researchers suggest that organizations rethink hiring practices and incentives to hire and retain IT talent</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489" name="Shape 48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90" name="Shape 49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1" name="Shape 49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x="0" y="0"/>
          <a:ext cx="0" cy="0"/>
          <a:chOff x="0" y="0"/>
          <a:chExt cx="0" cy="0"/>
        </a:xfrm>
      </p:grpSpPr>
      <p:sp>
        <p:nvSpPr>
          <p:cNvPr id="496" name="Shape 496"/>
          <p:cNvSpPr txBox="1"/>
          <p:nvPr>
            <p:ph idx="1" type="body"/>
          </p:nvPr>
        </p:nvSpPr>
        <p:spPr>
          <a:xfrm>
            <a:off x="457200" y="12192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Best practices can be applied to include the best places for people to work</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For example, Fortune Magazine lists the “100 Best Companies to Work For” in the United States every year, with Google taking the honors in 2007 and 2008</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Working Mothers Magazine lists the best companies in the U.S. for women based on benefits for working families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Timesonline (www.timesonline.co.uk) provides the Sunday Times list of the 100 Best Companies to Work For, a key benchmark against which UK companies can judge their Best Practice performance as employers</a:t>
            </a:r>
          </a:p>
        </p:txBody>
      </p:sp>
      <p:pic>
        <p:nvPicPr>
          <p:cNvPr id="497" name="Shape 49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98" name="Shape 49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9" name="Shape 49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81000" y="1828800"/>
            <a:ext cx="8458200" cy="50291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corporate executives have said, “People are our most important asset”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determine the success and failure of organizations and projects</a:t>
            </a:r>
          </a:p>
        </p:txBody>
      </p:sp>
      <p:pic>
        <p:nvPicPr>
          <p:cNvPr id="215" name="Shape 215"/>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7" name="Shape 21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sp>
        <p:nvSpPr>
          <p:cNvPr id="504" name="Shape 50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Resource loading</a:t>
            </a:r>
            <a:r>
              <a:rPr b="0" baseline="0" i="0" lang="en-US" sz="2700" u="none" cap="none" strike="noStrike">
                <a:solidFill>
                  <a:schemeClr val="dk1"/>
                </a:solidFill>
                <a:latin typeface="Arial"/>
                <a:ea typeface="Arial"/>
                <a:cs typeface="Arial"/>
                <a:sym typeface="Arial"/>
              </a:rPr>
              <a:t> refers to the amount of individual resources an existing schedule requires during specific time periods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Helps project managers develop a general understanding of the demands a project will make on the organization’s resources and individual people’s schedules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Overallocation</a:t>
            </a:r>
            <a:r>
              <a:rPr b="0" baseline="0" i="0" lang="en-US" sz="2700" u="none" cap="none" strike="noStrike">
                <a:solidFill>
                  <a:schemeClr val="dk1"/>
                </a:solidFill>
                <a:latin typeface="Arial"/>
                <a:ea typeface="Arial"/>
                <a:cs typeface="Arial"/>
                <a:sym typeface="Arial"/>
              </a:rPr>
              <a:t> means that more resources than are available are assigned to perform work at a given time</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05" name="Shape 50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06" name="Shape 50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07" name="Shape 5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pic>
        <p:nvPicPr>
          <p:cNvPr id="512" name="Shape 512"/>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513" name="Shape 51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4" name="Shape 5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15" name="Shape 515"/>
          <p:cNvPicPr preferRelativeResize="0"/>
          <p:nvPr/>
        </p:nvPicPr>
        <p:blipFill rotWithShape="1">
          <a:blip r:embed="rId4">
            <a:alphaModFix/>
          </a:blip>
          <a:srcRect b="0" l="0" r="0" t="0"/>
          <a:stretch/>
        </p:blipFill>
        <p:spPr>
          <a:xfrm>
            <a:off x="762000" y="1447800"/>
            <a:ext cx="6786561" cy="4278311"/>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Resource leveling</a:t>
            </a:r>
            <a:r>
              <a:rPr b="0" baseline="0" i="0" lang="en-US" sz="2700" u="none" cap="none" strike="noStrike">
                <a:solidFill>
                  <a:schemeClr val="dk1"/>
                </a:solidFill>
                <a:latin typeface="Arial"/>
                <a:ea typeface="Arial"/>
                <a:cs typeface="Arial"/>
                <a:sym typeface="Arial"/>
              </a:rPr>
              <a:t> is a technique for resolving resource conflicts by delaying tasks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purpose of resource leveling is to create a smoother distribution of resource usage and reduce overallocation</a:t>
            </a:r>
          </a:p>
        </p:txBody>
      </p:sp>
      <p:pic>
        <p:nvPicPr>
          <p:cNvPr id="521" name="Shape 52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22" name="Shape 52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3" name="Shape 52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b="0" l="0" r="0" t="0"/>
          <a:stretch/>
        </p:blipFill>
        <p:spPr>
          <a:xfrm>
            <a:off x="-231775" y="-6350"/>
            <a:ext cx="9382124" cy="1158874"/>
          </a:xfrm>
          <a:prstGeom prst="rect">
            <a:avLst/>
          </a:prstGeom>
          <a:noFill/>
          <a:ln>
            <a:noFill/>
          </a:ln>
        </p:spPr>
      </p:pic>
      <p:sp>
        <p:nvSpPr>
          <p:cNvPr id="529" name="Shape 52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0" name="Shape 53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31" name="Shape 531"/>
          <p:cNvPicPr preferRelativeResize="0"/>
          <p:nvPr/>
        </p:nvPicPr>
        <p:blipFill rotWithShape="1">
          <a:blip r:embed="rId4">
            <a:alphaModFix/>
          </a:blip>
          <a:srcRect b="0" l="0" r="0" t="0"/>
          <a:stretch/>
        </p:blipFill>
        <p:spPr>
          <a:xfrm>
            <a:off x="1066800" y="869950"/>
            <a:ext cx="6629400" cy="5430837"/>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When resources are used on a more constant basis, they require less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may enable project managers to use a just-in-time inventory type of policy for using subcontractors or other expensive resources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results in fewer problems for project personnel and accounting department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often improves morale</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37" name="Shape 53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38" name="Shape 5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9" name="Shape 5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goal of </a:t>
            </a:r>
            <a:r>
              <a:rPr b="1" baseline="0" i="0" lang="en-US" sz="2700" u="none" cap="none" strike="noStrike">
                <a:solidFill>
                  <a:schemeClr val="dk1"/>
                </a:solidFill>
                <a:latin typeface="Arial"/>
                <a:ea typeface="Arial"/>
                <a:cs typeface="Arial"/>
                <a:sym typeface="Arial"/>
              </a:rPr>
              <a:t>team development</a:t>
            </a:r>
            <a:r>
              <a:rPr b="0" baseline="0" i="0" lang="en-US" sz="2700" u="none" cap="none" strike="noStrike">
                <a:solidFill>
                  <a:schemeClr val="dk1"/>
                </a:solidFill>
                <a:latin typeface="Arial"/>
                <a:ea typeface="Arial"/>
                <a:cs typeface="Arial"/>
                <a:sym typeface="Arial"/>
              </a:rPr>
              <a:t> is to help people work together more effectively to improve project performance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takes teamwork to successfully complete most projects</a:t>
            </a:r>
          </a:p>
        </p:txBody>
      </p:sp>
      <p:pic>
        <p:nvPicPr>
          <p:cNvPr id="545" name="Shape 54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46" name="Shape 54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7" name="Shape 54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1" name="Shape 551"/>
        <p:cNvGrpSpPr/>
        <p:nvPr/>
      </p:nvGrpSpPr>
      <p:grpSpPr>
        <a:xfrm>
          <a:off x="0" y="0"/>
          <a:ext cx="0" cy="0"/>
          <a:chOff x="0" y="0"/>
          <a:chExt cx="0" cy="0"/>
        </a:xfrm>
      </p:grpSpPr>
      <p:sp>
        <p:nvSpPr>
          <p:cNvPr id="552" name="Shape 55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Forming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Storming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Norming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Performing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Adjourning</a:t>
            </a:r>
          </a:p>
        </p:txBody>
      </p:sp>
      <p:pic>
        <p:nvPicPr>
          <p:cNvPr id="553" name="Shape 553"/>
          <p:cNvPicPr preferRelativeResize="0"/>
          <p:nvPr/>
        </p:nvPicPr>
        <p:blipFill rotWithShape="1">
          <a:blip r:embed="rId3">
            <a:alphaModFix/>
          </a:blip>
          <a:srcRect b="0" l="0" r="0" t="0"/>
          <a:stretch/>
        </p:blipFill>
        <p:spPr>
          <a:xfrm>
            <a:off x="-79375" y="268287"/>
            <a:ext cx="9120187" cy="1158874"/>
          </a:xfrm>
          <a:prstGeom prst="rect">
            <a:avLst/>
          </a:prstGeom>
          <a:noFill/>
          <a:ln>
            <a:noFill/>
          </a:ln>
        </p:spPr>
      </p:pic>
      <p:sp>
        <p:nvSpPr>
          <p:cNvPr id="554" name="Shape 5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5" name="Shape 5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Training can help people understand themselves, each other, and how to work better in teams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Team building activities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Physical challenges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Psychological preference indicator tools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61" name="Shape 56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62" name="Shape 5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3" name="Shape 5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sp>
        <p:nvSpPr>
          <p:cNvPr id="568" name="Shape 568"/>
          <p:cNvSpPr txBox="1"/>
          <p:nvPr>
            <p:ph idx="1" type="body"/>
          </p:nvPr>
        </p:nvSpPr>
        <p:spPr>
          <a:xfrm>
            <a:off x="533400" y="1219200"/>
            <a:ext cx="8186737" cy="38862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MBTI is a popular tool for determining personality preferences and helping teammates understand each other </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Four dimensions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Extrovert/Introvert (E/I)</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Sensation/Intuition (S/N)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Thinking/Feeling (T/F)</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Judgment/Perception (J/P)</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NTs or rationals are attracted to technology fields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people vary most from the general population in not being extroverted or sensing</a:t>
            </a:r>
          </a:p>
        </p:txBody>
      </p:sp>
      <p:pic>
        <p:nvPicPr>
          <p:cNvPr id="569" name="Shape 569"/>
          <p:cNvPicPr preferRelativeResize="0"/>
          <p:nvPr/>
        </p:nvPicPr>
        <p:blipFill rotWithShape="1">
          <a:blip r:embed="rId3">
            <a:alphaModFix/>
          </a:blip>
          <a:srcRect b="0" l="0" r="0" t="0"/>
          <a:stretch/>
        </p:blipFill>
        <p:spPr>
          <a:xfrm>
            <a:off x="-79375" y="225425"/>
            <a:ext cx="9382124" cy="822324"/>
          </a:xfrm>
          <a:prstGeom prst="rect">
            <a:avLst/>
          </a:prstGeom>
          <a:noFill/>
          <a:ln>
            <a:noFill/>
          </a:ln>
        </p:spPr>
      </p:pic>
      <p:sp>
        <p:nvSpPr>
          <p:cNvPr id="570" name="Shape 57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1" name="Shape 5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x="0" y="0"/>
          <a:ext cx="0" cy="0"/>
          <a:chOff x="0" y="0"/>
          <a:chExt cx="0" cy="0"/>
        </a:xfrm>
      </p:grpSpPr>
      <p:sp>
        <p:nvSpPr>
          <p:cNvPr id="576" name="Shape 57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are perceived as behaving primarily in one of four zones, based on their assertiveness and responsiveness: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Drivers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Expressives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Analyticals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Amiables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on opposite corners (drivers and amiables, analyticals and expressives) may have difficulties getting along</a:t>
            </a:r>
          </a:p>
        </p:txBody>
      </p:sp>
      <p:pic>
        <p:nvPicPr>
          <p:cNvPr id="577" name="Shape 57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78" name="Shape 57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9" name="Shape 57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Although there have been ups and downs in the IT labor market, there will always be a need for good IT workers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Digital Planet 2008 study estimated that the global marketplace for information and communications technology (ICT) would top $3.7 trillion in 2008 and reach almost $4 trillion by 2011 </a:t>
            </a:r>
          </a:p>
        </p:txBody>
      </p:sp>
      <p:pic>
        <p:nvPicPr>
          <p:cNvPr id="223" name="Shape 22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24" name="Shape 2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5" name="Shape 2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3" name="Shape 583"/>
        <p:cNvGrpSpPr/>
        <p:nvPr/>
      </p:nvGrpSpPr>
      <p:grpSpPr>
        <a:xfrm>
          <a:off x="0" y="0"/>
          <a:ext cx="0" cy="0"/>
          <a:chOff x="0" y="0"/>
          <a:chExt cx="0" cy="0"/>
        </a:xfrm>
      </p:grpSpPr>
      <p:pic>
        <p:nvPicPr>
          <p:cNvPr id="584" name="Shape 584"/>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585" name="Shape 58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86" name="Shape 58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87" name="Shape 587"/>
          <p:cNvPicPr preferRelativeResize="0"/>
          <p:nvPr/>
        </p:nvPicPr>
        <p:blipFill rotWithShape="1">
          <a:blip r:embed="rId4">
            <a:alphaModFix/>
          </a:blip>
          <a:srcRect b="0" l="0" r="0" t="0"/>
          <a:stretch/>
        </p:blipFill>
        <p:spPr>
          <a:xfrm>
            <a:off x="1828800" y="1212850"/>
            <a:ext cx="4953000" cy="4965700"/>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sp>
        <p:nvSpPr>
          <p:cNvPr id="592" name="Shape 59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Also uses a four-dimensional model of normal behavior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Dominance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Influence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Steadiness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Compliance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in opposite quadrants can have problems understanding each other</a:t>
            </a:r>
          </a:p>
        </p:txBody>
      </p:sp>
      <p:pic>
        <p:nvPicPr>
          <p:cNvPr id="593" name="Shape 59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94" name="Shape 59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95" name="Shape 59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9" name="Shape 599"/>
        <p:cNvGrpSpPr/>
        <p:nvPr/>
      </p:nvGrpSpPr>
      <p:grpSpPr>
        <a:xfrm>
          <a:off x="0" y="0"/>
          <a:ext cx="0" cy="0"/>
          <a:chOff x="0" y="0"/>
          <a:chExt cx="0" cy="0"/>
        </a:xfrm>
      </p:grpSpPr>
      <p:pic>
        <p:nvPicPr>
          <p:cNvPr id="600" name="Shape 60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01" name="Shape 60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02" name="Shape 60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03" name="Shape 603"/>
          <p:cNvPicPr preferRelativeResize="0"/>
          <p:nvPr/>
        </p:nvPicPr>
        <p:blipFill rotWithShape="1">
          <a:blip r:embed="rId4">
            <a:alphaModFix/>
          </a:blip>
          <a:srcRect b="0" l="0" r="0" t="0"/>
          <a:stretch/>
        </p:blipFill>
        <p:spPr>
          <a:xfrm>
            <a:off x="533400" y="1295400"/>
            <a:ext cx="7772400" cy="45465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7" name="Shape 607"/>
        <p:cNvGrpSpPr/>
        <p:nvPr/>
      </p:nvGrpSpPr>
      <p:grpSpPr>
        <a:xfrm>
          <a:off x="0" y="0"/>
          <a:ext cx="0" cy="0"/>
          <a:chOff x="0" y="0"/>
          <a:chExt cx="0" cy="0"/>
        </a:xfrm>
      </p:grpSpPr>
      <p:sp>
        <p:nvSpPr>
          <p:cNvPr id="608" name="Shape 60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Team-based reward and recognition systems can promote teamwork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Focus on rewarding teams for achieving specific goals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Allow time for team members to mentor and help each other to meet project goals and develop human resources</a:t>
            </a:r>
          </a:p>
        </p:txBody>
      </p:sp>
      <p:pic>
        <p:nvPicPr>
          <p:cNvPr id="609" name="Shape 609"/>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610" name="Shape 61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1" name="Shape 61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5" name="Shape 615"/>
        <p:cNvGrpSpPr/>
        <p:nvPr/>
      </p:nvGrpSpPr>
      <p:grpSpPr>
        <a:xfrm>
          <a:off x="0" y="0"/>
          <a:ext cx="0" cy="0"/>
          <a:chOff x="0" y="0"/>
          <a:chExt cx="0" cy="0"/>
        </a:xfrm>
      </p:grpSpPr>
      <p:sp>
        <p:nvSpPr>
          <p:cNvPr id="616" name="Shape 616"/>
          <p:cNvSpPr txBox="1"/>
          <p:nvPr>
            <p:ph idx="1" type="body"/>
          </p:nvPr>
        </p:nvSpPr>
        <p:spPr>
          <a:xfrm>
            <a:off x="228600" y="1524000"/>
            <a:ext cx="87630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lead their teams in performing various project activities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After assessing team performance and related information, the project manager must decide: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If changes should be requested to the project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If corrective or preventive actions should be recommended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If updates are needed to the project management plan or organizational process assets</a:t>
            </a:r>
          </a:p>
        </p:txBody>
      </p:sp>
      <p:pic>
        <p:nvPicPr>
          <p:cNvPr id="617" name="Shape 61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18" name="Shape 61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9" name="Shape 61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3" name="Shape 623"/>
        <p:cNvGrpSpPr/>
        <p:nvPr/>
      </p:nvGrpSpPr>
      <p:grpSpPr>
        <a:xfrm>
          <a:off x="0" y="0"/>
          <a:ext cx="0" cy="0"/>
          <a:chOff x="0" y="0"/>
          <a:chExt cx="0" cy="0"/>
        </a:xfrm>
      </p:grpSpPr>
      <p:sp>
        <p:nvSpPr>
          <p:cNvPr id="624" name="Shape 62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Observation and conversation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performance appraisals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Conflict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Issue logs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Interpersonal skills</a:t>
            </a:r>
          </a:p>
        </p:txBody>
      </p:sp>
      <p:pic>
        <p:nvPicPr>
          <p:cNvPr id="625" name="Shape 625"/>
          <p:cNvPicPr preferRelativeResize="0"/>
          <p:nvPr/>
        </p:nvPicPr>
        <p:blipFill rotWithShape="1">
          <a:blip r:embed="rId3">
            <a:alphaModFix/>
          </a:blip>
          <a:srcRect b="0" l="0" r="0" t="0"/>
          <a:stretch/>
        </p:blipFill>
        <p:spPr>
          <a:xfrm>
            <a:off x="225425" y="115886"/>
            <a:ext cx="8742362" cy="1347786"/>
          </a:xfrm>
          <a:prstGeom prst="rect">
            <a:avLst/>
          </a:prstGeom>
          <a:noFill/>
          <a:ln>
            <a:noFill/>
          </a:ln>
        </p:spPr>
      </p:pic>
      <p:sp>
        <p:nvSpPr>
          <p:cNvPr id="626" name="Shape 62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27" name="Shape 6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1" name="Shape 631"/>
        <p:cNvGrpSpPr/>
        <p:nvPr/>
      </p:nvGrpSpPr>
      <p:grpSpPr>
        <a:xfrm>
          <a:off x="0" y="0"/>
          <a:ext cx="0" cy="0"/>
          <a:chOff x="0" y="0"/>
          <a:chExt cx="0" cy="0"/>
        </a:xfrm>
      </p:grpSpPr>
      <p:sp>
        <p:nvSpPr>
          <p:cNvPr id="632" name="Shape 632"/>
          <p:cNvSpPr txBox="1"/>
          <p:nvPr>
            <p:ph idx="1" type="body"/>
          </p:nvPr>
        </p:nvSpPr>
        <p:spPr>
          <a:xfrm>
            <a:off x="609600" y="1447800"/>
            <a:ext cx="8186737" cy="3648074"/>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 patient and kind with your team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Fix the problem instead of blaming people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Establish regular, effective meetings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Allow time for teams to go through the basic team-building stages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Limit the size of work teams to three to seven members</a:t>
            </a:r>
          </a:p>
        </p:txBody>
      </p:sp>
      <p:pic>
        <p:nvPicPr>
          <p:cNvPr id="633" name="Shape 63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34" name="Shape 63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35" name="Shape 63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9" name="Shape 639"/>
        <p:cNvGrpSpPr/>
        <p:nvPr/>
      </p:nvGrpSpPr>
      <p:grpSpPr>
        <a:xfrm>
          <a:off x="0" y="0"/>
          <a:ext cx="0" cy="0"/>
          <a:chOff x="0" y="0"/>
          <a:chExt cx="0" cy="0"/>
        </a:xfrm>
      </p:grpSpPr>
      <p:sp>
        <p:nvSpPr>
          <p:cNvPr id="640" name="Shape 640"/>
          <p:cNvSpPr txBox="1"/>
          <p:nvPr>
            <p:ph idx="1" type="body"/>
          </p:nvPr>
        </p:nvSpPr>
        <p:spPr>
          <a:xfrm>
            <a:off x="381000" y="1066800"/>
            <a:ext cx="8305799" cy="4572000"/>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Patrick Lencioni, author of several books on teams, says that “Teamwork remains the one sustainable competitive advantage that has been largely untapped”*</a:t>
            </a:r>
          </a:p>
          <a:p>
            <a:pPr indent="-514350" lvl="0" marL="51435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five dysfunctions of teams are:</a:t>
            </a:r>
          </a:p>
          <a:p>
            <a:pPr indent="-517525" lvl="2" marL="1063625" marR="0" rtl="0" algn="l">
              <a:lnSpc>
                <a:spcPct val="100000"/>
              </a:lnSpc>
              <a:spcBef>
                <a:spcPts val="300"/>
              </a:spcBef>
              <a:spcAft>
                <a:spcPts val="0"/>
              </a:spcAft>
              <a:buClr>
                <a:schemeClr val="accent2"/>
              </a:buClr>
              <a:buSzPct val="100000"/>
              <a:buFont typeface="Arial"/>
              <a:buAutoNum type="arabicPeriod"/>
            </a:pPr>
            <a:r>
              <a:rPr b="0" baseline="0" i="0" lang="en-US" sz="2400" u="none" cap="none" strike="noStrike">
                <a:solidFill>
                  <a:schemeClr val="dk1"/>
                </a:solidFill>
                <a:latin typeface="Arial"/>
                <a:ea typeface="Arial"/>
                <a:cs typeface="Arial"/>
                <a:sym typeface="Arial"/>
              </a:rPr>
              <a:t>Absence of trust</a:t>
            </a:r>
          </a:p>
          <a:p>
            <a:pPr indent="-517525" lvl="2" marL="1063625" marR="0" rtl="0" algn="l">
              <a:lnSpc>
                <a:spcPct val="100000"/>
              </a:lnSpc>
              <a:spcBef>
                <a:spcPts val="300"/>
              </a:spcBef>
              <a:spcAft>
                <a:spcPts val="0"/>
              </a:spcAft>
              <a:buClr>
                <a:schemeClr val="accent2"/>
              </a:buClr>
              <a:buSzPct val="100000"/>
              <a:buFont typeface="Arial"/>
              <a:buAutoNum type="arabicPeriod"/>
            </a:pPr>
            <a:r>
              <a:rPr b="0" baseline="0" i="0" lang="en-US" sz="2400" u="none" cap="none" strike="noStrike">
                <a:solidFill>
                  <a:schemeClr val="dk1"/>
                </a:solidFill>
                <a:latin typeface="Arial"/>
                <a:ea typeface="Arial"/>
                <a:cs typeface="Arial"/>
                <a:sym typeface="Arial"/>
              </a:rPr>
              <a:t>Fear of conflict</a:t>
            </a:r>
          </a:p>
          <a:p>
            <a:pPr indent="-517525" lvl="2" marL="1063625" marR="0" rtl="0" algn="l">
              <a:lnSpc>
                <a:spcPct val="100000"/>
              </a:lnSpc>
              <a:spcBef>
                <a:spcPts val="300"/>
              </a:spcBef>
              <a:spcAft>
                <a:spcPts val="0"/>
              </a:spcAft>
              <a:buClr>
                <a:schemeClr val="accent2"/>
              </a:buClr>
              <a:buSzPct val="100000"/>
              <a:buFont typeface="Arial"/>
              <a:buAutoNum type="arabicPeriod"/>
            </a:pPr>
            <a:r>
              <a:rPr b="0" baseline="0" i="0" lang="en-US" sz="2400" u="none" cap="none" strike="noStrike">
                <a:solidFill>
                  <a:schemeClr val="dk1"/>
                </a:solidFill>
                <a:latin typeface="Arial"/>
                <a:ea typeface="Arial"/>
                <a:cs typeface="Arial"/>
                <a:sym typeface="Arial"/>
              </a:rPr>
              <a:t>Lack of commitment</a:t>
            </a:r>
          </a:p>
          <a:p>
            <a:pPr indent="-517525" lvl="2" marL="1063625" marR="0" rtl="0" algn="l">
              <a:lnSpc>
                <a:spcPct val="100000"/>
              </a:lnSpc>
              <a:spcBef>
                <a:spcPts val="300"/>
              </a:spcBef>
              <a:spcAft>
                <a:spcPts val="0"/>
              </a:spcAft>
              <a:buClr>
                <a:schemeClr val="accent2"/>
              </a:buClr>
              <a:buSzPct val="100000"/>
              <a:buFont typeface="Arial"/>
              <a:buAutoNum type="arabicPeriod"/>
            </a:pPr>
            <a:r>
              <a:rPr b="0" baseline="0" i="0" lang="en-US" sz="2400" u="none" cap="none" strike="noStrike">
                <a:solidFill>
                  <a:schemeClr val="dk1"/>
                </a:solidFill>
                <a:latin typeface="Arial"/>
                <a:ea typeface="Arial"/>
                <a:cs typeface="Arial"/>
                <a:sym typeface="Arial"/>
              </a:rPr>
              <a:t>Avoidance of accountability</a:t>
            </a:r>
          </a:p>
          <a:p>
            <a:pPr indent="-517525" lvl="2" marL="1063625" marR="0" rtl="0" algn="l">
              <a:lnSpc>
                <a:spcPct val="100000"/>
              </a:lnSpc>
              <a:spcBef>
                <a:spcPts val="300"/>
              </a:spcBef>
              <a:spcAft>
                <a:spcPts val="0"/>
              </a:spcAft>
              <a:buClr>
                <a:schemeClr val="accent2"/>
              </a:buClr>
              <a:buSzPct val="100000"/>
              <a:buFont typeface="Arial"/>
              <a:buAutoNum type="arabicPeriod"/>
            </a:pPr>
            <a:r>
              <a:rPr b="0" baseline="0" i="0" lang="en-US" sz="2400" u="none" cap="none" strike="noStrike">
                <a:solidFill>
                  <a:schemeClr val="dk1"/>
                </a:solidFill>
                <a:latin typeface="Arial"/>
                <a:ea typeface="Arial"/>
                <a:cs typeface="Arial"/>
                <a:sym typeface="Arial"/>
              </a:rPr>
              <a:t>Inattention to results</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641" name="Shape 641"/>
          <p:cNvPicPr preferRelativeResize="0"/>
          <p:nvPr/>
        </p:nvPicPr>
        <p:blipFill rotWithShape="1">
          <a:blip r:embed="rId3">
            <a:alphaModFix/>
          </a:blip>
          <a:srcRect b="0" l="0" r="0" t="0"/>
          <a:stretch/>
        </p:blipFill>
        <p:spPr>
          <a:xfrm>
            <a:off x="115886" y="182561"/>
            <a:ext cx="8577261" cy="890587"/>
          </a:xfrm>
          <a:prstGeom prst="rect">
            <a:avLst/>
          </a:prstGeom>
          <a:noFill/>
          <a:ln>
            <a:noFill/>
          </a:ln>
        </p:spPr>
      </p:pic>
      <p:sp>
        <p:nvSpPr>
          <p:cNvPr id="642" name="Shape 64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43" name="Shape 64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644" name="Shape 644"/>
          <p:cNvSpPr txBox="1"/>
          <p:nvPr/>
        </p:nvSpPr>
        <p:spPr>
          <a:xfrm>
            <a:off x="685800" y="5410200"/>
            <a:ext cx="8721724" cy="9842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*Lencioni, Patrick, “Overcoming the Five Dysfunctions of a Team,” Jossey-Bass: San Francisco, CA (2005), p. 3.</a:t>
            </a:r>
          </a:p>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Plan some social activities to help project team members and other stakeholders get to know each other better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Stress team identity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Nurture team members and encourage them to help each other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Take additional actions to work with virtual team members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650" name="Shape 65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651" name="Shape 65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52" name="Shape 65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sp>
        <p:nvSpPr>
          <p:cNvPr id="657" name="Shape 65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Software can help in producing RAMS and resource histograms </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management software includes several features related to human resource management such as: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Assigning resources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Identifying potential resource shortages or underutilization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Leveling resources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658" name="Shape 658"/>
          <p:cNvPicPr preferRelativeResize="0"/>
          <p:nvPr/>
        </p:nvPicPr>
        <p:blipFill rotWithShape="1">
          <a:blip r:embed="rId3">
            <a:alphaModFix/>
          </a:blip>
          <a:srcRect b="0" l="0" r="0" t="0"/>
          <a:stretch/>
        </p:blipFill>
        <p:spPr>
          <a:xfrm>
            <a:off x="225425" y="115886"/>
            <a:ext cx="8558212" cy="1347786"/>
          </a:xfrm>
          <a:prstGeom prst="rect">
            <a:avLst/>
          </a:prstGeom>
          <a:noFill/>
          <a:ln>
            <a:noFill/>
          </a:ln>
        </p:spPr>
      </p:pic>
      <p:sp>
        <p:nvSpPr>
          <p:cNvPr id="659" name="Shape 65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60" name="Shape 66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idx="1" type="body"/>
          </p:nvPr>
        </p:nvSpPr>
        <p:spPr>
          <a:xfrm>
            <a:off x="304800" y="8382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Communications products and services represented the largest single category of ICT spending (57 percent) in 2007 with $1.9 trillion; consumers spent 29 percent of ICT dollars worldwide, while spending by business and government accounted for 71 percent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top ten ICT spending countries are, in descending order: the U.S., Japan, China, Germany, U.K., France, Italy, Brazil, Canada, and Spain; in 2008, China jumped ahead of Germany, the United Kingdom, and France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Americas’ growth in ICT spending will be the slowest of the three broad regions at 4 percent between 2007 and 2011; the Asia-Pacific region and the Europe, Africa, and Middle East regions will grow annually at 10.5 percent and 5 percent, respectively</a:t>
            </a:r>
          </a:p>
        </p:txBody>
      </p:sp>
      <p:pic>
        <p:nvPicPr>
          <p:cNvPr id="231" name="Shape 231"/>
          <p:cNvPicPr preferRelativeResize="0"/>
          <p:nvPr/>
        </p:nvPicPr>
        <p:blipFill rotWithShape="1">
          <a:blip r:embed="rId3">
            <a:alphaModFix/>
          </a:blip>
          <a:srcRect b="0" l="0" r="0" t="0"/>
          <a:stretch/>
        </p:blipFill>
        <p:spPr>
          <a:xfrm>
            <a:off x="146050" y="103186"/>
            <a:ext cx="8736011" cy="847725"/>
          </a:xfrm>
          <a:prstGeom prst="rect">
            <a:avLst/>
          </a:prstGeom>
          <a:noFill/>
          <a:ln>
            <a:noFill/>
          </a:ln>
        </p:spPr>
      </p:pic>
      <p:sp>
        <p:nvSpPr>
          <p:cNvPr id="232" name="Shape 23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3" name="Shape 23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4" name="Shape 664"/>
        <p:cNvGrpSpPr/>
        <p:nvPr/>
      </p:nvGrpSpPr>
      <p:grpSpPr>
        <a:xfrm>
          <a:off x="0" y="0"/>
          <a:ext cx="0" cy="0"/>
          <a:chOff x="0" y="0"/>
          <a:chExt cx="0" cy="0"/>
        </a:xfrm>
      </p:grpSpPr>
      <p:sp>
        <p:nvSpPr>
          <p:cNvPr id="665" name="Shape 665"/>
          <p:cNvSpPr txBox="1"/>
          <p:nvPr>
            <p:ph idx="1" type="body"/>
          </p:nvPr>
        </p:nvSpPr>
        <p:spPr>
          <a:xfrm>
            <a:off x="381000" y="1524000"/>
            <a:ext cx="80010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Treat people with consideration and respect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Understand what motivates them</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Communicate carefully with them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Focus on your goal of enabling project team members to deliver their best work </a:t>
            </a:r>
          </a:p>
        </p:txBody>
      </p:sp>
      <p:pic>
        <p:nvPicPr>
          <p:cNvPr id="666" name="Shape 666"/>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667" name="Shape 66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68" name="Shape 66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2" name="Shape 672"/>
        <p:cNvGrpSpPr/>
        <p:nvPr/>
      </p:nvGrpSpPr>
      <p:grpSpPr>
        <a:xfrm>
          <a:off x="0" y="0"/>
          <a:ext cx="0" cy="0"/>
          <a:chOff x="0" y="0"/>
          <a:chExt cx="0" cy="0"/>
        </a:xfrm>
      </p:grpSpPr>
      <p:sp>
        <p:nvSpPr>
          <p:cNvPr id="673" name="Shape 67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human resource management includes the processes required to make the most effective use of the people involved with a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Develop human resource plan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Acquire project team</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Develop project team</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Manage project team</a:t>
            </a:r>
          </a:p>
        </p:txBody>
      </p:sp>
      <p:pic>
        <p:nvPicPr>
          <p:cNvPr id="674" name="Shape 674"/>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675" name="Shape 67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76" name="Shape 67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381000" y="1143000"/>
            <a:ext cx="8458200" cy="37242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 IT employment topped 4 million for the first time in 2008</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Several IT-related occupations will be among the top 30 fastest-growing occupations in the U.S. between now and 2016, with network systems/data communications analysts and computer software engineers listed as numbers one and four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staff struggle to transition to project management, CIOs argue, and complain that educational institutions are not putting adequate focus on these skills through coursework</a:t>
            </a:r>
          </a:p>
        </p:txBody>
      </p:sp>
      <p:pic>
        <p:nvPicPr>
          <p:cNvPr id="239" name="Shape 239"/>
          <p:cNvPicPr preferRelativeResize="0"/>
          <p:nvPr/>
        </p:nvPicPr>
        <p:blipFill rotWithShape="1">
          <a:blip r:embed="rId3">
            <a:alphaModFix/>
          </a:blip>
          <a:srcRect b="0" l="0" r="0" t="0"/>
          <a:stretch/>
        </p:blipFill>
        <p:spPr>
          <a:xfrm>
            <a:off x="42861" y="225425"/>
            <a:ext cx="9107487" cy="987425"/>
          </a:xfrm>
          <a:prstGeom prst="rect">
            <a:avLst/>
          </a:prstGeom>
          <a:noFill/>
          <a:ln>
            <a:noFill/>
          </a:ln>
        </p:spPr>
      </p:pic>
      <p:sp>
        <p:nvSpPr>
          <p:cNvPr id="240" name="Shape 24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1" name="Shape 2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Proactive organizations are addressing workforce needs by:</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Improving benefits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Redefining work hours and incentives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Finding future workers</a:t>
            </a:r>
          </a:p>
        </p:txBody>
      </p:sp>
      <p:pic>
        <p:nvPicPr>
          <p:cNvPr id="247" name="Shape 24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48" name="Shape 24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9" name="Shape 24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381000" y="838200"/>
            <a:ext cx="8458200" cy="53339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Here’s the dirty little secret: U.S. productivity is No. 1 in the world when productivity is measured as gross domestic product per worker, but our lead vanishes when productivity is measured as GDP per hour worked…Europeans take an average of six to seven weeks of paid annual leave, compared with just 12 days in the United States; twice as many American as European workers put in more than 48 hours per week</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Sociologists have shown that many Americans, especially men, would like to have more family or leisure time; recent surveys show that many Americans are willing to sacrifice up to a quarter of their salaries in return for more time off </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55" name="Shape 255"/>
          <p:cNvPicPr preferRelativeResize="0"/>
          <p:nvPr/>
        </p:nvPicPr>
        <p:blipFill rotWithShape="1">
          <a:blip r:embed="rId3">
            <a:alphaModFix/>
          </a:blip>
          <a:srcRect b="0" l="0" r="0" t="0"/>
          <a:stretch/>
        </p:blipFill>
        <p:spPr>
          <a:xfrm>
            <a:off x="146050" y="146050"/>
            <a:ext cx="8547100" cy="787400"/>
          </a:xfrm>
          <a:prstGeom prst="rect">
            <a:avLst/>
          </a:prstGeom>
          <a:noFill/>
          <a:ln>
            <a:noFill/>
          </a:ln>
        </p:spPr>
      </p:pic>
      <p:sp>
        <p:nvSpPr>
          <p:cNvPr id="256" name="Shape 25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7" name="Shape 25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8.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