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2.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44.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3.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1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24.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 id="2147483680"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0" Type="http://schemas.openxmlformats.org/officeDocument/2006/relationships/slide" Target="slides/slide15.xml"/><Relationship Id="rId31" Type="http://schemas.openxmlformats.org/officeDocument/2006/relationships/slide" Target="slides/slide16.xml"/><Relationship Id="rId34" Type="http://schemas.openxmlformats.org/officeDocument/2006/relationships/slide" Target="slides/slide19.xml"/><Relationship Id="rId35" Type="http://schemas.openxmlformats.org/officeDocument/2006/relationships/slide" Target="slides/slide20.xml"/><Relationship Id="rId32" Type="http://schemas.openxmlformats.org/officeDocument/2006/relationships/slide" Target="slides/slide17.xml"/><Relationship Id="rId33" Type="http://schemas.openxmlformats.org/officeDocument/2006/relationships/slide" Target="slides/slide18.xml"/><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2" Type="http://schemas.openxmlformats.org/officeDocument/2006/relationships/presProps" Target="presProps.xml"/><Relationship Id="rId1" Type="http://schemas.openxmlformats.org/officeDocument/2006/relationships/theme" Target="theme/theme5.xml"/><Relationship Id="rId40" Type="http://schemas.openxmlformats.org/officeDocument/2006/relationships/slide" Target="slides/slide25.xml"/><Relationship Id="rId4" Type="http://schemas.openxmlformats.org/officeDocument/2006/relationships/slideMaster" Target="slideMasters/slideMaster1.xml"/><Relationship Id="rId41" Type="http://schemas.openxmlformats.org/officeDocument/2006/relationships/slide" Target="slides/slide26.xml"/><Relationship Id="rId3" Type="http://schemas.openxmlformats.org/officeDocument/2006/relationships/tableStyles" Target="tableStyles.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3.xml"/><Relationship Id="rId59" Type="http://schemas.openxmlformats.org/officeDocument/2006/relationships/slide" Target="slides/slide44.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2.xml"/><Relationship Id="rId56" Type="http://schemas.openxmlformats.org/officeDocument/2006/relationships/slide" Target="slides/slide41.xml"/><Relationship Id="rId55" Type="http://schemas.openxmlformats.org/officeDocument/2006/relationships/slide" Target="slides/slide40.xml"/><Relationship Id="rId54" Type="http://schemas.openxmlformats.org/officeDocument/2006/relationships/slide" Target="slides/slide39.xml"/><Relationship Id="rId53" Type="http://schemas.openxmlformats.org/officeDocument/2006/relationships/slide" Target="slides/slide38.xml"/><Relationship Id="rId52" Type="http://schemas.openxmlformats.org/officeDocument/2006/relationships/slide" Target="slides/slide37.xml"/><Relationship Id="rId51" Type="http://schemas.openxmlformats.org/officeDocument/2006/relationships/slide" Target="slides/slide36.xml"/><Relationship Id="rId50" Type="http://schemas.openxmlformats.org/officeDocument/2006/relationships/slide" Target="slides/slide35.xml"/><Relationship Id="rId29" Type="http://schemas.openxmlformats.org/officeDocument/2006/relationships/slide" Target="slides/slide14.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21" Type="http://schemas.openxmlformats.org/officeDocument/2006/relationships/slide" Target="slides/slide6.xml"/><Relationship Id="rId22" Type="http://schemas.openxmlformats.org/officeDocument/2006/relationships/slide" Target="slides/slide7.xml"/><Relationship Id="rId60" Type="http://schemas.openxmlformats.org/officeDocument/2006/relationships/slide" Target="slides/slide45.xml"/><Relationship Id="rId23" Type="http://schemas.openxmlformats.org/officeDocument/2006/relationships/slide" Target="slides/slide8.xml"/><Relationship Id="rId24" Type="http://schemas.openxmlformats.org/officeDocument/2006/relationships/slide" Target="slides/slide9.xml"/><Relationship Id="rId20" Type="http://schemas.openxmlformats.org/officeDocument/2006/relationships/slide" Target="slides/slide5.xml"/><Relationship Id="rId66" Type="http://schemas.openxmlformats.org/officeDocument/2006/relationships/slide" Target="slides/slide51.xml"/><Relationship Id="rId65" Type="http://schemas.openxmlformats.org/officeDocument/2006/relationships/slide" Target="slides/slide50.xml"/><Relationship Id="rId67" Type="http://schemas.openxmlformats.org/officeDocument/2006/relationships/slide" Target="slides/slide52.xml"/><Relationship Id="rId62" Type="http://schemas.openxmlformats.org/officeDocument/2006/relationships/slide" Target="slides/slide47.xml"/><Relationship Id="rId61" Type="http://schemas.openxmlformats.org/officeDocument/2006/relationships/slide" Target="slides/slide46.xml"/><Relationship Id="rId64" Type="http://schemas.openxmlformats.org/officeDocument/2006/relationships/slide" Target="slides/slide49.xml"/><Relationship Id="rId63"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6" name="Shape 2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207" name="Shape 20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8" name="Shape 4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7" name="Shape 5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5" name="Shape 5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3" name="Shape 5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0" name="Shape 5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6" name="Shape 5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4" name="Shape 5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0" name="Shape 5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6" name="Shape 5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2" name="Shape 602"/>
        <p:cNvGrpSpPr/>
        <p:nvPr/>
      </p:nvGrpSpPr>
      <p:grpSpPr>
        <a:xfrm>
          <a:off x="0" y="0"/>
          <a:ext cx="0" cy="0"/>
          <a:chOff x="0" y="0"/>
          <a:chExt cx="0" cy="0"/>
        </a:xfrm>
      </p:grpSpPr>
      <p:sp>
        <p:nvSpPr>
          <p:cNvPr id="603" name="Shape 6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04" name="Shape 6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2" name="Shape 6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8" name="Shape 618"/>
        <p:cNvGrpSpPr/>
        <p:nvPr/>
      </p:nvGrpSpPr>
      <p:grpSpPr>
        <a:xfrm>
          <a:off x="0" y="0"/>
          <a:ext cx="0" cy="0"/>
          <a:chOff x="0" y="0"/>
          <a:chExt cx="0" cy="0"/>
        </a:xfrm>
      </p:grpSpPr>
      <p:sp>
        <p:nvSpPr>
          <p:cNvPr id="619" name="Shape 6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20" name="Shape 6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Rambla"/>
              <a:buChar char=""/>
              <a:defRPr/>
            </a:lvl1pPr>
            <a:lvl2pPr indent="-93662" marL="620713" rtl="0" algn="l">
              <a:spcBef>
                <a:spcPts val="325"/>
              </a:spcBef>
              <a:spcAft>
                <a:spcPts val="0"/>
              </a:spcAft>
              <a:buClr>
                <a:schemeClr val="accent1"/>
              </a:buClr>
              <a:buFont typeface="Rambla"/>
              <a:buChar char="◦"/>
              <a:defRPr/>
            </a:lvl2pPr>
            <a:lvl3pPr indent="-103187" marL="858838" rtl="0" algn="l">
              <a:spcBef>
                <a:spcPts val="350"/>
              </a:spcBef>
              <a:spcAft>
                <a:spcPts val="0"/>
              </a:spcAft>
              <a:buClr>
                <a:schemeClr val="accent2"/>
              </a:buClr>
              <a:buFont typeface="Rambla"/>
              <a:buChar char="⚫"/>
              <a:defRPr/>
            </a:lvl3pPr>
            <a:lvl4pPr indent="-107950" marL="1143000" rtl="0" algn="l">
              <a:spcBef>
                <a:spcPts val="350"/>
              </a:spcBef>
              <a:spcAft>
                <a:spcPts val="0"/>
              </a:spcAft>
              <a:buClr>
                <a:schemeClr val="accent2"/>
              </a:buClr>
              <a:buFont typeface="Rambla"/>
              <a:buChar char="⚫"/>
              <a:defRPr/>
            </a:lvl4pPr>
            <a:lvl5pPr indent="-114300" marL="1371600" rtl="0" algn="l">
              <a:spcBef>
                <a:spcPts val="350"/>
              </a:spcBef>
              <a:spcAft>
                <a:spcPts val="0"/>
              </a:spcAft>
              <a:buClr>
                <a:schemeClr val="accent2"/>
              </a:buClr>
              <a:buFont typeface="Rambla"/>
              <a:buChar char="⚫"/>
              <a:defRPr/>
            </a:lvl5pPr>
            <a:lvl6pPr indent="-114300" marL="1600200" rtl="0" algn="l">
              <a:spcBef>
                <a:spcPts val="350"/>
              </a:spcBef>
              <a:buClr>
                <a:schemeClr val="accent3"/>
              </a:buClr>
              <a:buFont typeface="Rambla"/>
              <a:buChar char="◾"/>
              <a:defRPr/>
            </a:lvl6pPr>
            <a:lvl7pPr indent="-127000" marL="1828800" rtl="0" algn="l">
              <a:spcBef>
                <a:spcPts val="350"/>
              </a:spcBef>
              <a:buClr>
                <a:schemeClr val="accent3"/>
              </a:buClr>
              <a:buFont typeface="Rambla"/>
              <a:buChar char="◾"/>
              <a:defRPr/>
            </a:lvl7pPr>
            <a:lvl8pPr indent="-127000" marL="2057400" rtl="0" algn="l">
              <a:spcBef>
                <a:spcPts val="350"/>
              </a:spcBef>
              <a:buClr>
                <a:schemeClr val="accent3"/>
              </a:buClr>
              <a:buFont typeface="Rambla"/>
              <a:buChar char="◾"/>
              <a:defRPr/>
            </a:lvl8pPr>
            <a:lvl9pPr indent="-127000" marL="2286000" rtl="0" algn="l">
              <a:spcBef>
                <a:spcPts val="350"/>
              </a:spcBef>
              <a:buClr>
                <a:schemeClr val="accent3"/>
              </a:buClr>
              <a:buFont typeface="Rambla"/>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Rambla"/>
              <a:buChar char=""/>
              <a:defRPr/>
            </a:lvl1pPr>
            <a:lvl2pPr indent="-93662" marL="620713" rtl="0" algn="l">
              <a:spcBef>
                <a:spcPts val="325"/>
              </a:spcBef>
              <a:spcAft>
                <a:spcPts val="0"/>
              </a:spcAft>
              <a:buClr>
                <a:schemeClr val="accent1"/>
              </a:buClr>
              <a:buFont typeface="Rambla"/>
              <a:buChar char="◦"/>
              <a:defRPr/>
            </a:lvl2pPr>
            <a:lvl3pPr indent="-103187" marL="858838" rtl="0" algn="l">
              <a:spcBef>
                <a:spcPts val="350"/>
              </a:spcBef>
              <a:spcAft>
                <a:spcPts val="0"/>
              </a:spcAft>
              <a:buClr>
                <a:schemeClr val="accent2"/>
              </a:buClr>
              <a:buFont typeface="Rambla"/>
              <a:buChar char="⚫"/>
              <a:defRPr/>
            </a:lvl3pPr>
            <a:lvl4pPr indent="-107950" marL="1143000" rtl="0" algn="l">
              <a:spcBef>
                <a:spcPts val="350"/>
              </a:spcBef>
              <a:spcAft>
                <a:spcPts val="0"/>
              </a:spcAft>
              <a:buClr>
                <a:schemeClr val="accent2"/>
              </a:buClr>
              <a:buFont typeface="Rambla"/>
              <a:buChar char="⚫"/>
              <a:defRPr/>
            </a:lvl4pPr>
            <a:lvl5pPr indent="-114300" marL="1371600" rtl="0" algn="l">
              <a:spcBef>
                <a:spcPts val="350"/>
              </a:spcBef>
              <a:spcAft>
                <a:spcPts val="0"/>
              </a:spcAft>
              <a:buClr>
                <a:schemeClr val="accent2"/>
              </a:buClr>
              <a:buFont typeface="Rambla"/>
              <a:buChar char="⚫"/>
              <a:defRPr/>
            </a:lvl5pPr>
            <a:lvl6pPr indent="-114300" marL="1600200" rtl="0" algn="l">
              <a:spcBef>
                <a:spcPts val="350"/>
              </a:spcBef>
              <a:buClr>
                <a:schemeClr val="accent3"/>
              </a:buClr>
              <a:buFont typeface="Rambla"/>
              <a:buChar char="◾"/>
              <a:defRPr/>
            </a:lvl6pPr>
            <a:lvl7pPr indent="-127000" marL="1828800" rtl="0" algn="l">
              <a:spcBef>
                <a:spcPts val="350"/>
              </a:spcBef>
              <a:buClr>
                <a:schemeClr val="accent3"/>
              </a:buClr>
              <a:buFont typeface="Rambla"/>
              <a:buChar char="◾"/>
              <a:defRPr/>
            </a:lvl7pPr>
            <a:lvl8pPr indent="-127000" marL="2057400" rtl="0" algn="l">
              <a:spcBef>
                <a:spcPts val="350"/>
              </a:spcBef>
              <a:buClr>
                <a:schemeClr val="accent3"/>
              </a:buClr>
              <a:buFont typeface="Rambla"/>
              <a:buChar char="◾"/>
              <a:defRPr/>
            </a:lvl8pPr>
            <a:lvl9pPr indent="-127000" marL="2286000" rtl="0" algn="l">
              <a:spcBef>
                <a:spcPts val="350"/>
              </a:spcBef>
              <a:buClr>
                <a:schemeClr val="accent3"/>
              </a:buClr>
              <a:buFont typeface="Rambla"/>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2" name="Shape 82"/>
        <p:cNvGrpSpPr/>
        <p:nvPr/>
      </p:nvGrpSpPr>
      <p:grpSpPr>
        <a:xfrm>
          <a:off x="0" y="0"/>
          <a:ext cx="0" cy="0"/>
          <a:chOff x="0" y="0"/>
          <a:chExt cx="0" cy="0"/>
        </a:xfrm>
      </p:grpSpPr>
      <p:sp>
        <p:nvSpPr>
          <p:cNvPr id="83" name="Shape 83"/>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4" name="Shape 84"/>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Rambla"/>
              <a:buNone/>
              <a:defRPr/>
            </a:lvl1pPr>
            <a:lvl2pPr indent="0" marL="457200" marR="0" rtl="0" algn="ctr">
              <a:spcBef>
                <a:spcPts val="325"/>
              </a:spcBef>
              <a:spcAft>
                <a:spcPts val="0"/>
              </a:spcAft>
              <a:buClr>
                <a:schemeClr val="accent1"/>
              </a:buClr>
              <a:buFont typeface="Rambla"/>
              <a:buNone/>
              <a:defRPr/>
            </a:lvl2pPr>
            <a:lvl3pPr indent="0" marL="914400" marR="0" rtl="0" algn="ctr">
              <a:spcBef>
                <a:spcPts val="350"/>
              </a:spcBef>
              <a:spcAft>
                <a:spcPts val="0"/>
              </a:spcAft>
              <a:buClr>
                <a:schemeClr val="accent2"/>
              </a:buClr>
              <a:buFont typeface="Rambla"/>
              <a:buNone/>
              <a:defRPr/>
            </a:lvl3pPr>
            <a:lvl4pPr indent="0" marL="1371600" marR="0" rtl="0" algn="ctr">
              <a:spcBef>
                <a:spcPts val="350"/>
              </a:spcBef>
              <a:spcAft>
                <a:spcPts val="0"/>
              </a:spcAft>
              <a:buClr>
                <a:schemeClr val="accent2"/>
              </a:buClr>
              <a:buFont typeface="Rambla"/>
              <a:buNone/>
              <a:defRPr/>
            </a:lvl4pPr>
            <a:lvl5pPr indent="0" marL="1828800" marR="0" rtl="0" algn="ctr">
              <a:spcBef>
                <a:spcPts val="350"/>
              </a:spcBef>
              <a:spcAft>
                <a:spcPts val="0"/>
              </a:spcAft>
              <a:buClr>
                <a:schemeClr val="accent2"/>
              </a:buClr>
              <a:buFont typeface="Rambla"/>
              <a:buNone/>
              <a:defRPr/>
            </a:lvl5pPr>
            <a:lvl6pPr indent="0" marL="2286000" marR="0" rtl="0" algn="ctr">
              <a:spcBef>
                <a:spcPts val="350"/>
              </a:spcBef>
              <a:buClr>
                <a:schemeClr val="accent3"/>
              </a:buClr>
              <a:buFont typeface="Rambla"/>
              <a:buNone/>
              <a:defRPr/>
            </a:lvl6pPr>
            <a:lvl7pPr indent="0" marL="2743200" marR="0" rtl="0" algn="ctr">
              <a:spcBef>
                <a:spcPts val="350"/>
              </a:spcBef>
              <a:buClr>
                <a:schemeClr val="accent3"/>
              </a:buClr>
              <a:buFont typeface="Rambla"/>
              <a:buNone/>
              <a:defRPr/>
            </a:lvl7pPr>
            <a:lvl8pPr indent="0" marL="3200400" marR="0" rtl="0" algn="ctr">
              <a:spcBef>
                <a:spcPts val="350"/>
              </a:spcBef>
              <a:buClr>
                <a:schemeClr val="accent3"/>
              </a:buClr>
              <a:buFont typeface="Rambla"/>
              <a:buNone/>
              <a:defRPr/>
            </a:lvl8pPr>
            <a:lvl9pPr indent="0" marL="3657600" marR="0" rtl="0" algn="ctr">
              <a:spcBef>
                <a:spcPts val="350"/>
              </a:spcBef>
              <a:buClr>
                <a:schemeClr val="accent3"/>
              </a:buClr>
              <a:buFont typeface="Rambla"/>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7" name="Shape 97"/>
        <p:cNvGrpSpPr/>
        <p:nvPr/>
      </p:nvGrpSpPr>
      <p:grpSpPr>
        <a:xfrm>
          <a:off x="0" y="0"/>
          <a:ext cx="0" cy="0"/>
          <a:chOff x="0" y="0"/>
          <a:chExt cx="0" cy="0"/>
        </a:xfrm>
      </p:grpSpPr>
      <p:sp>
        <p:nvSpPr>
          <p:cNvPr id="98" name="Shape 9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9" name="Shape 9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4" name="Shape 114"/>
        <p:cNvGrpSpPr/>
        <p:nvPr/>
      </p:nvGrpSpPr>
      <p:grpSpPr>
        <a:xfrm>
          <a:off x="0" y="0"/>
          <a:ext cx="0" cy="0"/>
          <a:chOff x="0" y="0"/>
          <a:chExt cx="0" cy="0"/>
        </a:xfrm>
      </p:grpSpPr>
      <p:sp>
        <p:nvSpPr>
          <p:cNvPr id="115" name="Shape 115"/>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6" name="Shape 116"/>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Rambla"/>
              <a:buNone/>
              <a:defRPr/>
            </a:lvl1pPr>
            <a:lvl2pPr rtl="0">
              <a:spcBef>
                <a:spcPts val="0"/>
              </a:spcBef>
              <a:buClr>
                <a:schemeClr val="lt1"/>
              </a:buClr>
              <a:buFont typeface="Rambla"/>
              <a:buNone/>
              <a:defRPr/>
            </a:lvl2pPr>
            <a:lvl3pPr rtl="0">
              <a:spcBef>
                <a:spcPts val="0"/>
              </a:spcBef>
              <a:buClr>
                <a:schemeClr val="lt1"/>
              </a:buClr>
              <a:buFont typeface="Rambla"/>
              <a:buNone/>
              <a:defRPr/>
            </a:lvl3pPr>
            <a:lvl4pPr rtl="0">
              <a:spcBef>
                <a:spcPts val="0"/>
              </a:spcBef>
              <a:buClr>
                <a:schemeClr val="lt1"/>
              </a:buClr>
              <a:buFont typeface="Rambla"/>
              <a:buNone/>
              <a:defRPr/>
            </a:lvl4pPr>
            <a:lvl5pPr rtl="0">
              <a:spcBef>
                <a:spcPts val="0"/>
              </a:spcBef>
              <a:buClr>
                <a:schemeClr val="lt1"/>
              </a:buClr>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9" name="Shape 129"/>
        <p:cNvGrpSpPr/>
        <p:nvPr/>
      </p:nvGrpSpPr>
      <p:grpSpPr>
        <a:xfrm>
          <a:off x="0" y="0"/>
          <a:ext cx="0" cy="0"/>
          <a:chOff x="0" y="0"/>
          <a:chExt cx="0" cy="0"/>
        </a:xfrm>
      </p:grpSpPr>
      <p:sp>
        <p:nvSpPr>
          <p:cNvPr id="130" name="Shape 130"/>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1" name="Shape 131"/>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9" name="Shape 139"/>
        <p:cNvGrpSpPr/>
        <p:nvPr/>
      </p:nvGrpSpPr>
      <p:grpSpPr>
        <a:xfrm>
          <a:off x="0" y="0"/>
          <a:ext cx="0" cy="0"/>
          <a:chOff x="0" y="0"/>
          <a:chExt cx="0" cy="0"/>
        </a:xfrm>
      </p:grpSpPr>
      <p:sp>
        <p:nvSpPr>
          <p:cNvPr id="140" name="Shape 140"/>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1" name="Shape 141"/>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0" name="Shape 17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77" name="Shape 177"/>
        <p:cNvGrpSpPr/>
        <p:nvPr/>
      </p:nvGrpSpPr>
      <p:grpSpPr>
        <a:xfrm>
          <a:off x="0" y="0"/>
          <a:ext cx="0" cy="0"/>
          <a:chOff x="0" y="0"/>
          <a:chExt cx="0" cy="0"/>
        </a:xfrm>
      </p:grpSpPr>
      <p:sp>
        <p:nvSpPr>
          <p:cNvPr id="178" name="Shape 178"/>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9" name="Shape 179"/>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0" name="Shape 180"/>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5" name="Shape 195"/>
        <p:cNvGrpSpPr/>
        <p:nvPr/>
      </p:nvGrpSpPr>
      <p:grpSpPr>
        <a:xfrm>
          <a:off x="0" y="0"/>
          <a:ext cx="0" cy="0"/>
          <a:chOff x="0" y="0"/>
          <a:chExt cx="0" cy="0"/>
        </a:xfrm>
      </p:grpSpPr>
      <p:sp>
        <p:nvSpPr>
          <p:cNvPr id="196" name="Shape 196"/>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7" name="Shape 197"/>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98" name="Shape 198"/>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3.jpg"/><Relationship Id="rId3" Type="http://schemas.openxmlformats.org/officeDocument/2006/relationships/theme" Target="../theme/theme3.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5.jpg"/><Relationship Id="rId4" Type="http://schemas.openxmlformats.org/officeDocument/2006/relationships/slideLayout" Target="../slideLayouts/slideLayout22.xml"/><Relationship Id="rId3" Type="http://schemas.openxmlformats.org/officeDocument/2006/relationships/image" Target="../media/image00.png"/><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slideLayout" Target="../slideLayouts/slideLayout13.xml"/><Relationship Id="rId3" Type="http://schemas.openxmlformats.org/officeDocument/2006/relationships/slideLayout" Target="../slideLayouts/slideLayout12.xml"/><Relationship Id="rId5"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4.png"/><Relationship Id="rId1" Type="http://schemas.openxmlformats.org/officeDocument/2006/relationships/image" Target="../media/image02.png"/><Relationship Id="rId4" Type="http://schemas.openxmlformats.org/officeDocument/2006/relationships/theme" Target="../theme/theme12.xml"/><Relationship Id="rId3"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2.xml"/><Relationship Id="rId3"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5.jpg"/><Relationship Id="rId4" Type="http://schemas.openxmlformats.org/officeDocument/2006/relationships/slideLayout" Target="../slideLayouts/slideLayout16.xml"/><Relationship Id="rId3" Type="http://schemas.openxmlformats.org/officeDocument/2006/relationships/image" Target="../media/image00.png"/><Relationship Id="rId5"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5.jpg"/><Relationship Id="rId4" Type="http://schemas.openxmlformats.org/officeDocument/2006/relationships/slideLayout" Target="../slideLayouts/slideLayout17.xml"/><Relationship Id="rId3" Type="http://schemas.openxmlformats.org/officeDocument/2006/relationships/image" Target="../media/image00.png"/><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03.jpg"/><Relationship Id="rId3" Type="http://schemas.openxmlformats.org/officeDocument/2006/relationships/theme" Target="../theme/theme11.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5.jpg"/><Relationship Id="rId4" Type="http://schemas.openxmlformats.org/officeDocument/2006/relationships/slideLayout" Target="../slideLayouts/slideLayout19.xml"/><Relationship Id="rId3" Type="http://schemas.openxmlformats.org/officeDocument/2006/relationships/image" Target="../media/image00.png"/><Relationship Id="rId5" Type="http://schemas.openxmlformats.org/officeDocument/2006/relationships/theme" Target="../theme/theme6.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9.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1" name="Shape 171"/>
        <p:cNvGrpSpPr/>
        <p:nvPr/>
      </p:nvGrpSpPr>
      <p:grpSpPr>
        <a:xfrm>
          <a:off x="0" y="0"/>
          <a:ext cx="0" cy="0"/>
          <a:chOff x="0" y="0"/>
          <a:chExt cx="0" cy="0"/>
        </a:xfrm>
      </p:grpSpPr>
      <p:sp>
        <p:nvSpPr>
          <p:cNvPr id="172" name="Shape 17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73" name="Shape 173"/>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74" name="Shape 174"/>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5" name="Shape 175"/>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6" name="Shape 176"/>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81" name="Shape 181"/>
        <p:cNvGrpSpPr/>
        <p:nvPr/>
      </p:nvGrpSpPr>
      <p:grpSpPr>
        <a:xfrm>
          <a:off x="0" y="0"/>
          <a:ext cx="0" cy="0"/>
          <a:chOff x="0" y="0"/>
          <a:chExt cx="0" cy="0"/>
        </a:xfrm>
      </p:grpSpPr>
      <p:sp>
        <p:nvSpPr>
          <p:cNvPr id="182" name="Shape 18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83" name="Shape 18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84" name="Shape 184"/>
          <p:cNvGrpSpPr/>
          <p:nvPr/>
        </p:nvGrpSpPr>
        <p:grpSpPr>
          <a:xfrm>
            <a:off x="-12700" y="5784850"/>
            <a:ext cx="3414712" cy="1092199"/>
            <a:chOff x="-12700" y="5784850"/>
            <a:chExt cx="3414712" cy="1092199"/>
          </a:xfrm>
        </p:grpSpPr>
        <p:pic>
          <p:nvPicPr>
            <p:cNvPr id="185" name="Shape 18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86" name="Shape 18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87" name="Shape 18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88" name="Shape 188"/>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89" name="Shape 189"/>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90" name="Shape 19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91" name="Shape 19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92" name="Shape 19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3" name="Shape 19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4" name="Shape 19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
        <p:nvSpPr>
          <p:cNvPr id="69" name="Shape 69"/>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0" name="Shape 70"/>
          <p:cNvGrpSpPr/>
          <p:nvPr/>
        </p:nvGrpSpPr>
        <p:grpSpPr>
          <a:xfrm>
            <a:off x="-12192" y="4953000"/>
            <a:ext cx="9162288" cy="1917191"/>
            <a:chOff x="0" y="0"/>
            <a:chExt cx="2147483646" cy="2147483647"/>
          </a:xfrm>
        </p:grpSpPr>
        <p:sp>
          <p:nvSpPr>
            <p:cNvPr id="71" name="Shape 71"/>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2" name="Shape 72"/>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3" name="Shape 73"/>
            <p:cNvGrpSpPr/>
            <p:nvPr/>
          </p:nvGrpSpPr>
          <p:grpSpPr>
            <a:xfrm>
              <a:off x="1428940" y="44383138"/>
              <a:ext cx="2146054706" cy="2103100508"/>
              <a:chOff x="0" y="0"/>
              <a:chExt cx="2147483647" cy="2147483647"/>
            </a:xfrm>
          </p:grpSpPr>
          <p:pic>
            <p:nvPicPr>
              <p:cNvPr id="74" name="Shape 74"/>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5" name="Shape 75"/>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6" name="Shape 76"/>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8" name="Shape 7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79" name="Shape 7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0" name="Shape 8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1"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x="0" y="0"/>
          <a:ext cx="0" cy="0"/>
          <a:chOff x="0" y="0"/>
          <a:chExt cx="0" cy="0"/>
        </a:xfrm>
      </p:grpSpPr>
      <p:sp>
        <p:nvSpPr>
          <p:cNvPr id="86" name="Shape 86"/>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7" name="Shape 87"/>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8" name="Shape 88"/>
          <p:cNvGrpSpPr/>
          <p:nvPr/>
        </p:nvGrpSpPr>
        <p:grpSpPr>
          <a:xfrm>
            <a:off x="-12700" y="5784850"/>
            <a:ext cx="3414712" cy="1092199"/>
            <a:chOff x="-12700" y="5784850"/>
            <a:chExt cx="3414712" cy="1092199"/>
          </a:xfrm>
        </p:grpSpPr>
        <p:pic>
          <p:nvPicPr>
            <p:cNvPr id="89" name="Shape 89"/>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0" name="Shape 90"/>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1" name="Shape 91"/>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2" name="Shape 92"/>
          <p:cNvSpPr txBox="1"/>
          <p:nvPr/>
        </p:nvSpPr>
        <p:spPr>
          <a:xfrm>
            <a:off x="4876800" y="6581775"/>
            <a:ext cx="1223961"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3" name="Shape 9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4" name="Shape 9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95" name="Shape 95"/>
          <p:cNvSpPr txBox="1"/>
          <p:nvPr>
            <p:ph idx="11" type="ftr"/>
          </p:nvPr>
        </p:nvSpPr>
        <p:spPr>
          <a:xfrm>
            <a:off x="0" y="6492875"/>
            <a:ext cx="2351086"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6" name="Shape 96"/>
          <p:cNvSpPr txBox="1"/>
          <p:nvPr>
            <p:ph idx="12" type="sldNum"/>
          </p:nvPr>
        </p:nvSpPr>
        <p:spPr>
          <a:xfrm>
            <a:off x="8610600" y="6492875"/>
            <a:ext cx="533399"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0" name="Shape 100"/>
        <p:cNvGrpSpPr/>
        <p:nvPr/>
      </p:nvGrpSpPr>
      <p:grpSpPr>
        <a:xfrm>
          <a:off x="0" y="0"/>
          <a:ext cx="0" cy="0"/>
          <a:chOff x="0" y="0"/>
          <a:chExt cx="0" cy="0"/>
        </a:xfrm>
      </p:grpSpPr>
      <p:sp>
        <p:nvSpPr>
          <p:cNvPr id="101" name="Shape 10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2" name="Shape 10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3" name="Shape 103"/>
          <p:cNvGrpSpPr/>
          <p:nvPr/>
        </p:nvGrpSpPr>
        <p:grpSpPr>
          <a:xfrm>
            <a:off x="-12700" y="5784850"/>
            <a:ext cx="3414712" cy="1092199"/>
            <a:chOff x="-12700" y="5784850"/>
            <a:chExt cx="3414712" cy="1092199"/>
          </a:xfrm>
        </p:grpSpPr>
        <p:pic>
          <p:nvPicPr>
            <p:cNvPr id="104" name="Shape 10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5" name="Shape 10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6" name="Shape 10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7" name="Shape 107"/>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8" name="Shape 108"/>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0" name="Shape 11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11" name="Shape 11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2" name="Shape 11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7" name="Shape 117"/>
        <p:cNvGrpSpPr/>
        <p:nvPr/>
      </p:nvGrpSpPr>
      <p:grpSpPr>
        <a:xfrm>
          <a:off x="0" y="0"/>
          <a:ext cx="0" cy="0"/>
          <a:chOff x="0" y="0"/>
          <a:chExt cx="0" cy="0"/>
        </a:xfrm>
      </p:grpSpPr>
      <p:sp>
        <p:nvSpPr>
          <p:cNvPr id="118" name="Shape 118"/>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9" name="Shape 119"/>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0" name="Shape 120"/>
          <p:cNvGrpSpPr/>
          <p:nvPr/>
        </p:nvGrpSpPr>
        <p:grpSpPr>
          <a:xfrm>
            <a:off x="-12700" y="5784850"/>
            <a:ext cx="3414712" cy="1092199"/>
            <a:chOff x="-12700" y="5784850"/>
            <a:chExt cx="3414712" cy="1092199"/>
          </a:xfrm>
        </p:grpSpPr>
        <p:pic>
          <p:nvPicPr>
            <p:cNvPr id="121" name="Shape 121"/>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2" name="Shape 122"/>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3" name="Shape 123"/>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5" name="Shape 12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26" name="Shape 126"/>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7" name="Shape 127"/>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5" name="Shape 13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36" name="Shape 136"/>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7" name="Shape 137"/>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5" name="Shape 145"/>
        <p:cNvGrpSpPr/>
        <p:nvPr/>
      </p:nvGrpSpPr>
      <p:grpSpPr>
        <a:xfrm>
          <a:off x="0" y="0"/>
          <a:ext cx="0" cy="0"/>
          <a:chOff x="0" y="0"/>
          <a:chExt cx="0" cy="0"/>
        </a:xfrm>
      </p:grpSpPr>
      <p:sp>
        <p:nvSpPr>
          <p:cNvPr id="146" name="Shape 146"/>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7" name="Shape 147"/>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8" name="Shape 148"/>
          <p:cNvGrpSpPr/>
          <p:nvPr/>
        </p:nvGrpSpPr>
        <p:grpSpPr>
          <a:xfrm>
            <a:off x="-12700" y="5784850"/>
            <a:ext cx="3414712" cy="1092199"/>
            <a:chOff x="-12700" y="5784850"/>
            <a:chExt cx="3414712" cy="1092199"/>
          </a:xfrm>
        </p:grpSpPr>
        <p:pic>
          <p:nvPicPr>
            <p:cNvPr id="149" name="Shape 149"/>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0" name="Shape 150"/>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1" name="Shape 151"/>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2" name="Shape 15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3" name="Shape 153"/>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54" name="Shape 154"/>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5" name="Shape 155"/>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161" name="Shape 161"/>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162" name="Shape 162"/>
          <p:cNvGrpSpPr/>
          <p:nvPr/>
        </p:nvGrpSpPr>
        <p:grpSpPr>
          <a:xfrm>
            <a:off x="-12700" y="5784850"/>
            <a:ext cx="3414712" cy="1092199"/>
            <a:chOff x="-12700" y="5784850"/>
            <a:chExt cx="3414712" cy="1092199"/>
          </a:xfrm>
        </p:grpSpPr>
        <p:pic>
          <p:nvPicPr>
            <p:cNvPr id="163" name="Shape 163"/>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164" name="Shape 164"/>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165" name="Shape 165"/>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166" name="Shape 16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7" name="Shape 167"/>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Rambla"/>
              <a:buChar char=""/>
              <a:defRPr/>
            </a:lvl1pPr>
            <a:lvl2pPr indent="-93662" marL="620713" marR="0" rtl="0" algn="l">
              <a:spcBef>
                <a:spcPts val="325"/>
              </a:spcBef>
              <a:spcAft>
                <a:spcPts val="0"/>
              </a:spcAft>
              <a:buClr>
                <a:schemeClr val="accent1"/>
              </a:buClr>
              <a:buFont typeface="Rambla"/>
              <a:buChar char="◦"/>
              <a:defRPr/>
            </a:lvl2pPr>
            <a:lvl3pPr indent="-103187" marL="858838" marR="0" rtl="0" algn="l">
              <a:spcBef>
                <a:spcPts val="350"/>
              </a:spcBef>
              <a:spcAft>
                <a:spcPts val="0"/>
              </a:spcAft>
              <a:buClr>
                <a:schemeClr val="accent2"/>
              </a:buClr>
              <a:buFont typeface="Rambla"/>
              <a:buChar char="⚫"/>
              <a:defRPr/>
            </a:lvl3pPr>
            <a:lvl4pPr indent="-107950" marL="1143000" marR="0" rtl="0" algn="l">
              <a:spcBef>
                <a:spcPts val="350"/>
              </a:spcBef>
              <a:spcAft>
                <a:spcPts val="0"/>
              </a:spcAft>
              <a:buClr>
                <a:schemeClr val="accent2"/>
              </a:buClr>
              <a:buFont typeface="Rambla"/>
              <a:buChar char="⚫"/>
              <a:defRPr/>
            </a:lvl4pPr>
            <a:lvl5pPr indent="-114300" marL="1371600" marR="0" rtl="0" algn="l">
              <a:spcBef>
                <a:spcPts val="350"/>
              </a:spcBef>
              <a:spcAft>
                <a:spcPts val="0"/>
              </a:spcAft>
              <a:buClr>
                <a:schemeClr val="accent2"/>
              </a:buClr>
              <a:buFont typeface="Rambla"/>
              <a:buChar char="⚫"/>
              <a:defRPr/>
            </a:lvl5pPr>
            <a:lvl6pPr indent="-114300" marL="1600200" marR="0" rtl="0" algn="l">
              <a:spcBef>
                <a:spcPts val="350"/>
              </a:spcBef>
              <a:buClr>
                <a:schemeClr val="accent3"/>
              </a:buClr>
              <a:buFont typeface="Rambla"/>
              <a:buChar char="◾"/>
              <a:defRPr/>
            </a:lvl6pPr>
            <a:lvl7pPr indent="-127000" marL="1828800" marR="0" rtl="0" algn="l">
              <a:spcBef>
                <a:spcPts val="350"/>
              </a:spcBef>
              <a:buClr>
                <a:schemeClr val="accent3"/>
              </a:buClr>
              <a:buFont typeface="Rambla"/>
              <a:buChar char="◾"/>
              <a:defRPr/>
            </a:lvl7pPr>
            <a:lvl8pPr indent="-127000" marL="2057400" marR="0" rtl="0" algn="l">
              <a:spcBef>
                <a:spcPts val="350"/>
              </a:spcBef>
              <a:buClr>
                <a:schemeClr val="accent3"/>
              </a:buClr>
              <a:buFont typeface="Rambla"/>
              <a:buChar char="◾"/>
              <a:defRPr/>
            </a:lvl8pPr>
            <a:lvl9pPr indent="-127000" marL="2286000" marR="0" rtl="0" algn="l">
              <a:spcBef>
                <a:spcPts val="350"/>
              </a:spcBef>
              <a:buClr>
                <a:schemeClr val="accent3"/>
              </a:buClr>
              <a:buFont typeface="Rambla"/>
              <a:buChar char="◾"/>
              <a:defRPr/>
            </a:lvl9pPr>
          </a:lstStyle>
          <a:p/>
        </p:txBody>
      </p:sp>
      <p:sp>
        <p:nvSpPr>
          <p:cNvPr id="168" name="Shape 16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9" name="Shape 16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png"/><Relationship Id="rId3" Type="http://schemas.openxmlformats.org/officeDocument/2006/relationships/image" Target="../media/image0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jp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jp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4.jp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jp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3.jpg"/><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8.jpg"/><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5.jpg"/><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1.png"/><Relationship Id="rId3" Type="http://schemas.openxmlformats.org/officeDocument/2006/relationships/image" Target="../media/image42.png"/><Relationship Id="rId5"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3.png"/><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4.png"/><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 Id="rId3"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 Id="rId3"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 Id="rId3" Type="http://schemas.openxmlformats.org/officeDocument/2006/relationships/image" Target="../media/image0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 Id="rId3"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 Id="rId3" Type="http://schemas.openxmlformats.org/officeDocument/2006/relationships/image" Target="../media/image6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 Id="rId3" Type="http://schemas.openxmlformats.org/officeDocument/2006/relationships/image" Target="../media/image5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 Id="rId3"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 Id="rId3" Type="http://schemas.openxmlformats.org/officeDocument/2006/relationships/image" Target="../media/image6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 Id="rId3" Type="http://schemas.openxmlformats.org/officeDocument/2006/relationships/image" Target="../media/image6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 Id="rId3"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 Id="rId3"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69.png"/><Relationship Id="rId3"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 Id="rId3"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 Id="rId3" Type="http://schemas.openxmlformats.org/officeDocument/2006/relationships/image" Target="../media/image6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 Id="rId3"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5.jp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b="0" l="0" r="0" t="0"/>
          <a:stretch/>
        </p:blipFill>
        <p:spPr>
          <a:xfrm>
            <a:off x="530225" y="500062"/>
            <a:ext cx="8242300" cy="2468561"/>
          </a:xfrm>
          <a:prstGeom prst="rect">
            <a:avLst/>
          </a:prstGeom>
          <a:noFill/>
          <a:ln>
            <a:noFill/>
          </a:ln>
        </p:spPr>
      </p:pic>
      <p:sp>
        <p:nvSpPr>
          <p:cNvPr id="201" name="Shape 201"/>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202" name="Shape 202"/>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203" name="Shape 203"/>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idx="1" type="body"/>
          </p:nvPr>
        </p:nvSpPr>
        <p:spPr>
          <a:xfrm>
            <a:off x="381000" y="1371600"/>
            <a:ext cx="85343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Strategic planning</a:t>
            </a:r>
            <a:r>
              <a:rPr b="0" baseline="0" i="0" lang="en-US" sz="2700" u="none" cap="none" strike="noStrike">
                <a:solidFill>
                  <a:schemeClr val="dk1"/>
                </a:solidFill>
                <a:latin typeface="Arial"/>
                <a:ea typeface="Arial"/>
                <a:cs typeface="Arial"/>
                <a:sym typeface="Arial"/>
              </a:rPr>
              <a:t> involves determining long-term objectives, predicting future trends, and projecting the need for new products and services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Organizations often perform a </a:t>
            </a:r>
            <a:r>
              <a:rPr b="1" baseline="0" i="0" lang="en-US" sz="2700" u="none" cap="none" strike="noStrike">
                <a:solidFill>
                  <a:schemeClr val="dk1"/>
                </a:solidFill>
                <a:latin typeface="Arial"/>
                <a:ea typeface="Arial"/>
                <a:cs typeface="Arial"/>
                <a:sym typeface="Arial"/>
              </a:rPr>
              <a:t>SWOT analysis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Analyzing </a:t>
            </a:r>
            <a:r>
              <a:rPr b="1" baseline="0" i="0" lang="en-US" sz="2300" u="none" cap="none" strike="noStrike">
                <a:solidFill>
                  <a:schemeClr val="dk1"/>
                </a:solidFill>
                <a:latin typeface="Arial"/>
                <a:ea typeface="Arial"/>
                <a:cs typeface="Arial"/>
                <a:sym typeface="Arial"/>
              </a:rPr>
              <a:t>S</a:t>
            </a:r>
            <a:r>
              <a:rPr b="0" baseline="0" i="0" lang="en-US" sz="2300" u="none" cap="none" strike="noStrike">
                <a:solidFill>
                  <a:schemeClr val="dk1"/>
                </a:solidFill>
                <a:latin typeface="Arial"/>
                <a:ea typeface="Arial"/>
                <a:cs typeface="Arial"/>
                <a:sym typeface="Arial"/>
              </a:rPr>
              <a:t>trengths, </a:t>
            </a:r>
            <a:r>
              <a:rPr b="1" baseline="0" i="0" lang="en-US" sz="2300" u="none" cap="none" strike="noStrike">
                <a:solidFill>
                  <a:schemeClr val="dk1"/>
                </a:solidFill>
                <a:latin typeface="Arial"/>
                <a:ea typeface="Arial"/>
                <a:cs typeface="Arial"/>
                <a:sym typeface="Arial"/>
              </a:rPr>
              <a:t>W</a:t>
            </a:r>
            <a:r>
              <a:rPr b="0" baseline="0" i="0" lang="en-US" sz="2300" u="none" cap="none" strike="noStrike">
                <a:solidFill>
                  <a:schemeClr val="dk1"/>
                </a:solidFill>
                <a:latin typeface="Arial"/>
                <a:ea typeface="Arial"/>
                <a:cs typeface="Arial"/>
                <a:sym typeface="Arial"/>
              </a:rPr>
              <a:t>eaknesses, </a:t>
            </a:r>
            <a:r>
              <a:rPr b="1" baseline="0" i="0" lang="en-US" sz="2300" u="none" cap="none" strike="noStrike">
                <a:solidFill>
                  <a:schemeClr val="dk1"/>
                </a:solidFill>
                <a:latin typeface="Arial"/>
                <a:ea typeface="Arial"/>
                <a:cs typeface="Arial"/>
                <a:sym typeface="Arial"/>
              </a:rPr>
              <a:t>O</a:t>
            </a:r>
            <a:r>
              <a:rPr b="0" baseline="0" i="0" lang="en-US" sz="2300" u="none" cap="none" strike="noStrike">
                <a:solidFill>
                  <a:schemeClr val="dk1"/>
                </a:solidFill>
                <a:latin typeface="Arial"/>
                <a:ea typeface="Arial"/>
                <a:cs typeface="Arial"/>
                <a:sym typeface="Arial"/>
              </a:rPr>
              <a:t>pportunities, and </a:t>
            </a:r>
            <a:r>
              <a:rPr b="1" baseline="0" i="0" lang="en-US" sz="2300" u="none" cap="none" strike="noStrike">
                <a:solidFill>
                  <a:schemeClr val="dk1"/>
                </a:solidFill>
                <a:latin typeface="Arial"/>
                <a:ea typeface="Arial"/>
                <a:cs typeface="Arial"/>
                <a:sym typeface="Arial"/>
              </a:rPr>
              <a:t>T</a:t>
            </a:r>
            <a:r>
              <a:rPr b="0" baseline="0" i="0" lang="en-US" sz="2300" u="none" cap="none" strike="noStrike">
                <a:solidFill>
                  <a:schemeClr val="dk1"/>
                </a:solidFill>
                <a:latin typeface="Arial"/>
                <a:ea typeface="Arial"/>
                <a:cs typeface="Arial"/>
                <a:sym typeface="Arial"/>
              </a:rPr>
              <a:t>hreats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As part of strategic planning, organizations: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Identify potential projects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Use realistic methods to select which projects to work 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Formalize project initiation by issuing a project charter</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sp>
        <p:nvSpPr>
          <p:cNvPr id="275" name="Shape 275"/>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6" name="Shape 276"/>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77" name="Shape 27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3" name="Shape 283"/>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84" name="Shape 284"/>
          <p:cNvPicPr preferRelativeResize="0"/>
          <p:nvPr/>
        </p:nvPicPr>
        <p:blipFill rotWithShape="1">
          <a:blip r:embed="rId3">
            <a:alphaModFix/>
          </a:blip>
          <a:srcRect b="0" l="0" r="0" t="0"/>
          <a:stretch/>
        </p:blipFill>
        <p:spPr>
          <a:xfrm>
            <a:off x="115886" y="96836"/>
            <a:ext cx="8809036" cy="1208086"/>
          </a:xfrm>
          <a:prstGeom prst="rect">
            <a:avLst/>
          </a:prstGeom>
          <a:noFill/>
          <a:ln>
            <a:noFill/>
          </a:ln>
        </p:spPr>
      </p:pic>
      <p:pic>
        <p:nvPicPr>
          <p:cNvPr id="285" name="Shape 285"/>
          <p:cNvPicPr preferRelativeResize="0"/>
          <p:nvPr/>
        </p:nvPicPr>
        <p:blipFill rotWithShape="1">
          <a:blip r:embed="rId4">
            <a:alphaModFix/>
          </a:blip>
          <a:srcRect b="0" l="0" r="0" t="0"/>
          <a:stretch/>
        </p:blipFill>
        <p:spPr>
          <a:xfrm>
            <a:off x="69850" y="2106611"/>
            <a:ext cx="8845549" cy="269398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1" name="Shape 29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92" name="Shape 292"/>
          <p:cNvPicPr preferRelativeResize="0"/>
          <p:nvPr/>
        </p:nvPicPr>
        <p:blipFill rotWithShape="1">
          <a:blip r:embed="rId3">
            <a:alphaModFix/>
          </a:blip>
          <a:srcRect b="0" l="0" r="0" t="0"/>
          <a:stretch/>
        </p:blipFill>
        <p:spPr>
          <a:xfrm>
            <a:off x="225425" y="115886"/>
            <a:ext cx="8594724" cy="1347786"/>
          </a:xfrm>
          <a:prstGeom prst="rect">
            <a:avLst/>
          </a:prstGeom>
          <a:noFill/>
          <a:ln>
            <a:noFill/>
          </a:ln>
        </p:spPr>
      </p:pic>
      <p:pic>
        <p:nvPicPr>
          <p:cNvPr id="293" name="Shape 293"/>
          <p:cNvPicPr preferRelativeResize="0"/>
          <p:nvPr/>
        </p:nvPicPr>
        <p:blipFill rotWithShape="1">
          <a:blip r:embed="rId4">
            <a:alphaModFix/>
          </a:blip>
          <a:srcRect b="0" l="0" r="0" t="0"/>
          <a:stretch/>
        </p:blipFill>
        <p:spPr>
          <a:xfrm>
            <a:off x="990600" y="1482725"/>
            <a:ext cx="6705599" cy="417671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idx="1" type="body"/>
          </p:nvPr>
        </p:nvSpPr>
        <p:spPr>
          <a:xfrm>
            <a:off x="304800" y="914400"/>
            <a:ext cx="8305799"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200" u="none" cap="none" strike="noStrike">
                <a:solidFill>
                  <a:schemeClr val="dk1"/>
                </a:solidFill>
                <a:latin typeface="Arial"/>
                <a:ea typeface="Arial"/>
                <a:cs typeface="Arial"/>
                <a:sym typeface="Arial"/>
              </a:rPr>
              <a:t>Only one in seven product concepts comes to fruition; why is it that some companies like Proctor &amp; Gamble, Johnson and Johnson, Hewlett Packard, and Sony are consistently successful in NPD?</a:t>
            </a:r>
          </a:p>
          <a:p>
            <a:pPr indent="-265112" lvl="1" marL="620712" marR="0" rtl="0" algn="l">
              <a:lnSpc>
                <a:spcPct val="90000"/>
              </a:lnSpc>
              <a:spcBef>
                <a:spcPts val="300"/>
              </a:spcBef>
              <a:spcAft>
                <a:spcPts val="0"/>
              </a:spcAft>
              <a:buClr>
                <a:schemeClr val="accent1"/>
              </a:buClr>
              <a:buSzPct val="100000"/>
              <a:buFont typeface="Arial"/>
              <a:buChar char=""/>
            </a:pPr>
            <a:r>
              <a:rPr b="0" baseline="0" i="0" lang="en-US" sz="1900" u="none" cap="none" strike="noStrike">
                <a:solidFill>
                  <a:schemeClr val="dk1"/>
                </a:solidFill>
                <a:latin typeface="Arial"/>
                <a:ea typeface="Arial"/>
                <a:cs typeface="Arial"/>
                <a:sym typeface="Arial"/>
              </a:rPr>
              <a:t>Because they use a disciplined, systematic approach to NPD projects based on best practices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200" u="none" cap="none" strike="noStrike">
                <a:solidFill>
                  <a:schemeClr val="dk1"/>
                </a:solidFill>
                <a:latin typeface="Arial"/>
                <a:ea typeface="Arial"/>
                <a:cs typeface="Arial"/>
                <a:sym typeface="Arial"/>
              </a:rPr>
              <a:t>Four important forces behind NPD success include the following:</a:t>
            </a:r>
          </a:p>
          <a:p>
            <a:pPr indent="-265112" lvl="1" marL="620712" marR="0" rtl="0" algn="l">
              <a:lnSpc>
                <a:spcPct val="90000"/>
              </a:lnSpc>
              <a:spcBef>
                <a:spcPts val="300"/>
              </a:spcBef>
              <a:spcAft>
                <a:spcPts val="0"/>
              </a:spcAft>
              <a:buClr>
                <a:schemeClr val="accent1"/>
              </a:buClr>
              <a:buSzPct val="100000"/>
              <a:buFont typeface="Arial"/>
              <a:buAutoNum type="arabicPeriod"/>
            </a:pPr>
            <a:r>
              <a:rPr b="0" baseline="0" i="0" lang="en-US" sz="1900" u="none" cap="none" strike="noStrike">
                <a:solidFill>
                  <a:schemeClr val="dk1"/>
                </a:solidFill>
                <a:latin typeface="Arial"/>
                <a:ea typeface="Arial"/>
                <a:cs typeface="Arial"/>
                <a:sym typeface="Arial"/>
              </a:rPr>
              <a:t>A product innovation and technology strategy for the business</a:t>
            </a:r>
          </a:p>
          <a:p>
            <a:pPr indent="-265112" lvl="1" marL="620712" marR="0" rtl="0" algn="l">
              <a:lnSpc>
                <a:spcPct val="90000"/>
              </a:lnSpc>
              <a:spcBef>
                <a:spcPts val="300"/>
              </a:spcBef>
              <a:spcAft>
                <a:spcPts val="0"/>
              </a:spcAft>
              <a:buClr>
                <a:schemeClr val="accent1"/>
              </a:buClr>
              <a:buSzPct val="100000"/>
              <a:buFont typeface="Arial"/>
              <a:buAutoNum type="arabicPeriod"/>
            </a:pPr>
            <a:r>
              <a:rPr b="0" baseline="0" i="0" lang="en-US" sz="1900" u="none" cap="none" strike="noStrike">
                <a:solidFill>
                  <a:schemeClr val="dk1"/>
                </a:solidFill>
                <a:latin typeface="Arial"/>
                <a:ea typeface="Arial"/>
                <a:cs typeface="Arial"/>
                <a:sym typeface="Arial"/>
              </a:rPr>
              <a:t>Resource commitment and focusing on the right projects, or solid portfolio management</a:t>
            </a:r>
          </a:p>
          <a:p>
            <a:pPr indent="-265112" lvl="1" marL="620712" marR="0" rtl="0" algn="l">
              <a:lnSpc>
                <a:spcPct val="90000"/>
              </a:lnSpc>
              <a:spcBef>
                <a:spcPts val="300"/>
              </a:spcBef>
              <a:spcAft>
                <a:spcPts val="0"/>
              </a:spcAft>
              <a:buClr>
                <a:schemeClr val="accent1"/>
              </a:buClr>
              <a:buSzPct val="100000"/>
              <a:buFont typeface="Arial"/>
              <a:buAutoNum type="arabicPeriod"/>
            </a:pPr>
            <a:r>
              <a:rPr b="0" baseline="0" i="0" lang="en-US" sz="1900" u="none" cap="none" strike="noStrike">
                <a:solidFill>
                  <a:schemeClr val="dk1"/>
                </a:solidFill>
                <a:latin typeface="Arial"/>
                <a:ea typeface="Arial"/>
                <a:cs typeface="Arial"/>
                <a:sym typeface="Arial"/>
              </a:rPr>
              <a:t>An effective, flexible, and streamlined idea-to-launch process</a:t>
            </a:r>
          </a:p>
          <a:p>
            <a:pPr indent="-265112" lvl="1" marL="620712" marR="0" rtl="0" algn="l">
              <a:lnSpc>
                <a:spcPct val="90000"/>
              </a:lnSpc>
              <a:spcBef>
                <a:spcPts val="300"/>
              </a:spcBef>
              <a:spcAft>
                <a:spcPts val="0"/>
              </a:spcAft>
              <a:buClr>
                <a:schemeClr val="accent1"/>
              </a:buClr>
              <a:buSzPct val="100000"/>
              <a:buFont typeface="Arial"/>
              <a:buAutoNum type="arabicPeriod"/>
            </a:pPr>
            <a:r>
              <a:rPr b="0" baseline="0" i="0" lang="en-US" sz="1900" u="none" cap="none" strike="noStrike">
                <a:solidFill>
                  <a:schemeClr val="dk1"/>
                </a:solidFill>
                <a:latin typeface="Arial"/>
                <a:ea typeface="Arial"/>
                <a:cs typeface="Arial"/>
                <a:sym typeface="Arial"/>
              </a:rPr>
              <a:t>The right climate and culture for innovation, true cross-functional teams, and senior management commitment to NPD</a:t>
            </a:r>
          </a:p>
        </p:txBody>
      </p:sp>
      <p:sp>
        <p:nvSpPr>
          <p:cNvPr id="299" name="Shape 299"/>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0" name="Shape 300"/>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01" name="Shape 301"/>
          <p:cNvPicPr preferRelativeResize="0"/>
          <p:nvPr/>
        </p:nvPicPr>
        <p:blipFill rotWithShape="1">
          <a:blip r:embed="rId3">
            <a:alphaModFix/>
          </a:blip>
          <a:srcRect b="0" l="0" r="0" t="0"/>
          <a:stretch/>
        </p:blipFill>
        <p:spPr>
          <a:xfrm>
            <a:off x="146050" y="49211"/>
            <a:ext cx="8547100" cy="79851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609600" lvl="0" marL="609600"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There are usually more projects than available time and resources to implement them</a:t>
            </a:r>
          </a:p>
          <a:p>
            <a:pPr indent="-609600" lvl="0" marL="609600"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Methods for selecting projects include:</a:t>
            </a:r>
          </a:p>
          <a:p>
            <a:pPr indent="-533400" lvl="1" marL="990600"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Focusing on broad organizational needs</a:t>
            </a:r>
          </a:p>
          <a:p>
            <a:pPr indent="-533400" lvl="1" marL="990600"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Categorizing information technology projects</a:t>
            </a:r>
          </a:p>
          <a:p>
            <a:pPr indent="-533400" lvl="1" marL="990600"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Performing net present value or other financial analyses</a:t>
            </a:r>
          </a:p>
          <a:p>
            <a:pPr indent="-533400" lvl="1" marL="990600"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Using a weighted scoring model</a:t>
            </a:r>
          </a:p>
          <a:p>
            <a:pPr indent="-533400" lvl="1" marL="990600"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Implementing a balanced scorecard</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sp>
        <p:nvSpPr>
          <p:cNvPr id="307" name="Shape 30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8" name="Shape 30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09" name="Shape 30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often difficult to provide strong justification for many IT projects, but everyone agrees they have a high value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better to measure gold roughly than to count pennies precisely”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 important criteria for projects: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There is a</a:t>
            </a:r>
            <a:r>
              <a:rPr b="1" baseline="0" i="0" lang="en-US" sz="2300" u="none" cap="none" strike="noStrike">
                <a:solidFill>
                  <a:schemeClr val="dk1"/>
                </a:solidFill>
                <a:latin typeface="Arial"/>
                <a:ea typeface="Arial"/>
                <a:cs typeface="Arial"/>
                <a:sym typeface="Arial"/>
              </a:rPr>
              <a:t> </a:t>
            </a:r>
            <a:r>
              <a:rPr b="1" baseline="0" i="1" lang="en-US" sz="2300" u="none" cap="none" strike="noStrike">
                <a:solidFill>
                  <a:schemeClr val="dk1"/>
                </a:solidFill>
                <a:latin typeface="Arial"/>
                <a:ea typeface="Arial"/>
                <a:cs typeface="Arial"/>
                <a:sym typeface="Arial"/>
              </a:rPr>
              <a:t>need</a:t>
            </a:r>
            <a:r>
              <a:rPr b="0" baseline="0" i="0" lang="en-US" sz="2300" u="none" cap="none" strike="noStrike">
                <a:solidFill>
                  <a:schemeClr val="dk1"/>
                </a:solidFill>
                <a:latin typeface="Arial"/>
                <a:ea typeface="Arial"/>
                <a:cs typeface="Arial"/>
                <a:sym typeface="Arial"/>
              </a:rPr>
              <a:t> for the project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There are</a:t>
            </a:r>
            <a:r>
              <a:rPr b="1" baseline="0" i="0" lang="en-US" sz="2300" u="none" cap="none" strike="noStrike">
                <a:solidFill>
                  <a:schemeClr val="dk1"/>
                </a:solidFill>
                <a:latin typeface="Arial"/>
                <a:ea typeface="Arial"/>
                <a:cs typeface="Arial"/>
                <a:sym typeface="Arial"/>
              </a:rPr>
              <a:t> </a:t>
            </a:r>
            <a:r>
              <a:rPr b="1" baseline="0" i="1" lang="en-US" sz="2300" u="none" cap="none" strike="noStrike">
                <a:solidFill>
                  <a:schemeClr val="dk1"/>
                </a:solidFill>
                <a:latin typeface="Arial"/>
                <a:ea typeface="Arial"/>
                <a:cs typeface="Arial"/>
                <a:sym typeface="Arial"/>
              </a:rPr>
              <a:t>funds</a:t>
            </a:r>
            <a:r>
              <a:rPr b="0" baseline="0" i="0" lang="en-US" sz="2300" u="none" cap="none" strike="noStrike">
                <a:solidFill>
                  <a:schemeClr val="dk1"/>
                </a:solidFill>
                <a:latin typeface="Arial"/>
                <a:ea typeface="Arial"/>
                <a:cs typeface="Arial"/>
                <a:sym typeface="Arial"/>
              </a:rPr>
              <a:t> available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There’s a strong </a:t>
            </a:r>
            <a:r>
              <a:rPr b="1" baseline="0" i="1" lang="en-US" sz="2300" u="none" cap="none" strike="noStrike">
                <a:solidFill>
                  <a:schemeClr val="dk1"/>
                </a:solidFill>
                <a:latin typeface="Arial"/>
                <a:ea typeface="Arial"/>
                <a:cs typeface="Arial"/>
                <a:sym typeface="Arial"/>
              </a:rPr>
              <a:t>will</a:t>
            </a:r>
            <a:r>
              <a:rPr b="1" baseline="0" i="0" lang="en-US" sz="2300" u="none" cap="none" strike="noStrike">
                <a:solidFill>
                  <a:schemeClr val="dk1"/>
                </a:solidFill>
                <a:latin typeface="Arial"/>
                <a:ea typeface="Arial"/>
                <a:cs typeface="Arial"/>
                <a:sym typeface="Arial"/>
              </a:rPr>
              <a:t> </a:t>
            </a:r>
            <a:r>
              <a:rPr b="0" baseline="0" i="0" lang="en-US" sz="2300" u="none" cap="none" strike="noStrike">
                <a:solidFill>
                  <a:schemeClr val="dk1"/>
                </a:solidFill>
                <a:latin typeface="Arial"/>
                <a:ea typeface="Arial"/>
                <a:cs typeface="Arial"/>
                <a:sym typeface="Arial"/>
              </a:rPr>
              <a:t>to make the project succeed</a:t>
            </a:r>
          </a:p>
        </p:txBody>
      </p:sp>
      <p:sp>
        <p:nvSpPr>
          <p:cNvPr id="315" name="Shape 315"/>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6" name="Shape 316"/>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17" name="Shape 31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One categorization is whether the project addresses: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problem</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An opportunity, </a:t>
            </a:r>
            <a:r>
              <a:rPr b="0" baseline="0" i="1" lang="en-US" sz="2300" u="none" cap="none" strike="noStrike">
                <a:solidFill>
                  <a:schemeClr val="dk1"/>
                </a:solidFill>
                <a:latin typeface="Arial"/>
                <a:ea typeface="Arial"/>
                <a:cs typeface="Arial"/>
                <a:sym typeface="Arial"/>
              </a:rPr>
              <a:t>or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directive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Another categorization is how long it will take to do and when it is needed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Another is the overall priority of the project</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sp>
        <p:nvSpPr>
          <p:cNvPr id="323" name="Shape 323"/>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4" name="Shape 324"/>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5" name="Shape 325"/>
          <p:cNvPicPr preferRelativeResize="0"/>
          <p:nvPr/>
        </p:nvPicPr>
        <p:blipFill rotWithShape="1">
          <a:blip r:embed="rId3">
            <a:alphaModFix/>
          </a:blip>
          <a:srcRect b="0" l="0" r="0" t="0"/>
          <a:stretch/>
        </p:blipFill>
        <p:spPr>
          <a:xfrm>
            <a:off x="73025" y="420687"/>
            <a:ext cx="8851899" cy="79216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idx="1" type="body"/>
          </p:nvPr>
        </p:nvSpPr>
        <p:spPr>
          <a:xfrm>
            <a:off x="381000" y="1371600"/>
            <a:ext cx="8763000"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Financial considerations are often an important consideration in selecting projects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 primary methods for determining the projected financial value of projects: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Net present value (NPV) analysis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Return on investment (ROI)</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Payback analysis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sp>
        <p:nvSpPr>
          <p:cNvPr id="331" name="Shape 331"/>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2" name="Shape 332"/>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33" name="Shape 333"/>
          <p:cNvPicPr preferRelativeResize="0"/>
          <p:nvPr/>
        </p:nvPicPr>
        <p:blipFill rotWithShape="1">
          <a:blip r:embed="rId3">
            <a:alphaModFix/>
          </a:blip>
          <a:srcRect b="0" l="0" r="0" t="0"/>
          <a:stretch/>
        </p:blipFill>
        <p:spPr>
          <a:xfrm>
            <a:off x="225425" y="225425"/>
            <a:ext cx="8924925" cy="785811"/>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idx="1" type="body"/>
          </p:nvPr>
        </p:nvSpPr>
        <p:spPr>
          <a:xfrm>
            <a:off x="228600" y="1143000"/>
            <a:ext cx="8567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Net present value</a:t>
            </a:r>
            <a:r>
              <a:rPr b="0" baseline="0" i="0" lang="en-US" sz="2700" u="none" cap="none" strike="noStrike">
                <a:solidFill>
                  <a:schemeClr val="dk1"/>
                </a:solidFill>
                <a:latin typeface="Arial"/>
                <a:ea typeface="Arial"/>
                <a:cs typeface="Arial"/>
                <a:sym typeface="Arial"/>
              </a:rPr>
              <a:t> (NPV) analysis is a method of calculating the expected net monetary gain or loss from a project by discounting all expected future cash inflows and outflows to the present point in time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with a positive NPV should be considered if financial value is a key criterion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higher the NPV, the better</a:t>
            </a:r>
          </a:p>
        </p:txBody>
      </p:sp>
      <p:sp>
        <p:nvSpPr>
          <p:cNvPr id="339" name="Shape 339"/>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0" name="Shape 340"/>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41" name="Shape 341"/>
          <p:cNvPicPr preferRelativeResize="0"/>
          <p:nvPr/>
        </p:nvPicPr>
        <p:blipFill rotWithShape="1">
          <a:blip r:embed="rId3">
            <a:alphaModFix/>
          </a:blip>
          <a:srcRect b="0" l="0" r="0" t="0"/>
          <a:stretch/>
        </p:blipFill>
        <p:spPr>
          <a:xfrm>
            <a:off x="225425" y="225425"/>
            <a:ext cx="8924925" cy="78581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7" name="Shape 34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48" name="Shape 348"/>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pic>
        <p:nvPicPr>
          <p:cNvPr id="349" name="Shape 349"/>
          <p:cNvPicPr preferRelativeResize="0"/>
          <p:nvPr/>
        </p:nvPicPr>
        <p:blipFill rotWithShape="1">
          <a:blip r:embed="rId4">
            <a:alphaModFix/>
          </a:blip>
          <a:srcRect b="0" l="0" r="0" t="0"/>
          <a:stretch/>
        </p:blipFill>
        <p:spPr>
          <a:xfrm>
            <a:off x="533400" y="1143000"/>
            <a:ext cx="8229600" cy="47053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 type="body"/>
          </p:nvPr>
        </p:nvSpPr>
        <p:spPr>
          <a:xfrm>
            <a:off x="457200" y="1447800"/>
            <a:ext cx="8458200" cy="4572000"/>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an overall framework for project integration management as it relates to the other PM knowledge areas and the project life cycle</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the strategic planning process and apply different project selection methods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the importance of creating a project charter to formally initiate projects</a:t>
            </a:r>
          </a:p>
        </p:txBody>
      </p:sp>
      <p:sp>
        <p:nvSpPr>
          <p:cNvPr id="210" name="Shape 21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1" name="Shape 21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12" name="Shape 21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5" name="Shape 35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56" name="Shape 356"/>
          <p:cNvPicPr preferRelativeResize="0"/>
          <p:nvPr/>
        </p:nvPicPr>
        <p:blipFill rotWithShape="1">
          <a:blip r:embed="rId3">
            <a:alphaModFix/>
          </a:blip>
          <a:srcRect b="0" l="0" r="0" t="0"/>
          <a:stretch/>
        </p:blipFill>
        <p:spPr>
          <a:xfrm>
            <a:off x="36511" y="146050"/>
            <a:ext cx="8961436" cy="1158874"/>
          </a:xfrm>
          <a:prstGeom prst="rect">
            <a:avLst/>
          </a:prstGeom>
          <a:noFill/>
          <a:ln>
            <a:noFill/>
          </a:ln>
        </p:spPr>
      </p:pic>
      <p:sp>
        <p:nvSpPr>
          <p:cNvPr id="357" name="Shape 357"/>
          <p:cNvSpPr txBox="1"/>
          <p:nvPr/>
        </p:nvSpPr>
        <p:spPr>
          <a:xfrm>
            <a:off x="866775" y="5638800"/>
            <a:ext cx="7591424"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template called business_case_financials.xls</a:t>
            </a:r>
          </a:p>
        </p:txBody>
      </p:sp>
      <p:pic>
        <p:nvPicPr>
          <p:cNvPr id="358" name="Shape 358"/>
          <p:cNvPicPr preferRelativeResize="0"/>
          <p:nvPr/>
        </p:nvPicPr>
        <p:blipFill rotWithShape="1">
          <a:blip r:embed="rId4">
            <a:alphaModFix/>
          </a:blip>
          <a:srcRect b="0" l="0" r="0" t="0"/>
          <a:stretch/>
        </p:blipFill>
        <p:spPr>
          <a:xfrm>
            <a:off x="990600" y="1219200"/>
            <a:ext cx="7239000" cy="441483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idx="1" type="body"/>
          </p:nvPr>
        </p:nvSpPr>
        <p:spPr>
          <a:xfrm>
            <a:off x="381000" y="1295400"/>
            <a:ext cx="8458200" cy="4953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Determine estimated costs and benefits for the life of the project and the products it produces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Determine the discount rate (check with your organization on what to use)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Calculate the NPV (see text for details)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Notes: Some organizations consider the investment year as year 0, while others start in year 1; some people enter costs as negative numbers, while others do not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Check with your organization for their preferences</a:t>
            </a:r>
          </a:p>
        </p:txBody>
      </p:sp>
      <p:sp>
        <p:nvSpPr>
          <p:cNvPr id="364" name="Shape 36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5" name="Shape 36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66" name="Shape 36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idx="1" type="body"/>
          </p:nvPr>
        </p:nvSpPr>
        <p:spPr>
          <a:xfrm>
            <a:off x="228600" y="1066800"/>
            <a:ext cx="8458200" cy="4572000"/>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Return on investment</a:t>
            </a:r>
            <a:r>
              <a:rPr b="0" baseline="0" i="0" lang="en-US" sz="2700" u="none" cap="none" strike="noStrike">
                <a:solidFill>
                  <a:schemeClr val="dk1"/>
                </a:solidFill>
                <a:latin typeface="Arial"/>
                <a:ea typeface="Arial"/>
                <a:cs typeface="Arial"/>
                <a:sym typeface="Arial"/>
              </a:rPr>
              <a:t> (ROI) is calculated by subtracting the project costs from the benefits and then dividing by the costs</a:t>
            </a:r>
          </a:p>
          <a:p>
            <a:pPr indent="-239712" lvl="1" marL="620712" marR="0" rtl="0" algn="l">
              <a:lnSpc>
                <a:spcPct val="80000"/>
              </a:lnSpc>
              <a:spcBef>
                <a:spcPts val="300"/>
              </a:spcBef>
              <a:spcAft>
                <a:spcPts val="0"/>
              </a:spcAft>
              <a:buClr>
                <a:schemeClr val="dk1"/>
              </a:buClr>
              <a:buSzPct val="25000"/>
              <a:buFont typeface="Arial"/>
              <a:buNone/>
            </a:pPr>
            <a:r>
              <a:rPr b="0" baseline="0" i="0" lang="en-US" sz="2300" u="none" cap="none" strike="noStrike">
                <a:solidFill>
                  <a:schemeClr val="dk1"/>
                </a:solidFill>
                <a:latin typeface="Arial"/>
                <a:ea typeface="Arial"/>
                <a:cs typeface="Arial"/>
                <a:sym typeface="Arial"/>
              </a:rPr>
              <a:t>   ROI = (total discounted benefits - total discounted costs) / discounted costs</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higher the ROI, the better	</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organizations have a </a:t>
            </a:r>
            <a:r>
              <a:rPr b="1" baseline="0" i="0" lang="en-US" sz="2700" u="none" cap="none" strike="noStrike">
                <a:solidFill>
                  <a:schemeClr val="dk1"/>
                </a:solidFill>
                <a:latin typeface="Arial"/>
                <a:ea typeface="Arial"/>
                <a:cs typeface="Arial"/>
                <a:sym typeface="Arial"/>
              </a:rPr>
              <a:t>required rate of return </a:t>
            </a:r>
            <a:r>
              <a:rPr b="0" baseline="0" i="0" lang="en-US" sz="2700" u="none" cap="none" strike="noStrike">
                <a:solidFill>
                  <a:schemeClr val="dk1"/>
                </a:solidFill>
                <a:latin typeface="Arial"/>
                <a:ea typeface="Arial"/>
                <a:cs typeface="Arial"/>
                <a:sym typeface="Arial"/>
              </a:rPr>
              <a:t>or minimum acceptable rate of return on investment for projects	</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Internal rate of return </a:t>
            </a:r>
            <a:r>
              <a:rPr b="0" baseline="0" i="0" lang="en-US" sz="2700" u="none" cap="none" strike="noStrike">
                <a:solidFill>
                  <a:schemeClr val="dk1"/>
                </a:solidFill>
                <a:latin typeface="Arial"/>
                <a:ea typeface="Arial"/>
                <a:cs typeface="Arial"/>
                <a:sym typeface="Arial"/>
              </a:rPr>
              <a:t>(IRR) can by calculated by finding the discount rate that makes the NPV equal to zero	</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sp>
        <p:nvSpPr>
          <p:cNvPr id="372" name="Shape 372"/>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3" name="Shape 373"/>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74" name="Shape 374"/>
          <p:cNvPicPr preferRelativeResize="0"/>
          <p:nvPr/>
        </p:nvPicPr>
        <p:blipFill rotWithShape="1">
          <a:blip r:embed="rId3">
            <a:alphaModFix/>
          </a:blip>
          <a:srcRect b="0" l="0" r="0" t="0"/>
          <a:stretch/>
        </p:blipFill>
        <p:spPr>
          <a:xfrm>
            <a:off x="96836" y="115886"/>
            <a:ext cx="9053511" cy="9017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idx="1" type="body"/>
          </p:nvPr>
        </p:nvSpPr>
        <p:spPr>
          <a:xfrm>
            <a:off x="381000" y="1066800"/>
            <a:ext cx="8077199" cy="4876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Another important financial consideration is payback analysis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payback period</a:t>
            </a:r>
            <a:r>
              <a:rPr b="0" baseline="0" i="0" lang="en-US" sz="2700" u="none" cap="none" strike="noStrike">
                <a:solidFill>
                  <a:schemeClr val="dk1"/>
                </a:solidFill>
                <a:latin typeface="Arial"/>
                <a:ea typeface="Arial"/>
                <a:cs typeface="Arial"/>
                <a:sym typeface="Arial"/>
              </a:rPr>
              <a:t> is the amount of time it will take to recoup, in the form of net cash inflows, the total dollars invested in a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Payback occurs when the net cumulative discounted benefits equals the costs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organizations want IT projects to have a fairly short payback period</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sp>
        <p:nvSpPr>
          <p:cNvPr id="380" name="Shape 38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1" name="Shape 38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82" name="Shape 382"/>
          <p:cNvPicPr preferRelativeResize="0"/>
          <p:nvPr/>
        </p:nvPicPr>
        <p:blipFill rotWithShape="1">
          <a:blip r:embed="rId3">
            <a:alphaModFix/>
          </a:blip>
          <a:srcRect b="0" l="0" r="0" t="0"/>
          <a:stretch/>
        </p:blipFill>
        <p:spPr>
          <a:xfrm>
            <a:off x="249237" y="115886"/>
            <a:ext cx="8901112" cy="9017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8" name="Shape 38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89" name="Shape 38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pic>
        <p:nvPicPr>
          <p:cNvPr id="390" name="Shape 390"/>
          <p:cNvPicPr preferRelativeResize="0"/>
          <p:nvPr/>
        </p:nvPicPr>
        <p:blipFill rotWithShape="1">
          <a:blip r:embed="rId4">
            <a:alphaModFix/>
          </a:blip>
          <a:srcRect b="0" l="0" r="0" t="0"/>
          <a:stretch/>
        </p:blipFill>
        <p:spPr>
          <a:xfrm>
            <a:off x="1371600" y="1447800"/>
            <a:ext cx="6324600" cy="4859336"/>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idx="1" type="body"/>
          </p:nvPr>
        </p:nvSpPr>
        <p:spPr>
          <a:xfrm>
            <a:off x="304800" y="990600"/>
            <a:ext cx="8610599" cy="4791075"/>
          </a:xfrm>
          <a:prstGeom prst="rect">
            <a:avLst/>
          </a:prstGeom>
          <a:noFill/>
          <a:ln>
            <a:noFill/>
          </a:ln>
        </p:spPr>
        <p:txBody>
          <a:bodyPr anchorCtr="0" anchor="t" bIns="45700" lIns="91425" rIns="91425" tIns="45700">
            <a:noAutofit/>
          </a:bodyPr>
          <a:lstStyle/>
          <a:p>
            <a:pPr indent="-609600" lvl="0" marL="609600"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weighted scoring model is a tool that provides a systematic process for selecting projects based on many criteria</a:t>
            </a:r>
          </a:p>
          <a:p>
            <a:pPr indent="-457200" lvl="2" marL="1371600" marR="0" rtl="0" algn="l">
              <a:lnSpc>
                <a:spcPct val="90000"/>
              </a:lnSpc>
              <a:spcBef>
                <a:spcPts val="300"/>
              </a:spcBef>
              <a:spcAft>
                <a:spcPts val="0"/>
              </a:spcAft>
              <a:buClr>
                <a:schemeClr val="dk1"/>
              </a:buClr>
              <a:buSzPct val="100000"/>
              <a:buFont typeface="Arial"/>
              <a:buChar char="⚫"/>
            </a:pPr>
            <a:r>
              <a:rPr b="0" baseline="0" i="0" lang="en-US" sz="2100" u="none" cap="none" strike="noStrike">
                <a:solidFill>
                  <a:schemeClr val="dk1"/>
                </a:solidFill>
                <a:latin typeface="Arial"/>
                <a:ea typeface="Arial"/>
                <a:cs typeface="Arial"/>
                <a:sym typeface="Arial"/>
              </a:rPr>
              <a:t>Identify criteria important to the project selection process</a:t>
            </a:r>
          </a:p>
          <a:p>
            <a:pPr indent="-457200" lvl="2" marL="1371600" marR="0" rtl="0" algn="l">
              <a:lnSpc>
                <a:spcPct val="90000"/>
              </a:lnSpc>
              <a:spcBef>
                <a:spcPts val="300"/>
              </a:spcBef>
              <a:spcAft>
                <a:spcPts val="0"/>
              </a:spcAft>
              <a:buClr>
                <a:schemeClr val="dk1"/>
              </a:buClr>
              <a:buSzPct val="100000"/>
              <a:buFont typeface="Arial"/>
              <a:buChar char="⚫"/>
            </a:pPr>
            <a:r>
              <a:rPr b="0" baseline="0" i="0" lang="en-US" sz="2100" u="none" cap="none" strike="noStrike">
                <a:solidFill>
                  <a:schemeClr val="dk1"/>
                </a:solidFill>
                <a:latin typeface="Arial"/>
                <a:ea typeface="Arial"/>
                <a:cs typeface="Arial"/>
                <a:sym typeface="Arial"/>
              </a:rPr>
              <a:t>Assign weights (percentages) to each criterion so they add up to 100%</a:t>
            </a:r>
          </a:p>
          <a:p>
            <a:pPr indent="-457200" lvl="2" marL="1371600" marR="0" rtl="0" algn="l">
              <a:lnSpc>
                <a:spcPct val="90000"/>
              </a:lnSpc>
              <a:spcBef>
                <a:spcPts val="300"/>
              </a:spcBef>
              <a:spcAft>
                <a:spcPts val="0"/>
              </a:spcAft>
              <a:buClr>
                <a:schemeClr val="dk1"/>
              </a:buClr>
              <a:buSzPct val="100000"/>
              <a:buFont typeface="Arial"/>
              <a:buChar char="⚫"/>
            </a:pPr>
            <a:r>
              <a:rPr b="0" baseline="0" i="0" lang="en-US" sz="2100" u="none" cap="none" strike="noStrike">
                <a:solidFill>
                  <a:schemeClr val="dk1"/>
                </a:solidFill>
                <a:latin typeface="Arial"/>
                <a:ea typeface="Arial"/>
                <a:cs typeface="Arial"/>
                <a:sym typeface="Arial"/>
              </a:rPr>
              <a:t>Assign scores to each criterion for each project</a:t>
            </a:r>
          </a:p>
          <a:p>
            <a:pPr indent="-457200" lvl="2" marL="1371600" marR="0" rtl="0" algn="l">
              <a:lnSpc>
                <a:spcPct val="90000"/>
              </a:lnSpc>
              <a:spcBef>
                <a:spcPts val="300"/>
              </a:spcBef>
              <a:spcAft>
                <a:spcPts val="0"/>
              </a:spcAft>
              <a:buClr>
                <a:schemeClr val="dk1"/>
              </a:buClr>
              <a:buSzPct val="100000"/>
              <a:buFont typeface="Arial"/>
              <a:buChar char="⚫"/>
            </a:pPr>
            <a:r>
              <a:rPr b="0" baseline="0" i="0" lang="en-US" sz="2100" u="none" cap="none" strike="noStrike">
                <a:solidFill>
                  <a:schemeClr val="dk1"/>
                </a:solidFill>
                <a:latin typeface="Arial"/>
                <a:ea typeface="Arial"/>
                <a:cs typeface="Arial"/>
                <a:sym typeface="Arial"/>
              </a:rPr>
              <a:t>Multiply the scores by the weights and get the total weighted scores</a:t>
            </a:r>
          </a:p>
          <a:p>
            <a:pPr indent="-609600" lvl="0" marL="609600"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higher the weighted score, the better</a:t>
            </a:r>
          </a:p>
        </p:txBody>
      </p:sp>
      <p:sp>
        <p:nvSpPr>
          <p:cNvPr id="396" name="Shape 39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7" name="Shape 39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98" name="Shape 398"/>
          <p:cNvPicPr preferRelativeResize="0"/>
          <p:nvPr/>
        </p:nvPicPr>
        <p:blipFill rotWithShape="1">
          <a:blip r:embed="rId3">
            <a:alphaModFix/>
          </a:blip>
          <a:srcRect b="0" l="0" r="0" t="0"/>
          <a:stretch/>
        </p:blipFill>
        <p:spPr>
          <a:xfrm>
            <a:off x="73025" y="195261"/>
            <a:ext cx="9077324" cy="785811"/>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4" name="Shape 404"/>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05" name="Shape 405"/>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pic>
        <p:nvPicPr>
          <p:cNvPr id="406" name="Shape 406"/>
          <p:cNvPicPr preferRelativeResize="0"/>
          <p:nvPr/>
        </p:nvPicPr>
        <p:blipFill rotWithShape="1">
          <a:blip r:embed="rId4">
            <a:alphaModFix/>
          </a:blip>
          <a:srcRect b="0" l="0" r="0" t="0"/>
          <a:stretch/>
        </p:blipFill>
        <p:spPr>
          <a:xfrm>
            <a:off x="2133600" y="1073150"/>
            <a:ext cx="5638800" cy="54483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idx="1" type="body"/>
          </p:nvPr>
        </p:nvSpPr>
        <p:spPr>
          <a:xfrm>
            <a:off x="304800" y="14478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Drs. Robert Kaplan and David Norton developed this approach to help select and manage projects that align with business strategy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balanced scorecard</a:t>
            </a:r>
            <a:r>
              <a:rPr b="0" baseline="0" i="0" lang="en-US" sz="2700" u="none" cap="none" strike="noStrike">
                <a:solidFill>
                  <a:schemeClr val="dk1"/>
                </a:solidFill>
                <a:latin typeface="Arial"/>
                <a:ea typeface="Arial"/>
                <a:cs typeface="Arial"/>
                <a:sym typeface="Arial"/>
              </a:rPr>
              <a: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Is a methodology that converts an organization’s value drivers, such as customer service, innovation, operational efficiency, and financial performance, to a series of defined metrics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www.balancedscorecard.org for more information</a:t>
            </a:r>
          </a:p>
        </p:txBody>
      </p:sp>
      <p:sp>
        <p:nvSpPr>
          <p:cNvPr id="412" name="Shape 412"/>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3" name="Shape 413"/>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14" name="Shape 414"/>
          <p:cNvPicPr preferRelativeResize="0"/>
          <p:nvPr/>
        </p:nvPicPr>
        <p:blipFill rotWithShape="1">
          <a:blip r:embed="rId3">
            <a:alphaModFix/>
          </a:blip>
          <a:srcRect b="0" l="0" r="0" t="0"/>
          <a:stretch/>
        </p:blipFill>
        <p:spPr>
          <a:xfrm>
            <a:off x="225425" y="268287"/>
            <a:ext cx="8772525" cy="11588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0" name="Shape 420"/>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21" name="Shape 42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pic>
        <p:nvPicPr>
          <p:cNvPr id="422" name="Shape 422"/>
          <p:cNvPicPr preferRelativeResize="0"/>
          <p:nvPr/>
        </p:nvPicPr>
        <p:blipFill rotWithShape="1">
          <a:blip r:embed="rId4">
            <a:alphaModFix/>
          </a:blip>
          <a:srcRect b="0" l="0" r="0" t="0"/>
          <a:stretch/>
        </p:blipFill>
        <p:spPr>
          <a:xfrm>
            <a:off x="1676400" y="1371600"/>
            <a:ext cx="6394449" cy="4976812"/>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idx="1" type="body"/>
          </p:nvPr>
        </p:nvSpPr>
        <p:spPr>
          <a:xfrm>
            <a:off x="533400" y="1143000"/>
            <a:ext cx="8153399" cy="51816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After deciding what project to work on, it is important to let the rest of the organization know</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project charter</a:t>
            </a:r>
            <a:r>
              <a:rPr b="0" baseline="0" i="0" lang="en-US" sz="2700" u="none" cap="none" strike="noStrike">
                <a:solidFill>
                  <a:schemeClr val="dk1"/>
                </a:solidFill>
                <a:latin typeface="Arial"/>
                <a:ea typeface="Arial"/>
                <a:cs typeface="Arial"/>
                <a:sym typeface="Arial"/>
              </a:rPr>
              <a:t> is a document that formally recognizes the existence of a project and provides direction on the project’s objectives and management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Key project stakeholders should sign a project charter to acknowledge agreement on the need and intent of the project; a signed charter is a key output of project integration management</a:t>
            </a:r>
          </a:p>
        </p:txBody>
      </p:sp>
      <p:sp>
        <p:nvSpPr>
          <p:cNvPr id="428" name="Shape 428"/>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9" name="Shape 429"/>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0" name="Shape 430"/>
          <p:cNvPicPr preferRelativeResize="0"/>
          <p:nvPr/>
        </p:nvPicPr>
        <p:blipFill rotWithShape="1">
          <a:blip r:embed="rId3">
            <a:alphaModFix/>
          </a:blip>
          <a:srcRect b="0" l="0" r="0" t="0"/>
          <a:stretch/>
        </p:blipFill>
        <p:spPr>
          <a:xfrm>
            <a:off x="23811" y="201611"/>
            <a:ext cx="9431337" cy="9017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project management plan development, understand the content of these plans, and review approaches for creating them</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project execution, its relationship to project planning, the factors related to successful results, and tools and techniques to assist in project execution</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the process of monitoring and controlling project work</a:t>
            </a:r>
          </a:p>
        </p:txBody>
      </p:sp>
      <p:sp>
        <p:nvSpPr>
          <p:cNvPr id="218" name="Shape 218"/>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9" name="Shape 219"/>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20" name="Shape 220"/>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6" name="Shape 436"/>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7" name="Shape 437"/>
          <p:cNvPicPr preferRelativeResize="0"/>
          <p:nvPr/>
        </p:nvPicPr>
        <p:blipFill rotWithShape="1">
          <a:blip r:embed="rId3">
            <a:alphaModFix/>
          </a:blip>
          <a:srcRect b="0" l="0" r="0" t="0"/>
          <a:stretch/>
        </p:blipFill>
        <p:spPr>
          <a:xfrm>
            <a:off x="-36511" y="-60325"/>
            <a:ext cx="8961436" cy="1487486"/>
          </a:xfrm>
          <a:prstGeom prst="rect">
            <a:avLst/>
          </a:prstGeom>
          <a:noFill/>
          <a:ln>
            <a:noFill/>
          </a:ln>
        </p:spPr>
      </p:pic>
      <p:pic>
        <p:nvPicPr>
          <p:cNvPr id="438" name="Shape 438"/>
          <p:cNvPicPr preferRelativeResize="0"/>
          <p:nvPr/>
        </p:nvPicPr>
        <p:blipFill rotWithShape="1">
          <a:blip r:embed="rId4">
            <a:alphaModFix/>
          </a:blip>
          <a:srcRect b="0" l="0" r="0" t="0"/>
          <a:stretch/>
        </p:blipFill>
        <p:spPr>
          <a:xfrm>
            <a:off x="533400" y="1143000"/>
            <a:ext cx="7619999" cy="2590800"/>
          </a:xfrm>
          <a:prstGeom prst="rect">
            <a:avLst/>
          </a:prstGeom>
          <a:noFill/>
          <a:ln>
            <a:noFill/>
          </a:ln>
        </p:spPr>
      </p:pic>
      <p:pic>
        <p:nvPicPr>
          <p:cNvPr id="439" name="Shape 439"/>
          <p:cNvPicPr preferRelativeResize="0"/>
          <p:nvPr/>
        </p:nvPicPr>
        <p:blipFill rotWithShape="1">
          <a:blip r:embed="rId5">
            <a:alphaModFix/>
          </a:blip>
          <a:srcRect b="0" l="0" r="0" t="0"/>
          <a:stretch/>
        </p:blipFill>
        <p:spPr>
          <a:xfrm>
            <a:off x="457200" y="3733800"/>
            <a:ext cx="7696199" cy="2185986"/>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5" name="Shape 44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46" name="Shape 446"/>
          <p:cNvPicPr preferRelativeResize="0"/>
          <p:nvPr/>
        </p:nvPicPr>
        <p:blipFill rotWithShape="1">
          <a:blip r:embed="rId3">
            <a:alphaModFix/>
          </a:blip>
          <a:srcRect b="0" l="0" r="0" t="0"/>
          <a:stretch/>
        </p:blipFill>
        <p:spPr>
          <a:xfrm>
            <a:off x="201611" y="-201611"/>
            <a:ext cx="8491536" cy="841374"/>
          </a:xfrm>
          <a:prstGeom prst="rect">
            <a:avLst/>
          </a:prstGeom>
          <a:noFill/>
          <a:ln>
            <a:noFill/>
          </a:ln>
        </p:spPr>
      </p:pic>
      <p:pic>
        <p:nvPicPr>
          <p:cNvPr id="447" name="Shape 447"/>
          <p:cNvPicPr preferRelativeResize="0"/>
          <p:nvPr/>
        </p:nvPicPr>
        <p:blipFill rotWithShape="1">
          <a:blip r:embed="rId4">
            <a:alphaModFix/>
          </a:blip>
          <a:srcRect b="0" l="0" r="0" t="0"/>
          <a:stretch/>
        </p:blipFill>
        <p:spPr>
          <a:xfrm>
            <a:off x="2438400" y="609600"/>
            <a:ext cx="5486399" cy="608647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idx="1" type="body"/>
          </p:nvPr>
        </p:nvSpPr>
        <p:spPr>
          <a:xfrm>
            <a:off x="381000" y="13716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project management plan</a:t>
            </a:r>
            <a:r>
              <a:rPr b="0" baseline="0" i="0" lang="en-US" sz="2700" u="none" cap="none" strike="noStrike">
                <a:solidFill>
                  <a:schemeClr val="dk1"/>
                </a:solidFill>
                <a:latin typeface="Arial"/>
                <a:ea typeface="Arial"/>
                <a:cs typeface="Arial"/>
                <a:sym typeface="Arial"/>
              </a:rPr>
              <a:t> is a document used to coordinate all project planning documents and help guide a project’s execution and control</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Plans created in the other knowledge areas are subsidiary parts of the overall project management plan</a:t>
            </a:r>
          </a:p>
        </p:txBody>
      </p:sp>
      <p:sp>
        <p:nvSpPr>
          <p:cNvPr id="453" name="Shape 453"/>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4" name="Shape 454"/>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55" name="Shape 45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idx="1" type="body"/>
          </p:nvPr>
        </p:nvSpPr>
        <p:spPr>
          <a:xfrm>
            <a:off x="533400" y="15240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Introduction or overview of the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Description of how the project is organized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Management and technical processes used on the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Work to be done, schedule, and budget information</a:t>
            </a:r>
          </a:p>
        </p:txBody>
      </p:sp>
      <p:sp>
        <p:nvSpPr>
          <p:cNvPr id="461" name="Shape 461"/>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2" name="Shape 462"/>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63" name="Shape 463"/>
          <p:cNvPicPr preferRelativeResize="0"/>
          <p:nvPr/>
        </p:nvPicPr>
        <p:blipFill rotWithShape="1">
          <a:blip r:embed="rId3">
            <a:alphaModFix/>
          </a:blip>
          <a:srcRect b="0" l="0" r="0" t="0"/>
          <a:stretch/>
        </p:blipFill>
        <p:spPr>
          <a:xfrm>
            <a:off x="146050" y="-6350"/>
            <a:ext cx="9004300" cy="1347786"/>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9" name="Shape 469"/>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70" name="Shape 470"/>
          <p:cNvPicPr preferRelativeResize="0"/>
          <p:nvPr/>
        </p:nvPicPr>
        <p:blipFill rotWithShape="1">
          <a:blip r:embed="rId3">
            <a:alphaModFix/>
          </a:blip>
          <a:srcRect b="0" l="0" r="0" t="0"/>
          <a:stretch/>
        </p:blipFill>
        <p:spPr>
          <a:xfrm>
            <a:off x="298450" y="73025"/>
            <a:ext cx="8394699" cy="1152525"/>
          </a:xfrm>
          <a:prstGeom prst="rect">
            <a:avLst/>
          </a:prstGeom>
          <a:noFill/>
          <a:ln>
            <a:noFill/>
          </a:ln>
        </p:spPr>
      </p:pic>
      <p:pic>
        <p:nvPicPr>
          <p:cNvPr id="471" name="Shape 471"/>
          <p:cNvPicPr preferRelativeResize="0"/>
          <p:nvPr/>
        </p:nvPicPr>
        <p:blipFill rotWithShape="1">
          <a:blip r:embed="rId4">
            <a:alphaModFix/>
          </a:blip>
          <a:srcRect b="0" l="0" r="0" t="5532"/>
          <a:stretch/>
        </p:blipFill>
        <p:spPr>
          <a:xfrm>
            <a:off x="533400" y="1219200"/>
            <a:ext cx="7854949" cy="4640262"/>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idx="1" type="body"/>
          </p:nvPr>
        </p:nvSpPr>
        <p:spPr>
          <a:xfrm>
            <a:off x="0" y="990600"/>
            <a:ext cx="8839199"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p:txBody>
      </p:sp>
      <p:sp>
        <p:nvSpPr>
          <p:cNvPr id="477" name="Shape 47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8" name="Shape 47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79" name="Shape 479"/>
          <p:cNvPicPr preferRelativeResize="0"/>
          <p:nvPr/>
        </p:nvPicPr>
        <p:blipFill rotWithShape="1">
          <a:blip r:embed="rId3">
            <a:alphaModFix/>
          </a:blip>
          <a:srcRect b="0" l="0" r="0" t="0"/>
          <a:stretch/>
        </p:blipFill>
        <p:spPr>
          <a:xfrm>
            <a:off x="195261" y="-73025"/>
            <a:ext cx="8955086" cy="920749"/>
          </a:xfrm>
          <a:prstGeom prst="rect">
            <a:avLst/>
          </a:prstGeom>
          <a:noFill/>
          <a:ln>
            <a:noFill/>
          </a:ln>
        </p:spPr>
      </p:pic>
      <p:sp>
        <p:nvSpPr>
          <p:cNvPr id="480" name="Shape 480"/>
          <p:cNvSpPr txBox="1"/>
          <p:nvPr/>
        </p:nvSpPr>
        <p:spPr>
          <a:xfrm>
            <a:off x="274637" y="5029200"/>
            <a:ext cx="8869362"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*Milosevic, Dragan and And Ozbay. “Delivering Projects: What the Winners Do.” Proceedings of the Project Management Institute Annual Seminars &amp; Symposium (November 2001).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idx="1" type="body"/>
          </p:nvPr>
        </p:nvSpPr>
        <p:spPr>
          <a:xfrm>
            <a:off x="304800" y="11430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execution involves managing and performing the work described in the project management plan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majority of time and money is usually spent on execution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application area of the project directly affects project execution because the products of the project are produced during execution</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sp>
        <p:nvSpPr>
          <p:cNvPr id="486" name="Shape 48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7" name="Shape 48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88" name="Shape 488"/>
          <p:cNvPicPr preferRelativeResize="0"/>
          <p:nvPr/>
        </p:nvPicPr>
        <p:blipFill rotWithShape="1">
          <a:blip r:embed="rId3">
            <a:alphaModFix/>
          </a:blip>
          <a:srcRect b="0" l="0" r="0" t="0"/>
          <a:stretch/>
        </p:blipFill>
        <p:spPr>
          <a:xfrm>
            <a:off x="115886" y="122236"/>
            <a:ext cx="8577261" cy="950912"/>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planning and execution are intertwined and inseparable activities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Those who will do the work should help to plan the work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solicit input from the team to develop realistic plans</a:t>
            </a:r>
          </a:p>
        </p:txBody>
      </p:sp>
      <p:sp>
        <p:nvSpPr>
          <p:cNvPr id="494" name="Shape 49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5" name="Shape 49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96" name="Shape 49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idx="1" type="body"/>
          </p:nvPr>
        </p:nvSpPr>
        <p:spPr>
          <a:xfrm>
            <a:off x="381000" y="1524000"/>
            <a:ext cx="8458200" cy="4876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lead by example to demonstrate the importance of creating and then following good project plans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Organizational culture can help project execution by:</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Providing guidelines and templates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Tracking performance based on plans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may still need to break the rules to meet project goals, and senior managers must support those actions</a:t>
            </a:r>
          </a:p>
        </p:txBody>
      </p:sp>
      <p:sp>
        <p:nvSpPr>
          <p:cNvPr id="502" name="Shape 502"/>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03" name="Shape 503"/>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04" name="Shape 50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8" name="Shape 508"/>
        <p:cNvGrpSpPr/>
        <p:nvPr/>
      </p:nvGrpSpPr>
      <p:grpSpPr>
        <a:xfrm>
          <a:off x="0" y="0"/>
          <a:ext cx="0" cy="0"/>
          <a:chOff x="0" y="0"/>
          <a:chExt cx="0" cy="0"/>
        </a:xfrm>
      </p:grpSpPr>
      <p:sp>
        <p:nvSpPr>
          <p:cNvPr id="509" name="Shape 509"/>
          <p:cNvSpPr txBox="1"/>
          <p:nvPr>
            <p:ph idx="1" type="body"/>
          </p:nvPr>
        </p:nvSpPr>
        <p:spPr>
          <a:xfrm>
            <a:off x="381000" y="16002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General management skills like leadership, communication, and political skills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Product, business, and application area skills and knowledge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Use of specialized tools and techniques</a:t>
            </a:r>
          </a:p>
        </p:txBody>
      </p:sp>
      <p:sp>
        <p:nvSpPr>
          <p:cNvPr id="510" name="Shape 51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1" name="Shape 51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12" name="Shape 512"/>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the integrated change control process, planning for and managing changes on information technology projects, and developing and using a change control system</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the importance of developing and following good procedures for closing projects</a:t>
            </a:r>
          </a:p>
          <a:p>
            <a:pPr indent="-609600" lvl="0" marL="609600"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how software can assist in project integration management</a:t>
            </a:r>
          </a:p>
        </p:txBody>
      </p:sp>
      <p:sp>
        <p:nvSpPr>
          <p:cNvPr id="226" name="Shape 22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7" name="Shape 22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28" name="Shape 228"/>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txBox="1"/>
          <p:nvPr>
            <p:ph idx="1" type="body"/>
          </p:nvPr>
        </p:nvSpPr>
        <p:spPr>
          <a:xfrm>
            <a:off x="228600" y="1524000"/>
            <a:ext cx="8186737" cy="4791075"/>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Expert judgment</a:t>
            </a:r>
            <a:r>
              <a:rPr b="0" baseline="0" i="0" lang="en-US" sz="2400" u="none" cap="none" strike="noStrike">
                <a:solidFill>
                  <a:schemeClr val="dk1"/>
                </a:solidFill>
                <a:latin typeface="Arial"/>
                <a:ea typeface="Arial"/>
                <a:cs typeface="Arial"/>
                <a:sym typeface="Arial"/>
              </a:rPr>
              <a:t>: experts can help project managers and their teams make many decisions related to project execution</a:t>
            </a:r>
          </a:p>
          <a:p>
            <a:pPr indent="-263525" lvl="0" marL="365125" marR="0" rtl="0" algn="l">
              <a:lnSpc>
                <a:spcPct val="8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Project management information systems</a:t>
            </a:r>
            <a:r>
              <a:rPr b="0" baseline="0" i="0" lang="en-US" sz="2400" u="none" cap="none" strike="noStrike">
                <a:solidFill>
                  <a:schemeClr val="dk1"/>
                </a:solidFill>
                <a:latin typeface="Arial"/>
                <a:ea typeface="Arial"/>
                <a:cs typeface="Arial"/>
                <a:sym typeface="Arial"/>
              </a:rPr>
              <a:t>: there are hundreds of project management software products available on the market today, and many organizations are moving toward powerful enterprise project management systems that are accessible via the Internet</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See the What Went Right? example of Kuala Lumpur’s Integrated Transport Information System on p. 159</a:t>
            </a:r>
          </a:p>
        </p:txBody>
      </p:sp>
      <p:sp>
        <p:nvSpPr>
          <p:cNvPr id="518" name="Shape 518"/>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9" name="Shape 519"/>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20" name="Shape 52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idx="1" type="body"/>
          </p:nvPr>
        </p:nvSpPr>
        <p:spPr>
          <a:xfrm>
            <a:off x="533400" y="1295400"/>
            <a:ext cx="8186737" cy="5029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Changes are inevitable on most projects, so it’s important to develop and follow a process to monitor and control changes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Monitoring project work includes collecting, measuring, and disseminating performance information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baseline</a:t>
            </a:r>
            <a:r>
              <a:rPr b="0" baseline="0" i="0" lang="en-US" sz="2700" u="none" cap="none" strike="noStrike">
                <a:solidFill>
                  <a:schemeClr val="dk1"/>
                </a:solidFill>
                <a:latin typeface="Arial"/>
                <a:ea typeface="Arial"/>
                <a:cs typeface="Arial"/>
                <a:sym typeface="Arial"/>
              </a:rPr>
              <a:t> is the approved project management plan plus approved changes</a:t>
            </a:r>
          </a:p>
        </p:txBody>
      </p:sp>
      <p:sp>
        <p:nvSpPr>
          <p:cNvPr id="526" name="Shape 52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7" name="Shape 52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28" name="Shape 528"/>
          <p:cNvPicPr preferRelativeResize="0"/>
          <p:nvPr/>
        </p:nvPicPr>
        <p:blipFill rotWithShape="1">
          <a:blip r:embed="rId3">
            <a:alphaModFix/>
          </a:blip>
          <a:srcRect b="0" l="0" r="0" t="0"/>
          <a:stretch/>
        </p:blipFill>
        <p:spPr>
          <a:xfrm>
            <a:off x="225425" y="115886"/>
            <a:ext cx="8521699" cy="1347786"/>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idx="1" type="body"/>
          </p:nvPr>
        </p:nvSpPr>
        <p:spPr>
          <a:xfrm>
            <a:off x="228600" y="914400"/>
            <a:ext cx="8458200" cy="4864099"/>
          </a:xfrm>
          <a:prstGeom prst="rect">
            <a:avLst/>
          </a:prstGeom>
          <a:noFill/>
          <a:ln>
            <a:noFill/>
          </a:ln>
        </p:spPr>
        <p:txBody>
          <a:bodyPr anchorCtr="0" anchor="t" bIns="45700" lIns="91425" rIns="91425" tIns="45700">
            <a:noAutofit/>
          </a:bodyPr>
          <a:lstStyle/>
          <a:p>
            <a:pPr indent="447675" lvl="0" marL="365125" marR="0" rtl="0" algn="l">
              <a:lnSpc>
                <a:spcPct val="80000"/>
              </a:lnSpc>
              <a:spcBef>
                <a:spcPts val="0"/>
              </a:spcBef>
              <a:spcAft>
                <a:spcPts val="0"/>
              </a:spcAft>
              <a:buClr>
                <a:schemeClr val="accent1"/>
              </a:buClr>
              <a:buSzPct val="68000"/>
              <a:buFont typeface="Arial"/>
              <a:buChar char=""/>
            </a:pPr>
            <a:r>
              <a:rPr b="0" baseline="0" i="0" lang="en-US" sz="2200" u="none" cap="none" strike="noStrike">
                <a:solidFill>
                  <a:schemeClr val="dk1"/>
                </a:solidFill>
                <a:latin typeface="Arial"/>
                <a:ea typeface="Arial"/>
                <a:cs typeface="Arial"/>
                <a:sym typeface="Arial"/>
              </a:rPr>
              <a:t>The 2002 Olympic Winter Games and Paralympics took five years to plan and cost more than $1.9 billion. PMI awarded the Salt Lake Organizing Committee (SLOC) the Project of the Year award for delivering world-class games.</a:t>
            </a:r>
          </a:p>
          <a:p>
            <a:pPr indent="447675" lvl="0" marL="365125" marR="0" rtl="0" algn="l">
              <a:lnSpc>
                <a:spcPct val="80000"/>
              </a:lnSpc>
              <a:spcBef>
                <a:spcPts val="400"/>
              </a:spcBef>
              <a:spcAft>
                <a:spcPts val="0"/>
              </a:spcAft>
              <a:buClr>
                <a:schemeClr val="accent1"/>
              </a:buClr>
              <a:buSzPct val="68000"/>
              <a:buFont typeface="Arial"/>
              <a:buChar char=""/>
            </a:pPr>
            <a:r>
              <a:rPr b="0" baseline="0" i="0" lang="en-US" sz="2200" u="none" cap="none" strike="noStrike">
                <a:solidFill>
                  <a:schemeClr val="dk1"/>
                </a:solidFill>
                <a:latin typeface="Arial"/>
                <a:ea typeface="Arial"/>
                <a:cs typeface="Arial"/>
                <a:sym typeface="Arial"/>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47675" lvl="0" marL="365125" marR="0" rtl="0" algn="l">
              <a:lnSpc>
                <a:spcPct val="80000"/>
              </a:lnSpc>
              <a:spcBef>
                <a:spcPts val="400"/>
              </a:spcBef>
              <a:spcAft>
                <a:spcPts val="0"/>
              </a:spcAft>
              <a:buClr>
                <a:schemeClr val="accent1"/>
              </a:buClr>
              <a:buSzPct val="68000"/>
              <a:buFont typeface="Arial"/>
              <a:buChar char=""/>
            </a:pPr>
            <a:r>
              <a:rPr b="0" baseline="0" i="0" lang="en-US" sz="2200" u="none" cap="none" strike="noStrike">
                <a:solidFill>
                  <a:schemeClr val="dk1"/>
                </a:solidFill>
                <a:latin typeface="Arial"/>
                <a:ea typeface="Arial"/>
                <a:cs typeface="Arial"/>
                <a:sym typeface="Arial"/>
              </a:rPr>
              <a:t>Fraser Bullock, SLOC Chief Operating Officer and Chief, said, “We knew when we were on and off schedule and where we had to apply additional resources. The interrelation of the functions meant they could not run in isolation—it was a smoothly running machine.”* </a:t>
            </a:r>
          </a:p>
          <a:p>
            <a:pPr indent="0" lvl="0" marL="0" marR="0" rtl="0" algn="l">
              <a:spcBef>
                <a:spcPts val="0"/>
              </a:spcBef>
              <a:buNone/>
            </a:pPr>
            <a:r>
              <a:t/>
            </a:r>
            <a:endParaRPr b="0" baseline="0" i="0" sz="2200" u="none" cap="none" strike="noStrike">
              <a:solidFill>
                <a:schemeClr val="dk1"/>
              </a:solidFill>
              <a:latin typeface="Arial"/>
              <a:ea typeface="Arial"/>
              <a:cs typeface="Arial"/>
              <a:sym typeface="Arial"/>
            </a:endParaRPr>
          </a:p>
        </p:txBody>
      </p:sp>
      <p:sp>
        <p:nvSpPr>
          <p:cNvPr id="534" name="Shape 53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5" name="Shape 53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36" name="Shape 536"/>
          <p:cNvPicPr preferRelativeResize="0"/>
          <p:nvPr/>
        </p:nvPicPr>
        <p:blipFill rotWithShape="1">
          <a:blip r:embed="rId3">
            <a:alphaModFix/>
          </a:blip>
          <a:srcRect b="0" l="0" r="0" t="0"/>
          <a:stretch/>
        </p:blipFill>
        <p:spPr>
          <a:xfrm>
            <a:off x="195261" y="-30161"/>
            <a:ext cx="8497886" cy="950912"/>
          </a:xfrm>
          <a:prstGeom prst="rect">
            <a:avLst/>
          </a:prstGeom>
          <a:noFill/>
          <a:ln>
            <a:noFill/>
          </a:ln>
        </p:spPr>
      </p:pic>
      <p:sp>
        <p:nvSpPr>
          <p:cNvPr id="537" name="Shape 537"/>
          <p:cNvSpPr txBox="1"/>
          <p:nvPr/>
        </p:nvSpPr>
        <p:spPr>
          <a:xfrm>
            <a:off x="533400" y="5638800"/>
            <a:ext cx="8458200"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*Foti, Ross, “The Best Winter Olympics, Period,” PM Network (January 2004) 23.</a:t>
            </a:r>
            <a:r>
              <a:rPr b="0" baseline="0" i="0" lang="en-US" sz="22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sp>
        <p:nvSpPr>
          <p:cNvPr id="542" name="Shape 54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Three main objectives are:</a:t>
            </a:r>
          </a:p>
          <a:p>
            <a:pPr indent="-533400" lvl="1" marL="990600"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Influencing the factors that create changes to ensure that changes are beneficial</a:t>
            </a:r>
          </a:p>
          <a:p>
            <a:pPr indent="-533400" lvl="1" marL="990600"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Determining that a change has occurred</a:t>
            </a:r>
          </a:p>
          <a:p>
            <a:pPr indent="-533400" lvl="1" marL="990600"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Managing actual changes as they occur</a:t>
            </a:r>
          </a:p>
        </p:txBody>
      </p:sp>
      <p:sp>
        <p:nvSpPr>
          <p:cNvPr id="543" name="Shape 543"/>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4" name="Shape 544"/>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45" name="Shape 54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Former view: the project team should strive to do exactly what was planned on time and within budget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Problem: stakeholders rarely agreed up-front on the project scope, and time and cost estimates were inaccurate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Modern view: project management is a process of constant communication and negotiation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Solution: changes are often beneficial, and the project team should plan for them</a:t>
            </a:r>
          </a:p>
        </p:txBody>
      </p:sp>
      <p:sp>
        <p:nvSpPr>
          <p:cNvPr id="551" name="Shape 551"/>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2" name="Shape 552"/>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53" name="Shape 55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sp>
        <p:nvSpPr>
          <p:cNvPr id="558" name="Shape 55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formal, documented process that describes when and how official project documents and work may be changed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Describes who is authorized to make changes and how to make them</a:t>
            </a:r>
          </a:p>
        </p:txBody>
      </p:sp>
      <p:sp>
        <p:nvSpPr>
          <p:cNvPr id="559" name="Shape 559"/>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0" name="Shape 560"/>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61" name="Shape 56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formal group of people responsible for approving or rejecting changes on a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CCBs provide guidelines for preparing change requests, evaluate change requests, and manage the implementation of approved changes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Includes stakeholders from the entire organization</a:t>
            </a:r>
          </a:p>
        </p:txBody>
      </p:sp>
      <p:sp>
        <p:nvSpPr>
          <p:cNvPr id="567" name="Shape 56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8" name="Shape 56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69" name="Shape 56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CCBs only meet occasionally, so it may take too long for changes to occur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organizations have policies in place for time-sensitive changes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“48-hour policy” allows project team members to make decisions; then they have 48 hours to reverse the decision pending senior management approval</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Delegate changes to the lowest level possible, but keep everyone informed of changes</a:t>
            </a:r>
          </a:p>
        </p:txBody>
      </p:sp>
      <p:sp>
        <p:nvSpPr>
          <p:cNvPr id="575" name="Shape 575"/>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6" name="Shape 576"/>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77" name="Shape 57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txBox="1"/>
          <p:nvPr>
            <p:ph idx="1" type="body"/>
          </p:nvPr>
        </p:nvSpPr>
        <p:spPr>
          <a:xfrm>
            <a:off x="228600" y="1143000"/>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Ensures that the descriptions of the project’s products are correct and complete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identifying and controlling the functional and physical design characteristics of products and their support documentation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Configuration management specialists identify and document configuration requirements, control changes, record and report changes, and audit the products to verify conformance to requirements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www.icmhq.com for more information</a:t>
            </a:r>
          </a:p>
        </p:txBody>
      </p:sp>
      <p:sp>
        <p:nvSpPr>
          <p:cNvPr id="583" name="Shape 583"/>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84" name="Shape 584"/>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85" name="Shape 585"/>
          <p:cNvPicPr preferRelativeResize="0"/>
          <p:nvPr/>
        </p:nvPicPr>
        <p:blipFill rotWithShape="1">
          <a:blip r:embed="rId3">
            <a:alphaModFix/>
          </a:blip>
          <a:srcRect b="0" l="0" r="0" t="0"/>
          <a:stretch/>
        </p:blipFill>
        <p:spPr>
          <a:xfrm>
            <a:off x="115886" y="122236"/>
            <a:ext cx="8577261" cy="950912"/>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9" name="Shape 589"/>
        <p:cNvGrpSpPr/>
        <p:nvPr/>
      </p:nvGrpSpPr>
      <p:grpSpPr>
        <a:xfrm>
          <a:off x="0" y="0"/>
          <a:ext cx="0" cy="0"/>
          <a:chOff x="0" y="0"/>
          <a:chExt cx="0" cy="0"/>
        </a:xfrm>
      </p:grpSpPr>
      <p:sp>
        <p:nvSpPr>
          <p:cNvPr id="590" name="Shape 59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91" name="Shape 59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92" name="Shape 592"/>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pic>
        <p:nvPicPr>
          <p:cNvPr id="593" name="Shape 593"/>
          <p:cNvPicPr preferRelativeResize="0"/>
          <p:nvPr/>
        </p:nvPicPr>
        <p:blipFill rotWithShape="1">
          <a:blip r:embed="rId4">
            <a:alphaModFix/>
          </a:blip>
          <a:srcRect b="0" l="0" r="0" t="6975"/>
          <a:stretch/>
        </p:blipFill>
        <p:spPr>
          <a:xfrm>
            <a:off x="560387" y="1981200"/>
            <a:ext cx="8213725" cy="3048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idx="1" type="body"/>
          </p:nvPr>
        </p:nvSpPr>
        <p:spPr>
          <a:xfrm>
            <a:off x="533400" y="15240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coordinate all of the other knowledge areas throughout a project’s life cycle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new project managers have trouble looking at the “big picture” and want to focus on too many details (see opening case for a real example)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integration management is </a:t>
            </a:r>
            <a:r>
              <a:rPr b="0" baseline="0" i="1" lang="en-US" sz="2700" u="none" cap="none" strike="noStrike">
                <a:solidFill>
                  <a:schemeClr val="dk1"/>
                </a:solidFill>
                <a:latin typeface="Arial"/>
                <a:ea typeface="Arial"/>
                <a:cs typeface="Arial"/>
                <a:sym typeface="Arial"/>
              </a:rPr>
              <a:t>not</a:t>
            </a:r>
            <a:r>
              <a:rPr b="0" baseline="0" i="0" lang="en-US" sz="2700" u="none" cap="none" strike="noStrike">
                <a:solidFill>
                  <a:schemeClr val="dk1"/>
                </a:solidFill>
                <a:latin typeface="Arial"/>
                <a:ea typeface="Arial"/>
                <a:cs typeface="Arial"/>
                <a:sym typeface="Arial"/>
              </a:rPr>
              <a:t> the same thing as software integration</a:t>
            </a:r>
          </a:p>
        </p:txBody>
      </p:sp>
      <p:sp>
        <p:nvSpPr>
          <p:cNvPr id="234" name="Shape 234"/>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5" name="Shape 235"/>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36" name="Shape 236"/>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To close a project or phase, you must finalize all activities and transfer the completed or cancelled work to the appropriate people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outputs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Final product, service, or result transition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Organizational process asset updates</a:t>
            </a:r>
          </a:p>
        </p:txBody>
      </p:sp>
      <p:sp>
        <p:nvSpPr>
          <p:cNvPr id="599" name="Shape 599"/>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00" name="Shape 600"/>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01" name="Shape 60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5" name="Shape 605"/>
        <p:cNvGrpSpPr/>
        <p:nvPr/>
      </p:nvGrpSpPr>
      <p:grpSpPr>
        <a:xfrm>
          <a:off x="0" y="0"/>
          <a:ext cx="0" cy="0"/>
          <a:chOff x="0" y="0"/>
          <a:chExt cx="0" cy="0"/>
        </a:xfrm>
      </p:grpSpPr>
      <p:sp>
        <p:nvSpPr>
          <p:cNvPr id="606" name="Shape 606"/>
          <p:cNvSpPr txBox="1"/>
          <p:nvPr>
            <p:ph idx="1" type="body"/>
          </p:nvPr>
        </p:nvSpPr>
        <p:spPr>
          <a:xfrm>
            <a:off x="381000" y="1524000"/>
            <a:ext cx="8458200" cy="4953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Several types of software can be used to assist in project integration management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Documents can be created with word processing software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Presentations are created with presentation software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Tracking can be done with spreadsheets or databases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Communication software like e-mail and Web authoring tools facilitate communications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Project management software can pull everything together and show detailed and summarized information</a:t>
            </a:r>
          </a:p>
          <a:p>
            <a:pPr indent="-239712" lvl="1" marL="620712" marR="0" rtl="0" algn="l">
              <a:lnSpc>
                <a:spcPct val="90000"/>
              </a:lnSpc>
              <a:spcBef>
                <a:spcPts val="300"/>
              </a:spcBef>
              <a:spcAft>
                <a:spcPts val="0"/>
              </a:spcAft>
              <a:buClr>
                <a:schemeClr val="accent1"/>
              </a:buClr>
              <a:buSzPct val="100000"/>
              <a:buFont typeface="Arial"/>
              <a:buChar char="◦"/>
            </a:pPr>
            <a:r>
              <a:rPr b="1" baseline="0" i="0" lang="en-US" sz="2300" u="none" cap="none" strike="noStrike">
                <a:solidFill>
                  <a:schemeClr val="dk1"/>
                </a:solidFill>
                <a:latin typeface="Arial"/>
                <a:ea typeface="Arial"/>
                <a:cs typeface="Arial"/>
                <a:sym typeface="Arial"/>
              </a:rPr>
              <a:t>Business Service Management</a:t>
            </a:r>
            <a:r>
              <a:rPr b="0" baseline="0" i="0" lang="en-US" sz="2300" u="none" cap="none" strike="noStrike">
                <a:solidFill>
                  <a:schemeClr val="dk1"/>
                </a:solidFill>
                <a:latin typeface="Arial"/>
                <a:ea typeface="Arial"/>
                <a:cs typeface="Arial"/>
                <a:sym typeface="Arial"/>
              </a:rPr>
              <a:t> (BSM) tools track the execution of business process flows</a:t>
            </a:r>
          </a:p>
        </p:txBody>
      </p:sp>
      <p:sp>
        <p:nvSpPr>
          <p:cNvPr id="607" name="Shape 60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08" name="Shape 60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09" name="Shape 609"/>
          <p:cNvPicPr preferRelativeResize="0"/>
          <p:nvPr/>
        </p:nvPicPr>
        <p:blipFill rotWithShape="1">
          <a:blip r:embed="rId3">
            <a:alphaModFix/>
          </a:blip>
          <a:srcRect b="0" l="0" r="0" t="0"/>
          <a:stretch/>
        </p:blipFill>
        <p:spPr>
          <a:xfrm>
            <a:off x="225425" y="115886"/>
            <a:ext cx="8558212" cy="1347786"/>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3" name="Shape 613"/>
        <p:cNvGrpSpPr/>
        <p:nvPr/>
      </p:nvGrpSpPr>
      <p:grpSpPr>
        <a:xfrm>
          <a:off x="0" y="0"/>
          <a:ext cx="0" cy="0"/>
          <a:chOff x="0" y="0"/>
          <a:chExt cx="0" cy="0"/>
        </a:xfrm>
      </p:grpSpPr>
      <p:sp>
        <p:nvSpPr>
          <p:cNvPr id="614" name="Shape 61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integration management involves coordinating all of the other knowledge areas throughout a project’s life cycle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Develop project charter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Develop project management plan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Direct and manage project execution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Monitor and control project work</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 integrated change control</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Close the project or phase</a:t>
            </a:r>
          </a:p>
        </p:txBody>
      </p:sp>
      <p:sp>
        <p:nvSpPr>
          <p:cNvPr id="615" name="Shape 615"/>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6" name="Shape 616"/>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17" name="Shape 61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idx="1" type="body"/>
          </p:nvPr>
        </p:nvSpPr>
        <p:spPr>
          <a:xfrm>
            <a:off x="228600" y="1371600"/>
            <a:ext cx="8491536" cy="4791075"/>
          </a:xfrm>
          <a:prstGeom prst="rect">
            <a:avLst/>
          </a:prstGeom>
          <a:noFill/>
          <a:ln>
            <a:noFill/>
          </a:ln>
        </p:spPr>
        <p:txBody>
          <a:bodyPr anchorCtr="0" anchor="t" bIns="45700" lIns="91425" rIns="91425" tIns="45700">
            <a:noAutofit/>
          </a:bodyPr>
          <a:lstStyle/>
          <a:p>
            <a:pPr indent="-609600" lvl="0" marL="609600" marR="0" rtl="0" algn="l">
              <a:lnSpc>
                <a:spcPct val="8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Develop the project charter</a:t>
            </a:r>
            <a:r>
              <a:rPr b="0" baseline="0" i="0" lang="en-US" sz="2700" u="none" cap="none" strike="noStrike">
                <a:solidFill>
                  <a:schemeClr val="dk1"/>
                </a:solidFill>
                <a:latin typeface="Arial"/>
                <a:ea typeface="Arial"/>
                <a:cs typeface="Arial"/>
                <a:sym typeface="Arial"/>
              </a:rPr>
              <a:t>: working with stakeholders to create the document that formally authorizes a project—the charter</a:t>
            </a:r>
          </a:p>
          <a:p>
            <a:pPr indent="-609600" lvl="0" marL="609600" marR="0" rtl="0" algn="l">
              <a:lnSpc>
                <a:spcPct val="8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Develop the project management plan</a:t>
            </a:r>
            <a:r>
              <a:rPr b="0" baseline="0" i="0" lang="en-US" sz="2700" u="none" cap="none" strike="noStrike">
                <a:solidFill>
                  <a:schemeClr val="dk1"/>
                </a:solidFill>
                <a:latin typeface="Arial"/>
                <a:ea typeface="Arial"/>
                <a:cs typeface="Arial"/>
                <a:sym typeface="Arial"/>
              </a:rPr>
              <a:t>: coordinating all planning efforts to create a consistent, coherent document—the project management plan</a:t>
            </a:r>
          </a:p>
          <a:p>
            <a:pPr indent="-609600" lvl="0" marL="609600" marR="0" rtl="0" algn="l">
              <a:lnSpc>
                <a:spcPct val="8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Direct and manage project execution</a:t>
            </a:r>
            <a:r>
              <a:rPr b="0" baseline="0" i="0" lang="en-US" sz="2700" u="none" cap="none" strike="noStrike">
                <a:solidFill>
                  <a:schemeClr val="dk1"/>
                </a:solidFill>
                <a:latin typeface="Arial"/>
                <a:ea typeface="Arial"/>
                <a:cs typeface="Arial"/>
                <a:sym typeface="Arial"/>
              </a:rPr>
              <a:t>:</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carrying out the project management plan by performing the activities included in it</a:t>
            </a:r>
          </a:p>
        </p:txBody>
      </p:sp>
      <p:sp>
        <p:nvSpPr>
          <p:cNvPr id="242" name="Shape 242"/>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3" name="Shape 243"/>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44" name="Shape 24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idx="1" type="body"/>
          </p:nvPr>
        </p:nvSpPr>
        <p:spPr>
          <a:xfrm>
            <a:off x="457200" y="1676400"/>
            <a:ext cx="8229600" cy="4330700"/>
          </a:xfrm>
          <a:prstGeom prst="rect">
            <a:avLst/>
          </a:prstGeom>
          <a:noFill/>
          <a:ln>
            <a:noFill/>
          </a:ln>
        </p:spPr>
        <p:txBody>
          <a:bodyPr anchorCtr="0" anchor="t" bIns="45700" lIns="91425" rIns="91425" tIns="45700">
            <a:noAutofit/>
          </a:bodyPr>
          <a:lstStyle/>
          <a:p>
            <a:pPr indent="-609600" lvl="0" marL="609600" marR="0" rtl="0" algn="l">
              <a:lnSpc>
                <a:spcPct val="8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Monitor and control the project work</a:t>
            </a:r>
            <a:r>
              <a:rPr b="0" baseline="0" i="0" lang="en-US" sz="2700" u="none" cap="none" strike="noStrike">
                <a:solidFill>
                  <a:schemeClr val="dk1"/>
                </a:solidFill>
                <a:latin typeface="Arial"/>
                <a:ea typeface="Arial"/>
                <a:cs typeface="Arial"/>
                <a:sym typeface="Arial"/>
              </a:rPr>
              <a:t>: overseeing project work to meet the performance objectives of the project</a:t>
            </a:r>
          </a:p>
          <a:p>
            <a:pPr indent="-609600" lvl="0" marL="609600" marR="0" rtl="0" algn="l">
              <a:lnSpc>
                <a:spcPct val="8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Perform integrated change control</a:t>
            </a:r>
            <a:r>
              <a:rPr b="0" baseline="0" i="0" lang="en-US" sz="2700" u="none" cap="none" strike="noStrike">
                <a:solidFill>
                  <a:schemeClr val="dk1"/>
                </a:solidFill>
                <a:latin typeface="Arial"/>
                <a:ea typeface="Arial"/>
                <a:cs typeface="Arial"/>
                <a:sym typeface="Arial"/>
              </a:rPr>
              <a:t>: coordinating changes that affect the project’s deliverables and organizational process assets</a:t>
            </a:r>
          </a:p>
          <a:p>
            <a:pPr indent="-609600" lvl="0" marL="609600" marR="0" rtl="0" algn="l">
              <a:lnSpc>
                <a:spcPct val="8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Close the project or phase</a:t>
            </a:r>
            <a:r>
              <a:rPr b="0" baseline="0" i="0" lang="en-US" sz="2700" u="none" cap="none" strike="noStrike">
                <a:solidFill>
                  <a:schemeClr val="dk1"/>
                </a:solidFill>
                <a:latin typeface="Arial"/>
                <a:ea typeface="Arial"/>
                <a:cs typeface="Arial"/>
                <a:sym typeface="Arial"/>
              </a:rPr>
              <a:t>: finalizing all project activities to formally close the project or phase</a:t>
            </a:r>
          </a:p>
        </p:txBody>
      </p:sp>
      <p:sp>
        <p:nvSpPr>
          <p:cNvPr id="250" name="Shape 250"/>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1" name="Shape 251"/>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52" name="Shape 252"/>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8" name="Shape 258"/>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59" name="Shape 25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pic>
        <p:nvPicPr>
          <p:cNvPr id="260" name="Shape 260"/>
          <p:cNvPicPr preferRelativeResize="0"/>
          <p:nvPr/>
        </p:nvPicPr>
        <p:blipFill rotWithShape="1">
          <a:blip r:embed="rId4">
            <a:alphaModFix/>
          </a:blip>
          <a:srcRect b="0" l="0" r="0" t="0"/>
          <a:stretch/>
        </p:blipFill>
        <p:spPr>
          <a:xfrm>
            <a:off x="838200" y="1447800"/>
            <a:ext cx="7543800" cy="46259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idx="1" type="body"/>
          </p:nvPr>
        </p:nvSpPr>
        <p:spPr>
          <a:xfrm>
            <a:off x="228600" y="914400"/>
            <a:ext cx="86868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Airbus A380 megajet project was two years behind schedule in Oct. 2006, causing Airbus’ parent company to face an expected loss of $6.1 billion over the next four years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266" name="Shape 266"/>
          <p:cNvSpPr txBox="1"/>
          <p:nvPr/>
        </p:nvSpPr>
        <p:spPr>
          <a:xfrm>
            <a:off x="0" y="6492875"/>
            <a:ext cx="2351086"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7" name="Shape 267"/>
          <p:cNvSpPr txBox="1"/>
          <p:nvPr/>
        </p:nvSpPr>
        <p:spPr>
          <a:xfrm>
            <a:off x="8610600" y="6492875"/>
            <a:ext cx="5333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68" name="Shape 268"/>
          <p:cNvPicPr preferRelativeResize="0"/>
          <p:nvPr/>
        </p:nvPicPr>
        <p:blipFill rotWithShape="1">
          <a:blip r:embed="rId3">
            <a:alphaModFix/>
          </a:blip>
          <a:srcRect b="0" l="0" r="0" t="0"/>
          <a:stretch/>
        </p:blipFill>
        <p:spPr>
          <a:xfrm>
            <a:off x="146050" y="49211"/>
            <a:ext cx="8547100" cy="798512"/>
          </a:xfrm>
          <a:prstGeom prst="rect">
            <a:avLst/>
          </a:prstGeom>
          <a:noFill/>
          <a:ln>
            <a:noFill/>
          </a:ln>
        </p:spPr>
      </p:pic>
      <p:sp>
        <p:nvSpPr>
          <p:cNvPr id="269" name="Shape 269"/>
          <p:cNvSpPr txBox="1"/>
          <p:nvPr/>
        </p:nvSpPr>
        <p:spPr>
          <a:xfrm>
            <a:off x="685800" y="5791200"/>
            <a:ext cx="7975600" cy="677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600" u="none" cap="none" strike="noStrike">
                <a:solidFill>
                  <a:schemeClr val="dk1"/>
                </a:solidFill>
                <a:latin typeface="Arial"/>
                <a:ea typeface="Arial"/>
                <a:cs typeface="Arial"/>
                <a:sym typeface="Arial"/>
              </a:rPr>
              <a:t>*Matlack, Carol. “First, Blame the Software,” </a:t>
            </a:r>
            <a:r>
              <a:rPr b="0" baseline="0" i="1" lang="en-US" sz="1600" u="none" cap="none" strike="noStrike">
                <a:solidFill>
                  <a:schemeClr val="dk1"/>
                </a:solidFill>
                <a:latin typeface="Arial"/>
                <a:ea typeface="Arial"/>
                <a:cs typeface="Arial"/>
                <a:sym typeface="Arial"/>
              </a:rPr>
              <a:t>BusinessWeek Online (October 5, 2006).</a:t>
            </a:r>
          </a:p>
          <a:p>
            <a:pPr indent="0" lvl="0" marL="0" marR="0" rtl="0" algn="l">
              <a:lnSpc>
                <a:spcPct val="100000"/>
              </a:lnSpc>
              <a:spcBef>
                <a:spcPts val="0"/>
              </a:spcBef>
              <a:spcAft>
                <a:spcPts val="0"/>
              </a:spcAft>
              <a:buNone/>
            </a:pPr>
            <a:r>
              <a:t/>
            </a:r>
            <a:endParaRPr b="0" baseline="0" i="1" sz="1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8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9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6.xml><?xml version="1.0" encoding="utf-8"?>
<a:theme xmlns:a="http://schemas.openxmlformats.org/drawingml/2006/main" xmlns:r="http://schemas.openxmlformats.org/officeDocument/2006/relationships"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