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19" Type="http://schemas.openxmlformats.org/officeDocument/2006/relationships/slide" Target="slides/slide5.xml"/><Relationship Id="rId36" Type="http://schemas.openxmlformats.org/officeDocument/2006/relationships/slide" Target="slides/slide22.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notesMaster" Target="notesMasters/notesMaster1.xml"/><Relationship Id="rId30" Type="http://schemas.openxmlformats.org/officeDocument/2006/relationships/slide" Target="slides/slide16.xml"/><Relationship Id="rId12" Type="http://schemas.openxmlformats.org/officeDocument/2006/relationships/slideMaster" Target="slideMasters/slideMaster9.xml"/><Relationship Id="rId31" Type="http://schemas.openxmlformats.org/officeDocument/2006/relationships/slide" Target="slides/slide17.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34" Type="http://schemas.openxmlformats.org/officeDocument/2006/relationships/slide" Target="slides/slide20.xml"/><Relationship Id="rId35" Type="http://schemas.openxmlformats.org/officeDocument/2006/relationships/slide" Target="slides/slide21.xml"/><Relationship Id="rId32" Type="http://schemas.openxmlformats.org/officeDocument/2006/relationships/slide" Target="slides/slide18.xml"/><Relationship Id="rId33" Type="http://schemas.openxmlformats.org/officeDocument/2006/relationships/slide" Target="slides/slide19.xml"/><Relationship Id="rId29" Type="http://schemas.openxmlformats.org/officeDocument/2006/relationships/slide" Target="slides/slide1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 Type="http://schemas.openxmlformats.org/officeDocument/2006/relationships/presProps" Target="presProps.xml"/><Relationship Id="rId21" Type="http://schemas.openxmlformats.org/officeDocument/2006/relationships/slide" Target="slides/slide7.xml"/><Relationship Id="rId40" Type="http://schemas.openxmlformats.org/officeDocument/2006/relationships/slide" Target="slides/slide26.xml"/><Relationship Id="rId1" Type="http://schemas.openxmlformats.org/officeDocument/2006/relationships/theme" Target="theme/theme7.xml"/><Relationship Id="rId22" Type="http://schemas.openxmlformats.org/officeDocument/2006/relationships/slide" Target="slides/slide8.xml"/><Relationship Id="rId41" Type="http://schemas.openxmlformats.org/officeDocument/2006/relationships/slide" Target="slides/slide27.xml"/><Relationship Id="rId4" Type="http://schemas.openxmlformats.org/officeDocument/2006/relationships/slideMaster" Target="slideMasters/slideMaster1.xml"/><Relationship Id="rId23" Type="http://schemas.openxmlformats.org/officeDocument/2006/relationships/slide" Target="slides/slide9.xml"/><Relationship Id="rId42" Type="http://schemas.openxmlformats.org/officeDocument/2006/relationships/slide" Target="slides/slide28.xml"/><Relationship Id="rId3" Type="http://schemas.openxmlformats.org/officeDocument/2006/relationships/tableStyles" Target="tableStyles.xml"/><Relationship Id="rId24" Type="http://schemas.openxmlformats.org/officeDocument/2006/relationships/slide" Target="slides/slide10.xml"/><Relationship Id="rId43" Type="http://schemas.openxmlformats.org/officeDocument/2006/relationships/slide" Target="slides/slide29.xml"/><Relationship Id="rId44" Type="http://schemas.openxmlformats.org/officeDocument/2006/relationships/slide" Target="slides/slide30.xml"/><Relationship Id="rId20" Type="http://schemas.openxmlformats.org/officeDocument/2006/relationships/slide" Target="slides/slide6.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3" name="Shape 3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9" name="Shape 3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5" name="Shape 3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3" name="Shape 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1" name="Shape 4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9" name="Shape 4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7" name="Shape 4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5" name="Shape 85"/>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Arial"/>
              <a:buNone/>
              <a:defRPr/>
            </a:lvl1pPr>
            <a:lvl2pPr indent="0" marL="457200" marR="0" rtl="0" algn="ctr">
              <a:spcBef>
                <a:spcPts val="325"/>
              </a:spcBef>
              <a:spcAft>
                <a:spcPts val="0"/>
              </a:spcAft>
              <a:buClr>
                <a:schemeClr val="accent1"/>
              </a:buClr>
              <a:buFont typeface="Arial"/>
              <a:buNone/>
              <a:defRPr/>
            </a:lvl2pPr>
            <a:lvl3pPr indent="0" marL="914400" marR="0" rtl="0" algn="ctr">
              <a:spcBef>
                <a:spcPts val="350"/>
              </a:spcBef>
              <a:spcAft>
                <a:spcPts val="0"/>
              </a:spcAft>
              <a:buClr>
                <a:schemeClr val="accent2"/>
              </a:buClr>
              <a:buFont typeface="Arial"/>
              <a:buNone/>
              <a:defRPr/>
            </a:lvl3pPr>
            <a:lvl4pPr indent="0" marL="1371600" marR="0" rtl="0" algn="ctr">
              <a:spcBef>
                <a:spcPts val="350"/>
              </a:spcBef>
              <a:spcAft>
                <a:spcPts val="0"/>
              </a:spcAft>
              <a:buClr>
                <a:schemeClr val="accent2"/>
              </a:buClr>
              <a:buFont typeface="Arial"/>
              <a:buNone/>
              <a:defRPr/>
            </a:lvl4pPr>
            <a:lvl5pPr indent="0" marL="1828800" marR="0" rtl="0" algn="ctr">
              <a:spcBef>
                <a:spcPts val="350"/>
              </a:spcBef>
              <a:spcAft>
                <a:spcPts val="0"/>
              </a:spcAft>
              <a:buClr>
                <a:schemeClr val="accent2"/>
              </a:buClr>
              <a:buFont typeface="Arial"/>
              <a:buNone/>
              <a:defRPr/>
            </a:lvl5pPr>
            <a:lvl6pPr indent="0" marL="2286000" marR="0" rtl="0" algn="ctr">
              <a:spcBef>
                <a:spcPts val="350"/>
              </a:spcBef>
              <a:buClr>
                <a:schemeClr val="accent3"/>
              </a:buClr>
              <a:buFont typeface="Arial"/>
              <a:buNone/>
              <a:defRPr/>
            </a:lvl6pPr>
            <a:lvl7pPr indent="0" marL="2743200" marR="0" rtl="0" algn="ctr">
              <a:spcBef>
                <a:spcPts val="350"/>
              </a:spcBef>
              <a:buClr>
                <a:schemeClr val="accent3"/>
              </a:buClr>
              <a:buFont typeface="Arial"/>
              <a:buNone/>
              <a:defRPr/>
            </a:lvl7pPr>
            <a:lvl8pPr indent="0" marL="3200400" marR="0" rtl="0" algn="ctr">
              <a:spcBef>
                <a:spcPts val="350"/>
              </a:spcBef>
              <a:buClr>
                <a:schemeClr val="accent3"/>
              </a:buClr>
              <a:buFont typeface="Arial"/>
              <a:buNone/>
              <a:defRPr/>
            </a:lvl8pPr>
            <a:lvl9pPr indent="0" marL="3657600" marR="0" rtl="0" algn="ctr">
              <a:spcBef>
                <a:spcPts val="350"/>
              </a:spcBef>
              <a:buClr>
                <a:schemeClr val="accent3"/>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0" name="Shape 130"/>
        <p:cNvGrpSpPr/>
        <p:nvPr/>
      </p:nvGrpSpPr>
      <p:grpSpPr>
        <a:xfrm>
          <a:off x="0" y="0"/>
          <a:ext cx="0" cy="0"/>
          <a:chOff x="0" y="0"/>
          <a:chExt cx="0" cy="0"/>
        </a:xfrm>
      </p:grpSpPr>
      <p:sp>
        <p:nvSpPr>
          <p:cNvPr id="131" name="Shape 131"/>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3" name="Shape 1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4" name="Shape 184"/>
        <p:cNvGrpSpPr/>
        <p:nvPr/>
      </p:nvGrpSpPr>
      <p:grpSpPr>
        <a:xfrm>
          <a:off x="0" y="0"/>
          <a:ext cx="0" cy="0"/>
          <a:chOff x="0" y="0"/>
          <a:chExt cx="0" cy="0"/>
        </a:xfrm>
      </p:grpSpPr>
      <p:sp>
        <p:nvSpPr>
          <p:cNvPr id="185" name="Shape 18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6" name="Shape 186"/>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87" name="Shape 187"/>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7.jpg"/><Relationship Id="rId4" Type="http://schemas.openxmlformats.org/officeDocument/2006/relationships/slideLayout" Target="../slideLayouts/slideLayout22.xml"/><Relationship Id="rId3" Type="http://schemas.openxmlformats.org/officeDocument/2006/relationships/image" Target="../media/image00.png"/><Relationship Id="rId5"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slideLayout" Target="../slideLayouts/slideLayout13.xml"/><Relationship Id="rId3" Type="http://schemas.openxmlformats.org/officeDocument/2006/relationships/slideLayout" Target="../slideLayouts/slideLayout12.xml"/><Relationship Id="rId6" Type="http://schemas.openxmlformats.org/officeDocument/2006/relationships/theme" Target="../theme/theme12.xml"/><Relationship Id="rId5"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03.png"/><Relationship Id="rId4" Type="http://schemas.openxmlformats.org/officeDocument/2006/relationships/theme" Target="../theme/theme11.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theme" Target="../theme/theme10.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7.jpg"/><Relationship Id="rId4" Type="http://schemas.openxmlformats.org/officeDocument/2006/relationships/slideLayout" Target="../slideLayouts/slideLayout17.xml"/><Relationship Id="rId3" Type="http://schemas.openxmlformats.org/officeDocument/2006/relationships/image" Target="../media/image00.png"/><Relationship Id="rId5"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7.jpg"/><Relationship Id="rId4" Type="http://schemas.openxmlformats.org/officeDocument/2006/relationships/slideLayout" Target="../slideLayouts/slideLayout18.xml"/><Relationship Id="rId3" Type="http://schemas.openxmlformats.org/officeDocument/2006/relationships/image" Target="../media/image00.png"/><Relationship Id="rId5"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09.jpg"/><Relationship Id="rId3" Type="http://schemas.openxmlformats.org/officeDocument/2006/relationships/theme" Target="../theme/theme3.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7.jpg"/><Relationship Id="rId4" Type="http://schemas.openxmlformats.org/officeDocument/2006/relationships/slideLayout" Target="../slideLayouts/slideLayout20.xml"/><Relationship Id="rId3" Type="http://schemas.openxmlformats.org/officeDocument/2006/relationships/image" Target="../media/image00.png"/><Relationship Id="rId5"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09.jpg"/><Relationship Id="rId3"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90000"/>
              </a:lnSpc>
              <a:spcBef>
                <a:spcPts val="24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0" name="Shape 170"/>
        <p:cNvGrpSpPr/>
        <p:nvPr/>
      </p:nvGrpSpPr>
      <p:grpSpPr>
        <a:xfrm>
          <a:off x="0" y="0"/>
          <a:ext cx="0" cy="0"/>
          <a:chOff x="0" y="0"/>
          <a:chExt cx="0" cy="0"/>
        </a:xfrm>
      </p:grpSpPr>
      <p:sp>
        <p:nvSpPr>
          <p:cNvPr id="171" name="Shape 17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2" name="Shape 17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73" name="Shape 173"/>
          <p:cNvGrpSpPr/>
          <p:nvPr/>
        </p:nvGrpSpPr>
        <p:grpSpPr>
          <a:xfrm>
            <a:off x="-12700" y="5784850"/>
            <a:ext cx="3414712" cy="1092199"/>
            <a:chOff x="-12700" y="5784850"/>
            <a:chExt cx="3414712" cy="1092199"/>
          </a:xfrm>
        </p:grpSpPr>
        <p:pic>
          <p:nvPicPr>
            <p:cNvPr id="174" name="Shape 17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75" name="Shape 17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76" name="Shape 17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77" name="Shape 177"/>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8" name="Shape 178"/>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80" name="Shape 18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81" name="Shape 18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2" name="Shape 18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3" name="Shape 18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1" name="Shape 71"/>
          <p:cNvGrpSpPr/>
          <p:nvPr/>
        </p:nvGrpSpPr>
        <p:grpSpPr>
          <a:xfrm>
            <a:off x="-12192" y="4953000"/>
            <a:ext cx="9162288" cy="1917191"/>
            <a:chOff x="0" y="0"/>
            <a:chExt cx="2147483646" cy="2147483647"/>
          </a:xfrm>
        </p:grpSpPr>
        <p:sp>
          <p:nvSpPr>
            <p:cNvPr id="72" name="Shape 72"/>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73" name="Shape 73"/>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4" name="Shape 74"/>
            <p:cNvGrpSpPr/>
            <p:nvPr/>
          </p:nvGrpSpPr>
          <p:grpSpPr>
            <a:xfrm>
              <a:off x="1428940" y="44383138"/>
              <a:ext cx="2146054706" cy="2103100508"/>
              <a:chOff x="0" y="0"/>
              <a:chExt cx="2147483647" cy="2147483647"/>
            </a:xfrm>
          </p:grpSpPr>
          <p:pic>
            <p:nvPicPr>
              <p:cNvPr id="75" name="Shape 75"/>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6" name="Shape 76"/>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77" name="Shape 77"/>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9" name="Shape 7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80" name="Shape 8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88" name="Shape 8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89" name="Shape 89"/>
          <p:cNvGrpSpPr/>
          <p:nvPr/>
        </p:nvGrpSpPr>
        <p:grpSpPr>
          <a:xfrm>
            <a:off x="-12700" y="5784850"/>
            <a:ext cx="3414712" cy="1092199"/>
            <a:chOff x="-12700" y="5784850"/>
            <a:chExt cx="3414712" cy="1092199"/>
          </a:xfrm>
        </p:grpSpPr>
        <p:pic>
          <p:nvPicPr>
            <p:cNvPr id="90" name="Shape 90"/>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1" name="Shape 9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92" name="Shape 92"/>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3" name="Shape 93"/>
          <p:cNvSpPr txBox="1"/>
          <p:nvPr/>
        </p:nvSpPr>
        <p:spPr>
          <a:xfrm>
            <a:off x="5486400" y="6492875"/>
            <a:ext cx="1600199"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5" name="Shape 9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96" name="Shape 96"/>
          <p:cNvSpPr txBox="1"/>
          <p:nvPr>
            <p:ph idx="12" type="sldNum"/>
          </p:nvPr>
        </p:nvSpPr>
        <p:spPr>
          <a:xfrm>
            <a:off x="8588375" y="6492875"/>
            <a:ext cx="555625"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
        <p:nvSpPr>
          <p:cNvPr id="97" name="Shape 97"/>
          <p:cNvSpPr txBox="1"/>
          <p:nvPr>
            <p:ph idx="11" type="ftr"/>
          </p:nvPr>
        </p:nvSpPr>
        <p:spPr>
          <a:xfrm>
            <a:off x="0" y="6492875"/>
            <a:ext cx="2362200"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Shape 1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3" name="Shape 1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04" name="Shape 104"/>
          <p:cNvGrpSpPr/>
          <p:nvPr/>
        </p:nvGrpSpPr>
        <p:grpSpPr>
          <a:xfrm>
            <a:off x="-12700" y="5784850"/>
            <a:ext cx="3414712" cy="1092199"/>
            <a:chOff x="-12700" y="5784850"/>
            <a:chExt cx="3414712" cy="1092199"/>
          </a:xfrm>
        </p:grpSpPr>
        <p:pic>
          <p:nvPicPr>
            <p:cNvPr id="105" name="Shape 10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6" name="Shape 1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07" name="Shape 10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8" name="Shape 108"/>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9" name="Shape 109"/>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1" name="Shape 11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12" name="Shape 11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20" name="Shape 12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21" name="Shape 121"/>
          <p:cNvGrpSpPr/>
          <p:nvPr/>
        </p:nvGrpSpPr>
        <p:grpSpPr>
          <a:xfrm>
            <a:off x="-12700" y="5784850"/>
            <a:ext cx="3414712" cy="1092199"/>
            <a:chOff x="-12700" y="5784850"/>
            <a:chExt cx="3414712" cy="1092199"/>
          </a:xfrm>
        </p:grpSpPr>
        <p:pic>
          <p:nvPicPr>
            <p:cNvPr id="122" name="Shape 122"/>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3" name="Shape 12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24" name="Shape 124"/>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5" name="Shape 1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6" name="Shape 12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6" name="Shape 13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37" name="Shape 13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48" name="Shape 14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49" name="Shape 149"/>
          <p:cNvGrpSpPr/>
          <p:nvPr/>
        </p:nvGrpSpPr>
        <p:grpSpPr>
          <a:xfrm>
            <a:off x="-12700" y="5784850"/>
            <a:ext cx="3414712" cy="1092199"/>
            <a:chOff x="-12700" y="5784850"/>
            <a:chExt cx="3414712" cy="1092199"/>
          </a:xfrm>
        </p:grpSpPr>
        <p:pic>
          <p:nvPicPr>
            <p:cNvPr id="150" name="Shape 150"/>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1" name="Shape 15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52" name="Shape 152"/>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4" name="Shape 15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55" name="Shape 15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7" name="Shape 157"/>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2" name="Shape 16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63" name="Shape 16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4" name="Shape 16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06.png"/><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9.png"/><Relationship Id="rId3" Type="http://schemas.openxmlformats.org/officeDocument/2006/relationships/image" Target="../media/image24.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9.pn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2.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7.png"/><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42.jpg"/><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44.jpg"/><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37.png"/><Relationship Id="rId3"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40.png"/><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 Id="rId3"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 Id="rId3" Type="http://schemas.openxmlformats.org/officeDocument/2006/relationships/image" Target="../media/image0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jpg"/><Relationship Id="rId3" Type="http://schemas.openxmlformats.org/officeDocument/2006/relationships/image" Target="../media/image0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0.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6350" y="414337"/>
            <a:ext cx="9272586" cy="2347912"/>
          </a:xfrm>
          <a:prstGeom prst="rect">
            <a:avLst/>
          </a:prstGeom>
          <a:noFill/>
          <a:ln>
            <a:noFill/>
          </a:ln>
        </p:spPr>
      </p:pic>
      <p:sp>
        <p:nvSpPr>
          <p:cNvPr id="190" name="Shape 190"/>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pic>
        <p:nvPicPr>
          <p:cNvPr id="191" name="Shape 191"/>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192" name="Shape 192"/>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text itself for full citations.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b="0" l="0" r="0" t="0"/>
          <a:stretch/>
        </p:blipFill>
        <p:spPr>
          <a:xfrm>
            <a:off x="201611" y="-201611"/>
            <a:ext cx="8491536" cy="841374"/>
          </a:xfrm>
          <a:prstGeom prst="rect">
            <a:avLst/>
          </a:prstGeom>
          <a:noFill/>
          <a:ln>
            <a:noFill/>
          </a:ln>
        </p:spPr>
      </p:pic>
      <p:sp>
        <p:nvSpPr>
          <p:cNvPr id="265" name="Shape 26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66" name="Shape 266"/>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pic>
        <p:nvPicPr>
          <p:cNvPr id="267" name="Shape 267"/>
          <p:cNvPicPr preferRelativeResize="0"/>
          <p:nvPr/>
        </p:nvPicPr>
        <p:blipFill rotWithShape="1">
          <a:blip r:embed="rId4">
            <a:alphaModFix/>
          </a:blip>
          <a:srcRect b="33352" l="31875" r="28125" t="13999"/>
          <a:stretch/>
        </p:blipFill>
        <p:spPr>
          <a:xfrm>
            <a:off x="990600" y="685800"/>
            <a:ext cx="6669086" cy="54863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b="0" l="0" r="0" t="0"/>
          <a:stretch/>
        </p:blipFill>
        <p:spPr>
          <a:xfrm>
            <a:off x="201611" y="-103186"/>
            <a:ext cx="8491536" cy="871536"/>
          </a:xfrm>
          <a:prstGeom prst="rect">
            <a:avLst/>
          </a:prstGeom>
          <a:noFill/>
          <a:ln>
            <a:noFill/>
          </a:ln>
        </p:spPr>
      </p:pic>
      <p:sp>
        <p:nvSpPr>
          <p:cNvPr id="273" name="Shape 27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74" name="Shape 274"/>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pic>
        <p:nvPicPr>
          <p:cNvPr id="275" name="Shape 275"/>
          <p:cNvPicPr preferRelativeResize="0"/>
          <p:nvPr/>
        </p:nvPicPr>
        <p:blipFill rotWithShape="1">
          <a:blip r:embed="rId4">
            <a:alphaModFix/>
          </a:blip>
          <a:srcRect b="22998" l="31875" r="28125" t="41999"/>
          <a:stretch/>
        </p:blipFill>
        <p:spPr>
          <a:xfrm>
            <a:off x="914400" y="1981200"/>
            <a:ext cx="6781800" cy="3708400"/>
          </a:xfrm>
          <a:prstGeom prst="rect">
            <a:avLst/>
          </a:prstGeom>
          <a:noFill/>
          <a:ln>
            <a:noFill/>
          </a:ln>
        </p:spPr>
      </p:pic>
      <p:pic>
        <p:nvPicPr>
          <p:cNvPr id="276" name="Shape 276"/>
          <p:cNvPicPr preferRelativeResize="0"/>
          <p:nvPr/>
        </p:nvPicPr>
        <p:blipFill rotWithShape="1">
          <a:blip r:embed="rId5">
            <a:alphaModFix/>
          </a:blip>
          <a:srcRect b="76646" l="31875" r="28125" t="13999"/>
          <a:stretch/>
        </p:blipFill>
        <p:spPr>
          <a:xfrm>
            <a:off x="914400" y="1062037"/>
            <a:ext cx="6781800" cy="9905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Just as projects are unique, so are approaches to project management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organizations develop their own project management methodologies, especially for IT projects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methodology</a:t>
            </a:r>
            <a:r>
              <a:rPr b="0" baseline="0" i="0" lang="en-US" sz="2700" u="none" cap="none" strike="noStrike">
                <a:solidFill>
                  <a:schemeClr val="dk1"/>
                </a:solidFill>
                <a:latin typeface="Arial"/>
                <a:ea typeface="Arial"/>
                <a:cs typeface="Arial"/>
                <a:sym typeface="Arial"/>
              </a:rPr>
              <a:t> describes </a:t>
            </a:r>
            <a:r>
              <a:rPr b="0" baseline="0" i="1" lang="en-US" sz="2700" u="none" cap="none" strike="noStrike">
                <a:solidFill>
                  <a:schemeClr val="dk1"/>
                </a:solidFill>
                <a:latin typeface="Arial"/>
                <a:ea typeface="Arial"/>
                <a:cs typeface="Arial"/>
                <a:sym typeface="Arial"/>
              </a:rPr>
              <a:t>how</a:t>
            </a:r>
            <a:r>
              <a:rPr b="0" baseline="0" i="0" lang="en-US" sz="2700" u="none" cap="none" strike="noStrike">
                <a:solidFill>
                  <a:schemeClr val="dk1"/>
                </a:solidFill>
                <a:latin typeface="Arial"/>
                <a:ea typeface="Arial"/>
                <a:cs typeface="Arial"/>
                <a:sym typeface="Arial"/>
              </a:rPr>
              <a:t> things should be done; a </a:t>
            </a:r>
            <a:r>
              <a:rPr b="1" baseline="0" i="0" lang="en-US" sz="2700" u="none" cap="none" strike="noStrike">
                <a:solidFill>
                  <a:schemeClr val="dk1"/>
                </a:solidFill>
                <a:latin typeface="Arial"/>
                <a:ea typeface="Arial"/>
                <a:cs typeface="Arial"/>
                <a:sym typeface="Arial"/>
              </a:rPr>
              <a:t>standard</a:t>
            </a:r>
            <a:r>
              <a:rPr b="0" baseline="0" i="0" lang="en-US" sz="2700" u="none" cap="none" strike="noStrike">
                <a:solidFill>
                  <a:schemeClr val="dk1"/>
                </a:solidFill>
                <a:latin typeface="Arial"/>
                <a:ea typeface="Arial"/>
                <a:cs typeface="Arial"/>
                <a:sym typeface="Arial"/>
              </a:rPr>
              <a:t> describes </a:t>
            </a:r>
            <a:r>
              <a:rPr b="0" baseline="0" i="1" lang="en-US" sz="2700" u="none" cap="none" strike="noStrike">
                <a:solidFill>
                  <a:schemeClr val="dk1"/>
                </a:solidFill>
                <a:latin typeface="Arial"/>
                <a:ea typeface="Arial"/>
                <a:cs typeface="Arial"/>
                <a:sym typeface="Arial"/>
              </a:rPr>
              <a:t>what</a:t>
            </a:r>
            <a:r>
              <a:rPr b="0" baseline="0" i="0" lang="en-US" sz="2700" u="none" cap="none" strike="noStrike">
                <a:solidFill>
                  <a:schemeClr val="dk1"/>
                </a:solidFill>
                <a:latin typeface="Arial"/>
                <a:ea typeface="Arial"/>
                <a:cs typeface="Arial"/>
                <a:sym typeface="Arial"/>
              </a:rPr>
              <a:t> should be done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PRINCE2, Agile, RUP, and Six Sigma provide different project management methodologies</a:t>
            </a:r>
          </a:p>
        </p:txBody>
      </p:sp>
      <p:pic>
        <p:nvPicPr>
          <p:cNvPr id="282" name="Shape 282"/>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83" name="Shape 28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4" name="Shape 28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pic>
        <p:nvPicPr>
          <p:cNvPr id="289" name="Shape 289"/>
          <p:cNvPicPr preferRelativeResize="0"/>
          <p:nvPr/>
        </p:nvPicPr>
        <p:blipFill rotWithShape="1">
          <a:blip r:embed="rId3">
            <a:alphaModFix/>
          </a:blip>
          <a:srcRect b="0" l="0" r="0" t="0"/>
          <a:stretch/>
        </p:blipFill>
        <p:spPr>
          <a:xfrm>
            <a:off x="195261" y="146050"/>
            <a:ext cx="8497886" cy="1158874"/>
          </a:xfrm>
          <a:prstGeom prst="rect">
            <a:avLst/>
          </a:prstGeom>
          <a:noFill/>
          <a:ln>
            <a:noFill/>
          </a:ln>
        </p:spPr>
      </p:pic>
      <p:sp>
        <p:nvSpPr>
          <p:cNvPr id="290" name="Shape 29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91" name="Shape 291"/>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92" name="Shape 292"/>
          <p:cNvSpPr txBox="1"/>
          <p:nvPr/>
        </p:nvSpPr>
        <p:spPr>
          <a:xfrm>
            <a:off x="381000" y="1219200"/>
            <a:ext cx="8077199" cy="361791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AgênciaClick, an interactive advertising and online communications company based in São Paulo, Brazil, made PMI’s list of outstanding organizations in project management in 2007</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Since 2002, the company saw revenues jump 132 percent, primarily due to their five-year emphasis on practicing good project management across the entire company</a:t>
            </a:r>
          </a:p>
          <a:p>
            <a:pPr indent="0" lvl="0" marL="0" marR="0" rtl="0" algn="l">
              <a:lnSpc>
                <a:spcPct val="100000"/>
              </a:lnSpc>
              <a:spcBef>
                <a:spcPts val="0"/>
              </a:spcBef>
              <a:spcAft>
                <a:spcPts val="0"/>
              </a:spcAft>
              <a:buNone/>
            </a:pPr>
            <a:r>
              <a:t/>
            </a:r>
            <a:endParaRPr b="0" baseline="0" i="0" sz="27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idx="1" type="body"/>
          </p:nvPr>
        </p:nvSpPr>
        <p:spPr>
          <a:xfrm>
            <a:off x="381000" y="1600200"/>
            <a:ext cx="84582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This case study provides an example of what’s involved in initiating, planning, executing, controlling, and closing an IT project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can download templates for creating your own project management documents from the companion Web site for this text or the author’s site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Note: This case study provides a big picture view of managing a project; later chapters provide detailed information on each knowledge area</a:t>
            </a:r>
          </a:p>
        </p:txBody>
      </p:sp>
      <p:pic>
        <p:nvPicPr>
          <p:cNvPr id="298" name="Shape 298"/>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99" name="Shape 29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0" name="Shape 30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idx="1" type="body"/>
          </p:nvPr>
        </p:nvSpPr>
        <p:spPr>
          <a:xfrm>
            <a:off x="228600" y="1481137"/>
            <a:ext cx="89154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is good practice to lay the groundwork for a project before it officially starts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Senior managers often perform several pre-initiation tasks, including the following:</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000" u="none" cap="none" strike="noStrike">
                <a:solidFill>
                  <a:schemeClr val="dk1"/>
                </a:solidFill>
                <a:latin typeface="Arial"/>
                <a:ea typeface="Arial"/>
                <a:cs typeface="Arial"/>
                <a:sym typeface="Arial"/>
              </a:rPr>
              <a:t>Determine the scope, time, and cost constraints for the project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000" u="none" cap="none" strike="noStrike">
                <a:solidFill>
                  <a:schemeClr val="dk1"/>
                </a:solidFill>
                <a:latin typeface="Arial"/>
                <a:ea typeface="Arial"/>
                <a:cs typeface="Arial"/>
                <a:sym typeface="Arial"/>
              </a:rPr>
              <a:t>Identify the project sponsor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000" u="none" cap="none" strike="noStrike">
                <a:solidFill>
                  <a:schemeClr val="dk1"/>
                </a:solidFill>
                <a:latin typeface="Arial"/>
                <a:ea typeface="Arial"/>
                <a:cs typeface="Arial"/>
                <a:sym typeface="Arial"/>
              </a:rPr>
              <a:t>Select the project manager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000" u="none" cap="none" strike="noStrike">
                <a:solidFill>
                  <a:schemeClr val="dk1"/>
                </a:solidFill>
                <a:latin typeface="Arial"/>
                <a:ea typeface="Arial"/>
                <a:cs typeface="Arial"/>
                <a:sym typeface="Arial"/>
              </a:rPr>
              <a:t>Develop a business case for a project (see Table 3-2 for an example)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000" u="none" cap="none" strike="noStrike">
                <a:solidFill>
                  <a:schemeClr val="dk1"/>
                </a:solidFill>
                <a:latin typeface="Arial"/>
                <a:ea typeface="Arial"/>
                <a:cs typeface="Arial"/>
                <a:sym typeface="Arial"/>
              </a:rPr>
              <a:t>Meet with the project manager to review the process and expectations for managing the project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000" u="none" cap="none" strike="noStrike">
                <a:solidFill>
                  <a:schemeClr val="dk1"/>
                </a:solidFill>
                <a:latin typeface="Arial"/>
                <a:ea typeface="Arial"/>
                <a:cs typeface="Arial"/>
                <a:sym typeface="Arial"/>
              </a:rPr>
              <a:t>Determine if the project should be divided into two or more smaller projects</a:t>
            </a:r>
          </a:p>
          <a:p>
            <a:pPr indent="-93662" lvl="1" marL="620712" marR="0" rtl="0" algn="l">
              <a:lnSpc>
                <a:spcPct val="100000"/>
              </a:lnSpc>
              <a:spcBef>
                <a:spcPts val="300"/>
              </a:spcBef>
              <a:spcAft>
                <a:spcPts val="0"/>
              </a:spcAft>
              <a:buClr>
                <a:schemeClr val="accent1"/>
              </a:buClr>
              <a:buFont typeface="Arial"/>
              <a:buNone/>
            </a:pPr>
            <a:r>
              <a:t/>
            </a:r>
            <a:endParaRPr b="0" baseline="0" i="0" sz="23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306" name="Shape 30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07" name="Shape 30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308" name="Shape 308"/>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idx="1" type="body"/>
          </p:nvPr>
        </p:nvSpPr>
        <p:spPr>
          <a:xfrm>
            <a:off x="381000" y="1295400"/>
            <a:ext cx="8458200" cy="22097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Initiating a project includes recognizing and starting a new project or project phase</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main goal is to formally select and start off projects</a:t>
            </a:r>
          </a:p>
        </p:txBody>
      </p:sp>
      <p:pic>
        <p:nvPicPr>
          <p:cNvPr id="314" name="Shape 314"/>
          <p:cNvPicPr preferRelativeResize="0"/>
          <p:nvPr/>
        </p:nvPicPr>
        <p:blipFill rotWithShape="1">
          <a:blip r:embed="rId3">
            <a:alphaModFix/>
          </a:blip>
          <a:srcRect b="0" l="0" r="0" t="0"/>
          <a:stretch/>
        </p:blipFill>
        <p:spPr>
          <a:xfrm>
            <a:off x="115886" y="255587"/>
            <a:ext cx="8577261" cy="969961"/>
          </a:xfrm>
          <a:prstGeom prst="rect">
            <a:avLst/>
          </a:prstGeom>
          <a:noFill/>
          <a:ln>
            <a:noFill/>
          </a:ln>
        </p:spPr>
      </p:pic>
      <p:sp>
        <p:nvSpPr>
          <p:cNvPr id="315" name="Shape 31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6" name="Shape 31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17" name="Shape 317"/>
          <p:cNvPicPr preferRelativeResize="0"/>
          <p:nvPr/>
        </p:nvPicPr>
        <p:blipFill rotWithShape="1">
          <a:blip r:embed="rId4">
            <a:alphaModFix/>
          </a:blip>
          <a:srcRect b="25000" l="27498" r="22500" t="47999"/>
          <a:stretch/>
        </p:blipFill>
        <p:spPr>
          <a:xfrm>
            <a:off x="685800" y="2895600"/>
            <a:ext cx="8291512" cy="2798762"/>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pic>
        <p:nvPicPr>
          <p:cNvPr id="322" name="Shape 32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23" name="Shape 32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4" name="Shape 32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25" name="Shape 325"/>
          <p:cNvPicPr preferRelativeResize="0"/>
          <p:nvPr/>
        </p:nvPicPr>
        <p:blipFill rotWithShape="1">
          <a:blip r:embed="rId4">
            <a:alphaModFix/>
          </a:blip>
          <a:srcRect b="22000" l="17500" r="22500" t="32000"/>
          <a:stretch/>
        </p:blipFill>
        <p:spPr>
          <a:xfrm>
            <a:off x="609600" y="1600200"/>
            <a:ext cx="8110537" cy="38862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pic>
        <p:nvPicPr>
          <p:cNvPr id="330" name="Shape 330"/>
          <p:cNvPicPr preferRelativeResize="0"/>
          <p:nvPr/>
        </p:nvPicPr>
        <p:blipFill rotWithShape="1">
          <a:blip r:embed="rId3">
            <a:alphaModFix/>
          </a:blip>
          <a:srcRect b="0" l="0" r="0" t="0"/>
          <a:stretch/>
        </p:blipFill>
        <p:spPr>
          <a:xfrm>
            <a:off x="225425" y="115886"/>
            <a:ext cx="8729661" cy="1347786"/>
          </a:xfrm>
          <a:prstGeom prst="rect">
            <a:avLst/>
          </a:prstGeom>
          <a:noFill/>
          <a:ln>
            <a:noFill/>
          </a:ln>
        </p:spPr>
      </p:pic>
      <p:sp>
        <p:nvSpPr>
          <p:cNvPr id="331" name="Shape 33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332" name="Shape 332"/>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pic>
        <p:nvPicPr>
          <p:cNvPr id="333" name="Shape 333"/>
          <p:cNvPicPr preferRelativeResize="0"/>
          <p:nvPr/>
        </p:nvPicPr>
        <p:blipFill rotWithShape="1">
          <a:blip r:embed="rId4">
            <a:alphaModFix/>
          </a:blip>
          <a:srcRect b="36000" l="17500" r="22500" t="25999"/>
          <a:stretch/>
        </p:blipFill>
        <p:spPr>
          <a:xfrm>
            <a:off x="609600" y="1600200"/>
            <a:ext cx="7924799" cy="3136899"/>
          </a:xfrm>
          <a:prstGeom prst="rect">
            <a:avLst/>
          </a:prstGeom>
          <a:noFill/>
          <a:ln>
            <a:noFill/>
          </a:ln>
        </p:spPr>
      </p:pic>
      <p:sp>
        <p:nvSpPr>
          <p:cNvPr id="334" name="Shape 334"/>
          <p:cNvSpPr txBox="1"/>
          <p:nvPr/>
        </p:nvSpPr>
        <p:spPr>
          <a:xfrm>
            <a:off x="762000" y="5105400"/>
            <a:ext cx="7893050"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Contents are often sensitive, so do not publish this document.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Table 3-6 for an example of a charter</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Charters are normally short and include key project information and stakeholder signatures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It’s good practice to hold a </a:t>
            </a:r>
            <a:r>
              <a:rPr b="1" baseline="0" i="0" lang="en-US" sz="2700" u="none" cap="none" strike="noStrike">
                <a:solidFill>
                  <a:schemeClr val="dk1"/>
                </a:solidFill>
                <a:latin typeface="Arial"/>
                <a:ea typeface="Arial"/>
                <a:cs typeface="Arial"/>
                <a:sym typeface="Arial"/>
              </a:rPr>
              <a:t>kick-off meeting </a:t>
            </a:r>
            <a:r>
              <a:rPr b="0" baseline="0" i="0" lang="en-US" sz="2700" u="none" cap="none" strike="noStrike">
                <a:solidFill>
                  <a:schemeClr val="dk1"/>
                </a:solidFill>
                <a:latin typeface="Arial"/>
                <a:ea typeface="Arial"/>
                <a:cs typeface="Arial"/>
                <a:sym typeface="Arial"/>
              </a:rPr>
              <a:t>at the beginning of a project so that stakeholders can meet each other, review the goals of the project, and discuss future plans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40" name="Shape 340"/>
          <p:cNvPicPr preferRelativeResize="0"/>
          <p:nvPr/>
        </p:nvPicPr>
        <p:blipFill rotWithShape="1">
          <a:blip r:embed="rId3">
            <a:alphaModFix/>
          </a:blip>
          <a:srcRect b="0" l="0" r="0" t="0"/>
          <a:stretch/>
        </p:blipFill>
        <p:spPr>
          <a:xfrm>
            <a:off x="201611" y="60325"/>
            <a:ext cx="8491536" cy="1450975"/>
          </a:xfrm>
          <a:prstGeom prst="rect">
            <a:avLst/>
          </a:prstGeom>
          <a:noFill/>
          <a:ln>
            <a:noFill/>
          </a:ln>
        </p:spPr>
      </p:pic>
      <p:sp>
        <p:nvSpPr>
          <p:cNvPr id="341" name="Shape 34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342" name="Shape 342"/>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idx="1" type="body"/>
          </p:nvPr>
        </p:nvSpPr>
        <p:spPr>
          <a:xfrm>
            <a:off x="381000" y="1524000"/>
            <a:ext cx="8077199" cy="4572000"/>
          </a:xfrm>
          <a:prstGeom prst="rect">
            <a:avLst/>
          </a:prstGeom>
          <a:noFill/>
          <a:ln>
            <a:noFill/>
          </a:ln>
        </p:spPr>
        <p:txBody>
          <a:bodyPr anchorCtr="0" anchor="t" bIns="45700" lIns="91425" rIns="91425" tIns="45700">
            <a:noAutofit/>
          </a:bodyPr>
          <a:lstStyle/>
          <a:p>
            <a:pPr indent="-609600" lvl="0" marL="609600" marR="0" rtl="0" algn="l">
              <a:lnSpc>
                <a:spcPct val="8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Describe the five project management (PM) process groups, the typical level of activity for each, and the interactions among them</a:t>
            </a:r>
          </a:p>
          <a:p>
            <a:pPr indent="-609600" lvl="0" marL="609600" marR="0" rtl="0" algn="l">
              <a:lnSpc>
                <a:spcPct val="8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Understand how the PM process groups relate to the PM knowledge areas</a:t>
            </a:r>
          </a:p>
          <a:p>
            <a:pPr indent="-609600" lvl="0" marL="609600" marR="0" rtl="0" algn="l">
              <a:lnSpc>
                <a:spcPct val="8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Discuss how organizations develop information technology PM methodologies to meet their needs</a:t>
            </a:r>
          </a:p>
        </p:txBody>
      </p:sp>
      <p:pic>
        <p:nvPicPr>
          <p:cNvPr id="198" name="Shape 198"/>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199" name="Shape 19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00" name="Shape 200"/>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pic>
        <p:nvPicPr>
          <p:cNvPr id="347" name="Shape 347"/>
          <p:cNvPicPr preferRelativeResize="0"/>
          <p:nvPr/>
        </p:nvPicPr>
        <p:blipFill rotWithShape="1">
          <a:blip r:embed="rId3">
            <a:alphaModFix/>
          </a:blip>
          <a:srcRect b="0" l="0" r="0" t="0"/>
          <a:stretch/>
        </p:blipFill>
        <p:spPr>
          <a:xfrm>
            <a:off x="225425" y="-92075"/>
            <a:ext cx="8620124" cy="811212"/>
          </a:xfrm>
          <a:prstGeom prst="rect">
            <a:avLst/>
          </a:prstGeom>
          <a:noFill/>
          <a:ln>
            <a:noFill/>
          </a:ln>
        </p:spPr>
      </p:pic>
      <p:sp>
        <p:nvSpPr>
          <p:cNvPr id="348" name="Shape 34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349" name="Shape 349"/>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pic>
        <p:nvPicPr>
          <p:cNvPr id="350" name="Shape 350"/>
          <p:cNvPicPr preferRelativeResize="0"/>
          <p:nvPr/>
        </p:nvPicPr>
        <p:blipFill rotWithShape="1">
          <a:blip r:embed="rId4">
            <a:alphaModFix/>
          </a:blip>
          <a:srcRect b="0" l="0" r="0" t="0"/>
          <a:stretch/>
        </p:blipFill>
        <p:spPr>
          <a:xfrm>
            <a:off x="990600" y="708025"/>
            <a:ext cx="6781800" cy="57657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idx="1" type="body"/>
          </p:nvPr>
        </p:nvSpPr>
        <p:spPr>
          <a:xfrm>
            <a:off x="381000" y="1066800"/>
            <a:ext cx="8458200" cy="45720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main purpose of project planning is to </a:t>
            </a:r>
            <a:r>
              <a:rPr b="0" baseline="0" i="1" lang="en-US" sz="2700" u="none" cap="none" strike="noStrike">
                <a:solidFill>
                  <a:schemeClr val="dk1"/>
                </a:solidFill>
                <a:latin typeface="Arial"/>
                <a:ea typeface="Arial"/>
                <a:cs typeface="Arial"/>
                <a:sym typeface="Arial"/>
              </a:rPr>
              <a:t>guide execution</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Every knowledge area includes planning information (see Table 3-7 on pages 97-98)</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Key outputs included in the JWD project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team contract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project scope statement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work breakdown structure (WBS)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project schedule, in the form of a Gantt chart with all dependencies and resources entered</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 list of prioritized risks (part of a risk register)</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sample documents on pages 100-107</a:t>
            </a:r>
          </a:p>
        </p:txBody>
      </p:sp>
      <p:pic>
        <p:nvPicPr>
          <p:cNvPr id="356" name="Shape 356"/>
          <p:cNvPicPr preferRelativeResize="0"/>
          <p:nvPr/>
        </p:nvPicPr>
        <p:blipFill rotWithShape="1">
          <a:blip r:embed="rId3">
            <a:alphaModFix/>
          </a:blip>
          <a:srcRect b="0" l="0" r="0" t="0"/>
          <a:stretch/>
        </p:blipFill>
        <p:spPr>
          <a:xfrm>
            <a:off x="42861" y="195261"/>
            <a:ext cx="8802686" cy="957261"/>
          </a:xfrm>
          <a:prstGeom prst="rect">
            <a:avLst/>
          </a:prstGeom>
          <a:noFill/>
          <a:ln>
            <a:noFill/>
          </a:ln>
        </p:spPr>
      </p:pic>
      <p:sp>
        <p:nvSpPr>
          <p:cNvPr id="357" name="Shape 35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58" name="Shape 35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pic>
        <p:nvPicPr>
          <p:cNvPr id="363" name="Shape 363"/>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364" name="Shape 36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365" name="Shape 365"/>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pic>
        <p:nvPicPr>
          <p:cNvPr id="366" name="Shape 366"/>
          <p:cNvPicPr preferRelativeResize="0"/>
          <p:nvPr/>
        </p:nvPicPr>
        <p:blipFill rotWithShape="1">
          <a:blip r:embed="rId4">
            <a:alphaModFix/>
          </a:blip>
          <a:srcRect b="0" l="0" r="0" t="0"/>
          <a:stretch/>
        </p:blipFill>
        <p:spPr>
          <a:xfrm>
            <a:off x="533400" y="1447800"/>
            <a:ext cx="8153399" cy="4294186"/>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pic>
        <p:nvPicPr>
          <p:cNvPr id="371" name="Shape 371"/>
          <p:cNvPicPr preferRelativeResize="0"/>
          <p:nvPr/>
        </p:nvPicPr>
        <p:blipFill rotWithShape="1">
          <a:blip r:embed="rId3">
            <a:alphaModFix/>
          </a:blip>
          <a:srcRect b="0" l="0" r="0" t="0"/>
          <a:stretch/>
        </p:blipFill>
        <p:spPr>
          <a:xfrm>
            <a:off x="146050" y="225425"/>
            <a:ext cx="8547100" cy="847725"/>
          </a:xfrm>
          <a:prstGeom prst="rect">
            <a:avLst/>
          </a:prstGeom>
          <a:noFill/>
          <a:ln>
            <a:noFill/>
          </a:ln>
        </p:spPr>
      </p:pic>
      <p:sp>
        <p:nvSpPr>
          <p:cNvPr id="372" name="Shape 37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3" name="Shape 37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74" name="Shape 374"/>
          <p:cNvPicPr preferRelativeResize="0"/>
          <p:nvPr/>
        </p:nvPicPr>
        <p:blipFill rotWithShape="1">
          <a:blip r:embed="rId4">
            <a:alphaModFix/>
          </a:blip>
          <a:srcRect b="0" l="0" r="0" t="5035"/>
          <a:stretch/>
        </p:blipFill>
        <p:spPr>
          <a:xfrm>
            <a:off x="228600" y="1143000"/>
            <a:ext cx="8763000" cy="4376737"/>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8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Usually takes the most time and resources to perform project execution </a:t>
            </a:r>
          </a:p>
          <a:p>
            <a:pPr indent="-263525" lvl="0" marL="365125" marR="0" rtl="0" algn="l">
              <a:lnSpc>
                <a:spcPct val="8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must use their leadership skills to handle the many challenges that occur during project execution</a:t>
            </a:r>
          </a:p>
          <a:p>
            <a:pPr indent="-263525" lvl="0" marL="365125" marR="0" rtl="0" algn="l">
              <a:lnSpc>
                <a:spcPct val="8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Table 3-11 on p. 108 lists the executing processes and outputs; many project sponsors and customers focus on deliverables related to providing the products, services, or results desired from the project</a:t>
            </a:r>
          </a:p>
          <a:p>
            <a:pPr indent="-263525" lvl="0" marL="365125" marR="0" rtl="0" algn="l">
              <a:lnSpc>
                <a:spcPct val="8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milestone report (example on pp. 109-110) can help focus on completing major milestones</a:t>
            </a:r>
          </a:p>
        </p:txBody>
      </p:sp>
      <p:pic>
        <p:nvPicPr>
          <p:cNvPr id="380" name="Shape 380"/>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81" name="Shape 38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2" name="Shape 38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pic>
        <p:nvPicPr>
          <p:cNvPr id="387" name="Shape 387"/>
          <p:cNvPicPr preferRelativeResize="0"/>
          <p:nvPr/>
        </p:nvPicPr>
        <p:blipFill rotWithShape="1">
          <a:blip r:embed="rId3">
            <a:alphaModFix/>
          </a:blip>
          <a:srcRect b="0" l="0" r="0" t="0"/>
          <a:stretch/>
        </p:blipFill>
        <p:spPr>
          <a:xfrm>
            <a:off x="188911" y="49211"/>
            <a:ext cx="8504236" cy="676275"/>
          </a:xfrm>
          <a:prstGeom prst="rect">
            <a:avLst/>
          </a:prstGeom>
          <a:noFill/>
          <a:ln>
            <a:noFill/>
          </a:ln>
        </p:spPr>
      </p:pic>
      <p:sp>
        <p:nvSpPr>
          <p:cNvPr id="388" name="Shape 38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9" name="Shape 38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90" name="Shape 390"/>
          <p:cNvPicPr preferRelativeResize="0"/>
          <p:nvPr/>
        </p:nvPicPr>
        <p:blipFill rotWithShape="1">
          <a:blip r:embed="rId4">
            <a:alphaModFix/>
          </a:blip>
          <a:srcRect b="13000" l="23123" r="26875" t="15999"/>
          <a:stretch/>
        </p:blipFill>
        <p:spPr>
          <a:xfrm>
            <a:off x="1828800" y="838200"/>
            <a:ext cx="6324600" cy="561339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idx="1" type="body"/>
          </p:nvPr>
        </p:nvSpPr>
        <p:spPr>
          <a:xfrm>
            <a:off x="381000" y="10668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One way to learn about best practices in project management is by studying recipients of PMI’s Project of the Year award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Quartier international de Montreal (QIM), Montreal’s international district, was a 66-acre urban revitalization project in the heart of downtown Montreal</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This $90 million, five-year project turned a once unpopular area into a thriving section of the city with a booming real estate market and has generated $770 million in related construction</a:t>
            </a:r>
          </a:p>
        </p:txBody>
      </p:sp>
      <p:pic>
        <p:nvPicPr>
          <p:cNvPr id="396" name="Shape 396"/>
          <p:cNvPicPr preferRelativeResize="0"/>
          <p:nvPr/>
        </p:nvPicPr>
        <p:blipFill rotWithShape="1">
          <a:blip r:embed="rId3">
            <a:alphaModFix/>
          </a:blip>
          <a:srcRect b="0" l="0" r="0" t="0"/>
          <a:stretch/>
        </p:blipFill>
        <p:spPr>
          <a:xfrm>
            <a:off x="146050" y="146050"/>
            <a:ext cx="8547100" cy="787400"/>
          </a:xfrm>
          <a:prstGeom prst="rect">
            <a:avLst/>
          </a:prstGeom>
          <a:noFill/>
          <a:ln>
            <a:noFill/>
          </a:ln>
        </p:spPr>
      </p:pic>
      <p:sp>
        <p:nvSpPr>
          <p:cNvPr id="397" name="Shape 39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98" name="Shape 39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ph idx="1" type="body"/>
          </p:nvPr>
        </p:nvSpPr>
        <p:spPr>
          <a:xfrm>
            <a:off x="381000" y="1524000"/>
            <a:ext cx="8458200" cy="48767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Involves measuring progress toward project objectives, monitoring deviation from the plan, and taking correction actions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Affects all other process groups and occurs during all phases of the project life cycle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Outputs include performance reports, change requests, and updates to various plans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Table 3-13</a:t>
            </a:r>
          </a:p>
        </p:txBody>
      </p:sp>
      <p:pic>
        <p:nvPicPr>
          <p:cNvPr id="404" name="Shape 404"/>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405" name="Shape 40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6" name="Shape 40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idx="1" type="body"/>
          </p:nvPr>
        </p:nvSpPr>
        <p:spPr>
          <a:xfrm>
            <a:off x="304800" y="1371600"/>
            <a:ext cx="8458200" cy="52577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Involves gaining stakeholder and customer acceptance of the final products and services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Even if projects are not completed, they should be closed out to learn from the past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Outputs include project archives and lessons learned, part of organizational process assets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Most projects also include a final report and presentation to the sponsor/senior management</a:t>
            </a:r>
          </a:p>
        </p:txBody>
      </p:sp>
      <p:pic>
        <p:nvPicPr>
          <p:cNvPr id="412" name="Shape 41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13" name="Shape 41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4" name="Shape 41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x="0" y="0"/>
          <a:ext cx="0" cy="0"/>
          <a:chOff x="0" y="0"/>
          <a:chExt cx="0" cy="0"/>
        </a:xfrm>
      </p:grpSpPr>
      <p:sp>
        <p:nvSpPr>
          <p:cNvPr id="419" name="Shape 41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Table 3-18 on pp. 118-121 lists the templates available on the companion Web site (www.cengage.com/mis/schwalbe)  and the author’s site (www.kathyschwalbe.com)</a:t>
            </a:r>
          </a:p>
        </p:txBody>
      </p:sp>
      <p:pic>
        <p:nvPicPr>
          <p:cNvPr id="420" name="Shape 420"/>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21" name="Shape 42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2" name="Shape 42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idx="1" type="body"/>
          </p:nvPr>
        </p:nvSpPr>
        <p:spPr>
          <a:xfrm>
            <a:off x="457200" y="1481137"/>
            <a:ext cx="73152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800" u="none" cap="none" strike="noStrike">
                <a:solidFill>
                  <a:schemeClr val="dk1"/>
                </a:solidFill>
                <a:latin typeface="Arial"/>
                <a:ea typeface="Arial"/>
                <a:cs typeface="Arial"/>
                <a:sym typeface="Arial"/>
              </a:rPr>
              <a:t>Review a case study of an organization applying the project management process groups to manage an information technology project; describe outputs of each process group; and understand the contribution that effective project initiating, planning, executing, monitoring and controlling, and closing make to project success</a:t>
            </a:r>
          </a:p>
        </p:txBody>
      </p:sp>
      <p:pic>
        <p:nvPicPr>
          <p:cNvPr id="206" name="Shape 206"/>
          <p:cNvPicPr preferRelativeResize="0"/>
          <p:nvPr/>
        </p:nvPicPr>
        <p:blipFill rotWithShape="1">
          <a:blip r:embed="rId3">
            <a:alphaModFix/>
          </a:blip>
          <a:srcRect b="0" l="0" r="0" t="0"/>
          <a:stretch/>
        </p:blipFill>
        <p:spPr>
          <a:xfrm>
            <a:off x="195261" y="268287"/>
            <a:ext cx="8624886" cy="1158874"/>
          </a:xfrm>
          <a:prstGeom prst="rect">
            <a:avLst/>
          </a:prstGeom>
          <a:noFill/>
          <a:ln>
            <a:noFill/>
          </a:ln>
        </p:spPr>
      </p:pic>
      <p:sp>
        <p:nvSpPr>
          <p:cNvPr id="207" name="Shape 20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08" name="Shape 20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sp>
        <p:nvSpPr>
          <p:cNvPr id="427" name="Shape 42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five project management process groups are initiating, planning, executing, monitoring and controlling, and closing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can map the main activities of each process group to the nine knowledge areas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Some organizations develop their own information technology project management methodologies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JWD Consulting case study provides an example of using the process groups and shows several important project documents</a:t>
            </a:r>
          </a:p>
        </p:txBody>
      </p:sp>
      <p:pic>
        <p:nvPicPr>
          <p:cNvPr id="428" name="Shape 428"/>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29" name="Shape 42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30" name="Shape 43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process</a:t>
            </a:r>
            <a:r>
              <a:rPr b="0" baseline="0" i="0" lang="en-US" sz="2700" u="none" cap="none" strike="noStrike">
                <a:solidFill>
                  <a:schemeClr val="dk1"/>
                </a:solidFill>
                <a:latin typeface="Arial"/>
                <a:ea typeface="Arial"/>
                <a:cs typeface="Arial"/>
                <a:sym typeface="Arial"/>
              </a:rPr>
              <a:t> is a series of actions directed toward a particular result</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management can be viewed as a number of interlinked processes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project management process groups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Initiating processes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Planning processes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Executing processes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Monitoring and controlling processes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Closing processes</a:t>
            </a:r>
          </a:p>
        </p:txBody>
      </p:sp>
      <p:pic>
        <p:nvPicPr>
          <p:cNvPr id="214" name="Shape 214"/>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15" name="Shape 21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16" name="Shape 21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pic>
        <p:nvPicPr>
          <p:cNvPr id="221" name="Shape 22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22" name="Shape 22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23" name="Shape 223"/>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pic>
        <p:nvPicPr>
          <p:cNvPr id="224" name="Shape 224"/>
          <p:cNvPicPr preferRelativeResize="0"/>
          <p:nvPr/>
        </p:nvPicPr>
        <p:blipFill rotWithShape="1">
          <a:blip r:embed="rId4">
            <a:alphaModFix/>
          </a:blip>
          <a:srcRect b="0" l="0" r="0" t="0"/>
          <a:stretch/>
        </p:blipFill>
        <p:spPr>
          <a:xfrm>
            <a:off x="457200" y="1660525"/>
            <a:ext cx="7619999" cy="384333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idx="1" type="body"/>
          </p:nvPr>
        </p:nvSpPr>
        <p:spPr>
          <a:xfrm>
            <a:off x="228600" y="838200"/>
            <a:ext cx="86868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Philip A. Pell, PMP, commented on how the U.S. IRS needed to improve its project management process. “Pure and simple, good, methodology-centric, predictable, and repeatable project management is the SINGLE greatest factor in the success (or in this case failure) of any project… The project manager is ultimately responsible for the success or failure of the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In 2006, the IRS lost more than $320 million due to a botched fraud-detection system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 2008 U.S. Government Accountability Office (GAO) report stated that IRS had fixed just 29 of 98 information security weaknesses identified the previous year</a:t>
            </a:r>
          </a:p>
          <a:p>
            <a:pPr indent="-159893" lvl="0" marL="365125" marR="0" rtl="0" algn="l">
              <a:lnSpc>
                <a:spcPct val="100000"/>
              </a:lnSpc>
              <a:spcBef>
                <a:spcPts val="400"/>
              </a:spcBef>
              <a:spcAft>
                <a:spcPts val="0"/>
              </a:spcAft>
              <a:buClr>
                <a:schemeClr val="accent1"/>
              </a:buClr>
              <a:buFont typeface="Arial"/>
              <a:buNone/>
            </a:pPr>
            <a:r>
              <a:t/>
            </a:r>
            <a:endParaRPr b="0" baseline="0" i="0" sz="24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400" u="none" cap="none" strike="noStrike">
              <a:solidFill>
                <a:schemeClr val="dk1"/>
              </a:solidFill>
              <a:latin typeface="Arial"/>
              <a:ea typeface="Arial"/>
              <a:cs typeface="Arial"/>
              <a:sym typeface="Arial"/>
            </a:endParaRPr>
          </a:p>
        </p:txBody>
      </p:sp>
      <p:pic>
        <p:nvPicPr>
          <p:cNvPr id="230" name="Shape 230"/>
          <p:cNvPicPr preferRelativeResize="0"/>
          <p:nvPr/>
        </p:nvPicPr>
        <p:blipFill rotWithShape="1">
          <a:blip r:embed="rId3">
            <a:alphaModFix/>
          </a:blip>
          <a:srcRect b="0" l="0" r="0" t="0"/>
          <a:stretch/>
        </p:blipFill>
        <p:spPr>
          <a:xfrm>
            <a:off x="115886" y="-6350"/>
            <a:ext cx="8504236" cy="1158874"/>
          </a:xfrm>
          <a:prstGeom prst="rect">
            <a:avLst/>
          </a:prstGeom>
          <a:noFill/>
          <a:ln>
            <a:noFill/>
          </a:ln>
        </p:spPr>
      </p:pic>
      <p:sp>
        <p:nvSpPr>
          <p:cNvPr id="231" name="Shape 23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32" name="Shape 232"/>
          <p:cNvSpPr txBox="1"/>
          <p:nvPr/>
        </p:nvSpPr>
        <p:spPr>
          <a:xfrm>
            <a:off x="609600" y="5410200"/>
            <a:ext cx="8381999" cy="646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*Comments posted on CIO Magazine Web site on article “For the  IRS, There’s No EZ Fix,” (April 1, 2004).</a:t>
            </a:r>
          </a:p>
        </p:txBody>
      </p:sp>
      <p:sp>
        <p:nvSpPr>
          <p:cNvPr id="233" name="Shape 23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0" y="1295400"/>
            <a:ext cx="8839199" cy="4572000"/>
          </a:xfrm>
          <a:prstGeom prst="rect">
            <a:avLst/>
          </a:prstGeom>
          <a:noFill/>
          <a:ln>
            <a:noFill/>
          </a:ln>
        </p:spPr>
        <p:txBody>
          <a:bodyPr anchorCtr="0" anchor="t" bIns="45700" lIns="91425" rIns="91425" tIns="45700">
            <a:noAutofit/>
          </a:bodyPr>
          <a:lstStyle/>
          <a:p>
            <a:pPr indent="-263525" lvl="0" marL="365125" marR="0" rtl="0" algn="l">
              <a:lnSpc>
                <a:spcPct val="80000"/>
              </a:lnSpc>
              <a:spcBef>
                <a:spcPts val="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a:t>
            </a:r>
            <a:r>
              <a:rPr b="0" baseline="0" i="0" lang="en-US" sz="2400" u="none" cap="none" strike="noStrike">
                <a:solidFill>
                  <a:schemeClr val="dk1"/>
                </a:solidFill>
                <a:latin typeface="Arial"/>
                <a:ea typeface="Arial"/>
                <a:cs typeface="Arial"/>
                <a:sym typeface="Arial"/>
              </a:rPr>
              <a:t>Just as information technology projects need to follow the project management process groups, so do other projects, such as the production of a movie. Processes involved in making movies might include screenwriting (initiating), producing (planning), acting and directing (executing), editing (monitoring and controlling), and releasing the movie to theaters (closing). Many people enjoy watching the extra features on a DVD that describe how these processes lead to the creation of a movie… This acted “…not as promotional filler but as a serious and meticulously detailed examination of the entire filmmaking process.”* Project managers in any field know how important it is to follow a good process. </a:t>
            </a:r>
          </a:p>
          <a:p>
            <a:pPr indent="-263525" lvl="0" marL="365125" marR="0" rtl="0" algn="l">
              <a:lnSpc>
                <a:spcPct val="80000"/>
              </a:lnSpc>
              <a:spcBef>
                <a:spcPts val="400"/>
              </a:spcBef>
              <a:spcAft>
                <a:spcPts val="0"/>
              </a:spcAft>
              <a:buClr>
                <a:schemeClr val="dk1"/>
              </a:buClr>
              <a:buFont typeface="Arial"/>
              <a:buNone/>
            </a:pPr>
            <a:r>
              <a:t/>
            </a:r>
            <a:endParaRPr b="0" baseline="0" i="0" sz="2400" u="none" cap="none" strike="noStrike">
              <a:solidFill>
                <a:schemeClr val="dk1"/>
              </a:solidFill>
              <a:latin typeface="Arial"/>
              <a:ea typeface="Arial"/>
              <a:cs typeface="Arial"/>
              <a:sym typeface="Arial"/>
            </a:endParaRPr>
          </a:p>
          <a:p>
            <a:pPr indent="-263525" lvl="0" marL="365125" marR="0" rtl="0" algn="l">
              <a:lnSpc>
                <a:spcPct val="80000"/>
              </a:lnSpc>
              <a:spcBef>
                <a:spcPts val="40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     *Jacks, Brian, “Lord of the Rings: The Two Towers Extended Edition (New Line)”, Underground Online (accessed from </a:t>
            </a:r>
            <a:r>
              <a:rPr b="0" baseline="0" i="1" lang="en-US" sz="1800" u="none" cap="none" strike="noStrike">
                <a:solidFill>
                  <a:schemeClr val="dk1"/>
                </a:solidFill>
                <a:latin typeface="Arial"/>
                <a:ea typeface="Arial"/>
                <a:cs typeface="Arial"/>
                <a:sym typeface="Arial"/>
              </a:rPr>
              <a:t>www.ugo.com</a:t>
            </a:r>
            <a:r>
              <a:rPr b="0" baseline="0" i="0" lang="en-US" sz="1800" u="none" cap="none" strike="noStrike">
                <a:solidFill>
                  <a:schemeClr val="dk1"/>
                </a:solidFill>
                <a:latin typeface="Arial"/>
                <a:ea typeface="Arial"/>
                <a:cs typeface="Arial"/>
                <a:sym typeface="Arial"/>
              </a:rPr>
              <a:t> August 4, </a:t>
            </a:r>
            <a:r>
              <a:rPr b="0" baseline="0" i="0" lang="en-US" sz="2000" u="none" cap="none" strike="noStrike">
                <a:solidFill>
                  <a:schemeClr val="dk1"/>
                </a:solidFill>
                <a:latin typeface="Arial"/>
                <a:ea typeface="Arial"/>
                <a:cs typeface="Arial"/>
                <a:sym typeface="Arial"/>
              </a:rPr>
              <a:t>2004).</a:t>
            </a:r>
          </a:p>
        </p:txBody>
      </p:sp>
      <p:pic>
        <p:nvPicPr>
          <p:cNvPr id="239" name="Shape 23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40" name="Shape 24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41" name="Shape 24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You can map the main activities of each PM process group into the nine knowledge areas using the PMBOK® Guide 2008</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Note that there are activities from </a:t>
            </a:r>
            <a:r>
              <a:rPr b="0" baseline="0" i="0" lang="en-US" sz="2700" u="sng" cap="none" strike="noStrike">
                <a:solidFill>
                  <a:schemeClr val="dk1"/>
                </a:solidFill>
                <a:latin typeface="Arial"/>
                <a:ea typeface="Arial"/>
                <a:cs typeface="Arial"/>
                <a:sym typeface="Arial"/>
              </a:rPr>
              <a:t>each</a:t>
            </a:r>
            <a:r>
              <a:rPr b="0" baseline="0" i="0" lang="en-US" sz="2700" u="none" cap="none" strike="noStrike">
                <a:solidFill>
                  <a:schemeClr val="dk1"/>
                </a:solidFill>
                <a:latin typeface="Arial"/>
                <a:ea typeface="Arial"/>
                <a:cs typeface="Arial"/>
                <a:sym typeface="Arial"/>
              </a:rPr>
              <a:t> knowledge area under the planning and monitoring and controlling process groups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Two new processes were added in 2008: identify stakeholders and collect requirements</a:t>
            </a:r>
          </a:p>
        </p:txBody>
      </p:sp>
      <p:pic>
        <p:nvPicPr>
          <p:cNvPr id="247" name="Shape 247"/>
          <p:cNvPicPr preferRelativeResize="0"/>
          <p:nvPr/>
        </p:nvPicPr>
        <p:blipFill rotWithShape="1">
          <a:blip r:embed="rId3">
            <a:alphaModFix/>
          </a:blip>
          <a:srcRect b="0" l="0" r="0" t="0"/>
          <a:stretch/>
        </p:blipFill>
        <p:spPr>
          <a:xfrm>
            <a:off x="225425" y="115886"/>
            <a:ext cx="8705849" cy="1347786"/>
          </a:xfrm>
          <a:prstGeom prst="rect">
            <a:avLst/>
          </a:prstGeom>
          <a:noFill/>
          <a:ln>
            <a:noFill/>
          </a:ln>
        </p:spPr>
      </p:pic>
      <p:sp>
        <p:nvSpPr>
          <p:cNvPr id="248" name="Shape 24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49" name="Shape 24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3">
            <a:alphaModFix/>
          </a:blip>
          <a:srcRect b="0" l="0" r="0" t="0"/>
          <a:stretch/>
        </p:blipFill>
        <p:spPr>
          <a:xfrm>
            <a:off x="36511" y="-55561"/>
            <a:ext cx="8809036" cy="1208086"/>
          </a:xfrm>
          <a:prstGeom prst="rect">
            <a:avLst/>
          </a:prstGeom>
          <a:noFill/>
          <a:ln>
            <a:noFill/>
          </a:ln>
        </p:spPr>
      </p:pic>
      <p:sp>
        <p:nvSpPr>
          <p:cNvPr id="255" name="Shape 2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256" name="Shape 256"/>
          <p:cNvSpPr txBox="1"/>
          <p:nvPr/>
        </p:nvSpPr>
        <p:spPr>
          <a:xfrm>
            <a:off x="6629400" y="3733800"/>
            <a:ext cx="533399" cy="152399"/>
          </a:xfrm>
          <a:prstGeom prst="rect">
            <a:avLst/>
          </a:prstGeom>
          <a:solidFill>
            <a:schemeClr val="lt1"/>
          </a:solidFill>
          <a:ln cap="rnd"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257" name="Shape 257"/>
          <p:cNvSpPr txBox="1"/>
          <p:nvPr/>
        </p:nvSpPr>
        <p:spPr>
          <a:xfrm>
            <a:off x="0" y="6492875"/>
            <a:ext cx="23622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pic>
        <p:nvPicPr>
          <p:cNvPr id="258" name="Shape 258"/>
          <p:cNvPicPr preferRelativeResize="0"/>
          <p:nvPr/>
        </p:nvPicPr>
        <p:blipFill rotWithShape="1">
          <a:blip r:embed="rId4">
            <a:alphaModFix/>
          </a:blip>
          <a:srcRect b="16000" l="17500" r="22500" t="15999"/>
          <a:stretch/>
        </p:blipFill>
        <p:spPr>
          <a:xfrm>
            <a:off x="762000" y="1066800"/>
            <a:ext cx="7162799" cy="5073650"/>
          </a:xfrm>
          <a:prstGeom prst="rect">
            <a:avLst/>
          </a:prstGeom>
          <a:noFill/>
          <a:ln>
            <a:noFill/>
          </a:ln>
        </p:spPr>
      </p:pic>
      <p:sp>
        <p:nvSpPr>
          <p:cNvPr id="259" name="Shape 259"/>
          <p:cNvSpPr txBox="1"/>
          <p:nvPr/>
        </p:nvSpPr>
        <p:spPr>
          <a:xfrm>
            <a:off x="2895600" y="6088062"/>
            <a:ext cx="6183312" cy="7699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*Source: PMBOK® Guide, Fourth Edition, 2008.</a:t>
            </a:r>
          </a:p>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2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1.xml><?xml version="1.0" encoding="utf-8"?>
<a:theme xmlns:a="http://schemas.openxmlformats.org/drawingml/2006/main" xmlns:r="http://schemas.openxmlformats.org/officeDocument/2006/relationships" name="1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6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5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4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8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8.xml><?xml version="1.0" encoding="utf-8"?>
<a:theme xmlns:a="http://schemas.openxmlformats.org/drawingml/2006/main" xmlns:r="http://schemas.openxmlformats.org/officeDocument/2006/relationships" name="3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7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