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9.xml"/>
  <Override ContentType="application/vnd.openxmlformats-officedocument.theme+xml" PartName="/ppt/theme/theme1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10.xml"/>
  <Override ContentType="application/vnd.openxmlformats-officedocument.theme+xml" PartName="/ppt/theme/theme8.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8.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19" Type="http://schemas.openxmlformats.org/officeDocument/2006/relationships/slide" Target="slides/slide5.xml"/><Relationship Id="rId36" Type="http://schemas.openxmlformats.org/officeDocument/2006/relationships/slide" Target="slides/slide22.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notesMaster" Target="notesMasters/notesMaster1.xml"/><Relationship Id="rId30" Type="http://schemas.openxmlformats.org/officeDocument/2006/relationships/slide" Target="slides/slide16.xml"/><Relationship Id="rId12" Type="http://schemas.openxmlformats.org/officeDocument/2006/relationships/slideMaster" Target="slideMasters/slideMaster9.xml"/><Relationship Id="rId31" Type="http://schemas.openxmlformats.org/officeDocument/2006/relationships/slide" Target="slides/slide17.xml"/><Relationship Id="rId13" Type="http://schemas.openxmlformats.org/officeDocument/2006/relationships/slideMaster" Target="slideMasters/slideMaster1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34" Type="http://schemas.openxmlformats.org/officeDocument/2006/relationships/slide" Target="slides/slide20.xml"/><Relationship Id="rId35" Type="http://schemas.openxmlformats.org/officeDocument/2006/relationships/slide" Target="slides/slide21.xml"/><Relationship Id="rId32" Type="http://schemas.openxmlformats.org/officeDocument/2006/relationships/slide" Target="slides/slide18.xml"/><Relationship Id="rId33" Type="http://schemas.openxmlformats.org/officeDocument/2006/relationships/slide" Target="slides/slide19.xml"/><Relationship Id="rId48" Type="http://schemas.openxmlformats.org/officeDocument/2006/relationships/slide" Target="slides/slide34.xml"/><Relationship Id="rId47" Type="http://schemas.openxmlformats.org/officeDocument/2006/relationships/slide" Target="slides/slide33.xml"/><Relationship Id="rId29" Type="http://schemas.openxmlformats.org/officeDocument/2006/relationships/slide" Target="slides/slide15.xml"/><Relationship Id="rId49" Type="http://schemas.openxmlformats.org/officeDocument/2006/relationships/slide" Target="slides/slide3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 Type="http://schemas.openxmlformats.org/officeDocument/2006/relationships/presProps" Target="presProps.xml"/><Relationship Id="rId21" Type="http://schemas.openxmlformats.org/officeDocument/2006/relationships/slide" Target="slides/slide7.xml"/><Relationship Id="rId40" Type="http://schemas.openxmlformats.org/officeDocument/2006/relationships/slide" Target="slides/slide26.xml"/><Relationship Id="rId1" Type="http://schemas.openxmlformats.org/officeDocument/2006/relationships/theme" Target="theme/theme4.xml"/><Relationship Id="rId22" Type="http://schemas.openxmlformats.org/officeDocument/2006/relationships/slide" Target="slides/slide8.xml"/><Relationship Id="rId41" Type="http://schemas.openxmlformats.org/officeDocument/2006/relationships/slide" Target="slides/slide27.xml"/><Relationship Id="rId4" Type="http://schemas.openxmlformats.org/officeDocument/2006/relationships/slideMaster" Target="slideMasters/slideMaster1.xml"/><Relationship Id="rId23" Type="http://schemas.openxmlformats.org/officeDocument/2006/relationships/slide" Target="slides/slide9.xml"/><Relationship Id="rId42" Type="http://schemas.openxmlformats.org/officeDocument/2006/relationships/slide" Target="slides/slide28.xml"/><Relationship Id="rId3" Type="http://schemas.openxmlformats.org/officeDocument/2006/relationships/tableStyles" Target="tableStyles.xml"/><Relationship Id="rId24" Type="http://schemas.openxmlformats.org/officeDocument/2006/relationships/slide" Target="slides/slide10.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20" Type="http://schemas.openxmlformats.org/officeDocument/2006/relationships/slide" Target="slides/slide6.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5" name="Shape 1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96" name="Shape 19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8" name="Shape 3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2" name="Shape 3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8" name="Shape 3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4" name="Shape 4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2" name="Shape 4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0" name="Shape 4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8" name="Shape 4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46" name="Shape 4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2" name="Shape 4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0" name="Shape 4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8" name="Shape 4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4" name="Shape 64"/>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7" name="Shape 67"/>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3" name="Shape 83"/>
        <p:cNvGrpSpPr/>
        <p:nvPr/>
      </p:nvGrpSpPr>
      <p:grpSpPr>
        <a:xfrm>
          <a:off x="0" y="0"/>
          <a:ext cx="0" cy="0"/>
          <a:chOff x="0" y="0"/>
          <a:chExt cx="0" cy="0"/>
        </a:xfrm>
      </p:grpSpPr>
      <p:sp>
        <p:nvSpPr>
          <p:cNvPr id="84" name="Shape 84"/>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85" name="Shape 85"/>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Arial"/>
              <a:buNone/>
              <a:defRPr/>
            </a:lvl1pPr>
            <a:lvl2pPr indent="0" marL="457200" marR="0" rtl="0" algn="ctr">
              <a:spcBef>
                <a:spcPts val="325"/>
              </a:spcBef>
              <a:spcAft>
                <a:spcPts val="0"/>
              </a:spcAft>
              <a:buClr>
                <a:schemeClr val="accent1"/>
              </a:buClr>
              <a:buFont typeface="Arial"/>
              <a:buNone/>
              <a:defRPr/>
            </a:lvl2pPr>
            <a:lvl3pPr indent="0" marL="914400" marR="0" rtl="0" algn="ctr">
              <a:spcBef>
                <a:spcPts val="350"/>
              </a:spcBef>
              <a:spcAft>
                <a:spcPts val="0"/>
              </a:spcAft>
              <a:buClr>
                <a:schemeClr val="accent2"/>
              </a:buClr>
              <a:buFont typeface="Arial"/>
              <a:buNone/>
              <a:defRPr/>
            </a:lvl3pPr>
            <a:lvl4pPr indent="0" marL="1371600" marR="0" rtl="0" algn="ctr">
              <a:spcBef>
                <a:spcPts val="350"/>
              </a:spcBef>
              <a:spcAft>
                <a:spcPts val="0"/>
              </a:spcAft>
              <a:buClr>
                <a:schemeClr val="accent2"/>
              </a:buClr>
              <a:buFont typeface="Arial"/>
              <a:buNone/>
              <a:defRPr/>
            </a:lvl4pPr>
            <a:lvl5pPr indent="0" marL="1828800" marR="0" rtl="0" algn="ctr">
              <a:spcBef>
                <a:spcPts val="350"/>
              </a:spcBef>
              <a:spcAft>
                <a:spcPts val="0"/>
              </a:spcAft>
              <a:buClr>
                <a:schemeClr val="accent2"/>
              </a:buClr>
              <a:buFont typeface="Arial"/>
              <a:buNone/>
              <a:defRPr/>
            </a:lvl5pPr>
            <a:lvl6pPr indent="0" marL="2286000" marR="0" rtl="0" algn="ctr">
              <a:spcBef>
                <a:spcPts val="350"/>
              </a:spcBef>
              <a:buClr>
                <a:schemeClr val="accent3"/>
              </a:buClr>
              <a:buFont typeface="Arial"/>
              <a:buNone/>
              <a:defRPr/>
            </a:lvl6pPr>
            <a:lvl7pPr indent="0" marL="2743200" marR="0" rtl="0" algn="ctr">
              <a:spcBef>
                <a:spcPts val="350"/>
              </a:spcBef>
              <a:buClr>
                <a:schemeClr val="accent3"/>
              </a:buClr>
              <a:buFont typeface="Arial"/>
              <a:buNone/>
              <a:defRPr/>
            </a:lvl7pPr>
            <a:lvl8pPr indent="0" marL="3200400" marR="0" rtl="0" algn="ctr">
              <a:spcBef>
                <a:spcPts val="350"/>
              </a:spcBef>
              <a:buClr>
                <a:schemeClr val="accent3"/>
              </a:buClr>
              <a:buFont typeface="Arial"/>
              <a:buNone/>
              <a:defRPr/>
            </a:lvl8pPr>
            <a:lvl9pPr indent="0" marL="3657600" marR="0" rtl="0" algn="ctr">
              <a:spcBef>
                <a:spcPts val="350"/>
              </a:spcBef>
              <a:buClr>
                <a:schemeClr val="accent3"/>
              </a:buClr>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8" name="Shape 98"/>
        <p:cNvGrpSpPr/>
        <p:nvPr/>
      </p:nvGrpSpPr>
      <p:grpSpPr>
        <a:xfrm>
          <a:off x="0" y="0"/>
          <a:ext cx="0" cy="0"/>
          <a:chOff x="0" y="0"/>
          <a:chExt cx="0" cy="0"/>
        </a:xfrm>
      </p:grpSpPr>
      <p:sp>
        <p:nvSpPr>
          <p:cNvPr id="99" name="Shape 9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0" name="Shape 130"/>
        <p:cNvGrpSpPr/>
        <p:nvPr/>
      </p:nvGrpSpPr>
      <p:grpSpPr>
        <a:xfrm>
          <a:off x="0" y="0"/>
          <a:ext cx="0" cy="0"/>
          <a:chOff x="0" y="0"/>
          <a:chExt cx="0" cy="0"/>
        </a:xfrm>
      </p:grpSpPr>
      <p:sp>
        <p:nvSpPr>
          <p:cNvPr id="131" name="Shape 131"/>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3" name="Shape 13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0" name="Shape 140"/>
        <p:cNvGrpSpPr/>
        <p:nvPr/>
      </p:nvGrpSpPr>
      <p:grpSpPr>
        <a:xfrm>
          <a:off x="0" y="0"/>
          <a:ext cx="0" cy="0"/>
          <a:chOff x="0" y="0"/>
          <a:chExt cx="0" cy="0"/>
        </a:xfrm>
      </p:grpSpPr>
      <p:sp>
        <p:nvSpPr>
          <p:cNvPr id="141" name="Shape 141"/>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5" name="Shape 145"/>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6" name="Shape 166"/>
        <p:cNvGrpSpPr/>
        <p:nvPr/>
      </p:nvGrpSpPr>
      <p:grpSpPr>
        <a:xfrm>
          <a:off x="0" y="0"/>
          <a:ext cx="0" cy="0"/>
          <a:chOff x="0" y="0"/>
          <a:chExt cx="0" cy="0"/>
        </a:xfrm>
      </p:grpSpPr>
      <p:sp>
        <p:nvSpPr>
          <p:cNvPr id="167" name="Shape 167"/>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8" name="Shape 168"/>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9" name="Shape 169"/>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4" name="Shape 184"/>
        <p:cNvGrpSpPr/>
        <p:nvPr/>
      </p:nvGrpSpPr>
      <p:grpSpPr>
        <a:xfrm>
          <a:off x="0" y="0"/>
          <a:ext cx="0" cy="0"/>
          <a:chOff x="0" y="0"/>
          <a:chExt cx="0" cy="0"/>
        </a:xfrm>
      </p:grpSpPr>
      <p:sp>
        <p:nvSpPr>
          <p:cNvPr id="185" name="Shape 185"/>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6" name="Shape 186"/>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sp>
      <p:sp>
        <p:nvSpPr>
          <p:cNvPr id="187" name="Shape 187"/>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12.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4.jpg"/><Relationship Id="rId4" Type="http://schemas.openxmlformats.org/officeDocument/2006/relationships/slideLayout" Target="../slideLayouts/slideLayout22.xml"/><Relationship Id="rId3" Type="http://schemas.openxmlformats.org/officeDocument/2006/relationships/image" Target="../media/image05.png"/><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05.png"/><Relationship Id="rId1" Type="http://schemas.openxmlformats.org/officeDocument/2006/relationships/image" Target="../media/image00.png"/><Relationship Id="rId4" Type="http://schemas.openxmlformats.org/officeDocument/2006/relationships/slideLayout" Target="../slideLayouts/slideLayout13.xml"/><Relationship Id="rId3" Type="http://schemas.openxmlformats.org/officeDocument/2006/relationships/slideLayout" Target="../slideLayouts/slideLayout12.xml"/><Relationship Id="rId6" Type="http://schemas.openxmlformats.org/officeDocument/2006/relationships/theme" Target="../theme/theme7.xml"/><Relationship Id="rId5"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2.png"/><Relationship Id="rId4" Type="http://schemas.openxmlformats.org/officeDocument/2006/relationships/theme" Target="../theme/theme11.xml"/><Relationship Id="rId3"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05.png"/><Relationship Id="rId1" Type="http://schemas.openxmlformats.org/officeDocument/2006/relationships/image" Target="../media/image00.png"/><Relationship Id="rId4" Type="http://schemas.openxmlformats.org/officeDocument/2006/relationships/theme" Target="../theme/theme6.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4.jpg"/><Relationship Id="rId4" Type="http://schemas.openxmlformats.org/officeDocument/2006/relationships/slideLayout" Target="../slideLayouts/slideLayout17.xml"/><Relationship Id="rId3" Type="http://schemas.openxmlformats.org/officeDocument/2006/relationships/image" Target="../media/image05.png"/><Relationship Id="rId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4.jpg"/><Relationship Id="rId4" Type="http://schemas.openxmlformats.org/officeDocument/2006/relationships/slideLayout" Target="../slideLayouts/slideLayout18.xml"/><Relationship Id="rId3" Type="http://schemas.openxmlformats.org/officeDocument/2006/relationships/image" Target="../media/image05.png"/><Relationship Id="rId5" Type="http://schemas.openxmlformats.org/officeDocument/2006/relationships/theme" Target="../theme/theme2.xml"/></Relationships>
</file>

<file path=ppt/slideMasters/_rels/slideMaster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03.jpg"/><Relationship Id="rId3"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4.jpg"/><Relationship Id="rId4" Type="http://schemas.openxmlformats.org/officeDocument/2006/relationships/slideLayout" Target="../slideLayouts/slideLayout20.xml"/><Relationship Id="rId3" Type="http://schemas.openxmlformats.org/officeDocument/2006/relationships/image" Target="../media/image05.png"/><Relationship Id="rId5" Type="http://schemas.openxmlformats.org/officeDocument/2006/relationships/theme" Target="../theme/theme10.xml"/></Relationships>
</file>

<file path=ppt/slideMasters/_rels/slideMaster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03.jpg"/><Relationship Id="rId3"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90000"/>
              </a:lnSpc>
              <a:spcBef>
                <a:spcPts val="24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0" name="Shape 170"/>
        <p:cNvGrpSpPr/>
        <p:nvPr/>
      </p:nvGrpSpPr>
      <p:grpSpPr>
        <a:xfrm>
          <a:off x="0" y="0"/>
          <a:ext cx="0" cy="0"/>
          <a:chOff x="0" y="0"/>
          <a:chExt cx="0" cy="0"/>
        </a:xfrm>
      </p:grpSpPr>
      <p:sp>
        <p:nvSpPr>
          <p:cNvPr id="171" name="Shape 17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2" name="Shape 17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73" name="Shape 173"/>
          <p:cNvGrpSpPr/>
          <p:nvPr/>
        </p:nvGrpSpPr>
        <p:grpSpPr>
          <a:xfrm>
            <a:off x="-12700" y="5784850"/>
            <a:ext cx="3414712" cy="1092199"/>
            <a:chOff x="-12700" y="5784850"/>
            <a:chExt cx="3414712" cy="1092199"/>
          </a:xfrm>
        </p:grpSpPr>
        <p:pic>
          <p:nvPicPr>
            <p:cNvPr id="174" name="Shape 174"/>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75" name="Shape 17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76" name="Shape 176"/>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77" name="Shape 177"/>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8" name="Shape 178"/>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80" name="Shape 18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81" name="Shape 18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2" name="Shape 18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3" name="Shape 183"/>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52" name="Shape 5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53" name="Shape 53"/>
          <p:cNvGrpSpPr/>
          <p:nvPr/>
        </p:nvGrpSpPr>
        <p:grpSpPr>
          <a:xfrm>
            <a:off x="-12700" y="5784850"/>
            <a:ext cx="3414712" cy="1092199"/>
            <a:chOff x="-12700" y="5784850"/>
            <a:chExt cx="3414712" cy="1092199"/>
          </a:xfrm>
        </p:grpSpPr>
        <p:pic>
          <p:nvPicPr>
            <p:cNvPr id="54" name="Shape 54"/>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55" name="Shape 5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56" name="Shape 56"/>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8" name="Shape 5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59" name="Shape 5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1" name="Shape 71"/>
          <p:cNvGrpSpPr/>
          <p:nvPr/>
        </p:nvGrpSpPr>
        <p:grpSpPr>
          <a:xfrm>
            <a:off x="-12192" y="4953000"/>
            <a:ext cx="9162288" cy="1917191"/>
            <a:chOff x="0" y="0"/>
            <a:chExt cx="2147483646" cy="2147483647"/>
          </a:xfrm>
        </p:grpSpPr>
        <p:sp>
          <p:nvSpPr>
            <p:cNvPr id="72" name="Shape 72"/>
            <p:cNvSpPr/>
            <p:nvPr/>
          </p:nvSpPr>
          <p:spPr>
            <a:xfrm>
              <a:off x="398381857" y="0"/>
              <a:ext cx="1747672987" cy="545905155"/>
            </a:xfrm>
            <a:custGeom>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73" name="Shape 73"/>
            <p:cNvSpPr/>
            <p:nvPr/>
          </p:nvSpPr>
          <p:spPr>
            <a:xfrm>
              <a:off x="11415820" y="318296703"/>
              <a:ext cx="2134639035" cy="883759424"/>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4" name="Shape 74"/>
            <p:cNvGrpSpPr/>
            <p:nvPr/>
          </p:nvGrpSpPr>
          <p:grpSpPr>
            <a:xfrm>
              <a:off x="1428940" y="44383138"/>
              <a:ext cx="2146054706" cy="2103100508"/>
              <a:chOff x="0" y="0"/>
              <a:chExt cx="2147483647" cy="2147483647"/>
            </a:xfrm>
          </p:grpSpPr>
          <p:pic>
            <p:nvPicPr>
              <p:cNvPr id="75" name="Shape 75"/>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76" name="Shape 76"/>
              <p:cNvSpPr txBox="1"/>
              <p:nvPr/>
            </p:nvSpPr>
            <p:spPr>
              <a:xfrm>
                <a:off x="1568127" y="953451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77" name="Shape 77"/>
            <p:cNvPicPr preferRelativeResize="0"/>
            <p:nvPr/>
          </p:nvPicPr>
          <p:blipFill rotWithShape="1">
            <a:blip r:embed="rId2">
              <a:alphaModFix/>
            </a:blip>
            <a:srcRect b="0" l="0" r="0" t="0"/>
            <a:stretch/>
          </p:blipFill>
          <p:spPr>
            <a:xfrm>
              <a:off x="0" y="37555631"/>
              <a:ext cx="2147483545" cy="914985490"/>
            </a:xfrm>
            <a:prstGeom prst="rect">
              <a:avLst/>
            </a:prstGeom>
            <a:noFill/>
            <a:ln>
              <a:noFill/>
            </a:ln>
          </p:spPr>
        </p:pic>
      </p:grpSp>
      <p:sp>
        <p:nvSpPr>
          <p:cNvPr id="78" name="Shape 7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79" name="Shape 7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80" name="Shape 8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88" name="Shape 8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89" name="Shape 89"/>
          <p:cNvGrpSpPr/>
          <p:nvPr/>
        </p:nvGrpSpPr>
        <p:grpSpPr>
          <a:xfrm>
            <a:off x="-12700" y="5784850"/>
            <a:ext cx="3414712" cy="1092199"/>
            <a:chOff x="-12700" y="5784850"/>
            <a:chExt cx="3414712" cy="1092199"/>
          </a:xfrm>
        </p:grpSpPr>
        <p:pic>
          <p:nvPicPr>
            <p:cNvPr id="90" name="Shape 90"/>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91" name="Shape 9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92" name="Shape 92"/>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93" name="Shape 93"/>
          <p:cNvSpPr txBox="1"/>
          <p:nvPr/>
        </p:nvSpPr>
        <p:spPr>
          <a:xfrm>
            <a:off x="5486400" y="6492875"/>
            <a:ext cx="1600199"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Copyright 2009</a:t>
            </a:r>
          </a:p>
        </p:txBody>
      </p:sp>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95" name="Shape 9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96" name="Shape 96"/>
          <p:cNvSpPr txBox="1"/>
          <p:nvPr>
            <p:ph idx="11" type="ftr"/>
          </p:nvPr>
        </p:nvSpPr>
        <p:spPr>
          <a:xfrm>
            <a:off x="0" y="6492875"/>
            <a:ext cx="2590800"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7" name="Shape 97"/>
          <p:cNvSpPr txBox="1"/>
          <p:nvPr>
            <p:ph idx="12" type="sldNum"/>
          </p:nvPr>
        </p:nvSpPr>
        <p:spPr>
          <a:xfrm>
            <a:off x="8588375" y="6492875"/>
            <a:ext cx="555625"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sp>
        <p:nvSpPr>
          <p:cNvPr id="102" name="Shape 10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3" name="Shape 10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04" name="Shape 104"/>
          <p:cNvGrpSpPr/>
          <p:nvPr/>
        </p:nvGrpSpPr>
        <p:grpSpPr>
          <a:xfrm>
            <a:off x="-12700" y="5784850"/>
            <a:ext cx="3414712" cy="1092199"/>
            <a:chOff x="-12700" y="5784850"/>
            <a:chExt cx="3414712" cy="1092199"/>
          </a:xfrm>
        </p:grpSpPr>
        <p:pic>
          <p:nvPicPr>
            <p:cNvPr id="105" name="Shape 105"/>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06" name="Shape 10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07" name="Shape 107"/>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08" name="Shape 108"/>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9" name="Shape 109"/>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10" name="Shape 1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11" name="Shape 11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12" name="Shape 11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20" name="Shape 120"/>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21" name="Shape 121"/>
          <p:cNvGrpSpPr/>
          <p:nvPr/>
        </p:nvGrpSpPr>
        <p:grpSpPr>
          <a:xfrm>
            <a:off x="-12700" y="5784850"/>
            <a:ext cx="3414712" cy="1092199"/>
            <a:chOff x="-12700" y="5784850"/>
            <a:chExt cx="3414712" cy="1092199"/>
          </a:xfrm>
        </p:grpSpPr>
        <p:pic>
          <p:nvPicPr>
            <p:cNvPr id="122" name="Shape 122"/>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23" name="Shape 123"/>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24" name="Shape 124"/>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5" name="Shape 1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6" name="Shape 12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27" name="Shape 12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9" name="Shape 12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5"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36" name="Shape 13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37" name="Shape 13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9" name="Shape 13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6" name="Shape 146"/>
        <p:cNvGrpSpPr/>
        <p:nvPr/>
      </p:nvGrpSpPr>
      <p:grpSpPr>
        <a:xfrm>
          <a:off x="0" y="0"/>
          <a:ext cx="0" cy="0"/>
          <a:chOff x="0" y="0"/>
          <a:chExt cx="0" cy="0"/>
        </a:xfrm>
      </p:grpSpPr>
      <p:sp>
        <p:nvSpPr>
          <p:cNvPr id="147" name="Shape 14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48" name="Shape 14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49" name="Shape 149"/>
          <p:cNvGrpSpPr/>
          <p:nvPr/>
        </p:nvGrpSpPr>
        <p:grpSpPr>
          <a:xfrm>
            <a:off x="-12700" y="5784850"/>
            <a:ext cx="3414712" cy="1092199"/>
            <a:chOff x="-12700" y="5784850"/>
            <a:chExt cx="3414712" cy="1092199"/>
          </a:xfrm>
        </p:grpSpPr>
        <p:pic>
          <p:nvPicPr>
            <p:cNvPr id="150" name="Shape 150"/>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51" name="Shape 15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52" name="Shape 152"/>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54" name="Shape 154"/>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55" name="Shape 155"/>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6" name="Shape 156"/>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7" name="Shape 157"/>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7"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62" name="Shape 16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63" name="Shape 163"/>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4" name="Shape 164"/>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5" name="Shape 165"/>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08.png"/><Relationship Id="rId3" Type="http://schemas.openxmlformats.org/officeDocument/2006/relationships/image" Target="../media/image0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7.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2.png"/><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 Id="rId3" Type="http://schemas.openxmlformats.org/officeDocument/2006/relationships/image" Target="../media/image0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2.jpg"/><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41.png"/><Relationship Id="rId3" Type="http://schemas.openxmlformats.org/officeDocument/2006/relationships/hyperlink" Target="http://www.agilealliance.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 Id="rId3"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 Id="rId3" Type="http://schemas.openxmlformats.org/officeDocument/2006/relationships/image" Target="../media/image0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 Id="rId3"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6.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6350" y="622300"/>
            <a:ext cx="9577387" cy="2346324"/>
          </a:xfrm>
          <a:prstGeom prst="rect">
            <a:avLst/>
          </a:prstGeom>
          <a:noFill/>
          <a:ln>
            <a:noFill/>
          </a:ln>
        </p:spPr>
      </p:pic>
      <p:sp>
        <p:nvSpPr>
          <p:cNvPr id="190" name="Shape 190"/>
          <p:cNvSpPr txBox="1"/>
          <p:nvPr/>
        </p:nvSpPr>
        <p:spPr>
          <a:xfrm>
            <a:off x="152400" y="3657600"/>
            <a:ext cx="5791200" cy="1349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Nunito"/>
              <a:buNone/>
            </a:pPr>
            <a:r>
              <a:rPr b="1" baseline="0" i="0" lang="en-US" sz="2800" u="none" cap="none" strike="noStrike">
                <a:solidFill>
                  <a:schemeClr val="dk2"/>
                </a:solidFill>
                <a:latin typeface="Nunito"/>
                <a:ea typeface="Nunito"/>
                <a:cs typeface="Nunito"/>
                <a:sym typeface="Nunito"/>
              </a:rPr>
              <a:t>Information Technology Project Management, Sixth Edition</a:t>
            </a:r>
          </a:p>
        </p:txBody>
      </p:sp>
      <p:pic>
        <p:nvPicPr>
          <p:cNvPr id="191" name="Shape 191"/>
          <p:cNvPicPr preferRelativeResize="0"/>
          <p:nvPr/>
        </p:nvPicPr>
        <p:blipFill rotWithShape="1">
          <a:blip r:embed="rId4">
            <a:alphaModFix/>
          </a:blip>
          <a:srcRect b="0" l="0" r="0" t="0"/>
          <a:stretch/>
        </p:blipFill>
        <p:spPr>
          <a:xfrm>
            <a:off x="5943600" y="3048000"/>
            <a:ext cx="2895600" cy="3625849"/>
          </a:xfrm>
          <a:prstGeom prst="rect">
            <a:avLst/>
          </a:prstGeom>
          <a:noFill/>
          <a:ln>
            <a:noFill/>
          </a:ln>
        </p:spPr>
      </p:pic>
      <p:sp>
        <p:nvSpPr>
          <p:cNvPr id="192" name="Shape 192"/>
          <p:cNvSpPr txBox="1"/>
          <p:nvPr/>
        </p:nvSpPr>
        <p:spPr>
          <a:xfrm>
            <a:off x="304800" y="5791200"/>
            <a:ext cx="479266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Note: See the text itself for full citations.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pic>
        <p:nvPicPr>
          <p:cNvPr id="270" name="Shape 270"/>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271" name="Shape 27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72" name="Shape 27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73" name="Shape 273"/>
          <p:cNvPicPr preferRelativeResize="0"/>
          <p:nvPr/>
        </p:nvPicPr>
        <p:blipFill rotWithShape="1">
          <a:blip r:embed="rId4">
            <a:alphaModFix/>
          </a:blip>
          <a:srcRect b="4513" l="0" r="0" t="0"/>
          <a:stretch/>
        </p:blipFill>
        <p:spPr>
          <a:xfrm>
            <a:off x="838200" y="1447800"/>
            <a:ext cx="6934199" cy="4967286"/>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b="0" l="0" r="0" t="0"/>
          <a:stretch/>
        </p:blipFill>
        <p:spPr>
          <a:xfrm>
            <a:off x="609600" y="1198562"/>
            <a:ext cx="7683500" cy="5384799"/>
          </a:xfrm>
          <a:prstGeom prst="rect">
            <a:avLst/>
          </a:prstGeom>
          <a:noFill/>
          <a:ln>
            <a:noFill/>
          </a:ln>
        </p:spPr>
      </p:pic>
      <p:pic>
        <p:nvPicPr>
          <p:cNvPr id="279" name="Shape 279"/>
          <p:cNvPicPr preferRelativeResize="0"/>
          <p:nvPr/>
        </p:nvPicPr>
        <p:blipFill rotWithShape="1">
          <a:blip r:embed="rId4">
            <a:alphaModFix/>
          </a:blip>
          <a:srcRect b="0" l="0" r="0" t="0"/>
          <a:stretch/>
        </p:blipFill>
        <p:spPr>
          <a:xfrm>
            <a:off x="188911" y="96836"/>
            <a:ext cx="8504236" cy="1208086"/>
          </a:xfrm>
          <a:prstGeom prst="rect">
            <a:avLst/>
          </a:prstGeom>
          <a:noFill/>
          <a:ln>
            <a:noFill/>
          </a:ln>
        </p:spPr>
      </p:pic>
      <p:sp>
        <p:nvSpPr>
          <p:cNvPr id="280" name="Shape 28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1" name="Shape 28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Organizational culture</a:t>
            </a:r>
            <a:r>
              <a:rPr b="0" baseline="0" i="0" lang="en-US" sz="2700" u="none" cap="none" strike="noStrike">
                <a:solidFill>
                  <a:schemeClr val="dk1"/>
                </a:solidFill>
                <a:latin typeface="Arial"/>
                <a:ea typeface="Arial"/>
                <a:cs typeface="Arial"/>
                <a:sym typeface="Arial"/>
              </a:rPr>
              <a:t> is a set of shared assumptions, values, and behaviors that characterize the functioning of an organization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experts believe the underlying causes of many companies’ problems are not the structure or staff, but the culture</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87" name="Shape 28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88" name="Shape 28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9" name="Shape 28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Member identity*</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Group emphasis*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People focus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Unit integration*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Control</a:t>
            </a:r>
          </a:p>
        </p:txBody>
      </p:sp>
      <p:pic>
        <p:nvPicPr>
          <p:cNvPr id="295" name="Shape 295"/>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96" name="Shape 29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97" name="Shape 29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98" name="Shape 298"/>
          <p:cNvSpPr txBox="1"/>
          <p:nvPr>
            <p:ph idx="2" type="body"/>
          </p:nvPr>
        </p:nvSpPr>
        <p:spPr>
          <a:xfrm>
            <a:off x="5105400" y="1481137"/>
            <a:ext cx="4038599"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tolerance*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Reward criteria*</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Conflict tolerance*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Means-ends orientation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Open-systems focus*</a:t>
            </a:r>
          </a:p>
        </p:txBody>
      </p:sp>
      <p:sp>
        <p:nvSpPr>
          <p:cNvPr id="299" name="Shape 299"/>
          <p:cNvSpPr txBox="1"/>
          <p:nvPr/>
        </p:nvSpPr>
        <p:spPr>
          <a:xfrm>
            <a:off x="304800" y="4419600"/>
            <a:ext cx="8458200" cy="13731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*Project work is most successful in an organizational culture where these items are strong/high and other items are balanced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idx="1" type="body"/>
          </p:nvPr>
        </p:nvSpPr>
        <p:spPr>
          <a:xfrm>
            <a:off x="609600" y="12954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must take time to identify, understand, and manage relationships with all project stakeholders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Using the four frames of organizations can help meet stakeholder needs and expectations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Senior executives/top management are very important stakeholders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05" name="Shape 305"/>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306" name="Shape 30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07" name="Shape 30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idx="1" type="body"/>
          </p:nvPr>
        </p:nvSpPr>
        <p:spPr>
          <a:xfrm>
            <a:off x="457200" y="1143000"/>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New York Times reported that the project to rebuild Ground Zero in New York City is having severe problems; imagine all of the stakeholders involved in this huge, highly emotional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 A 34-page report describes the many challenges faced in the reconstruction of the former World Trade Center site nearly seven years after the terrorist attack of September 11, 2001</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report identified the need for a steering to make final decisions on important matters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13" name="Shape 31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14" name="Shape 31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15" name="Shape 31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idx="1" type="body"/>
          </p:nvPr>
        </p:nvSpPr>
        <p:spPr>
          <a:xfrm>
            <a:off x="228600" y="1447800"/>
            <a:ext cx="86868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People in top management positions are key stakeholders in projects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 A very important factor in helping project managers successfully lead projects is the level of commitment and support they receive from top management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Without top management commitment, many projects will fail</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Some projects have a senior manager called a </a:t>
            </a:r>
            <a:r>
              <a:rPr b="1" baseline="0" i="0" lang="en-US" sz="2700" u="none" cap="none" strike="noStrike">
                <a:solidFill>
                  <a:schemeClr val="dk1"/>
                </a:solidFill>
                <a:latin typeface="Arial"/>
                <a:ea typeface="Arial"/>
                <a:cs typeface="Arial"/>
                <a:sym typeface="Arial"/>
              </a:rPr>
              <a:t>champion</a:t>
            </a:r>
            <a:r>
              <a:rPr b="0" baseline="0" i="0" lang="en-US" sz="2700" u="none" cap="none" strike="noStrike">
                <a:solidFill>
                  <a:schemeClr val="dk1"/>
                </a:solidFill>
                <a:latin typeface="Arial"/>
                <a:ea typeface="Arial"/>
                <a:cs typeface="Arial"/>
                <a:sym typeface="Arial"/>
              </a:rPr>
              <a:t> who acts as a key proponent for a project</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21" name="Shape 321"/>
          <p:cNvPicPr preferRelativeResize="0"/>
          <p:nvPr/>
        </p:nvPicPr>
        <p:blipFill rotWithShape="1">
          <a:blip r:embed="rId3">
            <a:alphaModFix/>
          </a:blip>
          <a:srcRect b="0" l="0" r="0" t="0"/>
          <a:stretch/>
        </p:blipFill>
        <p:spPr>
          <a:xfrm>
            <a:off x="225425" y="115886"/>
            <a:ext cx="8802686" cy="1347786"/>
          </a:xfrm>
          <a:prstGeom prst="rect">
            <a:avLst/>
          </a:prstGeom>
          <a:noFill/>
          <a:ln>
            <a:noFill/>
          </a:ln>
        </p:spPr>
      </p:pic>
      <p:sp>
        <p:nvSpPr>
          <p:cNvPr id="322" name="Shape 32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3" name="Shape 32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Providing adequate resources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Approving unique project needs in a timely manner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Getting cooperation from other parts of the organization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Mentoring and coaching on leadership issues</a:t>
            </a:r>
          </a:p>
        </p:txBody>
      </p:sp>
      <p:pic>
        <p:nvPicPr>
          <p:cNvPr id="329" name="Shape 32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30" name="Shape 33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31" name="Shape 33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IT governance </a:t>
            </a:r>
            <a:r>
              <a:rPr b="0" baseline="0" i="0" lang="en-US" sz="2700" u="none" cap="none" strike="noStrike">
                <a:solidFill>
                  <a:schemeClr val="dk1"/>
                </a:solidFill>
                <a:latin typeface="Arial"/>
                <a:ea typeface="Arial"/>
                <a:cs typeface="Arial"/>
                <a:sym typeface="Arial"/>
              </a:rPr>
              <a:t>addresses the authority and control for key IT activities in organizations,  including IT infrastructure, IT use, and project management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lack of IT governance can be dangerous, as evidenced by three well-publicized IT project failures in Australia (Sydney Water’s customer relationship management system, the Royal Melbourne Institute of Technology’s academic management system, and One.Tel’s billing system)</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37" name="Shape 33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38" name="Shape 33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39" name="Shape 33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If the organization has a negative attitude toward IT, it will be difficult for an IT project to succeed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Having a Chief Information Officer (CIO) at a high level in the organization helps IT projects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Assigning non-IT people to IT projects also encourages more commitment</a:t>
            </a:r>
          </a:p>
        </p:txBody>
      </p:sp>
      <p:pic>
        <p:nvPicPr>
          <p:cNvPr id="345" name="Shape 345"/>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346" name="Shape 34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47" name="Shape 34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228600" y="1447800"/>
            <a:ext cx="8534399" cy="4876799"/>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the systems view of project management and how it applies to information technology projects</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Understand organizations, including the four frames, organizational structures, and organizational culture</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Explain why stakeholder management and top management commitment are critical for a project’s success</a:t>
            </a:r>
          </a:p>
        </p:txBody>
      </p:sp>
      <p:pic>
        <p:nvPicPr>
          <p:cNvPr id="199" name="Shape 19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00" name="Shape 20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01" name="Shape 20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Standards and guidelines help project managers be more effective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Senior management can encourage: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use of standard forms and software for project management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development and use of guidelines for writing project plans or providing status information</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creation of a project management office or center of excellence</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353" name="Shape 353"/>
          <p:cNvPicPr preferRelativeResize="0"/>
          <p:nvPr/>
        </p:nvPicPr>
        <p:blipFill rotWithShape="1">
          <a:blip r:embed="rId3">
            <a:alphaModFix/>
          </a:blip>
          <a:srcRect b="0" l="0" r="0" t="0"/>
          <a:stretch/>
        </p:blipFill>
        <p:spPr>
          <a:xfrm>
            <a:off x="225425" y="268287"/>
            <a:ext cx="8467725" cy="1158874"/>
          </a:xfrm>
          <a:prstGeom prst="rect">
            <a:avLst/>
          </a:prstGeom>
          <a:noFill/>
          <a:ln>
            <a:noFill/>
          </a:ln>
        </p:spPr>
      </p:pic>
      <p:sp>
        <p:nvSpPr>
          <p:cNvPr id="354" name="Shape 35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55" name="Shape 3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project life cycle</a:t>
            </a:r>
            <a:r>
              <a:rPr b="0" baseline="0" i="0" lang="en-US" sz="2700" u="none" cap="none" strike="noStrike">
                <a:solidFill>
                  <a:schemeClr val="dk1"/>
                </a:solidFill>
                <a:latin typeface="Arial"/>
                <a:ea typeface="Arial"/>
                <a:cs typeface="Arial"/>
                <a:sym typeface="Arial"/>
              </a:rPr>
              <a:t> is a collection of project phases that defines: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What work will be performed in each phase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What deliverables will be produced and when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Who is involved in each phase </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How management will control and approve work produced in each phase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deliverable</a:t>
            </a:r>
            <a:r>
              <a:rPr b="0" baseline="0" i="0" lang="en-US" sz="2700" u="none" cap="none" strike="noStrike">
                <a:solidFill>
                  <a:schemeClr val="dk1"/>
                </a:solidFill>
                <a:latin typeface="Arial"/>
                <a:ea typeface="Arial"/>
                <a:cs typeface="Arial"/>
                <a:sym typeface="Arial"/>
              </a:rPr>
              <a:t> is a product or service produced or provided as part of a project</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61" name="Shape 361"/>
          <p:cNvPicPr preferRelativeResize="0"/>
          <p:nvPr/>
        </p:nvPicPr>
        <p:blipFill rotWithShape="1">
          <a:blip r:embed="rId3">
            <a:alphaModFix/>
          </a:blip>
          <a:srcRect b="0" l="0" r="0" t="0"/>
          <a:stretch/>
        </p:blipFill>
        <p:spPr>
          <a:xfrm>
            <a:off x="225425" y="115886"/>
            <a:ext cx="8632824" cy="1347786"/>
          </a:xfrm>
          <a:prstGeom prst="rect">
            <a:avLst/>
          </a:prstGeom>
          <a:noFill/>
          <a:ln>
            <a:noFill/>
          </a:ln>
        </p:spPr>
      </p:pic>
      <p:sp>
        <p:nvSpPr>
          <p:cNvPr id="362" name="Shape 36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3" name="Shape 36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 early phases of a project life cycle: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Resource needs are usually lowest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level of uncertainty (risk) is highest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Project stakeholders have the greatest opportunity to influence the project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 middle phases of a project life cycle: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certainty of completing a project improves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More resources are needed</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final phase of a project life cycle focuses on: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Ensuring that project requirements were met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sponsor approves completion of the project</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369" name="Shape 36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70" name="Shape 37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1" name="Shape 37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pic>
        <p:nvPicPr>
          <p:cNvPr id="376" name="Shape 376"/>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77" name="Shape 37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8" name="Shape 37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79" name="Shape 379"/>
          <p:cNvPicPr preferRelativeResize="0"/>
          <p:nvPr/>
        </p:nvPicPr>
        <p:blipFill rotWithShape="1">
          <a:blip r:embed="rId4">
            <a:alphaModFix/>
          </a:blip>
          <a:srcRect b="0" l="0" r="0" t="0"/>
          <a:stretch/>
        </p:blipFill>
        <p:spPr>
          <a:xfrm>
            <a:off x="533400" y="1685925"/>
            <a:ext cx="7696199" cy="366712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ph idx="1" type="body"/>
          </p:nvPr>
        </p:nvSpPr>
        <p:spPr>
          <a:xfrm>
            <a:off x="304800" y="762000"/>
            <a:ext cx="83057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Products also have life cycles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a:t>
            </a:r>
            <a:r>
              <a:rPr b="1" baseline="0" i="0" lang="en-US" sz="2700" u="none" cap="none" strike="noStrike">
                <a:solidFill>
                  <a:schemeClr val="dk1"/>
                </a:solidFill>
                <a:latin typeface="Arial"/>
                <a:ea typeface="Arial"/>
                <a:cs typeface="Arial"/>
                <a:sym typeface="Arial"/>
              </a:rPr>
              <a:t>Systems Development Life Cycle (SDLC)</a:t>
            </a:r>
            <a:r>
              <a:rPr b="0" baseline="0" i="0" lang="en-US" sz="2700" u="none" cap="none" strike="noStrike">
                <a:solidFill>
                  <a:schemeClr val="dk1"/>
                </a:solidFill>
                <a:latin typeface="Arial"/>
                <a:ea typeface="Arial"/>
                <a:cs typeface="Arial"/>
                <a:sym typeface="Arial"/>
              </a:rPr>
              <a:t> is a framework for describing the phases involved in developing and maintaining information systems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Systems development projects can follow </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Predictive life cycle</a:t>
            </a:r>
            <a:r>
              <a:rPr b="0" baseline="0" i="0" lang="en-US" sz="2300" u="none" cap="none" strike="noStrike">
                <a:solidFill>
                  <a:schemeClr val="dk1"/>
                </a:solidFill>
                <a:latin typeface="Arial"/>
                <a:ea typeface="Arial"/>
                <a:cs typeface="Arial"/>
                <a:sym typeface="Arial"/>
              </a:rPr>
              <a:t>: the scope of the project can be clearly articulated and the schedule and cost can be predicted</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Adaptive Software Development (ASD)</a:t>
            </a:r>
            <a:r>
              <a:rPr b="0" baseline="0" i="0" lang="en-US" sz="2300" u="none" cap="none" strike="noStrike">
                <a:solidFill>
                  <a:schemeClr val="dk1"/>
                </a:solidFill>
                <a:latin typeface="Arial"/>
                <a:ea typeface="Arial"/>
                <a:cs typeface="Arial"/>
                <a:sym typeface="Arial"/>
              </a:rPr>
              <a:t> </a:t>
            </a:r>
            <a:r>
              <a:rPr b="1" baseline="0" i="0" lang="en-US" sz="2300" u="none" cap="none" strike="noStrike">
                <a:solidFill>
                  <a:schemeClr val="dk1"/>
                </a:solidFill>
                <a:latin typeface="Arial"/>
                <a:ea typeface="Arial"/>
                <a:cs typeface="Arial"/>
                <a:sym typeface="Arial"/>
              </a:rPr>
              <a:t>life cycle</a:t>
            </a:r>
            <a:r>
              <a:rPr b="0" baseline="0" i="0" lang="en-US" sz="2300" u="none" cap="none" strike="noStrike">
                <a:solidFill>
                  <a:schemeClr val="dk1"/>
                </a:solidFill>
                <a:latin typeface="Arial"/>
                <a:ea typeface="Arial"/>
                <a:cs typeface="Arial"/>
                <a:sym typeface="Arial"/>
              </a:rPr>
              <a:t>: requirements cannot be clearly expressed, projects are mission driven and component based, using time-based cycles to meet target dates</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385" name="Shape 385"/>
          <p:cNvPicPr preferRelativeResize="0"/>
          <p:nvPr/>
        </p:nvPicPr>
        <p:blipFill rotWithShape="1">
          <a:blip r:embed="rId3">
            <a:alphaModFix/>
          </a:blip>
          <a:srcRect b="0" l="0" r="0" t="0"/>
          <a:stretch/>
        </p:blipFill>
        <p:spPr>
          <a:xfrm>
            <a:off x="146050" y="73025"/>
            <a:ext cx="8547100" cy="785811"/>
          </a:xfrm>
          <a:prstGeom prst="rect">
            <a:avLst/>
          </a:prstGeom>
          <a:noFill/>
          <a:ln>
            <a:noFill/>
          </a:ln>
        </p:spPr>
      </p:pic>
      <p:sp>
        <p:nvSpPr>
          <p:cNvPr id="386" name="Shape 38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7" name="Shape 38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idx="1" type="body"/>
          </p:nvPr>
        </p:nvSpPr>
        <p:spPr>
          <a:xfrm>
            <a:off x="457200" y="1219200"/>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Waterfall model: has well-defined, linear stages of systems development and support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Spiral model: shows that software is developed using an iterative or spiral approach rather than a linear approach</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Incremental build model: provides for progressive development of operational software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Prototyping model: used for developing prototypes to clarify user requirements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Rapid Application Development (RAD) model:  used to produce systems quickly without sacrificing quality</a:t>
            </a:r>
          </a:p>
        </p:txBody>
      </p:sp>
      <p:pic>
        <p:nvPicPr>
          <p:cNvPr id="393" name="Shape 393"/>
          <p:cNvPicPr preferRelativeResize="0"/>
          <p:nvPr/>
        </p:nvPicPr>
        <p:blipFill rotWithShape="1">
          <a:blip r:embed="rId3">
            <a:alphaModFix/>
          </a:blip>
          <a:srcRect b="0" l="0" r="0" t="0"/>
          <a:stretch/>
        </p:blipFill>
        <p:spPr>
          <a:xfrm>
            <a:off x="268287" y="146050"/>
            <a:ext cx="8504236" cy="1158874"/>
          </a:xfrm>
          <a:prstGeom prst="rect">
            <a:avLst/>
          </a:prstGeom>
          <a:noFill/>
          <a:ln>
            <a:noFill/>
          </a:ln>
        </p:spPr>
      </p:pic>
      <p:sp>
        <p:nvSpPr>
          <p:cNvPr id="394" name="Shape 39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95" name="Shape 39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sp>
        <p:nvSpPr>
          <p:cNvPr id="400" name="Shape 40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Agile software development has become popular to describe new approaches that focus on close collaboration between programming teams and business experts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Visit </a:t>
            </a:r>
            <a:r>
              <a:rPr b="0" baseline="0" i="0" lang="en-US" sz="2700" u="sng" cap="none" strike="noStrike">
                <a:solidFill>
                  <a:schemeClr val="hlink"/>
                </a:solidFill>
                <a:latin typeface="Arial"/>
                <a:ea typeface="Arial"/>
                <a:cs typeface="Arial"/>
                <a:sym typeface="Arial"/>
                <a:hlinkClick r:id="rId3"/>
              </a:rPr>
              <a:t>www.agilealliance.org</a:t>
            </a:r>
            <a:r>
              <a:rPr b="0" baseline="0" i="0" lang="en-US" sz="2700" u="none" cap="none" strike="noStrike">
                <a:solidFill>
                  <a:schemeClr val="dk1"/>
                </a:solidFill>
                <a:latin typeface="Arial"/>
                <a:ea typeface="Arial"/>
                <a:cs typeface="Arial"/>
                <a:sym typeface="Arial"/>
              </a:rPr>
              <a:t> for information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the companion Web site for Suggested Readings</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01" name="Shape 401"/>
          <p:cNvPicPr preferRelativeResize="0"/>
          <p:nvPr/>
        </p:nvPicPr>
        <p:blipFill rotWithShape="1">
          <a:blip r:embed="rId4">
            <a:alphaModFix/>
          </a:blip>
          <a:srcRect b="0" l="0" r="0" t="0"/>
          <a:stretch/>
        </p:blipFill>
        <p:spPr>
          <a:xfrm>
            <a:off x="195261" y="268287"/>
            <a:ext cx="8497886" cy="1158874"/>
          </a:xfrm>
          <a:prstGeom prst="rect">
            <a:avLst/>
          </a:prstGeom>
          <a:noFill/>
          <a:ln>
            <a:noFill/>
          </a:ln>
        </p:spPr>
      </p:pic>
      <p:sp>
        <p:nvSpPr>
          <p:cNvPr id="402" name="Shape 40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3" name="Shape 40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sp>
        <p:nvSpPr>
          <p:cNvPr id="408" name="Shape 40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project should successfully pass through each of the project phases in order to continue on to the next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Management reviews, also called </a:t>
            </a:r>
            <a:r>
              <a:rPr b="1" baseline="0" i="0" lang="en-US" sz="2700" u="none" cap="none" strike="noStrike">
                <a:solidFill>
                  <a:schemeClr val="dk1"/>
                </a:solidFill>
                <a:latin typeface="Arial"/>
                <a:ea typeface="Arial"/>
                <a:cs typeface="Arial"/>
                <a:sym typeface="Arial"/>
              </a:rPr>
              <a:t>phase exits</a:t>
            </a:r>
            <a:r>
              <a:rPr b="0" baseline="0" i="0" lang="en-US" sz="2700" u="none" cap="none" strike="noStrike">
                <a:solidFill>
                  <a:schemeClr val="dk1"/>
                </a:solidFill>
                <a:latin typeface="Arial"/>
                <a:ea typeface="Arial"/>
                <a:cs typeface="Arial"/>
                <a:sym typeface="Arial"/>
              </a:rPr>
              <a:t> or </a:t>
            </a:r>
            <a:r>
              <a:rPr b="1" baseline="0" i="0" lang="en-US" sz="2700" u="none" cap="none" strike="noStrike">
                <a:solidFill>
                  <a:schemeClr val="dk1"/>
                </a:solidFill>
                <a:latin typeface="Arial"/>
                <a:ea typeface="Arial"/>
                <a:cs typeface="Arial"/>
                <a:sym typeface="Arial"/>
              </a:rPr>
              <a:t>kill points</a:t>
            </a:r>
            <a:r>
              <a:rPr b="0" baseline="0" i="0" lang="en-US" sz="2700" u="none" cap="none" strike="noStrike">
                <a:solidFill>
                  <a:schemeClr val="dk1"/>
                </a:solidFill>
                <a:latin typeface="Arial"/>
                <a:ea typeface="Arial"/>
                <a:cs typeface="Arial"/>
                <a:sym typeface="Arial"/>
              </a:rPr>
              <a:t>, should occur after each phase to evaluate the project’s progress, likely success, and continued compatibility with organizational goals</a:t>
            </a:r>
          </a:p>
        </p:txBody>
      </p:sp>
      <p:pic>
        <p:nvPicPr>
          <p:cNvPr id="409" name="Shape 40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10" name="Shape 41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1" name="Shape 41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pic>
        <p:nvPicPr>
          <p:cNvPr id="416" name="Shape 416"/>
          <p:cNvPicPr preferRelativeResize="0"/>
          <p:nvPr/>
        </p:nvPicPr>
        <p:blipFill rotWithShape="1">
          <a:blip r:embed="rId3">
            <a:alphaModFix/>
          </a:blip>
          <a:srcRect b="0" l="0" r="0" t="0"/>
          <a:stretch/>
        </p:blipFill>
        <p:spPr>
          <a:xfrm>
            <a:off x="201611" y="73025"/>
            <a:ext cx="8491536" cy="841374"/>
          </a:xfrm>
          <a:prstGeom prst="rect">
            <a:avLst/>
          </a:prstGeom>
          <a:noFill/>
          <a:ln>
            <a:noFill/>
          </a:ln>
        </p:spPr>
      </p:pic>
      <p:sp>
        <p:nvSpPr>
          <p:cNvPr id="417" name="Shape 41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8" name="Shape 41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419" name="Shape 419"/>
          <p:cNvSpPr txBox="1"/>
          <p:nvPr/>
        </p:nvSpPr>
        <p:spPr>
          <a:xfrm>
            <a:off x="228600" y="914400"/>
            <a:ext cx="8763000" cy="5048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"The real improvement that I saw was in our ability to⎯in the words of Thomas Edison⎯know when to stop beating a dead horse.…Edison's key to success was that he failed fairly often; but as he said, he could recognize a dead horse before it started to smell...In information technology we ride dead horses⎯failing projects⎯a long time before we give up. But what we are seeing now is that we are able to get off them; able to reduce cost overrun and time overrun. That's where the major impact came on the success rate.”*</a:t>
            </a:r>
          </a:p>
          <a:p>
            <a:pPr indent="0" lvl="0" marL="0" marR="0" rtl="0" algn="l">
              <a:lnSpc>
                <a:spcPct val="100000"/>
              </a:lnSpc>
              <a:spcBef>
                <a:spcPts val="0"/>
              </a:spcBef>
              <a:spcAft>
                <a:spcPts val="0"/>
              </a:spcAft>
              <a:buClr>
                <a:schemeClr val="dk1"/>
              </a:buClr>
              <a:buFont typeface="Arial"/>
              <a:buNone/>
            </a:pPr>
            <a:r>
              <a:t/>
            </a:r>
            <a:endParaRPr b="0" baseline="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Many organizations, like Huntington Bancshares, Inc., use an </a:t>
            </a:r>
            <a:r>
              <a:rPr b="1" baseline="0" i="0" lang="en-US" sz="2200" u="none" cap="none" strike="noStrike">
                <a:solidFill>
                  <a:schemeClr val="dk1"/>
                </a:solidFill>
                <a:latin typeface="Arial"/>
                <a:ea typeface="Arial"/>
                <a:cs typeface="Arial"/>
                <a:sym typeface="Arial"/>
              </a:rPr>
              <a:t>executive steering committee</a:t>
            </a:r>
            <a:r>
              <a:rPr b="0" baseline="0" i="0" lang="en-US" sz="2200" u="none" cap="none" strike="noStrike">
                <a:solidFill>
                  <a:schemeClr val="dk1"/>
                </a:solidFill>
                <a:latin typeface="Arial"/>
                <a:ea typeface="Arial"/>
                <a:cs typeface="Arial"/>
                <a:sym typeface="Arial"/>
              </a:rPr>
              <a:t> to help keep projects on track.</a:t>
            </a:r>
          </a:p>
          <a:p>
            <a:pPr indent="0" lvl="0" marL="0" marR="0" rtl="0" algn="l">
              <a:lnSpc>
                <a:spcPct val="100000"/>
              </a:lnSpc>
              <a:spcBef>
                <a:spcPts val="0"/>
              </a:spcBef>
              <a:spcAft>
                <a:spcPts val="0"/>
              </a:spcAft>
              <a:buClr>
                <a:schemeClr val="dk1"/>
              </a:buClr>
              <a:buFont typeface="Arial"/>
              <a:buNone/>
            </a:pPr>
            <a:r>
              <a:t/>
            </a:r>
            <a:endParaRPr b="0" baseline="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*Cabanis, Jeannette, "'A Major Impact': The Standish Group's Jim Johnson On Project Management and IT Project Success," PM Network, PMI, Sep.1998, p. 7</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sp>
        <p:nvSpPr>
          <p:cNvPr id="424" name="Shape 42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projects can be very diverse in terms of size,  complexity, products produced, application area, and resource requirements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project team members often have diverse backgrounds and skill sets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projects use diverse technologies that change rapidly; even within one technology area, people must be highly specialized</a:t>
            </a:r>
          </a:p>
        </p:txBody>
      </p:sp>
      <p:pic>
        <p:nvPicPr>
          <p:cNvPr id="425" name="Shape 42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26" name="Shape 42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7" name="Shape 42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Understand the concept of a project phase and the project life cycle and distinguish between project development and product development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Discuss the unique attributes and diverse nature of information technology projects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recent trends affecting IT project management, including globalization, outsourcing, and virtual teams</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07" name="Shape 207"/>
          <p:cNvPicPr preferRelativeResize="0"/>
          <p:nvPr/>
        </p:nvPicPr>
        <p:blipFill rotWithShape="1">
          <a:blip r:embed="rId3">
            <a:alphaModFix/>
          </a:blip>
          <a:srcRect b="0" l="0" r="0" t="0"/>
          <a:stretch/>
        </p:blipFill>
        <p:spPr>
          <a:xfrm>
            <a:off x="195261" y="268287"/>
            <a:ext cx="8624886" cy="1158874"/>
          </a:xfrm>
          <a:prstGeom prst="rect">
            <a:avLst/>
          </a:prstGeom>
          <a:noFill/>
          <a:ln>
            <a:noFill/>
          </a:ln>
        </p:spPr>
      </p:pic>
      <p:sp>
        <p:nvSpPr>
          <p:cNvPr id="208" name="Shape 20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09" name="Shape 20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Globalization: lower trade and political barriers and the digital revolution have made it possible to interact almost instantaneously with billions of other people across the planet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Outsourcing: </a:t>
            </a:r>
            <a:r>
              <a:rPr b="1" baseline="0" i="0" lang="en-US" sz="2700" u="none" cap="none" strike="noStrike">
                <a:solidFill>
                  <a:schemeClr val="dk1"/>
                </a:solidFill>
                <a:latin typeface="Arial"/>
                <a:ea typeface="Arial"/>
                <a:cs typeface="Arial"/>
                <a:sym typeface="Arial"/>
              </a:rPr>
              <a:t>outsourcing</a:t>
            </a:r>
            <a:r>
              <a:rPr b="0" baseline="0" i="0" lang="en-US" sz="2700" u="none" cap="none" strike="noStrike">
                <a:solidFill>
                  <a:schemeClr val="dk1"/>
                </a:solidFill>
                <a:latin typeface="Arial"/>
                <a:ea typeface="Arial"/>
                <a:cs typeface="Arial"/>
                <a:sym typeface="Arial"/>
              </a:rPr>
              <a:t> is when an organization acquires goods and/or sources from an outside source; </a:t>
            </a:r>
            <a:r>
              <a:rPr b="1" baseline="0" i="0" lang="en-US" sz="2700" u="none" cap="none" strike="noStrike">
                <a:solidFill>
                  <a:schemeClr val="dk1"/>
                </a:solidFill>
                <a:latin typeface="Arial"/>
                <a:ea typeface="Arial"/>
                <a:cs typeface="Arial"/>
                <a:sym typeface="Arial"/>
              </a:rPr>
              <a:t>offshoring</a:t>
            </a:r>
            <a:r>
              <a:rPr b="0" baseline="0" i="0" lang="en-US" sz="2700" u="none" cap="none" strike="noStrike">
                <a:solidFill>
                  <a:schemeClr val="dk1"/>
                </a:solidFill>
                <a:latin typeface="Arial"/>
                <a:ea typeface="Arial"/>
                <a:cs typeface="Arial"/>
                <a:sym typeface="Arial"/>
              </a:rPr>
              <a:t> is sometimes used to describe outsourcing from another country</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Virtual teams: a </a:t>
            </a:r>
            <a:r>
              <a:rPr b="1" baseline="0" i="0" lang="en-US" sz="2700" u="none" cap="none" strike="noStrike">
                <a:solidFill>
                  <a:schemeClr val="dk1"/>
                </a:solidFill>
                <a:latin typeface="Arial"/>
                <a:ea typeface="Arial"/>
                <a:cs typeface="Arial"/>
                <a:sym typeface="Arial"/>
              </a:rPr>
              <a:t>virtual team</a:t>
            </a:r>
            <a:r>
              <a:rPr b="0" baseline="0" i="0" lang="en-US" sz="2700" u="none" cap="none" strike="noStrike">
                <a:solidFill>
                  <a:schemeClr val="dk1"/>
                </a:solidFill>
                <a:latin typeface="Arial"/>
                <a:ea typeface="Arial"/>
                <a:cs typeface="Arial"/>
                <a:sym typeface="Arial"/>
              </a:rPr>
              <a:t> is a group of individuals who work across time and space using communication technologies</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33" name="Shape 433"/>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34" name="Shape 43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35" name="Shape 43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Issues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Communications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Trust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Common work practices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Tools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Suggestions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Employ greater project discipline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Think global but act local</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Keep project momentum going</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Use newer tools and technology</a:t>
            </a:r>
          </a:p>
          <a:p>
            <a:pPr indent="-93662" lvl="1" marL="620712" marR="0" rtl="0" algn="l">
              <a:lnSpc>
                <a:spcPct val="100000"/>
              </a:lnSpc>
              <a:spcBef>
                <a:spcPts val="300"/>
              </a:spcBef>
              <a:spcAft>
                <a:spcPts val="0"/>
              </a:spcAft>
              <a:buClr>
                <a:schemeClr val="accent1"/>
              </a:buClr>
              <a:buFont typeface="Arial"/>
              <a:buNone/>
            </a:pPr>
            <a:r>
              <a:t/>
            </a:r>
            <a:endParaRPr b="0" baseline="0" i="0" sz="2300" u="none" cap="none" strike="noStrike">
              <a:solidFill>
                <a:schemeClr val="dk1"/>
              </a:solidFill>
              <a:latin typeface="Arial"/>
              <a:ea typeface="Arial"/>
              <a:cs typeface="Arial"/>
              <a:sym typeface="Arial"/>
            </a:endParaRP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41" name="Shape 44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42" name="Shape 44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43" name="Shape 44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ph idx="1" type="body"/>
          </p:nvPr>
        </p:nvSpPr>
        <p:spPr>
          <a:xfrm>
            <a:off x="381000" y="1295400"/>
            <a:ext cx="84582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Organizations remain competitive by using outsourcing to their advantage, such as finding ways to reduce costs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Their next challenge is to make strategic IT investments with outsourcing by improving their enterprise architecture to ensure that IT infrastructure and business processes are integrated and standardized (see Suggested Readings)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should become more familiar with negotiating contracts and other outsourcing issues</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49" name="Shape 44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50" name="Shape 45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1" name="Shape 45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idx="1" type="body"/>
          </p:nvPr>
        </p:nvSpPr>
        <p:spPr>
          <a:xfrm>
            <a:off x="457200" y="1143000"/>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800" u="none" cap="none" strike="noStrike">
                <a:solidFill>
                  <a:schemeClr val="dk1"/>
                </a:solidFill>
                <a:latin typeface="Arial"/>
                <a:ea typeface="Arial"/>
                <a:cs typeface="Arial"/>
                <a:sym typeface="Arial"/>
              </a:rPr>
              <a:t>Increasing competiveness and responsiveness by having a team of workers available 24/7</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800" u="none" cap="none" strike="noStrike">
                <a:solidFill>
                  <a:schemeClr val="dk1"/>
                </a:solidFill>
                <a:latin typeface="Arial"/>
                <a:ea typeface="Arial"/>
                <a:cs typeface="Arial"/>
                <a:sym typeface="Arial"/>
              </a:rPr>
              <a:t>Lowering costs because many virtual workers do not require office space or support beyond their home offices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800" u="none" cap="none" strike="noStrike">
                <a:solidFill>
                  <a:schemeClr val="dk1"/>
                </a:solidFill>
                <a:latin typeface="Arial"/>
                <a:ea typeface="Arial"/>
                <a:cs typeface="Arial"/>
                <a:sym typeface="Arial"/>
              </a:rPr>
              <a:t>Providing more expertise and flexibility by having team members from across the globe working any time of day or night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800" u="none" cap="none" strike="noStrike">
                <a:solidFill>
                  <a:schemeClr val="dk1"/>
                </a:solidFill>
                <a:latin typeface="Arial"/>
                <a:ea typeface="Arial"/>
                <a:cs typeface="Arial"/>
                <a:sym typeface="Arial"/>
              </a:rPr>
              <a:t>Increasing the work/life balance for team members by eliminating fixed office hours and the need to travel to work</a:t>
            </a:r>
          </a:p>
          <a:p>
            <a:pPr indent="0" lvl="0" marL="0" marR="0" rtl="0" algn="l">
              <a:spcBef>
                <a:spcPts val="0"/>
              </a:spcBef>
              <a:buNone/>
            </a:pPr>
            <a:r>
              <a:t/>
            </a:r>
            <a:endParaRPr b="0" baseline="0" i="0" sz="3200" u="none" cap="none" strike="noStrike">
              <a:solidFill>
                <a:schemeClr val="dk1"/>
              </a:solidFill>
              <a:latin typeface="Arial"/>
              <a:ea typeface="Arial"/>
              <a:cs typeface="Arial"/>
              <a:sym typeface="Arial"/>
            </a:endParaRPr>
          </a:p>
        </p:txBody>
      </p:sp>
      <p:pic>
        <p:nvPicPr>
          <p:cNvPr id="457" name="Shape 45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58" name="Shape 45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9" name="Shape 45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x="0" y="0"/>
          <a:ext cx="0" cy="0"/>
          <a:chOff x="0" y="0"/>
          <a:chExt cx="0" cy="0"/>
        </a:xfrm>
      </p:grpSpPr>
      <p:sp>
        <p:nvSpPr>
          <p:cNvPr id="464" name="Shape 464"/>
          <p:cNvSpPr txBox="1"/>
          <p:nvPr>
            <p:ph idx="1" type="body"/>
          </p:nvPr>
        </p:nvSpPr>
        <p:spPr>
          <a:xfrm>
            <a:off x="457200" y="1295400"/>
            <a:ext cx="8381999"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Isolating team members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Increasing the potential for communications problems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Reducing the ability for team members to network and transfer information informally</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Increasing the dependence on technology to accomplish work</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text for a list of factors that help virtual teams succeed, including team processes, trust/relationships, leadership style, and team member selection</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65" name="Shape 46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66" name="Shape 46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67" name="Shape 46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x="0" y="0"/>
          <a:ext cx="0" cy="0"/>
          <a:chOff x="0" y="0"/>
          <a:chExt cx="0" cy="0"/>
        </a:xfrm>
      </p:grpSpPr>
      <p:sp>
        <p:nvSpPr>
          <p:cNvPr id="472" name="Shape 472"/>
          <p:cNvSpPr txBox="1"/>
          <p:nvPr>
            <p:ph idx="1" type="body"/>
          </p:nvPr>
        </p:nvSpPr>
        <p:spPr>
          <a:xfrm>
            <a:off x="381000" y="990600"/>
            <a:ext cx="8458200" cy="48767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need to take a systems approach when working on projects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Organizations have four different frames: structural, human resources, political, and symbolic</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structure and culture of an organization have strong implications for project managers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Projects should successfully pass through each phase of the project life cycle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need to consider several factors due to the unique context of information technology projects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Recent trends affecting IT project management include globalization, outsourcing, and virtual teams</a:t>
            </a:r>
          </a:p>
        </p:txBody>
      </p:sp>
      <p:pic>
        <p:nvPicPr>
          <p:cNvPr id="473" name="Shape 473"/>
          <p:cNvPicPr preferRelativeResize="0"/>
          <p:nvPr/>
        </p:nvPicPr>
        <p:blipFill rotWithShape="1">
          <a:blip r:embed="rId3">
            <a:alphaModFix/>
          </a:blip>
          <a:srcRect b="0" l="0" r="0" t="0"/>
          <a:stretch/>
        </p:blipFill>
        <p:spPr>
          <a:xfrm>
            <a:off x="146050" y="188911"/>
            <a:ext cx="8547100" cy="811212"/>
          </a:xfrm>
          <a:prstGeom prst="rect">
            <a:avLst/>
          </a:prstGeom>
          <a:noFill/>
          <a:ln>
            <a:noFill/>
          </a:ln>
        </p:spPr>
      </p:pic>
      <p:sp>
        <p:nvSpPr>
          <p:cNvPr id="474" name="Shape 47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75" name="Shape 47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Projects must operate in a broad organizational environment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need to use </a:t>
            </a:r>
            <a:r>
              <a:rPr b="1" baseline="0" i="0" lang="en-US" sz="2700" u="none" cap="none" strike="noStrike">
                <a:solidFill>
                  <a:schemeClr val="dk1"/>
                </a:solidFill>
                <a:latin typeface="Arial"/>
                <a:ea typeface="Arial"/>
                <a:cs typeface="Arial"/>
                <a:sym typeface="Arial"/>
              </a:rPr>
              <a:t>systems thinking</a:t>
            </a:r>
            <a:r>
              <a:rPr b="0" baseline="0" i="0" lang="en-US" sz="2700" u="none" cap="none" strike="noStrike">
                <a:solidFill>
                  <a:schemeClr val="dk1"/>
                </a:solidFill>
                <a:latin typeface="Arial"/>
                <a:ea typeface="Arial"/>
                <a:cs typeface="Arial"/>
                <a:sym typeface="Arial"/>
              </a:rPr>
              <a: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Taking a holistic view of carrying out projects within the context of the organization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Senior managers must make sure projects continue to support current business needs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15" name="Shape 215"/>
          <p:cNvPicPr preferRelativeResize="0"/>
          <p:nvPr/>
        </p:nvPicPr>
        <p:blipFill rotWithShape="1">
          <a:blip r:embed="rId3">
            <a:alphaModFix/>
          </a:blip>
          <a:srcRect b="0" l="0" r="0" t="0"/>
          <a:stretch/>
        </p:blipFill>
        <p:spPr>
          <a:xfrm>
            <a:off x="73025" y="73025"/>
            <a:ext cx="9077324" cy="1347786"/>
          </a:xfrm>
          <a:prstGeom prst="rect">
            <a:avLst/>
          </a:prstGeom>
          <a:noFill/>
          <a:ln>
            <a:noFill/>
          </a:ln>
        </p:spPr>
      </p:pic>
      <p:sp>
        <p:nvSpPr>
          <p:cNvPr id="216" name="Shape 21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17" name="Shape 21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idx="1" type="body"/>
          </p:nvPr>
        </p:nvSpPr>
        <p:spPr>
          <a:xfrm>
            <a:off x="381000" y="1295400"/>
            <a:ext cx="84582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systems approach </a:t>
            </a:r>
            <a:r>
              <a:rPr b="0" baseline="0" i="0" lang="en-US" sz="2700" u="none" cap="none" strike="noStrike">
                <a:solidFill>
                  <a:schemeClr val="dk1"/>
                </a:solidFill>
                <a:latin typeface="Arial"/>
                <a:ea typeface="Arial"/>
                <a:cs typeface="Arial"/>
                <a:sym typeface="Arial"/>
              </a:rPr>
              <a:t>emerged in the 1950s to describe a more analytical approach to management and problem solving</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Three parts include:</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Systems philosophy</a:t>
            </a:r>
            <a:r>
              <a:rPr b="0" baseline="0" i="0" lang="en-US" sz="2300" u="none" cap="none" strike="noStrike">
                <a:solidFill>
                  <a:schemeClr val="dk1"/>
                </a:solidFill>
                <a:latin typeface="Arial"/>
                <a:ea typeface="Arial"/>
                <a:cs typeface="Arial"/>
                <a:sym typeface="Arial"/>
              </a:rPr>
              <a:t>: an overall model for thinking about things as systems</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Systems analysis</a:t>
            </a:r>
            <a:r>
              <a:rPr b="0" baseline="0" i="0" lang="en-US" sz="2300" u="none" cap="none" strike="noStrike">
                <a:solidFill>
                  <a:schemeClr val="dk1"/>
                </a:solidFill>
                <a:latin typeface="Arial"/>
                <a:ea typeface="Arial"/>
                <a:cs typeface="Arial"/>
                <a:sym typeface="Arial"/>
              </a:rPr>
              <a:t>: problem-solving approach</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Systems management</a:t>
            </a:r>
            <a:r>
              <a:rPr b="0" baseline="0" i="0" lang="en-US" sz="2300" u="none" cap="none" strike="noStrike">
                <a:solidFill>
                  <a:schemeClr val="dk1"/>
                </a:solidFill>
                <a:latin typeface="Arial"/>
                <a:ea typeface="Arial"/>
                <a:cs typeface="Arial"/>
                <a:sym typeface="Arial"/>
              </a:rPr>
              <a:t>: address business, technological, and organizational issues before making changes to systems</a:t>
            </a:r>
          </a:p>
        </p:txBody>
      </p:sp>
      <p:pic>
        <p:nvPicPr>
          <p:cNvPr id="223" name="Shape 223"/>
          <p:cNvPicPr preferRelativeResize="0"/>
          <p:nvPr/>
        </p:nvPicPr>
        <p:blipFill rotWithShape="1">
          <a:blip r:embed="rId3">
            <a:alphaModFix/>
          </a:blip>
          <a:srcRect b="0" l="0" r="0" t="0"/>
          <a:stretch/>
        </p:blipFill>
        <p:spPr>
          <a:xfrm>
            <a:off x="73025" y="-6350"/>
            <a:ext cx="9077324" cy="1347786"/>
          </a:xfrm>
          <a:prstGeom prst="rect">
            <a:avLst/>
          </a:prstGeom>
          <a:noFill/>
          <a:ln>
            <a:noFill/>
          </a:ln>
        </p:spPr>
      </p:pic>
      <p:sp>
        <p:nvSpPr>
          <p:cNvPr id="224" name="Shape 22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25" name="Shape 22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b="0" l="0" r="0" t="0"/>
          <a:stretch/>
        </p:blipFill>
        <p:spPr>
          <a:xfrm>
            <a:off x="225425" y="115886"/>
            <a:ext cx="8521699" cy="1347786"/>
          </a:xfrm>
          <a:prstGeom prst="rect">
            <a:avLst/>
          </a:prstGeom>
          <a:noFill/>
          <a:ln>
            <a:noFill/>
          </a:ln>
        </p:spPr>
      </p:pic>
      <p:sp>
        <p:nvSpPr>
          <p:cNvPr id="231" name="Shape 23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32" name="Shape 23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33" name="Shape 233"/>
          <p:cNvPicPr preferRelativeResize="0"/>
          <p:nvPr/>
        </p:nvPicPr>
        <p:blipFill rotWithShape="1">
          <a:blip r:embed="rId4">
            <a:alphaModFix/>
          </a:blip>
          <a:srcRect b="0" l="0" r="0" t="0"/>
          <a:stretch/>
        </p:blipFill>
        <p:spPr>
          <a:xfrm>
            <a:off x="1143000" y="1524000"/>
            <a:ext cx="6096000" cy="4872037"/>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pic>
        <p:nvPicPr>
          <p:cNvPr id="238" name="Shape 238"/>
          <p:cNvPicPr preferRelativeResize="0"/>
          <p:nvPr/>
        </p:nvPicPr>
        <p:blipFill rotWithShape="1">
          <a:blip r:embed="rId3">
            <a:alphaModFix/>
          </a:blip>
          <a:srcRect b="0" l="0" r="0" t="0"/>
          <a:stretch/>
        </p:blipFill>
        <p:spPr>
          <a:xfrm>
            <a:off x="-6350" y="122236"/>
            <a:ext cx="9156699" cy="798512"/>
          </a:xfrm>
          <a:prstGeom prst="rect">
            <a:avLst/>
          </a:prstGeom>
          <a:noFill/>
          <a:ln>
            <a:noFill/>
          </a:ln>
        </p:spPr>
      </p:pic>
      <p:sp>
        <p:nvSpPr>
          <p:cNvPr id="239" name="Shape 23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0" name="Shape 24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41" name="Shape 241"/>
          <p:cNvSpPr txBox="1"/>
          <p:nvPr/>
        </p:nvSpPr>
        <p:spPr>
          <a:xfrm>
            <a:off x="990600" y="1025525"/>
            <a:ext cx="7391399" cy="4953000"/>
          </a:xfrm>
          <a:prstGeom prst="rect">
            <a:avLst/>
          </a:prstGeom>
          <a:no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cxnSp>
        <p:nvCxnSpPr>
          <p:cNvPr id="242" name="Shape 242"/>
          <p:cNvCxnSpPr/>
          <p:nvPr/>
        </p:nvCxnSpPr>
        <p:spPr>
          <a:xfrm>
            <a:off x="4572000" y="1025525"/>
            <a:ext cx="0" cy="4953000"/>
          </a:xfrm>
          <a:prstGeom prst="straightConnector1">
            <a:avLst/>
          </a:prstGeom>
          <a:noFill/>
          <a:ln cap="rnd" cmpd="sng" w="9525">
            <a:solidFill>
              <a:schemeClr val="dk1"/>
            </a:solidFill>
            <a:prstDash val="solid"/>
            <a:miter/>
            <a:headEnd len="med" w="med" type="none"/>
            <a:tailEnd len="med" w="med" type="none"/>
          </a:ln>
        </p:spPr>
      </p:cxnSp>
      <p:cxnSp>
        <p:nvCxnSpPr>
          <p:cNvPr id="243" name="Shape 243"/>
          <p:cNvCxnSpPr/>
          <p:nvPr/>
        </p:nvCxnSpPr>
        <p:spPr>
          <a:xfrm>
            <a:off x="990600" y="3540125"/>
            <a:ext cx="7391399" cy="0"/>
          </a:xfrm>
          <a:prstGeom prst="straightConnector1">
            <a:avLst/>
          </a:prstGeom>
          <a:noFill/>
          <a:ln cap="rnd" cmpd="sng" w="9525">
            <a:solidFill>
              <a:schemeClr val="dk1"/>
            </a:solidFill>
            <a:prstDash val="solid"/>
            <a:miter/>
            <a:headEnd len="med" w="med" type="none"/>
            <a:tailEnd len="med" w="med" type="none"/>
          </a:ln>
        </p:spPr>
      </p:cxnSp>
      <p:sp>
        <p:nvSpPr>
          <p:cNvPr id="244" name="Shape 244"/>
          <p:cNvSpPr txBox="1"/>
          <p:nvPr/>
        </p:nvSpPr>
        <p:spPr>
          <a:xfrm>
            <a:off x="990600" y="1066800"/>
            <a:ext cx="3505200" cy="2124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2200" u="none" cap="none" strike="noStrike">
                <a:solidFill>
                  <a:schemeClr val="dk1"/>
                </a:solidFill>
                <a:latin typeface="Arial"/>
                <a:ea typeface="Arial"/>
                <a:cs typeface="Arial"/>
                <a:sym typeface="Arial"/>
              </a:rPr>
              <a:t>Structural frame:</a:t>
            </a:r>
            <a:r>
              <a:rPr b="0" baseline="0" i="0" lang="en-US" sz="2200" u="none" cap="none" strike="noStrike">
                <a:solidFill>
                  <a:schemeClr val="dk1"/>
                </a:solidFill>
                <a:latin typeface="Arial"/>
                <a:ea typeface="Arial"/>
                <a:cs typeface="Arial"/>
                <a:sym typeface="Arial"/>
              </a:rPr>
              <a:t>  Focuses on roles and responsibilities, coordination and control. Organization charts help define this frame.</a:t>
            </a:r>
          </a:p>
        </p:txBody>
      </p:sp>
      <p:sp>
        <p:nvSpPr>
          <p:cNvPr id="245" name="Shape 245"/>
          <p:cNvSpPr txBox="1"/>
          <p:nvPr/>
        </p:nvSpPr>
        <p:spPr>
          <a:xfrm>
            <a:off x="4648200" y="1101725"/>
            <a:ext cx="3581399"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2200" u="none" cap="none" strike="noStrike">
                <a:solidFill>
                  <a:schemeClr val="dk1"/>
                </a:solidFill>
                <a:latin typeface="Arial"/>
                <a:ea typeface="Arial"/>
                <a:cs typeface="Arial"/>
                <a:sym typeface="Arial"/>
              </a:rPr>
              <a:t>Human resources frame:</a:t>
            </a:r>
            <a:r>
              <a:rPr b="0" baseline="0" i="0" lang="en-US" sz="2200" u="none" cap="none" strike="noStrike">
                <a:solidFill>
                  <a:schemeClr val="dk1"/>
                </a:solidFill>
                <a:latin typeface="Arial"/>
                <a:ea typeface="Arial"/>
                <a:cs typeface="Arial"/>
                <a:sym typeface="Arial"/>
              </a:rPr>
              <a:t>  Focuses on providing harmony between needs of the organization and needs of people. </a:t>
            </a:r>
          </a:p>
        </p:txBody>
      </p:sp>
      <p:sp>
        <p:nvSpPr>
          <p:cNvPr id="246" name="Shape 246"/>
          <p:cNvSpPr txBox="1"/>
          <p:nvPr/>
        </p:nvSpPr>
        <p:spPr>
          <a:xfrm>
            <a:off x="990600" y="3616325"/>
            <a:ext cx="3429000" cy="2462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2200" u="none" cap="none" strike="noStrike">
                <a:solidFill>
                  <a:schemeClr val="dk1"/>
                </a:solidFill>
                <a:latin typeface="Arial"/>
                <a:ea typeface="Arial"/>
                <a:cs typeface="Arial"/>
                <a:sym typeface="Arial"/>
              </a:rPr>
              <a:t>Political frame:</a:t>
            </a:r>
            <a:r>
              <a:rPr b="0" baseline="0" i="0" lang="en-US" sz="2200" u="none" cap="none" strike="noStrike">
                <a:solidFill>
                  <a:schemeClr val="dk1"/>
                </a:solidFill>
                <a:latin typeface="Arial"/>
                <a:ea typeface="Arial"/>
                <a:cs typeface="Arial"/>
                <a:sym typeface="Arial"/>
              </a:rPr>
              <a:t>  Assumes organizations are coalitions composed of varied individuals and interest groups. Conflict and power are key issues.</a:t>
            </a:r>
          </a:p>
        </p:txBody>
      </p:sp>
      <p:sp>
        <p:nvSpPr>
          <p:cNvPr id="247" name="Shape 247"/>
          <p:cNvSpPr txBox="1"/>
          <p:nvPr/>
        </p:nvSpPr>
        <p:spPr>
          <a:xfrm>
            <a:off x="4648200" y="3616325"/>
            <a:ext cx="3581399" cy="14462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2200" u="none" cap="none" strike="noStrike">
                <a:solidFill>
                  <a:schemeClr val="dk1"/>
                </a:solidFill>
                <a:latin typeface="Arial"/>
                <a:ea typeface="Arial"/>
                <a:cs typeface="Arial"/>
                <a:sym typeface="Arial"/>
              </a:rPr>
              <a:t>Symbolic frame:</a:t>
            </a:r>
            <a:r>
              <a:rPr b="0" baseline="0" i="0" lang="en-US" sz="2200" u="none" cap="none" strike="noStrike">
                <a:solidFill>
                  <a:schemeClr val="dk1"/>
                </a:solidFill>
                <a:latin typeface="Arial"/>
                <a:ea typeface="Arial"/>
                <a:cs typeface="Arial"/>
                <a:sym typeface="Arial"/>
              </a:rPr>
              <a:t> Focuses on symbols and meanings related to events. Culture is important.</a:t>
            </a:r>
          </a:p>
        </p:txBody>
      </p:sp>
      <p:sp>
        <p:nvSpPr>
          <p:cNvPr id="248" name="Shape 248"/>
          <p:cNvSpPr txBox="1"/>
          <p:nvPr/>
        </p:nvSpPr>
        <p:spPr>
          <a:xfrm>
            <a:off x="838200" y="873125"/>
            <a:ext cx="7696199" cy="5257799"/>
          </a:xfrm>
          <a:prstGeom prst="rect">
            <a:avLst/>
          </a:prstGeom>
          <a:no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pic>
        <p:nvPicPr>
          <p:cNvPr id="253" name="Shape 253"/>
          <p:cNvPicPr preferRelativeResize="0"/>
          <p:nvPr/>
        </p:nvPicPr>
        <p:blipFill rotWithShape="1">
          <a:blip r:embed="rId3">
            <a:alphaModFix/>
          </a:blip>
          <a:srcRect b="0" l="0" r="0" t="0"/>
          <a:stretch/>
        </p:blipFill>
        <p:spPr>
          <a:xfrm>
            <a:off x="195261" y="182561"/>
            <a:ext cx="8497886" cy="890587"/>
          </a:xfrm>
          <a:prstGeom prst="rect">
            <a:avLst/>
          </a:prstGeom>
          <a:noFill/>
          <a:ln>
            <a:noFill/>
          </a:ln>
        </p:spPr>
      </p:pic>
      <p:sp>
        <p:nvSpPr>
          <p:cNvPr id="254" name="Shape 25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55" name="Shape 2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56" name="Shape 256"/>
          <p:cNvSpPr txBox="1"/>
          <p:nvPr/>
        </p:nvSpPr>
        <p:spPr>
          <a:xfrm>
            <a:off x="381000" y="990600"/>
            <a:ext cx="8534399" cy="46624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Many enterprise resource planning (ERP) projects fail due to organizational issues, not technical issues. For example, Sobey’s Canadian grocery store chain abandoned its two-year, $90 million ERP system due to organizational problems.</a:t>
            </a:r>
          </a:p>
          <a:p>
            <a:pPr indent="0" lvl="0" marL="0" marR="0" rtl="0" algn="l">
              <a:lnSpc>
                <a:spcPct val="100000"/>
              </a:lnSpc>
              <a:spcBef>
                <a:spcPts val="110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As Dalhousie University Associate Professor Sunny Marche states, “The problem of building an integrated system that can accommodate different people is a very serious challenge. You can’t divorce technology from the sociocultural issues. They have an equal role.” Sobey’s ERP system shut down for five days, and employees were scrambling to stock potentially empty shelves in several stores for weeks. The system failure cost Sobey’s more than $90 million and caused shareholders to take an 82-cent after-tax hit per share.*</a:t>
            </a:r>
          </a:p>
        </p:txBody>
      </p:sp>
      <p:sp>
        <p:nvSpPr>
          <p:cNvPr id="257" name="Shape 257"/>
          <p:cNvSpPr txBox="1"/>
          <p:nvPr/>
        </p:nvSpPr>
        <p:spPr>
          <a:xfrm>
            <a:off x="228600" y="5715000"/>
            <a:ext cx="795178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*Hoare, Eva. “Software hardships,” The Herald, Halifax, Nova Scotia (2001).</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3 basic organization structures</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800" u="none" cap="none" strike="noStrike">
                <a:solidFill>
                  <a:schemeClr val="dk1"/>
                </a:solidFill>
                <a:latin typeface="Arial"/>
                <a:ea typeface="Arial"/>
                <a:cs typeface="Arial"/>
                <a:sym typeface="Arial"/>
              </a:rPr>
              <a:t>Functional</a:t>
            </a:r>
            <a:r>
              <a:rPr b="0" baseline="0" i="0" lang="en-US" sz="2800" u="none" cap="none" strike="noStrike">
                <a:solidFill>
                  <a:schemeClr val="dk1"/>
                </a:solidFill>
                <a:latin typeface="Arial"/>
                <a:ea typeface="Arial"/>
                <a:cs typeface="Arial"/>
                <a:sym typeface="Arial"/>
              </a:rPr>
              <a:t>: functional managers report to the CEO</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800" u="none" cap="none" strike="noStrike">
                <a:solidFill>
                  <a:schemeClr val="dk1"/>
                </a:solidFill>
                <a:latin typeface="Arial"/>
                <a:ea typeface="Arial"/>
                <a:cs typeface="Arial"/>
                <a:sym typeface="Arial"/>
              </a:rPr>
              <a:t>Project</a:t>
            </a:r>
            <a:r>
              <a:rPr b="0" baseline="0" i="0" lang="en-US" sz="2800" u="none" cap="none" strike="noStrike">
                <a:solidFill>
                  <a:schemeClr val="dk1"/>
                </a:solidFill>
                <a:latin typeface="Arial"/>
                <a:ea typeface="Arial"/>
                <a:cs typeface="Arial"/>
                <a:sym typeface="Arial"/>
              </a:rPr>
              <a:t>: program managers report to the CEO</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800" u="none" cap="none" strike="noStrike">
                <a:solidFill>
                  <a:schemeClr val="dk1"/>
                </a:solidFill>
                <a:latin typeface="Arial"/>
                <a:ea typeface="Arial"/>
                <a:cs typeface="Arial"/>
                <a:sym typeface="Arial"/>
              </a:rPr>
              <a:t>Matrix</a:t>
            </a:r>
            <a:r>
              <a:rPr b="0" baseline="0" i="0" lang="en-US" sz="2800" u="none" cap="none" strike="noStrike">
                <a:solidFill>
                  <a:schemeClr val="dk1"/>
                </a:solidFill>
                <a:latin typeface="Arial"/>
                <a:ea typeface="Arial"/>
                <a:cs typeface="Arial"/>
                <a:sym typeface="Arial"/>
              </a:rPr>
              <a:t>: middle ground between functional and project structures; personnel often report to two or more bosses; structure can be weak, balanced, or strong matrix</a:t>
            </a:r>
          </a:p>
        </p:txBody>
      </p:sp>
      <p:pic>
        <p:nvPicPr>
          <p:cNvPr id="263" name="Shape 26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64" name="Shape 26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65" name="Shape 26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5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0.xml><?xml version="1.0" encoding="utf-8"?>
<a:theme xmlns:a="http://schemas.openxmlformats.org/drawingml/2006/main" xmlns:r="http://schemas.openxmlformats.org/officeDocument/2006/relationships" name="6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1.xml><?xml version="1.0" encoding="utf-8"?>
<a:theme xmlns:a="http://schemas.openxmlformats.org/drawingml/2006/main" xmlns:r="http://schemas.openxmlformats.org/officeDocument/2006/relationships" name="1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4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8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5.xml><?xml version="1.0" encoding="utf-8"?>
<a:theme xmlns:a="http://schemas.openxmlformats.org/drawingml/2006/main" xmlns:r="http://schemas.openxmlformats.org/officeDocument/2006/relationships" name="3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2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7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9.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