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4.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23.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5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52.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3.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12.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1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2" r:id="rId4"/>
    <p:sldMasterId id="2147483673" r:id="rId5"/>
    <p:sldMasterId id="2147483674" r:id="rId6"/>
    <p:sldMasterId id="2147483675" r:id="rId7"/>
    <p:sldMasterId id="2147483676" r:id="rId8"/>
    <p:sldMasterId id="2147483677" r:id="rId9"/>
    <p:sldMasterId id="2147483678" r:id="rId10"/>
    <p:sldMasterId id="2147483679" r:id="rId11"/>
    <p:sldMasterId id="2147483680" r:id="rId12"/>
    <p:sldMasterId id="2147483681" r:id="rId13"/>
    <p:sldMasterId id="2147483682" r:id="rId14"/>
    <p:sldMasterId id="2147483683"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E9F374C-DBC3-4F6E-9136-A8BA86B7424A}">
  <a:tblStyle styleId="{8E9F374C-DBC3-4F6E-9136-A8BA86B7424A}" styleName="Table_0"/>
</a:tblStyleLst>
</file>

<file path=ppt/_rels/presentation.xml.rels><?xml version="1.0" encoding="UTF-8" standalone="yes"?><Relationships xmlns="http://schemas.openxmlformats.org/package/2006/relationships"><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0" Type="http://schemas.openxmlformats.org/officeDocument/2006/relationships/slide" Target="slides/slide14.xml"/><Relationship Id="rId31" Type="http://schemas.openxmlformats.org/officeDocument/2006/relationships/slide" Target="slides/slide15.xml"/><Relationship Id="rId71" Type="http://schemas.openxmlformats.org/officeDocument/2006/relationships/slide" Target="slides/slide55.xml"/><Relationship Id="rId34" Type="http://schemas.openxmlformats.org/officeDocument/2006/relationships/slide" Target="slides/slide18.xml"/><Relationship Id="rId70" Type="http://schemas.openxmlformats.org/officeDocument/2006/relationships/slide" Target="slides/slide54.xml"/><Relationship Id="rId35" Type="http://schemas.openxmlformats.org/officeDocument/2006/relationships/slide" Target="slides/slide19.xml"/><Relationship Id="rId32" Type="http://schemas.openxmlformats.org/officeDocument/2006/relationships/slide" Target="slides/slide16.xml"/><Relationship Id="rId33" Type="http://schemas.openxmlformats.org/officeDocument/2006/relationships/slide" Target="slides/slide17.xml"/><Relationship Id="rId75" Type="http://schemas.openxmlformats.org/officeDocument/2006/relationships/slide" Target="slides/slide59.xml"/><Relationship Id="rId74" Type="http://schemas.openxmlformats.org/officeDocument/2006/relationships/slide" Target="slides/slide58.xml"/><Relationship Id="rId73" Type="http://schemas.openxmlformats.org/officeDocument/2006/relationships/slide" Target="slides/slide57.xml"/><Relationship Id="rId72" Type="http://schemas.openxmlformats.org/officeDocument/2006/relationships/slide" Target="slides/slide56.xml"/><Relationship Id="rId76" Type="http://schemas.openxmlformats.org/officeDocument/2006/relationships/slide" Target="slides/slide60.xml"/><Relationship Id="rId48" Type="http://schemas.openxmlformats.org/officeDocument/2006/relationships/slide" Target="slides/slide32.xml"/><Relationship Id="rId47" Type="http://schemas.openxmlformats.org/officeDocument/2006/relationships/slide" Target="slides/slide31.xml"/><Relationship Id="rId49" Type="http://schemas.openxmlformats.org/officeDocument/2006/relationships/slide" Target="slides/slide33.xml"/><Relationship Id="rId2" Type="http://schemas.openxmlformats.org/officeDocument/2006/relationships/presProps" Target="presProps.xml"/><Relationship Id="rId1" Type="http://schemas.openxmlformats.org/officeDocument/2006/relationships/theme" Target="theme/theme10.xml"/><Relationship Id="rId40" Type="http://schemas.openxmlformats.org/officeDocument/2006/relationships/slide" Target="slides/slide24.xml"/><Relationship Id="rId4" Type="http://schemas.openxmlformats.org/officeDocument/2006/relationships/slideMaster" Target="slideMasters/slideMaster1.xml"/><Relationship Id="rId41" Type="http://schemas.openxmlformats.org/officeDocument/2006/relationships/slide" Target="slides/slide25.xml"/><Relationship Id="rId3" Type="http://schemas.openxmlformats.org/officeDocument/2006/relationships/tableStyles" Target="tableStyles.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2.xml"/><Relationship Id="rId59" Type="http://schemas.openxmlformats.org/officeDocument/2006/relationships/slide" Target="slides/slide43.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slide" Target="slides/slide1.xml"/><Relationship Id="rId16" Type="http://schemas.openxmlformats.org/officeDocument/2006/relationships/notesMaster" Target="notesMasters/notesMaster1.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1.xml"/><Relationship Id="rId56" Type="http://schemas.openxmlformats.org/officeDocument/2006/relationships/slide" Target="slides/slide40.xml"/><Relationship Id="rId55" Type="http://schemas.openxmlformats.org/officeDocument/2006/relationships/slide" Target="slides/slide39.xml"/><Relationship Id="rId54" Type="http://schemas.openxmlformats.org/officeDocument/2006/relationships/slide" Target="slides/slide38.xml"/><Relationship Id="rId53" Type="http://schemas.openxmlformats.org/officeDocument/2006/relationships/slide" Target="slides/slide37.xml"/><Relationship Id="rId52" Type="http://schemas.openxmlformats.org/officeDocument/2006/relationships/slide" Target="slides/slide36.xml"/><Relationship Id="rId51" Type="http://schemas.openxmlformats.org/officeDocument/2006/relationships/slide" Target="slides/slide35.xml"/><Relationship Id="rId50" Type="http://schemas.openxmlformats.org/officeDocument/2006/relationships/slide" Target="slides/slide34.xml"/><Relationship Id="rId69" Type="http://schemas.openxmlformats.org/officeDocument/2006/relationships/slide" Target="slides/slide53.xml"/><Relationship Id="rId29" Type="http://schemas.openxmlformats.org/officeDocument/2006/relationships/slide" Target="slides/slide13.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1" Type="http://schemas.openxmlformats.org/officeDocument/2006/relationships/slide" Target="slides/slide5.xml"/><Relationship Id="rId22" Type="http://schemas.openxmlformats.org/officeDocument/2006/relationships/slide" Target="slides/slide6.xml"/><Relationship Id="rId60" Type="http://schemas.openxmlformats.org/officeDocument/2006/relationships/slide" Target="slides/slide44.xml"/><Relationship Id="rId23" Type="http://schemas.openxmlformats.org/officeDocument/2006/relationships/slide" Target="slides/slide7.xml"/><Relationship Id="rId24" Type="http://schemas.openxmlformats.org/officeDocument/2006/relationships/slide" Target="slides/slide8.xml"/><Relationship Id="rId20" Type="http://schemas.openxmlformats.org/officeDocument/2006/relationships/slide" Target="slides/slide4.xml"/><Relationship Id="rId66" Type="http://schemas.openxmlformats.org/officeDocument/2006/relationships/slide" Target="slides/slide50.xml"/><Relationship Id="rId65" Type="http://schemas.openxmlformats.org/officeDocument/2006/relationships/slide" Target="slides/slide49.xml"/><Relationship Id="rId68" Type="http://schemas.openxmlformats.org/officeDocument/2006/relationships/slide" Target="slides/slide52.xml"/><Relationship Id="rId67" Type="http://schemas.openxmlformats.org/officeDocument/2006/relationships/slide" Target="slides/slide51.xml"/><Relationship Id="rId62" Type="http://schemas.openxmlformats.org/officeDocument/2006/relationships/slide" Target="slides/slide46.xml"/><Relationship Id="rId61" Type="http://schemas.openxmlformats.org/officeDocument/2006/relationships/slide" Target="slides/slide45.xml"/><Relationship Id="rId64" Type="http://schemas.openxmlformats.org/officeDocument/2006/relationships/slide" Target="slides/slide48.xml"/><Relationship Id="rId63"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1" name="Shape 22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222" name="Shape 222"/>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1" name="Shape 4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9" name="Shape 4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4" name="Shape 4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0" name="Shape 4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8" name="Shape 4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2" name="Shape 4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8" name="Shape 488"/>
        <p:cNvGrpSpPr/>
        <p:nvPr/>
      </p:nvGrpSpPr>
      <p:grpSpPr>
        <a:xfrm>
          <a:off x="0" y="0"/>
          <a:ext cx="0" cy="0"/>
          <a:chOff x="0" y="0"/>
          <a:chExt cx="0" cy="0"/>
        </a:xfrm>
      </p:grpSpPr>
      <p:sp>
        <p:nvSpPr>
          <p:cNvPr id="489" name="Shape 48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0" name="Shape 4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6" name="Shape 5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4" name="Shape 5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0" name="Shape 520"/>
        <p:cNvGrpSpPr/>
        <p:nvPr/>
      </p:nvGrpSpPr>
      <p:grpSpPr>
        <a:xfrm>
          <a:off x="0" y="0"/>
          <a:ext cx="0" cy="0"/>
          <a:chOff x="0" y="0"/>
          <a:chExt cx="0" cy="0"/>
        </a:xfrm>
      </p:grpSpPr>
      <p:sp>
        <p:nvSpPr>
          <p:cNvPr id="521" name="Shape 52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2" name="Shape 5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0" name="Shape 5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8" name="Shape 5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6" name="Shape 5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4" name="Shape 5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0" name="Shape 560"/>
        <p:cNvGrpSpPr/>
        <p:nvPr/>
      </p:nvGrpSpPr>
      <p:grpSpPr>
        <a:xfrm>
          <a:off x="0" y="0"/>
          <a:ext cx="0" cy="0"/>
          <a:chOff x="0" y="0"/>
          <a:chExt cx="0" cy="0"/>
        </a:xfrm>
      </p:grpSpPr>
      <p:sp>
        <p:nvSpPr>
          <p:cNvPr id="561" name="Shape 56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2" name="Shape 5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0" name="Shape 5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4" name="Shape 584"/>
        <p:cNvGrpSpPr/>
        <p:nvPr/>
      </p:nvGrpSpPr>
      <p:grpSpPr>
        <a:xfrm>
          <a:off x="0" y="0"/>
          <a:ext cx="0" cy="0"/>
          <a:chOff x="0" y="0"/>
          <a:chExt cx="0" cy="0"/>
        </a:xfrm>
      </p:grpSpPr>
      <p:sp>
        <p:nvSpPr>
          <p:cNvPr id="585" name="Shape 58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6" name="Shape 5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94" name="Shape 5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02" name="Shape 6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8" name="Shape 608"/>
        <p:cNvGrpSpPr/>
        <p:nvPr/>
      </p:nvGrpSpPr>
      <p:grpSpPr>
        <a:xfrm>
          <a:off x="0" y="0"/>
          <a:ext cx="0" cy="0"/>
          <a:chOff x="0" y="0"/>
          <a:chExt cx="0" cy="0"/>
        </a:xfrm>
      </p:grpSpPr>
      <p:sp>
        <p:nvSpPr>
          <p:cNvPr id="609" name="Shape 6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10" name="Shape 6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18" name="Shape 6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4" name="Shape 624"/>
        <p:cNvGrpSpPr/>
        <p:nvPr/>
      </p:nvGrpSpPr>
      <p:grpSpPr>
        <a:xfrm>
          <a:off x="0" y="0"/>
          <a:ext cx="0" cy="0"/>
          <a:chOff x="0" y="0"/>
          <a:chExt cx="0" cy="0"/>
        </a:xfrm>
      </p:grpSpPr>
      <p:sp>
        <p:nvSpPr>
          <p:cNvPr id="625" name="Shape 6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26" name="Shape 6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34" name="Shape 6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0" name="Shape 640"/>
        <p:cNvGrpSpPr/>
        <p:nvPr/>
      </p:nvGrpSpPr>
      <p:grpSpPr>
        <a:xfrm>
          <a:off x="0" y="0"/>
          <a:ext cx="0" cy="0"/>
          <a:chOff x="0" y="0"/>
          <a:chExt cx="0" cy="0"/>
        </a:xfrm>
      </p:grpSpPr>
      <p:sp>
        <p:nvSpPr>
          <p:cNvPr id="641" name="Shape 6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42" name="Shape 6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50" name="Shape 6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58" name="Shape 6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66" name="Shape 6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2" name="Shape 672"/>
        <p:cNvGrpSpPr/>
        <p:nvPr/>
      </p:nvGrpSpPr>
      <p:grpSpPr>
        <a:xfrm>
          <a:off x="0" y="0"/>
          <a:ext cx="0" cy="0"/>
          <a:chOff x="0" y="0"/>
          <a:chExt cx="0" cy="0"/>
        </a:xfrm>
      </p:grpSpPr>
      <p:sp>
        <p:nvSpPr>
          <p:cNvPr id="673" name="Shape 6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74" name="Shape 6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82" name="Shape 6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8" name="Shape 688"/>
        <p:cNvGrpSpPr/>
        <p:nvPr/>
      </p:nvGrpSpPr>
      <p:grpSpPr>
        <a:xfrm>
          <a:off x="0" y="0"/>
          <a:ext cx="0" cy="0"/>
          <a:chOff x="0" y="0"/>
          <a:chExt cx="0" cy="0"/>
        </a:xfrm>
      </p:grpSpPr>
      <p:sp>
        <p:nvSpPr>
          <p:cNvPr id="689" name="Shape 68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90" name="Shape 6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6" name="Shape 696"/>
        <p:cNvGrpSpPr/>
        <p:nvPr/>
      </p:nvGrpSpPr>
      <p:grpSpPr>
        <a:xfrm>
          <a:off x="0" y="0"/>
          <a:ext cx="0" cy="0"/>
          <a:chOff x="0" y="0"/>
          <a:chExt cx="0" cy="0"/>
        </a:xfrm>
      </p:grpSpPr>
      <p:sp>
        <p:nvSpPr>
          <p:cNvPr id="697" name="Shape 69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698" name="Shape 6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dgm">
  <p:cSld name="Title and Diagram or Organization Chart">
    <p:spTree>
      <p:nvGrpSpPr>
        <p:cNvPr id="199" name="Shape 199"/>
        <p:cNvGrpSpPr/>
        <p:nvPr/>
      </p:nvGrpSpPr>
      <p:grpSpPr>
        <a:xfrm>
          <a:off x="0" y="0"/>
          <a:ext cx="0" cy="0"/>
          <a:chOff x="0" y="0"/>
          <a:chExt cx="0" cy="0"/>
        </a:xfrm>
      </p:grpSpPr>
      <p:sp>
        <p:nvSpPr>
          <p:cNvPr id="200" name="Shape 200"/>
          <p:cNvSpPr txBox="1"/>
          <p:nvPr>
            <p:ph type="title"/>
          </p:nvPr>
        </p:nvSpPr>
        <p:spPr>
          <a:xfrm>
            <a:off x="381000" y="228600"/>
            <a:ext cx="8381999" cy="9144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212" name="Shape 212"/>
        <p:cNvGrpSpPr/>
        <p:nvPr/>
      </p:nvGrpSpPr>
      <p:grpSpPr>
        <a:xfrm>
          <a:off x="0" y="0"/>
          <a:ext cx="0" cy="0"/>
          <a:chOff x="0" y="0"/>
          <a:chExt cx="0" cy="0"/>
        </a:xfrm>
      </p:grpSpPr>
      <p:sp>
        <p:nvSpPr>
          <p:cNvPr id="213" name="Shape 213"/>
          <p:cNvSpPr txBox="1"/>
          <p:nvPr>
            <p:ph type="title"/>
          </p:nvPr>
        </p:nvSpPr>
        <p:spPr>
          <a:xfrm>
            <a:off x="381000" y="228600"/>
            <a:ext cx="8381999" cy="9144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5.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4.png"/><Relationship Id="rId1" Type="http://schemas.openxmlformats.org/officeDocument/2006/relationships/image" Target="../media/image03.jpg"/><Relationship Id="rId4" Type="http://schemas.openxmlformats.org/officeDocument/2006/relationships/slideLayout" Target="../slideLayouts/slideLayout22.xml"/><Relationship Id="rId3" Type="http://schemas.openxmlformats.org/officeDocument/2006/relationships/image" Target="../media/image02.png"/><Relationship Id="rId5" Type="http://schemas.openxmlformats.org/officeDocument/2006/relationships/theme" Target="../theme/theme8.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4.png"/><Relationship Id="rId4" Type="http://schemas.openxmlformats.org/officeDocument/2006/relationships/theme" Target="../theme/theme4.xml"/><Relationship Id="rId3"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4.png"/><Relationship Id="rId4" Type="http://schemas.openxmlformats.org/officeDocument/2006/relationships/theme" Target="../theme/theme13.xml"/><Relationship Id="rId3"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4.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14.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0.png"/><Relationship Id="rId4" Type="http://schemas.openxmlformats.org/officeDocument/2006/relationships/theme" Target="../theme/theme2.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4.png"/><Relationship Id="rId4" Type="http://schemas.openxmlformats.org/officeDocument/2006/relationships/theme" Target="../theme/theme3.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4.png"/><Relationship Id="rId1" Type="http://schemas.openxmlformats.org/officeDocument/2006/relationships/image" Target="../media/image03.jpg"/><Relationship Id="rId4" Type="http://schemas.openxmlformats.org/officeDocument/2006/relationships/slideLayout" Target="../slideLayouts/slideLayout17.xml"/><Relationship Id="rId3" Type="http://schemas.openxmlformats.org/officeDocument/2006/relationships/image" Target="../media/image02.png"/><Relationship Id="rId5"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4.png"/><Relationship Id="rId1" Type="http://schemas.openxmlformats.org/officeDocument/2006/relationships/image" Target="../media/image03.jpg"/><Relationship Id="rId4" Type="http://schemas.openxmlformats.org/officeDocument/2006/relationships/slideLayout" Target="../slideLayouts/slideLayout18.xml"/><Relationship Id="rId3" Type="http://schemas.openxmlformats.org/officeDocument/2006/relationships/image" Target="../media/image02.png"/><Relationship Id="rId5" Type="http://schemas.openxmlformats.org/officeDocument/2006/relationships/theme" Target="../theme/theme11.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06.jpg"/><Relationship Id="rId3"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4.png"/><Relationship Id="rId1" Type="http://schemas.openxmlformats.org/officeDocument/2006/relationships/image" Target="../media/image03.jpg"/><Relationship Id="rId4" Type="http://schemas.openxmlformats.org/officeDocument/2006/relationships/slideLayout" Target="../slideLayouts/slideLayout20.xml"/><Relationship Id="rId3" Type="http://schemas.openxmlformats.org/officeDocument/2006/relationships/image" Target="../media/image02.png"/><Relationship Id="rId5" Type="http://schemas.openxmlformats.org/officeDocument/2006/relationships/theme" Target="../theme/theme6.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06.jpg"/><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8" name="Shape 188"/>
        <p:cNvGrpSpPr/>
        <p:nvPr/>
      </p:nvGrpSpPr>
      <p:grpSpPr>
        <a:xfrm>
          <a:off x="0" y="0"/>
          <a:ext cx="0" cy="0"/>
          <a:chOff x="0" y="0"/>
          <a:chExt cx="0" cy="0"/>
        </a:xfrm>
      </p:grpSpPr>
      <p:sp>
        <p:nvSpPr>
          <p:cNvPr id="189" name="Shape 18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190" name="Shape 19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191" name="Shape 191"/>
          <p:cNvGrpSpPr/>
          <p:nvPr/>
        </p:nvGrpSpPr>
        <p:grpSpPr>
          <a:xfrm>
            <a:off x="-12700" y="5784850"/>
            <a:ext cx="3414712" cy="1092199"/>
            <a:chOff x="-12700" y="5784850"/>
            <a:chExt cx="3414712" cy="1092199"/>
          </a:xfrm>
        </p:grpSpPr>
        <p:pic>
          <p:nvPicPr>
            <p:cNvPr id="192" name="Shape 192"/>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193" name="Shape 19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194" name="Shape 194"/>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195" name="Shape 19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96" name="Shape 19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97" name="Shape 197"/>
          <p:cNvSpPr txBox="1"/>
          <p:nvPr>
            <p:ph idx="12" type="sldNum"/>
          </p:nvPr>
        </p:nvSpPr>
        <p:spPr>
          <a:xfrm>
            <a:off x="8153400" y="6553200"/>
            <a:ext cx="990599" cy="304799"/>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198" name="Shape 198"/>
          <p:cNvSpPr txBox="1"/>
          <p:nvPr>
            <p:ph idx="11" type="ftr"/>
          </p:nvPr>
        </p:nvSpPr>
        <p:spPr>
          <a:xfrm>
            <a:off x="0" y="6553200"/>
            <a:ext cx="5486399" cy="304799"/>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70"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203" name="Shape 2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204" name="Shape 204"/>
          <p:cNvGrpSpPr/>
          <p:nvPr/>
        </p:nvGrpSpPr>
        <p:grpSpPr>
          <a:xfrm>
            <a:off x="-12700" y="5784850"/>
            <a:ext cx="3414712" cy="1092199"/>
            <a:chOff x="-12700" y="5784850"/>
            <a:chExt cx="3414712" cy="1092199"/>
          </a:xfrm>
        </p:grpSpPr>
        <p:pic>
          <p:nvPicPr>
            <p:cNvPr id="205" name="Shape 205"/>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206" name="Shape 2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207" name="Shape 207"/>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208" name="Shape 20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209" name="Shape 20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210" name="Shape 210"/>
          <p:cNvSpPr txBox="1"/>
          <p:nvPr>
            <p:ph idx="12" type="sldNum"/>
          </p:nvPr>
        </p:nvSpPr>
        <p:spPr>
          <a:xfrm>
            <a:off x="8153400" y="6553200"/>
            <a:ext cx="990599" cy="304799"/>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211" name="Shape 211"/>
          <p:cNvSpPr txBox="1"/>
          <p:nvPr>
            <p:ph idx="11" type="ftr"/>
          </p:nvPr>
        </p:nvSpPr>
        <p:spPr>
          <a:xfrm>
            <a:off x="0" y="6553200"/>
            <a:ext cx="5486399" cy="304799"/>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71"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1" type="ftr"/>
          </p:nvPr>
        </p:nvSpPr>
        <p:spPr>
          <a:xfrm>
            <a:off x="0" y="6492875"/>
            <a:ext cx="25908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8.jpg"/><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4.jp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9.png"/><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8.jp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40.png"/><Relationship Id="rId3" Type="http://schemas.openxmlformats.org/officeDocument/2006/relationships/image" Target="../media/image36.png"/><Relationship Id="rId5"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8.png"/><Relationship Id="rId3"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 Id="rId3"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 Id="rId3"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51.jpg"/><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57.jpg"/><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 Id="rId3"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59.png"/><Relationship Id="rId3" Type="http://schemas.openxmlformats.org/officeDocument/2006/relationships/image" Target="../media/image6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 Id="rId3"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 Id="rId3" Type="http://schemas.openxmlformats.org/officeDocument/2006/relationships/image" Target="../media/image6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 Id="rId3"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71.jpg"/><Relationship Id="rId3" Type="http://schemas.openxmlformats.org/officeDocument/2006/relationships/image" Target="../media/image6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 Id="rId3" Type="http://schemas.openxmlformats.org/officeDocument/2006/relationships/image" Target="../media/image6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 Id="rId3" Type="http://schemas.openxmlformats.org/officeDocument/2006/relationships/image" Target="../media/image7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69.jpg"/><Relationship Id="rId3"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0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 Id="rId3"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 Id="rId3" Type="http://schemas.openxmlformats.org/officeDocument/2006/relationships/image" Target="../media/image6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67.png"/><Relationship Id="rId3" Type="http://schemas.openxmlformats.org/officeDocument/2006/relationships/image" Target="../media/image7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 Id="rId3" Type="http://schemas.openxmlformats.org/officeDocument/2006/relationships/image" Target="../media/image7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75.png"/><Relationship Id="rId3" Type="http://schemas.openxmlformats.org/officeDocument/2006/relationships/image" Target="../media/image7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 Id="rId3" Type="http://schemas.openxmlformats.org/officeDocument/2006/relationships/image" Target="../media/image7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 Id="rId3" Type="http://schemas.openxmlformats.org/officeDocument/2006/relationships/image" Target="../media/image7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 Id="rId3" Type="http://schemas.openxmlformats.org/officeDocument/2006/relationships/image" Target="../media/image7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 Id="rId3" Type="http://schemas.openxmlformats.org/officeDocument/2006/relationships/image" Target="../media/image8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 Id="rId3"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 Id="rId3"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8.jp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b="0" l="0" r="0" t="0"/>
          <a:stretch/>
        </p:blipFill>
        <p:spPr>
          <a:xfrm>
            <a:off x="285750" y="1231900"/>
            <a:ext cx="8358186" cy="1736724"/>
          </a:xfrm>
          <a:prstGeom prst="rect">
            <a:avLst/>
          </a:prstGeom>
          <a:noFill/>
          <a:ln>
            <a:noFill/>
          </a:ln>
        </p:spPr>
      </p:pic>
      <p:pic>
        <p:nvPicPr>
          <p:cNvPr id="216" name="Shape 216"/>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217" name="Shape 217"/>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
        <p:nvSpPr>
          <p:cNvPr id="218" name="Shape 218"/>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idx="1" type="body"/>
          </p:nvPr>
        </p:nvSpPr>
        <p:spPr>
          <a:xfrm>
            <a:off x="381000" y="11430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dictionary definition of risk is “the possibility of loss or injury”</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Negative risk involves understanding potential problems that might occur in the project and how they might impede project success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Negative risk management is like a form of insurance; it is an investment</a:t>
            </a:r>
          </a:p>
        </p:txBody>
      </p:sp>
      <p:pic>
        <p:nvPicPr>
          <p:cNvPr id="292" name="Shape 292"/>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293" name="Shape 29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4" name="Shape 29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Positive risks are risks that result in good things happening; sometimes called opportunities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general definition of project </a:t>
            </a:r>
            <a:r>
              <a:rPr b="1" baseline="0" i="0" lang="en-US" sz="2700" u="none" cap="none" strike="noStrike">
                <a:solidFill>
                  <a:schemeClr val="dk1"/>
                </a:solidFill>
                <a:latin typeface="Arial"/>
                <a:ea typeface="Arial"/>
                <a:cs typeface="Arial"/>
                <a:sym typeface="Arial"/>
              </a:rPr>
              <a:t>risk</a:t>
            </a:r>
            <a:r>
              <a:rPr b="0" baseline="0" i="0" lang="en-US" sz="2700" u="none" cap="none" strike="noStrike">
                <a:solidFill>
                  <a:schemeClr val="dk1"/>
                </a:solidFill>
                <a:latin typeface="Arial"/>
                <a:ea typeface="Arial"/>
                <a:cs typeface="Arial"/>
                <a:sym typeface="Arial"/>
              </a:rPr>
              <a:t> is an uncertainty that can have a negative or positive effect on meeting project objectives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goal of project risk management is to minimize potential negative risks while maximizing potential positive risks</a:t>
            </a:r>
          </a:p>
        </p:txBody>
      </p:sp>
      <p:pic>
        <p:nvPicPr>
          <p:cNvPr id="300" name="Shape 300"/>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301" name="Shape 30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2" name="Shape 30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organizations make the mistake of only addressing tactical and negative risks when performing project risk management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David Hillson (</a:t>
            </a:r>
            <a:r>
              <a:rPr b="0" baseline="0" i="1" lang="en-US" sz="2700" u="none" cap="none" strike="noStrike">
                <a:solidFill>
                  <a:schemeClr val="dk1"/>
                </a:solidFill>
                <a:latin typeface="Arial"/>
                <a:ea typeface="Arial"/>
                <a:cs typeface="Arial"/>
                <a:sym typeface="Arial"/>
              </a:rPr>
              <a:t>www.risk-doctor.com) </a:t>
            </a:r>
            <a:r>
              <a:rPr b="0" baseline="0" i="0" lang="en-US" sz="2700" u="none" cap="none" strike="noStrike">
                <a:solidFill>
                  <a:schemeClr val="dk1"/>
                </a:solidFill>
                <a:latin typeface="Arial"/>
                <a:ea typeface="Arial"/>
                <a:cs typeface="Arial"/>
                <a:sym typeface="Arial"/>
              </a:rPr>
              <a:t>suggests</a:t>
            </a:r>
            <a:r>
              <a:rPr b="0" baseline="0" i="1"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overcoming this problem by widening the scope of risk management to encompass both strategic risks and upside opportunities, which he refers to as integrated risk management</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08" name="Shape 30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09" name="Shape 30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0" name="Shape 31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idx="1" type="body"/>
          </p:nvPr>
        </p:nvSpPr>
        <p:spPr>
          <a:xfrm>
            <a:off x="533400" y="12192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Risk utility</a:t>
            </a:r>
            <a:r>
              <a:rPr b="0" baseline="0" i="0" lang="en-US" sz="2700" u="none" cap="none" strike="noStrike">
                <a:solidFill>
                  <a:schemeClr val="dk1"/>
                </a:solidFill>
                <a:latin typeface="Arial"/>
                <a:ea typeface="Arial"/>
                <a:cs typeface="Arial"/>
                <a:sym typeface="Arial"/>
              </a:rPr>
              <a:t> or </a:t>
            </a:r>
            <a:r>
              <a:rPr b="1" baseline="0" i="0" lang="en-US" sz="2700" u="none" cap="none" strike="noStrike">
                <a:solidFill>
                  <a:schemeClr val="dk1"/>
                </a:solidFill>
                <a:latin typeface="Arial"/>
                <a:ea typeface="Arial"/>
                <a:cs typeface="Arial"/>
                <a:sym typeface="Arial"/>
              </a:rPr>
              <a:t>risk tolerance</a:t>
            </a:r>
            <a:r>
              <a:rPr b="0" baseline="0" i="0" lang="en-US" sz="2700" u="none" cap="none" strike="noStrike">
                <a:solidFill>
                  <a:schemeClr val="dk1"/>
                </a:solidFill>
                <a:latin typeface="Arial"/>
                <a:ea typeface="Arial"/>
                <a:cs typeface="Arial"/>
                <a:sym typeface="Arial"/>
              </a:rPr>
              <a:t> is the amount of satisfaction or pleasure received from a potential payoff</a:t>
            </a:r>
          </a:p>
          <a:p>
            <a:pPr indent="-239712" lvl="1" marL="620712" marR="0" rtl="0" algn="l">
              <a:lnSpc>
                <a:spcPct val="100000"/>
              </a:lnSpc>
              <a:spcBef>
                <a:spcPts val="115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Utility rises at a decreasing rate for people who are risk-averse</a:t>
            </a:r>
          </a:p>
          <a:p>
            <a:pPr indent="-239712" lvl="1" marL="620712" marR="0" rtl="0" algn="l">
              <a:lnSpc>
                <a:spcPct val="100000"/>
              </a:lnSpc>
              <a:spcBef>
                <a:spcPts val="115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Those who are risk-seeking have a higher tolerance for risk, and their satisfaction increases when more payoff is at stake</a:t>
            </a:r>
          </a:p>
          <a:p>
            <a:pPr indent="-239712" lvl="1" marL="620712" marR="0" rtl="0" algn="l">
              <a:lnSpc>
                <a:spcPct val="100000"/>
              </a:lnSpc>
              <a:spcBef>
                <a:spcPts val="115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risk-neutral approach achieves a balance between risk and payoff</a:t>
            </a:r>
          </a:p>
        </p:txBody>
      </p:sp>
      <p:pic>
        <p:nvPicPr>
          <p:cNvPr id="316" name="Shape 316"/>
          <p:cNvPicPr preferRelativeResize="0"/>
          <p:nvPr/>
        </p:nvPicPr>
        <p:blipFill rotWithShape="1">
          <a:blip r:embed="rId3">
            <a:alphaModFix/>
          </a:blip>
          <a:srcRect b="0" l="0" r="0" t="0"/>
          <a:stretch/>
        </p:blipFill>
        <p:spPr>
          <a:xfrm>
            <a:off x="146050" y="360362"/>
            <a:ext cx="8626474" cy="785811"/>
          </a:xfrm>
          <a:prstGeom prst="rect">
            <a:avLst/>
          </a:prstGeom>
          <a:noFill/>
          <a:ln>
            <a:noFill/>
          </a:ln>
        </p:spPr>
      </p:pic>
      <p:sp>
        <p:nvSpPr>
          <p:cNvPr id="317" name="Shape 31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8" name="Shape 31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24" name="Shape 3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5" name="Shape 3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26" name="Shape 326"/>
          <p:cNvPicPr preferRelativeResize="0"/>
          <p:nvPr/>
        </p:nvPicPr>
        <p:blipFill rotWithShape="1">
          <a:blip r:embed="rId4">
            <a:alphaModFix/>
          </a:blip>
          <a:srcRect b="0" l="0" r="0" t="0"/>
          <a:stretch/>
        </p:blipFill>
        <p:spPr>
          <a:xfrm>
            <a:off x="457200" y="1631950"/>
            <a:ext cx="8153399" cy="362743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idx="1" type="body"/>
          </p:nvPr>
        </p:nvSpPr>
        <p:spPr>
          <a:xfrm>
            <a:off x="228600" y="1600200"/>
            <a:ext cx="8610599" cy="44958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Planning risk management</a:t>
            </a:r>
            <a:r>
              <a:rPr b="0" baseline="0" i="0" lang="en-US" sz="2700" u="none" cap="none" strike="noStrike">
                <a:solidFill>
                  <a:schemeClr val="dk1"/>
                </a:solidFill>
                <a:latin typeface="Arial"/>
                <a:ea typeface="Arial"/>
                <a:cs typeface="Arial"/>
                <a:sym typeface="Arial"/>
              </a:rPr>
              <a:t>: deciding how to approach and plan the risk management activities for the project</a:t>
            </a:r>
          </a:p>
          <a:p>
            <a:pPr indent="-263525" lvl="0" marL="365125" marR="0" rtl="0" algn="l">
              <a:lnSpc>
                <a:spcPct val="100000"/>
              </a:lnSpc>
              <a:spcBef>
                <a:spcPts val="27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Identifying risks</a:t>
            </a:r>
            <a:r>
              <a:rPr b="0" baseline="0" i="0" lang="en-US" sz="2700" u="none" cap="none" strike="noStrike">
                <a:solidFill>
                  <a:schemeClr val="dk1"/>
                </a:solidFill>
                <a:latin typeface="Arial"/>
                <a:ea typeface="Arial"/>
                <a:cs typeface="Arial"/>
                <a:sym typeface="Arial"/>
              </a:rPr>
              <a:t>: determining which risks are likely to affect a project and documenting the characteristics of each</a:t>
            </a:r>
          </a:p>
          <a:p>
            <a:pPr indent="-263525" lvl="0" marL="365125" marR="0" rtl="0" algn="l">
              <a:lnSpc>
                <a:spcPct val="100000"/>
              </a:lnSpc>
              <a:spcBef>
                <a:spcPts val="27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Performing qualitative risk analysis</a:t>
            </a:r>
            <a:r>
              <a:rPr b="0" baseline="0" i="0" lang="en-US" sz="2700" u="none" cap="none" strike="noStrike">
                <a:solidFill>
                  <a:schemeClr val="dk1"/>
                </a:solidFill>
                <a:latin typeface="Arial"/>
                <a:ea typeface="Arial"/>
                <a:cs typeface="Arial"/>
                <a:sym typeface="Arial"/>
              </a:rPr>
              <a:t>: prioritizing risks based on their probability and impact of occurrence</a:t>
            </a:r>
          </a:p>
        </p:txBody>
      </p:sp>
      <p:pic>
        <p:nvPicPr>
          <p:cNvPr id="332" name="Shape 332"/>
          <p:cNvPicPr preferRelativeResize="0"/>
          <p:nvPr/>
        </p:nvPicPr>
        <p:blipFill rotWithShape="1">
          <a:blip r:embed="rId3">
            <a:alphaModFix/>
          </a:blip>
          <a:srcRect b="0" l="0" r="0" t="0"/>
          <a:stretch/>
        </p:blipFill>
        <p:spPr>
          <a:xfrm>
            <a:off x="146050" y="328612"/>
            <a:ext cx="8626474" cy="1347786"/>
          </a:xfrm>
          <a:prstGeom prst="rect">
            <a:avLst/>
          </a:prstGeom>
          <a:noFill/>
          <a:ln>
            <a:noFill/>
          </a:ln>
        </p:spPr>
      </p:pic>
      <p:sp>
        <p:nvSpPr>
          <p:cNvPr id="333" name="Shape 33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4" name="Shape 33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1" type="body"/>
          </p:nvPr>
        </p:nvSpPr>
        <p:spPr>
          <a:xfrm>
            <a:off x="228600" y="1219200"/>
            <a:ext cx="8763000" cy="4648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800" u="none" cap="none" strike="noStrike">
                <a:solidFill>
                  <a:schemeClr val="dk1"/>
                </a:solidFill>
                <a:latin typeface="Arial"/>
                <a:ea typeface="Arial"/>
                <a:cs typeface="Arial"/>
                <a:sym typeface="Arial"/>
              </a:rPr>
              <a:t>Performing quantitative risk analysis</a:t>
            </a:r>
            <a:r>
              <a:rPr b="0" baseline="0" i="0" lang="en-US" sz="2800" u="none" cap="none" strike="noStrike">
                <a:solidFill>
                  <a:schemeClr val="dk1"/>
                </a:solidFill>
                <a:latin typeface="Arial"/>
                <a:ea typeface="Arial"/>
                <a:cs typeface="Arial"/>
                <a:sym typeface="Arial"/>
              </a:rPr>
              <a:t>:</a:t>
            </a:r>
            <a:r>
              <a:rPr b="1" baseline="0" i="0" lang="en-US" sz="2800" u="none" cap="none" strike="noStrike">
                <a:solidFill>
                  <a:schemeClr val="dk1"/>
                </a:solidFill>
                <a:latin typeface="Arial"/>
                <a:ea typeface="Arial"/>
                <a:cs typeface="Arial"/>
                <a:sym typeface="Arial"/>
              </a:rPr>
              <a:t> </a:t>
            </a:r>
            <a:r>
              <a:rPr b="0" baseline="0" i="0" lang="en-US" sz="2800" u="none" cap="none" strike="noStrike">
                <a:solidFill>
                  <a:schemeClr val="dk1"/>
                </a:solidFill>
                <a:latin typeface="Arial"/>
                <a:ea typeface="Arial"/>
                <a:cs typeface="Arial"/>
                <a:sym typeface="Arial"/>
              </a:rPr>
              <a:t>numerically estimating the effects of risks on project objectives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800" u="none" cap="none" strike="noStrike">
                <a:solidFill>
                  <a:schemeClr val="dk1"/>
                </a:solidFill>
                <a:latin typeface="Arial"/>
                <a:ea typeface="Arial"/>
                <a:cs typeface="Arial"/>
                <a:sym typeface="Arial"/>
              </a:rPr>
              <a:t>Planning risk responses</a:t>
            </a:r>
            <a:r>
              <a:rPr b="0" baseline="0" i="0" lang="en-US" sz="2800" u="none" cap="none" strike="noStrike">
                <a:solidFill>
                  <a:schemeClr val="dk1"/>
                </a:solidFill>
                <a:latin typeface="Arial"/>
                <a:ea typeface="Arial"/>
                <a:cs typeface="Arial"/>
                <a:sym typeface="Arial"/>
              </a:rPr>
              <a:t>:</a:t>
            </a:r>
            <a:r>
              <a:rPr b="1" baseline="0" i="0" lang="en-US" sz="2800" u="none" cap="none" strike="noStrike">
                <a:solidFill>
                  <a:schemeClr val="dk1"/>
                </a:solidFill>
                <a:latin typeface="Arial"/>
                <a:ea typeface="Arial"/>
                <a:cs typeface="Arial"/>
                <a:sym typeface="Arial"/>
              </a:rPr>
              <a:t> </a:t>
            </a:r>
            <a:r>
              <a:rPr b="0" baseline="0" i="0" lang="en-US" sz="2800" u="none" cap="none" strike="noStrike">
                <a:solidFill>
                  <a:schemeClr val="dk1"/>
                </a:solidFill>
                <a:latin typeface="Arial"/>
                <a:ea typeface="Arial"/>
                <a:cs typeface="Arial"/>
                <a:sym typeface="Arial"/>
              </a:rPr>
              <a:t>taking steps to enhance opportunities and reduce threats to meeting project objectives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800" u="none" cap="none" strike="noStrike">
                <a:solidFill>
                  <a:schemeClr val="dk1"/>
                </a:solidFill>
                <a:latin typeface="Arial"/>
                <a:ea typeface="Arial"/>
                <a:cs typeface="Arial"/>
                <a:sym typeface="Arial"/>
              </a:rPr>
              <a:t>Monitoring and controlling risks</a:t>
            </a:r>
            <a:r>
              <a:rPr b="0" baseline="0" i="0" lang="en-US" sz="2800" u="none" cap="none" strike="noStrike">
                <a:solidFill>
                  <a:schemeClr val="dk1"/>
                </a:solidFill>
                <a:latin typeface="Arial"/>
                <a:ea typeface="Arial"/>
                <a:cs typeface="Arial"/>
                <a:sym typeface="Arial"/>
              </a:rPr>
              <a:t>: monitoring identified and residual risks, identifying new risks, carrying out risk response plans, and evaluating the effectiveness of risk strategies throughout the life of the project</a:t>
            </a:r>
          </a:p>
          <a:p>
            <a:pPr indent="0" lvl="0" marL="0" marR="0" rtl="0" algn="l">
              <a:spcBef>
                <a:spcPts val="0"/>
              </a:spcBef>
              <a:buNone/>
            </a:pPr>
            <a:r>
              <a:t/>
            </a:r>
            <a:endParaRPr b="0" baseline="0" i="0" sz="2800" u="none" cap="none" strike="noStrike">
              <a:solidFill>
                <a:schemeClr val="dk1"/>
              </a:solidFill>
              <a:latin typeface="Arial"/>
              <a:ea typeface="Arial"/>
              <a:cs typeface="Arial"/>
              <a:sym typeface="Arial"/>
            </a:endParaRPr>
          </a:p>
        </p:txBody>
      </p:sp>
      <p:pic>
        <p:nvPicPr>
          <p:cNvPr id="340" name="Shape 340"/>
          <p:cNvPicPr preferRelativeResize="0"/>
          <p:nvPr/>
        </p:nvPicPr>
        <p:blipFill rotWithShape="1">
          <a:blip r:embed="rId3">
            <a:alphaModFix/>
          </a:blip>
          <a:srcRect b="0" l="0" r="0" t="0"/>
          <a:stretch/>
        </p:blipFill>
        <p:spPr>
          <a:xfrm>
            <a:off x="225425" y="-158750"/>
            <a:ext cx="8467725" cy="1347786"/>
          </a:xfrm>
          <a:prstGeom prst="rect">
            <a:avLst/>
          </a:prstGeom>
          <a:noFill/>
          <a:ln>
            <a:noFill/>
          </a:ln>
        </p:spPr>
      </p:pic>
      <p:sp>
        <p:nvSpPr>
          <p:cNvPr id="341" name="Shape 34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2" name="Shape 34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id="347" name="Shape 34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48" name="Shape 34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9" name="Shape 34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50" name="Shape 350"/>
          <p:cNvPicPr preferRelativeResize="0"/>
          <p:nvPr/>
        </p:nvPicPr>
        <p:blipFill rotWithShape="1">
          <a:blip r:embed="rId4">
            <a:alphaModFix/>
          </a:blip>
          <a:srcRect b="0" l="0" r="0" t="0"/>
          <a:stretch/>
        </p:blipFill>
        <p:spPr>
          <a:xfrm>
            <a:off x="609600" y="1600200"/>
            <a:ext cx="8001000" cy="473233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main output of risk management planning is a </a:t>
            </a:r>
            <a:r>
              <a:rPr b="1" baseline="0" i="0" lang="en-US" sz="2700" u="none" cap="none" strike="noStrike">
                <a:solidFill>
                  <a:schemeClr val="dk1"/>
                </a:solidFill>
                <a:latin typeface="Arial"/>
                <a:ea typeface="Arial"/>
                <a:cs typeface="Arial"/>
                <a:sym typeface="Arial"/>
              </a:rPr>
              <a:t>risk management plan</a:t>
            </a:r>
            <a:r>
              <a:rPr b="0" baseline="0" i="0" lang="en-US" sz="2700" u="none" cap="none" strike="noStrike">
                <a:solidFill>
                  <a:schemeClr val="dk1"/>
                </a:solidFill>
                <a:latin typeface="Arial"/>
                <a:ea typeface="Arial"/>
                <a:cs typeface="Arial"/>
                <a:sym typeface="Arial"/>
              </a:rPr>
              <a:t>, a plan that documents the procedures for managing risk throughout a project</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project team should review project documents and understand the organization’s and the sponsor’s approaches to risk</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level of detail will vary with the needs of the project</a:t>
            </a:r>
          </a:p>
        </p:txBody>
      </p:sp>
      <p:pic>
        <p:nvPicPr>
          <p:cNvPr id="356" name="Shape 35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57" name="Shape 35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8" name="Shape 35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idx="1" type="body"/>
          </p:nvPr>
        </p:nvSpPr>
        <p:spPr>
          <a:xfrm>
            <a:off x="381000" y="1524000"/>
            <a:ext cx="8458200" cy="44958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Methodology</a:t>
            </a:r>
          </a:p>
          <a:p>
            <a:pPr indent="-263525" lvl="0" marL="365125" marR="0" rtl="0" algn="l">
              <a:lnSpc>
                <a:spcPct val="100000"/>
              </a:lnSpc>
              <a:spcBef>
                <a:spcPts val="216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Roles and responsibilities</a:t>
            </a:r>
          </a:p>
          <a:p>
            <a:pPr indent="-263525" lvl="0" marL="365125" marR="0" rtl="0" algn="l">
              <a:lnSpc>
                <a:spcPct val="100000"/>
              </a:lnSpc>
              <a:spcBef>
                <a:spcPts val="216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Budget and schedule</a:t>
            </a:r>
          </a:p>
          <a:p>
            <a:pPr indent="-263525" lvl="0" marL="365125" marR="0" rtl="0" algn="l">
              <a:lnSpc>
                <a:spcPct val="100000"/>
              </a:lnSpc>
              <a:spcBef>
                <a:spcPts val="216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categories</a:t>
            </a:r>
          </a:p>
          <a:p>
            <a:pPr indent="-263525" lvl="0" marL="365125" marR="0" rtl="0" algn="l">
              <a:lnSpc>
                <a:spcPct val="100000"/>
              </a:lnSpc>
              <a:spcBef>
                <a:spcPts val="216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probability and impact</a:t>
            </a:r>
          </a:p>
          <a:p>
            <a:pPr indent="-263525" lvl="0" marL="365125" marR="0" rtl="0" algn="l">
              <a:lnSpc>
                <a:spcPct val="100000"/>
              </a:lnSpc>
              <a:spcBef>
                <a:spcPts val="216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documentation</a:t>
            </a:r>
          </a:p>
        </p:txBody>
      </p:sp>
      <p:pic>
        <p:nvPicPr>
          <p:cNvPr id="364" name="Shape 364"/>
          <p:cNvPicPr preferRelativeResize="0"/>
          <p:nvPr/>
        </p:nvPicPr>
        <p:blipFill rotWithShape="1">
          <a:blip r:embed="rId3">
            <a:alphaModFix/>
          </a:blip>
          <a:srcRect b="0" l="0" r="0" t="0"/>
          <a:stretch/>
        </p:blipFill>
        <p:spPr>
          <a:xfrm>
            <a:off x="146050" y="261937"/>
            <a:ext cx="8626474" cy="1347786"/>
          </a:xfrm>
          <a:prstGeom prst="rect">
            <a:avLst/>
          </a:prstGeom>
          <a:noFill/>
          <a:ln>
            <a:noFill/>
          </a:ln>
        </p:spPr>
      </p:pic>
      <p:sp>
        <p:nvSpPr>
          <p:cNvPr id="365" name="Shape 36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6" name="Shape 36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idx="1" type="body"/>
          </p:nvPr>
        </p:nvSpPr>
        <p:spPr>
          <a:xfrm>
            <a:off x="381000" y="1371600"/>
            <a:ext cx="8229600" cy="44195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what risk is and the importance of good project risk management</a:t>
            </a:r>
          </a:p>
          <a:p>
            <a:pPr indent="-609600" lvl="0" marL="609600"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Discuss the elements involved in risk management planning and the contents of a risk management plan</a:t>
            </a:r>
          </a:p>
          <a:p>
            <a:pPr indent="-609600" lvl="0" marL="609600"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List common sources of risks in information technology projects</a:t>
            </a:r>
          </a:p>
        </p:txBody>
      </p:sp>
      <p:pic>
        <p:nvPicPr>
          <p:cNvPr id="225" name="Shape 22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26" name="Shape 22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7" name="Shape 22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idx="1" type="body"/>
          </p:nvPr>
        </p:nvSpPr>
        <p:spPr>
          <a:xfrm>
            <a:off x="228600" y="1295400"/>
            <a:ext cx="86868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Contingency plans</a:t>
            </a:r>
            <a:r>
              <a:rPr b="0" baseline="0" i="0" lang="en-US" sz="2700" u="none" cap="none" strike="noStrike">
                <a:solidFill>
                  <a:schemeClr val="dk1"/>
                </a:solidFill>
                <a:latin typeface="Arial"/>
                <a:ea typeface="Arial"/>
                <a:cs typeface="Arial"/>
                <a:sym typeface="Arial"/>
              </a:rPr>
              <a:t> are predefined actions that the project team will take if an identified risk event occurs</a:t>
            </a:r>
          </a:p>
          <a:p>
            <a:pPr indent="-263525" lvl="0" marL="365125" marR="0" rtl="0" algn="l">
              <a:lnSpc>
                <a:spcPct val="100000"/>
              </a:lnSpc>
              <a:spcBef>
                <a:spcPts val="162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Fallback plans</a:t>
            </a:r>
            <a:r>
              <a:rPr b="0" baseline="0" i="0" lang="en-US" sz="2700" u="none" cap="none" strike="noStrike">
                <a:solidFill>
                  <a:schemeClr val="dk1"/>
                </a:solidFill>
                <a:latin typeface="Arial"/>
                <a:ea typeface="Arial"/>
                <a:cs typeface="Arial"/>
                <a:sym typeface="Arial"/>
              </a:rPr>
              <a:t> are developed for risks that have a high impact on meeting project objectives and are put into effect if attempts to reduce the risk are not effective</a:t>
            </a:r>
          </a:p>
          <a:p>
            <a:pPr indent="-263525" lvl="0" marL="365125" marR="0" rtl="0" algn="l">
              <a:lnSpc>
                <a:spcPct val="100000"/>
              </a:lnSpc>
              <a:spcBef>
                <a:spcPts val="162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Contingency reserves</a:t>
            </a:r>
            <a:r>
              <a:rPr b="0" baseline="0" i="0" lang="en-US" sz="2700" u="none" cap="none" strike="noStrike">
                <a:solidFill>
                  <a:schemeClr val="dk1"/>
                </a:solidFill>
                <a:latin typeface="Arial"/>
                <a:ea typeface="Arial"/>
                <a:cs typeface="Arial"/>
                <a:sym typeface="Arial"/>
              </a:rPr>
              <a:t> or </a:t>
            </a:r>
            <a:r>
              <a:rPr b="1" baseline="0" i="0" lang="en-US" sz="2700" u="none" cap="none" strike="noStrike">
                <a:solidFill>
                  <a:schemeClr val="dk1"/>
                </a:solidFill>
                <a:latin typeface="Arial"/>
                <a:ea typeface="Arial"/>
                <a:cs typeface="Arial"/>
                <a:sym typeface="Arial"/>
              </a:rPr>
              <a:t>allowances</a:t>
            </a:r>
            <a:r>
              <a:rPr b="0" baseline="0" i="0" lang="en-US" sz="2700" u="none" cap="none" strike="noStrike">
                <a:solidFill>
                  <a:schemeClr val="dk1"/>
                </a:solidFill>
                <a:latin typeface="Arial"/>
                <a:ea typeface="Arial"/>
                <a:cs typeface="Arial"/>
                <a:sym typeface="Arial"/>
              </a:rPr>
              <a:t> are provisions held by the project sponsor or organization to reduce the risk of cost or schedule overruns to an acceptable level</a:t>
            </a:r>
          </a:p>
        </p:txBody>
      </p:sp>
      <p:pic>
        <p:nvPicPr>
          <p:cNvPr id="372" name="Shape 372"/>
          <p:cNvPicPr preferRelativeResize="0"/>
          <p:nvPr/>
        </p:nvPicPr>
        <p:blipFill rotWithShape="1">
          <a:blip r:embed="rId3">
            <a:alphaModFix/>
          </a:blip>
          <a:srcRect b="0" l="0" r="0" t="0"/>
          <a:stretch/>
        </p:blipFill>
        <p:spPr>
          <a:xfrm>
            <a:off x="146050" y="-6350"/>
            <a:ext cx="8547100" cy="1347786"/>
          </a:xfrm>
          <a:prstGeom prst="rect">
            <a:avLst/>
          </a:prstGeom>
          <a:noFill/>
          <a:ln>
            <a:noFill/>
          </a:ln>
        </p:spPr>
      </p:pic>
      <p:sp>
        <p:nvSpPr>
          <p:cNvPr id="373" name="Shape 37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4" name="Shape 37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idx="1" type="body"/>
          </p:nvPr>
        </p:nvSpPr>
        <p:spPr>
          <a:xfrm>
            <a:off x="381000" y="1752600"/>
            <a:ext cx="8458200" cy="44958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Several studies show that IT projects share some common sources of risk</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Standish Group developed an IT success potential scoring sheet based on potential risks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Other broad categories of risk help identify potential risks</a:t>
            </a:r>
          </a:p>
        </p:txBody>
      </p:sp>
      <p:pic>
        <p:nvPicPr>
          <p:cNvPr id="380" name="Shape 38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81" name="Shape 38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2" name="Shape 38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b="0" l="0" r="0" t="0"/>
          <a:stretch/>
        </p:blipFill>
        <p:spPr>
          <a:xfrm>
            <a:off x="225425" y="-6350"/>
            <a:ext cx="8589961" cy="1347786"/>
          </a:xfrm>
          <a:prstGeom prst="rect">
            <a:avLst/>
          </a:prstGeom>
          <a:noFill/>
          <a:ln>
            <a:noFill/>
          </a:ln>
        </p:spPr>
      </p:pic>
      <p:sp>
        <p:nvSpPr>
          <p:cNvPr id="388" name="Shape 3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9" name="Shape 3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90" name="Shape 390"/>
          <p:cNvPicPr preferRelativeResize="0"/>
          <p:nvPr/>
        </p:nvPicPr>
        <p:blipFill rotWithShape="1">
          <a:blip r:embed="rId4">
            <a:alphaModFix/>
          </a:blip>
          <a:srcRect b="0" l="12886" r="11508" t="0"/>
          <a:stretch/>
        </p:blipFill>
        <p:spPr>
          <a:xfrm>
            <a:off x="1524000" y="1371600"/>
            <a:ext cx="6705599" cy="5160962"/>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idx="1" type="body"/>
          </p:nvPr>
        </p:nvSpPr>
        <p:spPr>
          <a:xfrm>
            <a:off x="457200" y="1371600"/>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Market risk</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Financial risk</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Technology risk</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People risk</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Structure/process risk</a:t>
            </a:r>
          </a:p>
        </p:txBody>
      </p:sp>
      <p:pic>
        <p:nvPicPr>
          <p:cNvPr id="396" name="Shape 396"/>
          <p:cNvPicPr preferRelativeResize="0"/>
          <p:nvPr/>
        </p:nvPicPr>
        <p:blipFill rotWithShape="1">
          <a:blip r:embed="rId3">
            <a:alphaModFix/>
          </a:blip>
          <a:srcRect b="0" l="0" r="0" t="0"/>
          <a:stretch/>
        </p:blipFill>
        <p:spPr>
          <a:xfrm>
            <a:off x="957262" y="165100"/>
            <a:ext cx="7815261" cy="925511"/>
          </a:xfrm>
          <a:prstGeom prst="rect">
            <a:avLst/>
          </a:prstGeom>
          <a:noFill/>
          <a:ln>
            <a:noFill/>
          </a:ln>
        </p:spPr>
      </p:pic>
      <p:sp>
        <p:nvSpPr>
          <p:cNvPr id="397" name="Shape 39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8" name="Shape 39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idx="1" type="body"/>
          </p:nvPr>
        </p:nvSpPr>
        <p:spPr>
          <a:xfrm>
            <a:off x="381000" y="9906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KPMG, a large consulting firm, published a study in 1995 that found that 55 percent of </a:t>
            </a:r>
            <a:r>
              <a:rPr b="1" baseline="0" i="0" lang="en-US" sz="2700" u="none" cap="none" strike="noStrike">
                <a:solidFill>
                  <a:schemeClr val="dk1"/>
                </a:solidFill>
                <a:latin typeface="Arial"/>
                <a:ea typeface="Arial"/>
                <a:cs typeface="Arial"/>
                <a:sym typeface="Arial"/>
              </a:rPr>
              <a:t>runaway </a:t>
            </a:r>
            <a:r>
              <a:rPr b="0" baseline="0" i="0" lang="en-US" sz="2700" u="none" cap="none" strike="noStrike">
                <a:solidFill>
                  <a:schemeClr val="dk1"/>
                </a:solidFill>
                <a:latin typeface="Arial"/>
                <a:ea typeface="Arial"/>
                <a:cs typeface="Arial"/>
                <a:sym typeface="Arial"/>
              </a:rPr>
              <a:t>projects—projects that have significant cost or schedule overruns—did </a:t>
            </a:r>
            <a:r>
              <a:rPr b="0" baseline="0" i="1" lang="en-US" sz="2700" u="none" cap="none" strike="noStrike">
                <a:solidFill>
                  <a:schemeClr val="dk1"/>
                </a:solidFill>
                <a:latin typeface="Arial"/>
                <a:ea typeface="Arial"/>
                <a:cs typeface="Arial"/>
                <a:sym typeface="Arial"/>
              </a:rPr>
              <a:t>no risk </a:t>
            </a:r>
            <a:r>
              <a:rPr b="0" baseline="0" i="0" lang="en-US" sz="2700" u="none" cap="none" strike="noStrike">
                <a:solidFill>
                  <a:schemeClr val="dk1"/>
                </a:solidFill>
                <a:latin typeface="Arial"/>
                <a:ea typeface="Arial"/>
                <a:cs typeface="Arial"/>
                <a:sym typeface="Arial"/>
              </a:rPr>
              <a:t>management at all, 38 percent did some (but half did not use their risk findings after the project was underway), and 7 percent did not know whether they did risk management or not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timing of risk management is also an important consideration</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04" name="Shape 404"/>
          <p:cNvPicPr preferRelativeResize="0"/>
          <p:nvPr/>
        </p:nvPicPr>
        <p:blipFill rotWithShape="1">
          <a:blip r:embed="rId3">
            <a:alphaModFix/>
          </a:blip>
          <a:srcRect b="0" l="0" r="0" t="0"/>
          <a:stretch/>
        </p:blipFill>
        <p:spPr>
          <a:xfrm>
            <a:off x="146050" y="109536"/>
            <a:ext cx="8547100" cy="785811"/>
          </a:xfrm>
          <a:prstGeom prst="rect">
            <a:avLst/>
          </a:prstGeom>
          <a:noFill/>
          <a:ln>
            <a:noFill/>
          </a:ln>
        </p:spPr>
      </p:pic>
      <p:sp>
        <p:nvSpPr>
          <p:cNvPr id="405" name="Shape 40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6" name="Shape 40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risk breakdown structure</a:t>
            </a:r>
            <a:r>
              <a:rPr b="0" baseline="0" i="0" lang="en-US" sz="2700" u="none" cap="none" strike="noStrike">
                <a:solidFill>
                  <a:schemeClr val="dk1"/>
                </a:solidFill>
                <a:latin typeface="Arial"/>
                <a:ea typeface="Arial"/>
                <a:cs typeface="Arial"/>
                <a:sym typeface="Arial"/>
              </a:rPr>
              <a:t> is a hierarchy of potential risk categories for a project</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Similar to a work breakdown structure but used to identify and categorize risks</a:t>
            </a:r>
          </a:p>
        </p:txBody>
      </p:sp>
      <p:pic>
        <p:nvPicPr>
          <p:cNvPr id="412" name="Shape 41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13" name="Shape 41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4" name="Shape 41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pic>
        <p:nvPicPr>
          <p:cNvPr id="419" name="Shape 419"/>
          <p:cNvPicPr preferRelativeResize="0"/>
          <p:nvPr/>
        </p:nvPicPr>
        <p:blipFill rotWithShape="1">
          <a:blip r:embed="rId3">
            <a:alphaModFix/>
          </a:blip>
          <a:srcRect b="0" l="0" r="0" t="0"/>
          <a:stretch/>
        </p:blipFill>
        <p:spPr>
          <a:xfrm>
            <a:off x="146050" y="182561"/>
            <a:ext cx="8626474" cy="1354137"/>
          </a:xfrm>
          <a:prstGeom prst="rect">
            <a:avLst/>
          </a:prstGeom>
          <a:noFill/>
          <a:ln>
            <a:noFill/>
          </a:ln>
        </p:spPr>
      </p:pic>
      <p:sp>
        <p:nvSpPr>
          <p:cNvPr id="420" name="Shape 420"/>
          <p:cNvSpPr txBox="1"/>
          <p:nvPr/>
        </p:nvSpPr>
        <p:spPr>
          <a:xfrm>
            <a:off x="228600" y="6248400"/>
            <a:ext cx="4572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000" u="none" cap="none" strike="noStrike">
                <a:solidFill>
                  <a:schemeClr val="dk1"/>
                </a:solidFill>
                <a:latin typeface="Arial"/>
                <a:ea typeface="Arial"/>
                <a:cs typeface="Arial"/>
                <a:sym typeface="Arial"/>
              </a:rPr>
              <a:t>*</a:t>
            </a:r>
          </a:p>
        </p:txBody>
      </p:sp>
      <p:sp>
        <p:nvSpPr>
          <p:cNvPr id="421" name="Shape 421"/>
          <p:cNvSpPr txBox="1"/>
          <p:nvPr/>
        </p:nvSpPr>
        <p:spPr>
          <a:xfrm>
            <a:off x="1905000" y="6477000"/>
            <a:ext cx="5867400" cy="2286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000" u="none" cap="none" strike="noStrike">
                <a:solidFill>
                  <a:schemeClr val="dk1"/>
                </a:solidFill>
                <a:latin typeface="Arial"/>
                <a:ea typeface="Arial"/>
                <a:cs typeface="Arial"/>
                <a:sym typeface="Arial"/>
              </a:rPr>
              <a:t>Information Technology Project Management, Sixth Edition</a:t>
            </a:r>
          </a:p>
        </p:txBody>
      </p:sp>
      <p:pic>
        <p:nvPicPr>
          <p:cNvPr id="422" name="Shape 422"/>
          <p:cNvPicPr preferRelativeResize="0"/>
          <p:nvPr/>
        </p:nvPicPr>
        <p:blipFill rotWithShape="1">
          <a:blip r:embed="rId4">
            <a:alphaModFix/>
          </a:blip>
          <a:srcRect b="0" l="0" r="0" t="0"/>
          <a:stretch/>
        </p:blipFill>
        <p:spPr>
          <a:xfrm>
            <a:off x="609600" y="1600200"/>
            <a:ext cx="8077199" cy="4351336"/>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b="0" l="0" r="0" t="0"/>
          <a:stretch/>
        </p:blipFill>
        <p:spPr>
          <a:xfrm>
            <a:off x="298450" y="146050"/>
            <a:ext cx="8394699" cy="1158874"/>
          </a:xfrm>
          <a:prstGeom prst="rect">
            <a:avLst/>
          </a:prstGeom>
          <a:noFill/>
          <a:ln>
            <a:noFill/>
          </a:ln>
        </p:spPr>
      </p:pic>
      <p:sp>
        <p:nvSpPr>
          <p:cNvPr id="428" name="Shape 42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9" name="Shape 42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0" name="Shape 430"/>
          <p:cNvPicPr preferRelativeResize="0"/>
          <p:nvPr/>
        </p:nvPicPr>
        <p:blipFill rotWithShape="1">
          <a:blip r:embed="rId4">
            <a:alphaModFix/>
          </a:blip>
          <a:srcRect b="0" l="0" r="0" t="17112"/>
          <a:stretch/>
        </p:blipFill>
        <p:spPr>
          <a:xfrm>
            <a:off x="685800" y="1219200"/>
            <a:ext cx="7542212" cy="2519361"/>
          </a:xfrm>
          <a:prstGeom prst="rect">
            <a:avLst/>
          </a:prstGeom>
          <a:noFill/>
          <a:ln>
            <a:noFill/>
          </a:ln>
        </p:spPr>
      </p:pic>
      <p:pic>
        <p:nvPicPr>
          <p:cNvPr id="431" name="Shape 431"/>
          <p:cNvPicPr preferRelativeResize="0"/>
          <p:nvPr/>
        </p:nvPicPr>
        <p:blipFill rotWithShape="1">
          <a:blip r:embed="rId5">
            <a:alphaModFix/>
          </a:blip>
          <a:srcRect b="0" l="0" r="0" t="27025"/>
          <a:stretch/>
        </p:blipFill>
        <p:spPr>
          <a:xfrm>
            <a:off x="685800" y="3733800"/>
            <a:ext cx="7588249" cy="23399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Identifying risks is the process of understanding what potential events might hurt or enhance a particular project</a:t>
            </a:r>
          </a:p>
          <a:p>
            <a:pPr indent="-263525" lvl="0" marL="365125" marR="0" rtl="0" algn="l">
              <a:lnSpc>
                <a:spcPct val="100000"/>
              </a:lnSpc>
              <a:spcBef>
                <a:spcPts val="1485"/>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identification tools and techniques include:</a:t>
            </a:r>
          </a:p>
          <a:p>
            <a:pPr indent="-239712" lvl="1" marL="620712" marR="0" rtl="0" algn="l">
              <a:lnSpc>
                <a:spcPct val="100000"/>
              </a:lnSpc>
              <a:spcBef>
                <a:spcPts val="1265"/>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Brainstorming</a:t>
            </a:r>
          </a:p>
          <a:p>
            <a:pPr indent="-239712" lvl="1" marL="620712" marR="0" rtl="0" algn="l">
              <a:lnSpc>
                <a:spcPct val="100000"/>
              </a:lnSpc>
              <a:spcBef>
                <a:spcPts val="1265"/>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Delphi Technique</a:t>
            </a:r>
          </a:p>
          <a:p>
            <a:pPr indent="-239712" lvl="1" marL="620712" marR="0" rtl="0" algn="l">
              <a:lnSpc>
                <a:spcPct val="100000"/>
              </a:lnSpc>
              <a:spcBef>
                <a:spcPts val="1265"/>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Interviewing</a:t>
            </a:r>
          </a:p>
          <a:p>
            <a:pPr indent="-239712" lvl="1" marL="620712" marR="0" rtl="0" algn="l">
              <a:lnSpc>
                <a:spcPct val="100000"/>
              </a:lnSpc>
              <a:spcBef>
                <a:spcPts val="1265"/>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SWOT analysis</a:t>
            </a:r>
          </a:p>
        </p:txBody>
      </p:sp>
      <p:pic>
        <p:nvPicPr>
          <p:cNvPr id="437" name="Shape 43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38" name="Shape 43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9" name="Shape 43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idx="1" type="body"/>
          </p:nvPr>
        </p:nvSpPr>
        <p:spPr>
          <a:xfrm>
            <a:off x="381000" y="1371600"/>
            <a:ext cx="8458200" cy="51053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Brainstorming</a:t>
            </a:r>
            <a:r>
              <a:rPr b="0" baseline="0" i="0" lang="en-US" sz="2700" u="none" cap="none" strike="noStrike">
                <a:solidFill>
                  <a:schemeClr val="dk1"/>
                </a:solidFill>
                <a:latin typeface="Arial"/>
                <a:ea typeface="Arial"/>
                <a:cs typeface="Arial"/>
                <a:sym typeface="Arial"/>
              </a:rPr>
              <a:t> is a technique by which a group attempts to generate ideas or find a solution for a specific problem by amassing ideas spontaneously and without judgment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 experienced facilitator should run the brainstorming session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 careful not to overuse or misuse brainstorming</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Psychology literature shows that individuals produce a greater number of ideas working alone than they do through brainstorming in small, face-to-face groups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Group effects often inhibit idea generation</a:t>
            </a:r>
          </a:p>
        </p:txBody>
      </p:sp>
      <p:pic>
        <p:nvPicPr>
          <p:cNvPr id="445" name="Shape 44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46" name="Shape 44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7" name="Shape 44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the process of identifying risks and be able to create a risk register</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Discuss the qualitative risk analysis process and explain how to calculate risk factors, create probability/impact matrixes, and apply the Top Ten Risk Item Tracking technique to rank risks</a:t>
            </a:r>
          </a:p>
        </p:txBody>
      </p:sp>
      <p:pic>
        <p:nvPicPr>
          <p:cNvPr id="233" name="Shape 233"/>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
        <p:nvSpPr>
          <p:cNvPr id="234" name="Shape 23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5" name="Shape 23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t>
            </a:r>
            <a:r>
              <a:rPr b="1" baseline="0" i="0" lang="en-US" sz="2700" u="none" cap="none" strike="noStrike">
                <a:solidFill>
                  <a:schemeClr val="dk1"/>
                </a:solidFill>
                <a:latin typeface="Arial"/>
                <a:ea typeface="Arial"/>
                <a:cs typeface="Arial"/>
                <a:sym typeface="Arial"/>
              </a:rPr>
              <a:t>Delphi Technique</a:t>
            </a:r>
            <a:r>
              <a:rPr b="0" baseline="0" i="0" lang="en-US" sz="2700" u="none" cap="none" strike="noStrike">
                <a:solidFill>
                  <a:schemeClr val="dk1"/>
                </a:solidFill>
                <a:latin typeface="Arial"/>
                <a:ea typeface="Arial"/>
                <a:cs typeface="Arial"/>
                <a:sym typeface="Arial"/>
              </a:rPr>
              <a:t> is used to derive a consensus among a panel of experts who make predictions about future developments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Provides independent and anonymous input regarding future events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Uses repeated rounds of questioning and written responses and avoids the biasing effects possible in oral methods, such as brainstorming</a:t>
            </a:r>
          </a:p>
        </p:txBody>
      </p:sp>
      <p:pic>
        <p:nvPicPr>
          <p:cNvPr id="453" name="Shape 45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54" name="Shape 4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5" name="Shape 4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Interviewing</a:t>
            </a:r>
            <a:r>
              <a:rPr b="0" baseline="0" i="0" lang="en-US" sz="2700" u="none" cap="none" strike="noStrike">
                <a:solidFill>
                  <a:schemeClr val="dk1"/>
                </a:solidFill>
                <a:latin typeface="Arial"/>
                <a:ea typeface="Arial"/>
                <a:cs typeface="Arial"/>
                <a:sym typeface="Arial"/>
              </a:rPr>
              <a:t> is a fact-finding technique for collecting information in face-to-face, phone, e-mail, or instant-messaging discussions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Interviewing people with similar project experience is an important tool for identifying potential risks</a:t>
            </a:r>
          </a:p>
        </p:txBody>
      </p:sp>
      <p:pic>
        <p:nvPicPr>
          <p:cNvPr id="461" name="Shape 46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62" name="Shape 46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3" name="Shape 4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x="0" y="0"/>
          <a:ext cx="0" cy="0"/>
          <a:chOff x="0" y="0"/>
          <a:chExt cx="0" cy="0"/>
        </a:xfrm>
      </p:grpSpPr>
      <p:sp>
        <p:nvSpPr>
          <p:cNvPr id="468" name="Shape 46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SWOT analysis (strengths, weaknesses, opportunities, and threats) can also be used during risk identification</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Helps identify the broad negative and positive risks that apply to a project</a:t>
            </a:r>
          </a:p>
        </p:txBody>
      </p:sp>
      <p:pic>
        <p:nvPicPr>
          <p:cNvPr id="469" name="Shape 46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70" name="Shape 47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1" name="Shape 47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main output of the risk identification process is a list of identified risks and other information needed to begin creating a risk register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a:t>
            </a:r>
            <a:r>
              <a:rPr b="1" baseline="0" i="0" lang="en-US" sz="2400" u="none" cap="none" strike="noStrike">
                <a:solidFill>
                  <a:schemeClr val="dk1"/>
                </a:solidFill>
                <a:latin typeface="Arial"/>
                <a:ea typeface="Arial"/>
                <a:cs typeface="Arial"/>
                <a:sym typeface="Arial"/>
              </a:rPr>
              <a:t>risk register</a:t>
            </a:r>
            <a:r>
              <a:rPr b="0" baseline="0" i="0" lang="en-US" sz="2400" u="none" cap="none" strike="noStrike">
                <a:solidFill>
                  <a:schemeClr val="dk1"/>
                </a:solidFill>
                <a:latin typeface="Arial"/>
                <a:ea typeface="Arial"/>
                <a:cs typeface="Arial"/>
                <a:sym typeface="Arial"/>
              </a:rPr>
              <a:t> is: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A document that contains the results of various risk management processes and that is often displayed in a table or spreadsheet format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200" u="none" cap="none" strike="noStrike">
                <a:solidFill>
                  <a:schemeClr val="dk1"/>
                </a:solidFill>
                <a:latin typeface="Arial"/>
                <a:ea typeface="Arial"/>
                <a:cs typeface="Arial"/>
                <a:sym typeface="Arial"/>
              </a:rPr>
              <a:t>A tool for documenting potential risk events and related information</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400" u="none" cap="none" strike="noStrike">
                <a:solidFill>
                  <a:schemeClr val="dk1"/>
                </a:solidFill>
                <a:latin typeface="Arial"/>
                <a:ea typeface="Arial"/>
                <a:cs typeface="Arial"/>
                <a:sym typeface="Arial"/>
              </a:rPr>
              <a:t>Risk events </a:t>
            </a:r>
            <a:r>
              <a:rPr b="0" baseline="0" i="0" lang="en-US" sz="2400" u="none" cap="none" strike="noStrike">
                <a:solidFill>
                  <a:schemeClr val="dk1"/>
                </a:solidFill>
                <a:latin typeface="Arial"/>
                <a:ea typeface="Arial"/>
                <a:cs typeface="Arial"/>
                <a:sym typeface="Arial"/>
              </a:rPr>
              <a:t>refer to specific, uncertain events that may occur to the detriment or enhancement of the project</a:t>
            </a:r>
          </a:p>
        </p:txBody>
      </p:sp>
      <p:pic>
        <p:nvPicPr>
          <p:cNvPr id="477" name="Shape 47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78" name="Shape 47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9" name="Shape 47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x="0" y="0"/>
          <a:ext cx="0" cy="0"/>
          <a:chOff x="0" y="0"/>
          <a:chExt cx="0" cy="0"/>
        </a:xfrm>
      </p:grpSpPr>
      <p:sp>
        <p:nvSpPr>
          <p:cNvPr id="484" name="Shape 48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An identification number for each risk event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rank for each risk event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name of each risk event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description of each risk event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category under which each risk event falls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root cause of each risk</a:t>
            </a:r>
          </a:p>
        </p:txBody>
      </p:sp>
      <p:pic>
        <p:nvPicPr>
          <p:cNvPr id="485" name="Shape 48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86" name="Shape 48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87" name="Shape 48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1" name="Shape 491"/>
        <p:cNvGrpSpPr/>
        <p:nvPr/>
      </p:nvGrpSpPr>
      <p:grpSpPr>
        <a:xfrm>
          <a:off x="0" y="0"/>
          <a:ext cx="0" cy="0"/>
          <a:chOff x="0" y="0"/>
          <a:chExt cx="0" cy="0"/>
        </a:xfrm>
      </p:grpSpPr>
      <p:sp>
        <p:nvSpPr>
          <p:cNvPr id="492" name="Shape 49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Triggers for each risk; </a:t>
            </a:r>
            <a:r>
              <a:rPr b="1" baseline="0" i="0" lang="en-US" sz="2700" u="none" cap="none" strike="noStrike">
                <a:solidFill>
                  <a:schemeClr val="dk1"/>
                </a:solidFill>
                <a:latin typeface="Arial"/>
                <a:ea typeface="Arial"/>
                <a:cs typeface="Arial"/>
                <a:sym typeface="Arial"/>
              </a:rPr>
              <a:t>triggers</a:t>
            </a:r>
            <a:r>
              <a:rPr b="0" baseline="0" i="0" lang="en-US" sz="2700" u="none" cap="none" strike="noStrike">
                <a:solidFill>
                  <a:schemeClr val="dk1"/>
                </a:solidFill>
                <a:latin typeface="Arial"/>
                <a:ea typeface="Arial"/>
                <a:cs typeface="Arial"/>
                <a:sym typeface="Arial"/>
              </a:rPr>
              <a:t> are indicators or symptoms of actual risk events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Potential responses to each risk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t>
            </a:r>
            <a:r>
              <a:rPr b="1" baseline="0" i="0" lang="en-US" sz="2700" u="none" cap="none" strike="noStrike">
                <a:solidFill>
                  <a:schemeClr val="dk1"/>
                </a:solidFill>
                <a:latin typeface="Arial"/>
                <a:ea typeface="Arial"/>
                <a:cs typeface="Arial"/>
                <a:sym typeface="Arial"/>
              </a:rPr>
              <a:t>risk owner</a:t>
            </a:r>
            <a:r>
              <a:rPr b="0" baseline="0" i="0" lang="en-US" sz="2700" u="none" cap="none" strike="noStrike">
                <a:solidFill>
                  <a:schemeClr val="dk1"/>
                </a:solidFill>
                <a:latin typeface="Arial"/>
                <a:ea typeface="Arial"/>
                <a:cs typeface="Arial"/>
                <a:sym typeface="Arial"/>
              </a:rPr>
              <a:t> or person who will own or take responsibility for each risk</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probability and impact of each risk occurring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status of each risk</a:t>
            </a:r>
          </a:p>
        </p:txBody>
      </p:sp>
      <p:pic>
        <p:nvPicPr>
          <p:cNvPr id="493" name="Shape 493"/>
          <p:cNvPicPr preferRelativeResize="0"/>
          <p:nvPr/>
        </p:nvPicPr>
        <p:blipFill rotWithShape="1">
          <a:blip r:embed="rId3">
            <a:alphaModFix/>
          </a:blip>
          <a:srcRect b="0" l="0" r="0" t="0"/>
          <a:stretch/>
        </p:blipFill>
        <p:spPr>
          <a:xfrm>
            <a:off x="225425" y="268287"/>
            <a:ext cx="8504236" cy="1158874"/>
          </a:xfrm>
          <a:prstGeom prst="rect">
            <a:avLst/>
          </a:prstGeom>
          <a:noFill/>
          <a:ln>
            <a:noFill/>
          </a:ln>
        </p:spPr>
      </p:pic>
      <p:sp>
        <p:nvSpPr>
          <p:cNvPr id="494" name="Shape 49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5" name="Shape 49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pic>
        <p:nvPicPr>
          <p:cNvPr id="500" name="Shape 500"/>
          <p:cNvPicPr preferRelativeResize="0"/>
          <p:nvPr/>
        </p:nvPicPr>
        <p:blipFill rotWithShape="1">
          <a:blip r:embed="rId3">
            <a:alphaModFix/>
          </a:blip>
          <a:srcRect b="0" l="0" r="0" t="0"/>
          <a:stretch/>
        </p:blipFill>
        <p:spPr>
          <a:xfrm>
            <a:off x="115886" y="195261"/>
            <a:ext cx="8766175" cy="957261"/>
          </a:xfrm>
          <a:prstGeom prst="rect">
            <a:avLst/>
          </a:prstGeom>
          <a:noFill/>
          <a:ln>
            <a:noFill/>
          </a:ln>
        </p:spPr>
      </p:pic>
      <p:sp>
        <p:nvSpPr>
          <p:cNvPr id="501" name="Shape 501"/>
          <p:cNvSpPr txBox="1"/>
          <p:nvPr/>
        </p:nvSpPr>
        <p:spPr>
          <a:xfrm>
            <a:off x="152400" y="6248400"/>
            <a:ext cx="4572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000" u="none" cap="none" strike="noStrike">
                <a:solidFill>
                  <a:schemeClr val="dk1"/>
                </a:solidFill>
                <a:latin typeface="Arial"/>
                <a:ea typeface="Arial"/>
                <a:cs typeface="Arial"/>
                <a:sym typeface="Arial"/>
              </a:rPr>
              <a:t>*</a:t>
            </a:r>
          </a:p>
        </p:txBody>
      </p:sp>
      <p:sp>
        <p:nvSpPr>
          <p:cNvPr id="502" name="Shape 502"/>
          <p:cNvSpPr txBox="1"/>
          <p:nvPr/>
        </p:nvSpPr>
        <p:spPr>
          <a:xfrm>
            <a:off x="1676400" y="6400800"/>
            <a:ext cx="6400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000" u="none" cap="none" strike="noStrike">
                <a:solidFill>
                  <a:schemeClr val="dk1"/>
                </a:solidFill>
                <a:latin typeface="Arial"/>
                <a:ea typeface="Arial"/>
                <a:cs typeface="Arial"/>
                <a:sym typeface="Arial"/>
              </a:rPr>
              <a:t>Information Technology Project Management, Sixth Edition</a:t>
            </a:r>
          </a:p>
        </p:txBody>
      </p:sp>
      <p:pic>
        <p:nvPicPr>
          <p:cNvPr id="503" name="Shape 503"/>
          <p:cNvPicPr preferRelativeResize="0"/>
          <p:nvPr/>
        </p:nvPicPr>
        <p:blipFill rotWithShape="1">
          <a:blip r:embed="rId4">
            <a:alphaModFix/>
          </a:blip>
          <a:srcRect b="0" l="0" r="0" t="14197"/>
          <a:stretch/>
        </p:blipFill>
        <p:spPr>
          <a:xfrm>
            <a:off x="228600" y="1752600"/>
            <a:ext cx="8583611" cy="1381125"/>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idx="1" type="body"/>
          </p:nvPr>
        </p:nvSpPr>
        <p:spPr>
          <a:xfrm>
            <a:off x="457200" y="1371600"/>
            <a:ext cx="78819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Assess the likelihood and impact of identified risks to determine their magnitude and priority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quantification tools and techniques include: </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Probability/impact matrixes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Top Ten Risk Item Tracking</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Expert judgment</a:t>
            </a:r>
          </a:p>
        </p:txBody>
      </p:sp>
      <p:pic>
        <p:nvPicPr>
          <p:cNvPr id="509" name="Shape 50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10" name="Shape 51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1" name="Shape 51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x="0" y="0"/>
          <a:ext cx="0" cy="0"/>
          <a:chOff x="0" y="0"/>
          <a:chExt cx="0" cy="0"/>
        </a:xfrm>
      </p:grpSpPr>
      <p:sp>
        <p:nvSpPr>
          <p:cNvPr id="516" name="Shape 516"/>
          <p:cNvSpPr txBox="1"/>
          <p:nvPr>
            <p:ph idx="1" type="body"/>
          </p:nvPr>
        </p:nvSpPr>
        <p:spPr>
          <a:xfrm>
            <a:off x="381000" y="1219200"/>
            <a:ext cx="8458200" cy="5029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probability/impact matrix </a:t>
            </a:r>
            <a:r>
              <a:rPr b="0" baseline="0" i="0" lang="en-US" sz="2700" u="none" cap="none" strike="noStrike">
                <a:solidFill>
                  <a:schemeClr val="dk1"/>
                </a:solidFill>
                <a:latin typeface="Arial"/>
                <a:ea typeface="Arial"/>
                <a:cs typeface="Arial"/>
                <a:sym typeface="Arial"/>
              </a:rPr>
              <a:t>or</a:t>
            </a:r>
            <a:r>
              <a:rPr b="1" baseline="0" i="0" lang="en-US" sz="2700" u="none" cap="none" strike="noStrike">
                <a:solidFill>
                  <a:schemeClr val="dk1"/>
                </a:solidFill>
                <a:latin typeface="Arial"/>
                <a:ea typeface="Arial"/>
                <a:cs typeface="Arial"/>
                <a:sym typeface="Arial"/>
              </a:rPr>
              <a:t> chart</a:t>
            </a:r>
            <a:r>
              <a:rPr b="0" baseline="0" i="0" lang="en-US" sz="2700" u="none" cap="none" strike="noStrike">
                <a:solidFill>
                  <a:schemeClr val="dk1"/>
                </a:solidFill>
                <a:latin typeface="Arial"/>
                <a:ea typeface="Arial"/>
                <a:cs typeface="Arial"/>
                <a:sym typeface="Arial"/>
              </a:rPr>
              <a:t> lists the relative probability of a risk occurring on one side of a matrix or axis on a chart and the relative impact of the risk occurring on the other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List the risks and then label each one as high, medium, or low in terms of its probability of occurrence and its impact if it did occur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Can also calculate </a:t>
            </a:r>
            <a:r>
              <a:rPr b="1" baseline="0" i="0" lang="en-US" sz="2700" u="none" cap="none" strike="noStrike">
                <a:solidFill>
                  <a:schemeClr val="dk1"/>
                </a:solidFill>
                <a:latin typeface="Arial"/>
                <a:ea typeface="Arial"/>
                <a:cs typeface="Arial"/>
                <a:sym typeface="Arial"/>
              </a:rPr>
              <a:t>risk factors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Numbers that represent the overall risk of specific events based on their probability of occurring and the consequences to the project if they do occur</a:t>
            </a:r>
          </a:p>
        </p:txBody>
      </p:sp>
      <p:pic>
        <p:nvPicPr>
          <p:cNvPr id="517" name="Shape 517"/>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518" name="Shape 51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9" name="Shape 51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3" name="Shape 523"/>
        <p:cNvGrpSpPr/>
        <p:nvPr/>
      </p:nvGrpSpPr>
      <p:grpSpPr>
        <a:xfrm>
          <a:off x="0" y="0"/>
          <a:ext cx="0" cy="0"/>
          <a:chOff x="0" y="0"/>
          <a:chExt cx="0" cy="0"/>
        </a:xfrm>
      </p:grpSpPr>
      <p:pic>
        <p:nvPicPr>
          <p:cNvPr id="524" name="Shape 524"/>
          <p:cNvPicPr preferRelativeResize="0"/>
          <p:nvPr/>
        </p:nvPicPr>
        <p:blipFill rotWithShape="1">
          <a:blip r:embed="rId3">
            <a:alphaModFix/>
          </a:blip>
          <a:srcRect b="0" l="0" r="0" t="0"/>
          <a:stretch/>
        </p:blipFill>
        <p:spPr>
          <a:xfrm>
            <a:off x="225425" y="-158750"/>
            <a:ext cx="8467725" cy="1347786"/>
          </a:xfrm>
          <a:prstGeom prst="rect">
            <a:avLst/>
          </a:prstGeom>
          <a:noFill/>
          <a:ln>
            <a:noFill/>
          </a:ln>
        </p:spPr>
      </p:pic>
      <p:sp>
        <p:nvSpPr>
          <p:cNvPr id="525" name="Shape 52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26" name="Shape 52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27" name="Shape 527"/>
          <p:cNvPicPr preferRelativeResize="0"/>
          <p:nvPr/>
        </p:nvPicPr>
        <p:blipFill rotWithShape="1">
          <a:blip r:embed="rId4">
            <a:alphaModFix/>
          </a:blip>
          <a:srcRect b="0" l="0" r="0" t="0"/>
          <a:stretch/>
        </p:blipFill>
        <p:spPr>
          <a:xfrm>
            <a:off x="762000" y="1295400"/>
            <a:ext cx="7391399" cy="49879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idx="1" type="body"/>
          </p:nvPr>
        </p:nvSpPr>
        <p:spPr>
          <a:xfrm>
            <a:off x="304800" y="1219200"/>
            <a:ext cx="8610599" cy="50291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Explain the quantitative risk analysis process and how to apply decision trees, simulation, and sensitivity analysis to quantify risks</a:t>
            </a:r>
          </a:p>
          <a:p>
            <a:pPr indent="-609600" lvl="0" marL="609600" marR="0" rtl="0" algn="l">
              <a:lnSpc>
                <a:spcPct val="100000"/>
              </a:lnSpc>
              <a:spcBef>
                <a:spcPts val="108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Provide examples of using different risk response planning strategies to address both negative and positive risks</a:t>
            </a:r>
          </a:p>
          <a:p>
            <a:pPr indent="-609600" lvl="0" marL="609600" marR="0" rtl="0" algn="l">
              <a:lnSpc>
                <a:spcPct val="100000"/>
              </a:lnSpc>
              <a:spcBef>
                <a:spcPts val="108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Discuss what is involved in monitoring and controlling risks</a:t>
            </a:r>
          </a:p>
          <a:p>
            <a:pPr indent="-609600" lvl="0" marL="609600" marR="0" rtl="0" algn="l">
              <a:lnSpc>
                <a:spcPct val="100000"/>
              </a:lnSpc>
              <a:spcBef>
                <a:spcPts val="108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how software can assist in project risk management</a:t>
            </a:r>
          </a:p>
        </p:txBody>
      </p:sp>
      <p:pic>
        <p:nvPicPr>
          <p:cNvPr id="241" name="Shape 241"/>
          <p:cNvPicPr preferRelativeResize="0"/>
          <p:nvPr/>
        </p:nvPicPr>
        <p:blipFill rotWithShape="1">
          <a:blip r:embed="rId3">
            <a:alphaModFix/>
          </a:blip>
          <a:srcRect b="0" l="0" r="0" t="0"/>
          <a:stretch/>
        </p:blipFill>
        <p:spPr>
          <a:xfrm>
            <a:off x="115886" y="219075"/>
            <a:ext cx="8631237" cy="933450"/>
          </a:xfrm>
          <a:prstGeom prst="rect">
            <a:avLst/>
          </a:prstGeom>
          <a:noFill/>
          <a:ln>
            <a:noFill/>
          </a:ln>
        </p:spPr>
      </p:pic>
      <p:sp>
        <p:nvSpPr>
          <p:cNvPr id="242" name="Shape 24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3" name="Shape 24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pic>
        <p:nvPicPr>
          <p:cNvPr id="532" name="Shape 532"/>
          <p:cNvPicPr preferRelativeResize="0"/>
          <p:nvPr/>
        </p:nvPicPr>
        <p:blipFill rotWithShape="1">
          <a:blip r:embed="rId3">
            <a:alphaModFix/>
          </a:blip>
          <a:srcRect b="0" l="0" r="0" t="0"/>
          <a:stretch/>
        </p:blipFill>
        <p:spPr>
          <a:xfrm>
            <a:off x="268287" y="-55561"/>
            <a:ext cx="8424862" cy="1208086"/>
          </a:xfrm>
          <a:prstGeom prst="rect">
            <a:avLst/>
          </a:prstGeom>
          <a:noFill/>
          <a:ln>
            <a:noFill/>
          </a:ln>
        </p:spPr>
      </p:pic>
      <p:sp>
        <p:nvSpPr>
          <p:cNvPr id="533" name="Shape 53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4" name="Shape 53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35" name="Shape 535"/>
          <p:cNvPicPr preferRelativeResize="0"/>
          <p:nvPr/>
        </p:nvPicPr>
        <p:blipFill rotWithShape="1">
          <a:blip r:embed="rId4">
            <a:alphaModFix/>
          </a:blip>
          <a:srcRect b="0" l="0" r="0" t="0"/>
          <a:stretch/>
        </p:blipFill>
        <p:spPr>
          <a:xfrm>
            <a:off x="762000" y="1219200"/>
            <a:ext cx="7315200" cy="5097462"/>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idx="1" type="body"/>
          </p:nvPr>
        </p:nvSpPr>
        <p:spPr>
          <a:xfrm>
            <a:off x="381000" y="1304925"/>
            <a:ext cx="8186737" cy="47910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Top Ten Risk Item Tracking</a:t>
            </a:r>
            <a:r>
              <a:rPr b="0" baseline="0" i="0" lang="en-US" sz="2700" u="none" cap="none" strike="noStrike">
                <a:solidFill>
                  <a:schemeClr val="dk1"/>
                </a:solidFill>
                <a:latin typeface="Arial"/>
                <a:ea typeface="Arial"/>
                <a:cs typeface="Arial"/>
                <a:sym typeface="Arial"/>
              </a:rPr>
              <a:t> is a qualitative risk analysis tool that helps to identify risks and maintain an awareness of risks throughout the life of a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Establish a periodic review of the top ten project risk items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List the current ranking, previous ranking, number of times the risk appears on the list over a period of time, and a summary of progress made in resolving the risk item</a:t>
            </a:r>
          </a:p>
        </p:txBody>
      </p:sp>
      <p:pic>
        <p:nvPicPr>
          <p:cNvPr id="541" name="Shape 541"/>
          <p:cNvPicPr preferRelativeResize="0"/>
          <p:nvPr/>
        </p:nvPicPr>
        <p:blipFill rotWithShape="1">
          <a:blip r:embed="rId3">
            <a:alphaModFix/>
          </a:blip>
          <a:srcRect b="0" l="0" r="0" t="0"/>
          <a:stretch/>
        </p:blipFill>
        <p:spPr>
          <a:xfrm>
            <a:off x="115886" y="182561"/>
            <a:ext cx="8577261" cy="890587"/>
          </a:xfrm>
          <a:prstGeom prst="rect">
            <a:avLst/>
          </a:prstGeom>
          <a:noFill/>
          <a:ln>
            <a:noFill/>
          </a:ln>
        </p:spPr>
      </p:pic>
      <p:sp>
        <p:nvSpPr>
          <p:cNvPr id="542" name="Shape 54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43" name="Shape 54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pic>
        <p:nvPicPr>
          <p:cNvPr id="548" name="Shape 548"/>
          <p:cNvPicPr preferRelativeResize="0"/>
          <p:nvPr/>
        </p:nvPicPr>
        <p:blipFill rotWithShape="1">
          <a:blip r:embed="rId3">
            <a:alphaModFix/>
          </a:blip>
          <a:srcRect b="0" l="0" r="0" t="0"/>
          <a:stretch/>
        </p:blipFill>
        <p:spPr>
          <a:xfrm>
            <a:off x="268287" y="219075"/>
            <a:ext cx="8528049" cy="1208086"/>
          </a:xfrm>
          <a:prstGeom prst="rect">
            <a:avLst/>
          </a:prstGeom>
          <a:noFill/>
          <a:ln>
            <a:noFill/>
          </a:ln>
        </p:spPr>
      </p:pic>
      <p:sp>
        <p:nvSpPr>
          <p:cNvPr id="549" name="Shape 54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0" name="Shape 55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51" name="Shape 551"/>
          <p:cNvPicPr preferRelativeResize="0"/>
          <p:nvPr/>
        </p:nvPicPr>
        <p:blipFill rotWithShape="1">
          <a:blip r:embed="rId4">
            <a:alphaModFix/>
          </a:blip>
          <a:srcRect b="0" l="0" r="0" t="5551"/>
          <a:stretch/>
        </p:blipFill>
        <p:spPr>
          <a:xfrm>
            <a:off x="990600" y="1344612"/>
            <a:ext cx="7326312" cy="4979987"/>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watch list </a:t>
            </a:r>
            <a:r>
              <a:rPr b="0" baseline="0" i="0" lang="en-US" sz="2700" u="none" cap="none" strike="noStrike">
                <a:solidFill>
                  <a:schemeClr val="dk1"/>
                </a:solidFill>
                <a:latin typeface="Arial"/>
                <a:ea typeface="Arial"/>
                <a:cs typeface="Arial"/>
                <a:sym typeface="Arial"/>
              </a:rPr>
              <a:t>is a list of risks that are low priority but are still identified as potential risks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Qualitative analysis can also identify risks that should be evaluated on a quantitative basis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57" name="Shape 557"/>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558" name="Shape 55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9" name="Shape 55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sp>
        <p:nvSpPr>
          <p:cNvPr id="564" name="Shape 56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Often follows qualitative risk analysis, but both can be done together</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Large, complex projects involving leading edge technologies often require extensive quantitative risk analysis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techniques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Decision tree analysis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Simulation</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Sensitivity analysis</a:t>
            </a:r>
          </a:p>
        </p:txBody>
      </p:sp>
      <p:pic>
        <p:nvPicPr>
          <p:cNvPr id="565" name="Shape 565"/>
          <p:cNvPicPr preferRelativeResize="0"/>
          <p:nvPr/>
        </p:nvPicPr>
        <p:blipFill rotWithShape="1">
          <a:blip r:embed="rId3">
            <a:alphaModFix/>
          </a:blip>
          <a:srcRect b="0" l="0" r="0" t="0"/>
          <a:stretch/>
        </p:blipFill>
        <p:spPr>
          <a:xfrm>
            <a:off x="146050" y="-19050"/>
            <a:ext cx="8547100" cy="1347786"/>
          </a:xfrm>
          <a:prstGeom prst="rect">
            <a:avLst/>
          </a:prstGeom>
          <a:noFill/>
          <a:ln>
            <a:noFill/>
          </a:ln>
        </p:spPr>
      </p:pic>
      <p:sp>
        <p:nvSpPr>
          <p:cNvPr id="566" name="Shape 56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7" name="Shape 56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idx="1" type="body"/>
          </p:nvPr>
        </p:nvSpPr>
        <p:spPr>
          <a:xfrm>
            <a:off x="381000" y="1524000"/>
            <a:ext cx="84582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decision tree</a:t>
            </a:r>
            <a:r>
              <a:rPr b="0" baseline="0" i="0" lang="en-US" sz="2700" u="none" cap="none" strike="noStrike">
                <a:solidFill>
                  <a:schemeClr val="dk1"/>
                </a:solidFill>
                <a:latin typeface="Arial"/>
                <a:ea typeface="Arial"/>
                <a:cs typeface="Arial"/>
                <a:sym typeface="Arial"/>
              </a:rPr>
              <a:t> is a diagramming analysis technique used to help select the best course of action in situations in which future outcomes are uncertain</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Estimated monetary value (EMV)</a:t>
            </a:r>
            <a:r>
              <a:rPr b="0" baseline="0" i="0" lang="en-US" sz="2700" u="none" cap="none" strike="noStrike">
                <a:solidFill>
                  <a:schemeClr val="dk1"/>
                </a:solidFill>
                <a:latin typeface="Arial"/>
                <a:ea typeface="Arial"/>
                <a:cs typeface="Arial"/>
                <a:sym typeface="Arial"/>
              </a:rPr>
              <a:t> is the product of a risk event probability and the risk event’s monetary value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can draw a decision tree to help find the EMV </a:t>
            </a:r>
          </a:p>
        </p:txBody>
      </p:sp>
      <p:pic>
        <p:nvPicPr>
          <p:cNvPr id="573" name="Shape 57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74" name="Shape 57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5" name="Shape 57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pic>
        <p:nvPicPr>
          <p:cNvPr id="580" name="Shape 580"/>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81" name="Shape 58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82" name="Shape 58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83" name="Shape 583"/>
          <p:cNvPicPr preferRelativeResize="0"/>
          <p:nvPr/>
        </p:nvPicPr>
        <p:blipFill rotWithShape="1">
          <a:blip r:embed="rId4">
            <a:alphaModFix/>
          </a:blip>
          <a:srcRect b="0" l="0" r="0" t="0"/>
          <a:stretch/>
        </p:blipFill>
        <p:spPr>
          <a:xfrm>
            <a:off x="762000" y="1447800"/>
            <a:ext cx="7315200" cy="482917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7" name="Shape 587"/>
        <p:cNvGrpSpPr/>
        <p:nvPr/>
      </p:nvGrpSpPr>
      <p:grpSpPr>
        <a:xfrm>
          <a:off x="0" y="0"/>
          <a:ext cx="0" cy="0"/>
          <a:chOff x="0" y="0"/>
          <a:chExt cx="0" cy="0"/>
        </a:xfrm>
      </p:grpSpPr>
      <p:sp>
        <p:nvSpPr>
          <p:cNvPr id="588" name="Shape 588"/>
          <p:cNvSpPr txBox="1"/>
          <p:nvPr>
            <p:ph idx="1" type="body"/>
          </p:nvPr>
        </p:nvSpPr>
        <p:spPr>
          <a:xfrm>
            <a:off x="381000" y="11430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Simulation uses a representation or model of a system to analyze the expected behavior or performance of the system</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Monte Carlo analysis</a:t>
            </a:r>
            <a:r>
              <a:rPr b="0" baseline="0" i="0" lang="en-US" sz="2700" u="none" cap="none" strike="noStrike">
                <a:solidFill>
                  <a:schemeClr val="dk1"/>
                </a:solidFill>
                <a:latin typeface="Arial"/>
                <a:ea typeface="Arial"/>
                <a:cs typeface="Arial"/>
                <a:sym typeface="Arial"/>
              </a:rPr>
              <a:t> simulates a model’s outcome many times to provide a statistical distribution of the calculated results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To use a Monte Carlo simulation, you must have three estimates (most likely, pessimistic, and optimistic) plus an estimate of the likelihood of the estimate being between the most likely and optimistic values</a:t>
            </a:r>
          </a:p>
        </p:txBody>
      </p:sp>
      <p:pic>
        <p:nvPicPr>
          <p:cNvPr id="589" name="Shape 589"/>
          <p:cNvPicPr preferRelativeResize="0"/>
          <p:nvPr/>
        </p:nvPicPr>
        <p:blipFill rotWithShape="1">
          <a:blip r:embed="rId3">
            <a:alphaModFix/>
          </a:blip>
          <a:srcRect b="0" l="0" r="0" t="0"/>
          <a:stretch/>
        </p:blipFill>
        <p:spPr>
          <a:xfrm>
            <a:off x="115886" y="255587"/>
            <a:ext cx="8577261" cy="969961"/>
          </a:xfrm>
          <a:prstGeom prst="rect">
            <a:avLst/>
          </a:prstGeom>
          <a:noFill/>
          <a:ln>
            <a:noFill/>
          </a:ln>
        </p:spPr>
      </p:pic>
      <p:sp>
        <p:nvSpPr>
          <p:cNvPr id="590" name="Shape 59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91" name="Shape 59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5" name="Shape 595"/>
        <p:cNvGrpSpPr/>
        <p:nvPr/>
      </p:nvGrpSpPr>
      <p:grpSpPr>
        <a:xfrm>
          <a:off x="0" y="0"/>
          <a:ext cx="0" cy="0"/>
          <a:chOff x="0" y="0"/>
          <a:chExt cx="0" cy="0"/>
        </a:xfrm>
      </p:grpSpPr>
      <p:sp>
        <p:nvSpPr>
          <p:cNvPr id="596" name="Shape 596"/>
          <p:cNvSpPr txBox="1"/>
          <p:nvPr>
            <p:ph idx="1" type="body"/>
          </p:nvPr>
        </p:nvSpPr>
        <p:spPr>
          <a:xfrm>
            <a:off x="381000" y="1143000"/>
            <a:ext cx="8458200" cy="4724400"/>
          </a:xfrm>
          <a:prstGeom prst="rect">
            <a:avLst/>
          </a:prstGeom>
          <a:noFill/>
          <a:ln>
            <a:noFill/>
          </a:ln>
        </p:spPr>
        <p:txBody>
          <a:bodyPr anchorCtr="0" anchor="t" bIns="45700" lIns="91425" rIns="91425" tIns="45700">
            <a:noAutofit/>
          </a:bodyPr>
          <a:lstStyle/>
          <a:p>
            <a:pPr indent="-533400" lvl="0" marL="533400" marR="0" rtl="0" algn="l">
              <a:lnSpc>
                <a:spcPct val="100000"/>
              </a:lnSpc>
              <a:spcBef>
                <a:spcPts val="0"/>
              </a:spcBef>
              <a:spcAft>
                <a:spcPts val="0"/>
              </a:spcAft>
              <a:buClr>
                <a:schemeClr val="accent1"/>
              </a:buClr>
              <a:buSzPct val="68000"/>
              <a:buFont typeface="Arial"/>
              <a:buAutoNum type="arabicPeriod"/>
            </a:pPr>
            <a:r>
              <a:rPr b="0" baseline="0" i="0" lang="en-US" sz="2700" u="none" cap="none" strike="noStrike">
                <a:solidFill>
                  <a:schemeClr val="dk1"/>
                </a:solidFill>
                <a:latin typeface="Arial"/>
                <a:ea typeface="Arial"/>
                <a:cs typeface="Arial"/>
                <a:sym typeface="Arial"/>
              </a:rPr>
              <a:t>Assess the range for the variables being considered</a:t>
            </a:r>
          </a:p>
          <a:p>
            <a:pPr indent="-533400" lvl="0" marL="533400" marR="0" rtl="0" algn="l">
              <a:lnSpc>
                <a:spcPct val="100000"/>
              </a:lnSpc>
              <a:spcBef>
                <a:spcPts val="400"/>
              </a:spcBef>
              <a:spcAft>
                <a:spcPts val="0"/>
              </a:spcAft>
              <a:buClr>
                <a:schemeClr val="accent1"/>
              </a:buClr>
              <a:buSzPct val="68000"/>
              <a:buFont typeface="Arial"/>
              <a:buAutoNum type="arabicPeriod"/>
            </a:pPr>
            <a:r>
              <a:rPr b="0" baseline="0" i="0" lang="en-US" sz="2700" u="none" cap="none" strike="noStrike">
                <a:solidFill>
                  <a:schemeClr val="dk1"/>
                </a:solidFill>
                <a:latin typeface="Arial"/>
                <a:ea typeface="Arial"/>
                <a:cs typeface="Arial"/>
                <a:sym typeface="Arial"/>
              </a:rPr>
              <a:t>Determine the probability distribution of each variable</a:t>
            </a:r>
          </a:p>
          <a:p>
            <a:pPr indent="-533400" lvl="0" marL="533400" marR="0" rtl="0" algn="l">
              <a:lnSpc>
                <a:spcPct val="100000"/>
              </a:lnSpc>
              <a:spcBef>
                <a:spcPts val="400"/>
              </a:spcBef>
              <a:spcAft>
                <a:spcPts val="0"/>
              </a:spcAft>
              <a:buClr>
                <a:schemeClr val="accent1"/>
              </a:buClr>
              <a:buSzPct val="68000"/>
              <a:buFont typeface="Arial"/>
              <a:buAutoNum type="arabicPeriod"/>
            </a:pPr>
            <a:r>
              <a:rPr b="0" baseline="0" i="0" lang="en-US" sz="2700" u="none" cap="none" strike="noStrike">
                <a:solidFill>
                  <a:schemeClr val="dk1"/>
                </a:solidFill>
                <a:latin typeface="Arial"/>
                <a:ea typeface="Arial"/>
                <a:cs typeface="Arial"/>
                <a:sym typeface="Arial"/>
              </a:rPr>
              <a:t>For each variable, select a random value based on the probability distribution</a:t>
            </a:r>
          </a:p>
          <a:p>
            <a:pPr indent="-533400" lvl="0" marL="533400" marR="0" rtl="0" algn="l">
              <a:lnSpc>
                <a:spcPct val="100000"/>
              </a:lnSpc>
              <a:spcBef>
                <a:spcPts val="400"/>
              </a:spcBef>
              <a:spcAft>
                <a:spcPts val="0"/>
              </a:spcAft>
              <a:buClr>
                <a:schemeClr val="accent1"/>
              </a:buClr>
              <a:buSzPct val="68000"/>
              <a:buFont typeface="Arial"/>
              <a:buAutoNum type="arabicPeriod"/>
            </a:pPr>
            <a:r>
              <a:rPr b="0" baseline="0" i="0" lang="en-US" sz="2700" u="none" cap="none" strike="noStrike">
                <a:solidFill>
                  <a:schemeClr val="dk1"/>
                </a:solidFill>
                <a:latin typeface="Arial"/>
                <a:ea typeface="Arial"/>
                <a:cs typeface="Arial"/>
                <a:sym typeface="Arial"/>
              </a:rPr>
              <a:t>Run a deterministic analysis or one pass through the model</a:t>
            </a:r>
          </a:p>
          <a:p>
            <a:pPr indent="-533400" lvl="0" marL="533400" marR="0" rtl="0" algn="l">
              <a:lnSpc>
                <a:spcPct val="100000"/>
              </a:lnSpc>
              <a:spcBef>
                <a:spcPts val="400"/>
              </a:spcBef>
              <a:spcAft>
                <a:spcPts val="0"/>
              </a:spcAft>
              <a:buClr>
                <a:schemeClr val="accent1"/>
              </a:buClr>
              <a:buSzPct val="68000"/>
              <a:buFont typeface="Arial"/>
              <a:buAutoNum type="arabicPeriod"/>
            </a:pPr>
            <a:r>
              <a:rPr b="0" baseline="0" i="0" lang="en-US" sz="2700" u="none" cap="none" strike="noStrike">
                <a:solidFill>
                  <a:schemeClr val="dk1"/>
                </a:solidFill>
                <a:latin typeface="Arial"/>
                <a:ea typeface="Arial"/>
                <a:cs typeface="Arial"/>
                <a:sym typeface="Arial"/>
              </a:rPr>
              <a:t>Repeat steps 3 and 4 many times to obtain the probability distribution of the model’s results</a:t>
            </a:r>
          </a:p>
        </p:txBody>
      </p:sp>
      <p:pic>
        <p:nvPicPr>
          <p:cNvPr id="597" name="Shape 597"/>
          <p:cNvPicPr preferRelativeResize="0"/>
          <p:nvPr/>
        </p:nvPicPr>
        <p:blipFill rotWithShape="1">
          <a:blip r:embed="rId3">
            <a:alphaModFix/>
          </a:blip>
          <a:srcRect b="0" l="0" r="0" t="0"/>
          <a:stretch/>
        </p:blipFill>
        <p:spPr>
          <a:xfrm>
            <a:off x="115886" y="182561"/>
            <a:ext cx="8577261" cy="890587"/>
          </a:xfrm>
          <a:prstGeom prst="rect">
            <a:avLst/>
          </a:prstGeom>
          <a:noFill/>
          <a:ln>
            <a:noFill/>
          </a:ln>
        </p:spPr>
      </p:pic>
      <p:sp>
        <p:nvSpPr>
          <p:cNvPr id="598" name="Shape 59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99" name="Shape 59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x="0" y="0"/>
          <a:ext cx="0" cy="0"/>
          <a:chOff x="0" y="0"/>
          <a:chExt cx="0" cy="0"/>
        </a:xfrm>
      </p:grpSpPr>
      <p:pic>
        <p:nvPicPr>
          <p:cNvPr id="604" name="Shape 604"/>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605" name="Shape 60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06" name="Shape 60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07" name="Shape 607"/>
          <p:cNvPicPr preferRelativeResize="0"/>
          <p:nvPr/>
        </p:nvPicPr>
        <p:blipFill rotWithShape="1">
          <a:blip r:embed="rId4">
            <a:alphaModFix/>
          </a:blip>
          <a:srcRect b="0" l="0" r="0" t="0"/>
          <a:stretch/>
        </p:blipFill>
        <p:spPr>
          <a:xfrm>
            <a:off x="762000" y="1447800"/>
            <a:ext cx="7467600" cy="47942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idx="1" type="body"/>
          </p:nvPr>
        </p:nvSpPr>
        <p:spPr>
          <a:xfrm>
            <a:off x="228600" y="1828800"/>
            <a:ext cx="8458200" cy="4800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risk management is the art and science of identifying, analyzing, and responding to risk throughout the life of a project and in the best interests of meeting project objectives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management is often overlooked in projects, but it can help improve project success by helping select good projects, determining project scope, and developing realistic estimates</a:t>
            </a:r>
          </a:p>
        </p:txBody>
      </p:sp>
      <p:pic>
        <p:nvPicPr>
          <p:cNvPr id="249" name="Shape 249"/>
          <p:cNvPicPr preferRelativeResize="0"/>
          <p:nvPr/>
        </p:nvPicPr>
        <p:blipFill rotWithShape="1">
          <a:blip r:embed="rId3">
            <a:alphaModFix/>
          </a:blip>
          <a:srcRect b="0" l="0" r="0" t="0"/>
          <a:stretch/>
        </p:blipFill>
        <p:spPr>
          <a:xfrm>
            <a:off x="146050" y="182561"/>
            <a:ext cx="8626474" cy="1354137"/>
          </a:xfrm>
          <a:prstGeom prst="rect">
            <a:avLst/>
          </a:prstGeom>
          <a:noFill/>
          <a:ln>
            <a:noFill/>
          </a:ln>
        </p:spPr>
      </p:pic>
      <p:sp>
        <p:nvSpPr>
          <p:cNvPr id="250" name="Shape 25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1" name="Shape 25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x="0" y="0"/>
          <a:ext cx="0" cy="0"/>
          <a:chOff x="0" y="0"/>
          <a:chExt cx="0" cy="0"/>
        </a:xfrm>
      </p:grpSpPr>
      <p:sp>
        <p:nvSpPr>
          <p:cNvPr id="612" name="Shape 612"/>
          <p:cNvSpPr txBox="1"/>
          <p:nvPr>
            <p:ph idx="1" type="body"/>
          </p:nvPr>
        </p:nvSpPr>
        <p:spPr>
          <a:xfrm>
            <a:off x="381000" y="1143000"/>
            <a:ext cx="8458200" cy="5257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large aerospace company used Monte Carlo simulation to help quantify risks on several advanced-design engineering projects, such as the National Aerospace Plan (NASP)</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results of the simulation were used to determine how the company would invest its internal research and development funds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text for examples of how General Motors, Eli Lily, and Proctor &amp; Gamble use simulation software</a:t>
            </a:r>
          </a:p>
        </p:txBody>
      </p:sp>
      <p:pic>
        <p:nvPicPr>
          <p:cNvPr id="613" name="Shape 613"/>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614" name="Shape 61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15" name="Shape 61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x="0" y="0"/>
          <a:ext cx="0" cy="0"/>
          <a:chOff x="0" y="0"/>
          <a:chExt cx="0" cy="0"/>
        </a:xfrm>
      </p:grpSpPr>
      <p:sp>
        <p:nvSpPr>
          <p:cNvPr id="620" name="Shape 620"/>
          <p:cNvSpPr txBox="1"/>
          <p:nvPr>
            <p:ph idx="1" type="body"/>
          </p:nvPr>
        </p:nvSpPr>
        <p:spPr>
          <a:xfrm>
            <a:off x="381000" y="1371600"/>
            <a:ext cx="8610599"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Sensitivity analysis</a:t>
            </a:r>
            <a:r>
              <a:rPr b="0" baseline="0" i="0" lang="en-US" sz="2700" u="none" cap="none" strike="noStrike">
                <a:solidFill>
                  <a:schemeClr val="dk1"/>
                </a:solidFill>
                <a:latin typeface="Arial"/>
                <a:ea typeface="Arial"/>
                <a:cs typeface="Arial"/>
                <a:sym typeface="Arial"/>
              </a:rPr>
              <a:t> is a technique used to show the effects of changing one or more variables on an outcome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For example, many people use it to determine what the monthly payments for a loan will be given different interest rates or periods of the loan, or for determining break-even points based on different assumptions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Spreadsheet software, such as Excel, is a common tool for performing sensitivity analysis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621" name="Shape 621"/>
          <p:cNvPicPr preferRelativeResize="0"/>
          <p:nvPr/>
        </p:nvPicPr>
        <p:blipFill rotWithShape="1">
          <a:blip r:embed="rId3">
            <a:alphaModFix/>
          </a:blip>
          <a:srcRect b="0" l="0" r="0" t="0"/>
          <a:stretch/>
        </p:blipFill>
        <p:spPr>
          <a:xfrm>
            <a:off x="115886" y="-6350"/>
            <a:ext cx="8577261" cy="1158874"/>
          </a:xfrm>
          <a:prstGeom prst="rect">
            <a:avLst/>
          </a:prstGeom>
          <a:noFill/>
          <a:ln>
            <a:noFill/>
          </a:ln>
        </p:spPr>
      </p:pic>
      <p:sp>
        <p:nvSpPr>
          <p:cNvPr id="622" name="Shape 62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23" name="Shape 62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7" name="Shape 627"/>
        <p:cNvGrpSpPr/>
        <p:nvPr/>
      </p:nvGrpSpPr>
      <p:grpSpPr>
        <a:xfrm>
          <a:off x="0" y="0"/>
          <a:ext cx="0" cy="0"/>
          <a:chOff x="0" y="0"/>
          <a:chExt cx="0" cy="0"/>
        </a:xfrm>
      </p:grpSpPr>
      <p:pic>
        <p:nvPicPr>
          <p:cNvPr id="628" name="Shape 628"/>
          <p:cNvPicPr preferRelativeResize="0"/>
          <p:nvPr/>
        </p:nvPicPr>
        <p:blipFill rotWithShape="1">
          <a:blip r:embed="rId3">
            <a:alphaModFix/>
          </a:blip>
          <a:srcRect b="0" l="0" r="0" t="0"/>
          <a:stretch/>
        </p:blipFill>
        <p:spPr>
          <a:xfrm>
            <a:off x="268287" y="96836"/>
            <a:ext cx="8424862" cy="1208086"/>
          </a:xfrm>
          <a:prstGeom prst="rect">
            <a:avLst/>
          </a:prstGeom>
          <a:noFill/>
          <a:ln>
            <a:noFill/>
          </a:ln>
        </p:spPr>
      </p:pic>
      <p:sp>
        <p:nvSpPr>
          <p:cNvPr id="629" name="Shape 62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30" name="Shape 63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31" name="Shape 631"/>
          <p:cNvPicPr preferRelativeResize="0"/>
          <p:nvPr/>
        </p:nvPicPr>
        <p:blipFill rotWithShape="1">
          <a:blip r:embed="rId4">
            <a:alphaModFix/>
          </a:blip>
          <a:srcRect b="0" l="0" r="0" t="0"/>
          <a:stretch/>
        </p:blipFill>
        <p:spPr>
          <a:xfrm>
            <a:off x="1143000" y="1314450"/>
            <a:ext cx="6856412" cy="516254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sp>
        <p:nvSpPr>
          <p:cNvPr id="636" name="Shape 636"/>
          <p:cNvSpPr txBox="1"/>
          <p:nvPr>
            <p:ph idx="1" type="body"/>
          </p:nvPr>
        </p:nvSpPr>
        <p:spPr>
          <a:xfrm>
            <a:off x="304800" y="11430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After identifying and quantifying risks, you must decide how to respond to them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Four main response strategies for negative risks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Risk avoidance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Risk acceptance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Risk transference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Risk mitigation</a:t>
            </a:r>
          </a:p>
        </p:txBody>
      </p:sp>
      <p:pic>
        <p:nvPicPr>
          <p:cNvPr id="637" name="Shape 637"/>
          <p:cNvPicPr preferRelativeResize="0"/>
          <p:nvPr/>
        </p:nvPicPr>
        <p:blipFill rotWithShape="1">
          <a:blip r:embed="rId3">
            <a:alphaModFix/>
          </a:blip>
          <a:srcRect b="0" l="0" r="0" t="0"/>
          <a:stretch/>
        </p:blipFill>
        <p:spPr>
          <a:xfrm>
            <a:off x="115886" y="182561"/>
            <a:ext cx="8577261" cy="890587"/>
          </a:xfrm>
          <a:prstGeom prst="rect">
            <a:avLst/>
          </a:prstGeom>
          <a:noFill/>
          <a:ln>
            <a:noFill/>
          </a:ln>
        </p:spPr>
      </p:pic>
      <p:sp>
        <p:nvSpPr>
          <p:cNvPr id="638" name="Shape 63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39" name="Shape 63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3" name="Shape 643"/>
        <p:cNvGrpSpPr/>
        <p:nvPr/>
      </p:nvGrpSpPr>
      <p:grpSpPr>
        <a:xfrm>
          <a:off x="0" y="0"/>
          <a:ext cx="0" cy="0"/>
          <a:chOff x="0" y="0"/>
          <a:chExt cx="0" cy="0"/>
        </a:xfrm>
      </p:grpSpPr>
      <p:pic>
        <p:nvPicPr>
          <p:cNvPr id="644" name="Shape 644"/>
          <p:cNvPicPr preferRelativeResize="0"/>
          <p:nvPr/>
        </p:nvPicPr>
        <p:blipFill rotWithShape="1">
          <a:blip r:embed="rId3">
            <a:alphaModFix/>
          </a:blip>
          <a:srcRect b="0" l="0" r="0" t="0"/>
          <a:stretch/>
        </p:blipFill>
        <p:spPr>
          <a:xfrm>
            <a:off x="292100" y="268287"/>
            <a:ext cx="8528049" cy="1158874"/>
          </a:xfrm>
          <a:prstGeom prst="rect">
            <a:avLst/>
          </a:prstGeom>
          <a:noFill/>
          <a:ln>
            <a:noFill/>
          </a:ln>
        </p:spPr>
      </p:pic>
      <p:sp>
        <p:nvSpPr>
          <p:cNvPr id="645" name="Shape 64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46" name="Shape 64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647" name="Shape 647"/>
          <p:cNvPicPr preferRelativeResize="0"/>
          <p:nvPr/>
        </p:nvPicPr>
        <p:blipFill rotWithShape="1">
          <a:blip r:embed="rId4">
            <a:alphaModFix/>
          </a:blip>
          <a:srcRect b="0" l="0" r="0" t="0"/>
          <a:stretch/>
        </p:blipFill>
        <p:spPr>
          <a:xfrm>
            <a:off x="152400" y="1425575"/>
            <a:ext cx="8763000" cy="4189411"/>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1" name="Shape 651"/>
        <p:cNvGrpSpPr/>
        <p:nvPr/>
      </p:nvGrpSpPr>
      <p:grpSpPr>
        <a:xfrm>
          <a:off x="0" y="0"/>
          <a:ext cx="0" cy="0"/>
          <a:chOff x="0" y="0"/>
          <a:chExt cx="0" cy="0"/>
        </a:xfrm>
      </p:grpSpPr>
      <p:sp>
        <p:nvSpPr>
          <p:cNvPr id="652" name="Shape 652"/>
          <p:cNvSpPr txBox="1"/>
          <p:nvPr>
            <p:ph idx="1" type="body"/>
          </p:nvPr>
        </p:nvSpPr>
        <p:spPr>
          <a:xfrm>
            <a:off x="304800" y="1524000"/>
            <a:ext cx="84582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exploitation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sharing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enhancement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acceptance</a:t>
            </a:r>
          </a:p>
        </p:txBody>
      </p:sp>
      <p:pic>
        <p:nvPicPr>
          <p:cNvPr id="653" name="Shape 653"/>
          <p:cNvPicPr preferRelativeResize="0"/>
          <p:nvPr/>
        </p:nvPicPr>
        <p:blipFill rotWithShape="1">
          <a:blip r:embed="rId3">
            <a:alphaModFix/>
          </a:blip>
          <a:srcRect b="0" l="0" r="0" t="0"/>
          <a:stretch/>
        </p:blipFill>
        <p:spPr>
          <a:xfrm>
            <a:off x="146050" y="261937"/>
            <a:ext cx="8626474" cy="1347786"/>
          </a:xfrm>
          <a:prstGeom prst="rect">
            <a:avLst/>
          </a:prstGeom>
          <a:noFill/>
          <a:ln>
            <a:noFill/>
          </a:ln>
        </p:spPr>
      </p:pic>
      <p:sp>
        <p:nvSpPr>
          <p:cNvPr id="654" name="Shape 6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55" name="Shape 6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9" name="Shape 659"/>
        <p:cNvGrpSpPr/>
        <p:nvPr/>
      </p:nvGrpSpPr>
      <p:grpSpPr>
        <a:xfrm>
          <a:off x="0" y="0"/>
          <a:ext cx="0" cy="0"/>
          <a:chOff x="0" y="0"/>
          <a:chExt cx="0" cy="0"/>
        </a:xfrm>
      </p:grpSpPr>
      <p:sp>
        <p:nvSpPr>
          <p:cNvPr id="660" name="Shape 66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It’s also important to identify residual and secondary risks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Residual risks</a:t>
            </a:r>
            <a:r>
              <a:rPr b="0" baseline="0" i="0" lang="en-US" sz="2700" u="none" cap="none" strike="noStrike">
                <a:solidFill>
                  <a:schemeClr val="dk1"/>
                </a:solidFill>
                <a:latin typeface="Arial"/>
                <a:ea typeface="Arial"/>
                <a:cs typeface="Arial"/>
                <a:sym typeface="Arial"/>
              </a:rPr>
              <a:t> are risks that remain after all of the response strategies have been implemented</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Secondary risks</a:t>
            </a:r>
            <a:r>
              <a:rPr b="0" baseline="0" i="0" lang="en-US" sz="2700" u="none" cap="none" strike="noStrike">
                <a:solidFill>
                  <a:schemeClr val="dk1"/>
                </a:solidFill>
                <a:latin typeface="Arial"/>
                <a:ea typeface="Arial"/>
                <a:cs typeface="Arial"/>
                <a:sym typeface="Arial"/>
              </a:rPr>
              <a:t> are a direct result of implementing a risk response</a:t>
            </a:r>
          </a:p>
        </p:txBody>
      </p:sp>
      <p:pic>
        <p:nvPicPr>
          <p:cNvPr id="661" name="Shape 661"/>
          <p:cNvPicPr preferRelativeResize="0"/>
          <p:nvPr/>
        </p:nvPicPr>
        <p:blipFill rotWithShape="1">
          <a:blip r:embed="rId3">
            <a:alphaModFix/>
          </a:blip>
          <a:srcRect b="0" l="0" r="0" t="0"/>
          <a:stretch/>
        </p:blipFill>
        <p:spPr>
          <a:xfrm>
            <a:off x="115886" y="219075"/>
            <a:ext cx="8577261" cy="933450"/>
          </a:xfrm>
          <a:prstGeom prst="rect">
            <a:avLst/>
          </a:prstGeom>
          <a:noFill/>
          <a:ln>
            <a:noFill/>
          </a:ln>
        </p:spPr>
      </p:pic>
      <p:sp>
        <p:nvSpPr>
          <p:cNvPr id="662" name="Shape 66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63" name="Shape 6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7" name="Shape 667"/>
        <p:cNvGrpSpPr/>
        <p:nvPr/>
      </p:nvGrpSpPr>
      <p:grpSpPr>
        <a:xfrm>
          <a:off x="0" y="0"/>
          <a:ext cx="0" cy="0"/>
          <a:chOff x="0" y="0"/>
          <a:chExt cx="0" cy="0"/>
        </a:xfrm>
      </p:grpSpPr>
      <p:sp>
        <p:nvSpPr>
          <p:cNvPr id="668" name="Shape 668"/>
          <p:cNvSpPr txBox="1"/>
          <p:nvPr>
            <p:ph idx="1" type="body"/>
          </p:nvPr>
        </p:nvSpPr>
        <p:spPr>
          <a:xfrm>
            <a:off x="381000" y="1143000"/>
            <a:ext cx="8458200" cy="5257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executing the risk management process to respond to risk events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Workarounds </a:t>
            </a:r>
            <a:r>
              <a:rPr b="0" baseline="0" i="0" lang="en-US" sz="2700" u="none" cap="none" strike="noStrike">
                <a:solidFill>
                  <a:schemeClr val="dk1"/>
                </a:solidFill>
                <a:latin typeface="Arial"/>
                <a:ea typeface="Arial"/>
                <a:cs typeface="Arial"/>
                <a:sym typeface="Arial"/>
              </a:rPr>
              <a:t>are unplanned responses to risk events that must be done when there are no contingency plans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outputs of risk monitoring and control are: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Risk register updates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Organizational process assets updates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Change requests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400" u="none" cap="none" strike="noStrike">
                <a:solidFill>
                  <a:schemeClr val="dk1"/>
                </a:solidFill>
                <a:latin typeface="Arial"/>
                <a:ea typeface="Arial"/>
                <a:cs typeface="Arial"/>
                <a:sym typeface="Arial"/>
              </a:rPr>
              <a:t>Updates to the project management plan and other project documents</a:t>
            </a:r>
          </a:p>
        </p:txBody>
      </p:sp>
      <p:pic>
        <p:nvPicPr>
          <p:cNvPr id="669" name="Shape 669"/>
          <p:cNvPicPr preferRelativeResize="0"/>
          <p:nvPr/>
        </p:nvPicPr>
        <p:blipFill rotWithShape="1">
          <a:blip r:embed="rId3">
            <a:alphaModFix/>
          </a:blip>
          <a:srcRect b="0" l="0" r="0" t="0"/>
          <a:stretch/>
        </p:blipFill>
        <p:spPr>
          <a:xfrm>
            <a:off x="146050" y="261937"/>
            <a:ext cx="8547100" cy="890587"/>
          </a:xfrm>
          <a:prstGeom prst="rect">
            <a:avLst/>
          </a:prstGeom>
          <a:noFill/>
          <a:ln>
            <a:noFill/>
          </a:ln>
        </p:spPr>
      </p:pic>
      <p:sp>
        <p:nvSpPr>
          <p:cNvPr id="670" name="Shape 67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71" name="Shape 67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5" name="Shape 675"/>
        <p:cNvGrpSpPr/>
        <p:nvPr/>
      </p:nvGrpSpPr>
      <p:grpSpPr>
        <a:xfrm>
          <a:off x="0" y="0"/>
          <a:ext cx="0" cy="0"/>
          <a:chOff x="0" y="0"/>
          <a:chExt cx="0" cy="0"/>
        </a:xfrm>
      </p:grpSpPr>
      <p:sp>
        <p:nvSpPr>
          <p:cNvPr id="676" name="Shape 676"/>
          <p:cNvSpPr txBox="1"/>
          <p:nvPr>
            <p:ph idx="1" type="body"/>
          </p:nvPr>
        </p:nvSpPr>
        <p:spPr>
          <a:xfrm>
            <a:off x="381000" y="1524000"/>
            <a:ext cx="84582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Risk registers can be created in a simple Word or Excel file or as part of a database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More sophisticated risk management software, such as Monte Carlo simulation tools, help in analyzing project risks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can purchase add-ons for Excel and Project 2007 to perform simulations</a:t>
            </a:r>
          </a:p>
        </p:txBody>
      </p:sp>
      <p:pic>
        <p:nvPicPr>
          <p:cNvPr id="677" name="Shape 677"/>
          <p:cNvPicPr preferRelativeResize="0"/>
          <p:nvPr/>
        </p:nvPicPr>
        <p:blipFill rotWithShape="1">
          <a:blip r:embed="rId3">
            <a:alphaModFix/>
          </a:blip>
          <a:srcRect b="0" l="0" r="0" t="0"/>
          <a:stretch/>
        </p:blipFill>
        <p:spPr>
          <a:xfrm>
            <a:off x="225425" y="115886"/>
            <a:ext cx="8558212" cy="1347786"/>
          </a:xfrm>
          <a:prstGeom prst="rect">
            <a:avLst/>
          </a:prstGeom>
          <a:noFill/>
          <a:ln>
            <a:noFill/>
          </a:ln>
        </p:spPr>
      </p:pic>
      <p:sp>
        <p:nvSpPr>
          <p:cNvPr id="678" name="Shape 67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79" name="Shape 67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x="0" y="0"/>
          <a:ext cx="0" cy="0"/>
          <a:chOff x="0" y="0"/>
          <a:chExt cx="0" cy="0"/>
        </a:xfrm>
      </p:grpSpPr>
      <p:sp>
        <p:nvSpPr>
          <p:cNvPr id="684" name="Shape 684"/>
          <p:cNvSpPr txBox="1"/>
          <p:nvPr>
            <p:ph idx="1" type="body"/>
          </p:nvPr>
        </p:nvSpPr>
        <p:spPr>
          <a:xfrm>
            <a:off x="304800" y="1447800"/>
            <a:ext cx="8458200"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Unlike crisis management, good project risk management often goes unnoticed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Well-run projects appear to be almost effortless, but a lot of work goes into running a project well</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should strive to make their jobs look easy to reflect the results of well-run projects</a:t>
            </a:r>
          </a:p>
        </p:txBody>
      </p:sp>
      <p:pic>
        <p:nvPicPr>
          <p:cNvPr id="685" name="Shape 685"/>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686" name="Shape 68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87" name="Shape 68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idx="1" type="body"/>
          </p:nvPr>
        </p:nvSpPr>
        <p:spPr>
          <a:xfrm>
            <a:off x="381000" y="1676400"/>
            <a:ext cx="8458200" cy="44195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Study by Ibbs and Kwak shows risk has the lowest maturity rating of all knowledge areas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similar survey was completed with software development companies in Mauritius, South Africa in 2003, and risk management also had the lowest maturity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KLCI study shows the benefits of following good software risk management practices</a:t>
            </a:r>
          </a:p>
        </p:txBody>
      </p:sp>
      <p:pic>
        <p:nvPicPr>
          <p:cNvPr id="257" name="Shape 25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58" name="Shape 25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9" name="Shape 25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1" name="Shape 691"/>
        <p:cNvGrpSpPr/>
        <p:nvPr/>
      </p:nvGrpSpPr>
      <p:grpSpPr>
        <a:xfrm>
          <a:off x="0" y="0"/>
          <a:ext cx="0" cy="0"/>
          <a:chOff x="0" y="0"/>
          <a:chExt cx="0" cy="0"/>
        </a:xfrm>
      </p:grpSpPr>
      <p:sp>
        <p:nvSpPr>
          <p:cNvPr id="692" name="Shape 69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risk management is the art and science of identifying, analyzing, and responding to risk throughout the life of a project and in the best interests of meeting project objectives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Main processes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Plan risk management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Identify risks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 qualitative risk analysis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Perform quantitative risk analysis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Plan risk responses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Monitor and control risks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693" name="Shape 693"/>
          <p:cNvPicPr preferRelativeResize="0"/>
          <p:nvPr/>
        </p:nvPicPr>
        <p:blipFill rotWithShape="1">
          <a:blip r:embed="rId3">
            <a:alphaModFix/>
          </a:blip>
          <a:srcRect b="0" l="0" r="0" t="0"/>
          <a:stretch/>
        </p:blipFill>
        <p:spPr>
          <a:xfrm>
            <a:off x="115886" y="255587"/>
            <a:ext cx="8577261" cy="969961"/>
          </a:xfrm>
          <a:prstGeom prst="rect">
            <a:avLst/>
          </a:prstGeom>
          <a:noFill/>
          <a:ln>
            <a:noFill/>
          </a:ln>
        </p:spPr>
      </p:pic>
      <p:sp>
        <p:nvSpPr>
          <p:cNvPr id="694" name="Shape 69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695" name="Shape 69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b="0" l="0" r="0" t="0"/>
          <a:stretch/>
        </p:blipFill>
        <p:spPr>
          <a:xfrm>
            <a:off x="268287" y="96836"/>
            <a:ext cx="8474075" cy="1208086"/>
          </a:xfrm>
          <a:prstGeom prst="rect">
            <a:avLst/>
          </a:prstGeom>
          <a:noFill/>
          <a:ln>
            <a:noFill/>
          </a:ln>
        </p:spPr>
      </p:pic>
      <p:sp>
        <p:nvSpPr>
          <p:cNvPr id="265" name="Shape 26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66" name="Shape 26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67" name="Shape 267"/>
          <p:cNvSpPr txBox="1"/>
          <p:nvPr/>
        </p:nvSpPr>
        <p:spPr>
          <a:xfrm>
            <a:off x="457200" y="1219200"/>
            <a:ext cx="8051799" cy="336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600" u="none" cap="none" strike="noStrike">
                <a:solidFill>
                  <a:schemeClr val="dk1"/>
                </a:solidFill>
                <a:latin typeface="Arial"/>
                <a:ea typeface="Arial"/>
                <a:cs typeface="Arial"/>
                <a:sym typeface="Arial"/>
              </a:rPr>
              <a:t>KEY: 1 = LOWEST MATURITY RATING   	5 = HIGHEST MATURITY RATING</a:t>
            </a:r>
          </a:p>
        </p:txBody>
      </p:sp>
      <p:graphicFrame>
        <p:nvGraphicFramePr>
          <p:cNvPr id="268" name="Shape 268"/>
          <p:cNvGraphicFramePr/>
          <p:nvPr/>
        </p:nvGraphicFramePr>
        <p:xfrm>
          <a:off x="457200" y="1754186"/>
          <a:ext cx="3000000" cy="3000000"/>
        </p:xfrm>
        <a:graphic>
          <a:graphicData uri="http://schemas.openxmlformats.org/drawingml/2006/table">
            <a:tbl>
              <a:tblPr>
                <a:noFill/>
                <a:tableStyleId>{8E9F374C-DBC3-4F6E-9136-A8BA86B7424A}</a:tableStyleId>
              </a:tblPr>
              <a:tblGrid>
                <a:gridCol w="1600200"/>
                <a:gridCol w="1447800"/>
                <a:gridCol w="2033575"/>
                <a:gridCol w="1143000"/>
                <a:gridCol w="1970075"/>
              </a:tblGrid>
              <a:tr h="579425">
                <a:tc>
                  <a:txBody>
                    <a:bodyPr>
                      <a:noAutofit/>
                    </a:bodyPr>
                    <a:lstStyle/>
                    <a:p>
                      <a:pPr indent="0" lvl="0" marL="0" marR="0" rtl="0" algn="l">
                        <a:lnSpc>
                          <a:spcPct val="100000"/>
                        </a:lnSpc>
                        <a:spcBef>
                          <a:spcPts val="0"/>
                        </a:spcBef>
                        <a:spcAft>
                          <a:spcPts val="0"/>
                        </a:spcAft>
                        <a:buClr>
                          <a:schemeClr val="dk1"/>
                        </a:buClr>
                        <a:buFont typeface="Arial"/>
                        <a:buNone/>
                      </a:pPr>
                      <a:r>
                        <a:t/>
                      </a:r>
                      <a:endParaRPr b="1" baseline="0" i="1"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25000"/>
                        <a:buFont typeface="Times New Roman"/>
                        <a:buNone/>
                      </a:pPr>
                      <a:r>
                        <a:rPr b="1" baseline="0" i="1" lang="en-US" sz="1400" u="none" cap="none" strike="noStrike">
                          <a:solidFill>
                            <a:schemeClr val="dk1"/>
                          </a:solidFill>
                          <a:latin typeface="Times New Roman"/>
                          <a:ea typeface="Times New Roman"/>
                          <a:cs typeface="Times New Roman"/>
                          <a:sym typeface="Times New Roman"/>
                        </a:rPr>
                        <a:t>Knowledge Area</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Engineering/ Construction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Telecommunications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Information Systems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Hi-Tech Manufacturing</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Scope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3.52</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3.45</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3.25</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3.37</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Time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3.55</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3.41</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3.03</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3.50</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Cost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3.74</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3.22</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3.20</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3.97</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Quality</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2.91</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3.22</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2.88</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3.26</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579425">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Human Resources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3.18</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3.20</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2.93</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3.18</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Communications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3.53</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3.53</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3.21</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3.48</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1" lang="en-US" sz="1400" u="none" cap="none" strike="noStrike">
                          <a:solidFill>
                            <a:schemeClr val="dk1"/>
                          </a:solidFill>
                          <a:latin typeface="Times New Roman"/>
                          <a:ea typeface="Times New Roman"/>
                          <a:cs typeface="Times New Roman"/>
                          <a:sym typeface="Times New Roman"/>
                        </a:rPr>
                        <a:t>Risk</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2.93</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2.87</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2.75</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2.76</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34950">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1" lang="en-US" sz="1400" u="none" cap="none" strike="noStrike">
                          <a:solidFill>
                            <a:schemeClr val="dk1"/>
                          </a:solidFill>
                          <a:latin typeface="Times New Roman"/>
                          <a:ea typeface="Times New Roman"/>
                          <a:cs typeface="Times New Roman"/>
                          <a:sym typeface="Times New Roman"/>
                        </a:rPr>
                        <a:t>Procurement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3.33</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3.01</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2.91</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1400" u="none" cap="none" strike="noStrike">
                          <a:solidFill>
                            <a:schemeClr val="dk1"/>
                          </a:solidFill>
                          <a:latin typeface="Times New Roman"/>
                          <a:ea typeface="Times New Roman"/>
                          <a:cs typeface="Times New Roman"/>
                          <a:sym typeface="Times New Roman"/>
                        </a:rPr>
                        <a:t>3.33 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269" name="Shape 269"/>
          <p:cNvSpPr txBox="1"/>
          <p:nvPr/>
        </p:nvSpPr>
        <p:spPr>
          <a:xfrm>
            <a:off x="457200" y="5334000"/>
            <a:ext cx="8216900"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*Ibbs, C. William and Young Hoon Kwak. “Assessing Project Management Maturity,” </a:t>
            </a:r>
          </a:p>
          <a:p>
            <a:pPr indent="0" lvl="0" marL="0" marR="0" rtl="0" algn="l">
              <a:lnSpc>
                <a:spcPct val="100000"/>
              </a:lnSpc>
              <a:spcBef>
                <a:spcPts val="0"/>
              </a:spcBef>
              <a:spcAft>
                <a:spcPts val="0"/>
              </a:spcAft>
              <a:buClr>
                <a:schemeClr val="dk1"/>
              </a:buClr>
              <a:buSzPct val="25000"/>
              <a:buFont typeface="Arial"/>
              <a:buNone/>
            </a:pPr>
            <a:r>
              <a:rPr b="0" baseline="0" i="1" lang="en-US" sz="1800" u="none" cap="none" strike="noStrike">
                <a:solidFill>
                  <a:schemeClr val="dk1"/>
                </a:solidFill>
                <a:latin typeface="Arial"/>
                <a:ea typeface="Arial"/>
                <a:cs typeface="Arial"/>
                <a:sym typeface="Arial"/>
              </a:rPr>
              <a:t>Project Management Journal</a:t>
            </a:r>
            <a:r>
              <a:rPr b="0" baseline="0" i="0" lang="en-US" sz="1800" u="none" cap="none" strike="noStrike">
                <a:solidFill>
                  <a:schemeClr val="dk1"/>
                </a:solidFill>
                <a:latin typeface="Arial"/>
                <a:ea typeface="Arial"/>
                <a:cs typeface="Arial"/>
                <a:sym typeface="Arial"/>
              </a:rPr>
              <a:t> (March 2000).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b="0" l="0" r="0" t="0"/>
          <a:stretch/>
        </p:blipFill>
        <p:spPr>
          <a:xfrm>
            <a:off x="225425" y="-158750"/>
            <a:ext cx="8656637" cy="1347786"/>
          </a:xfrm>
          <a:prstGeom prst="rect">
            <a:avLst/>
          </a:prstGeom>
          <a:noFill/>
          <a:ln>
            <a:noFill/>
          </a:ln>
        </p:spPr>
      </p:pic>
      <p:sp>
        <p:nvSpPr>
          <p:cNvPr id="275" name="Shape 27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6" name="Shape 27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77" name="Shape 277"/>
          <p:cNvSpPr txBox="1"/>
          <p:nvPr/>
        </p:nvSpPr>
        <p:spPr>
          <a:xfrm>
            <a:off x="1981200" y="5791200"/>
            <a:ext cx="7010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*Kulik, Peter and Catherine Weber, “Software Risk Management Practices – 2001,” KLCI Research Group (August 2001). </a:t>
            </a:r>
          </a:p>
        </p:txBody>
      </p:sp>
      <p:pic>
        <p:nvPicPr>
          <p:cNvPr id="278" name="Shape 278"/>
          <p:cNvPicPr preferRelativeResize="0"/>
          <p:nvPr/>
        </p:nvPicPr>
        <p:blipFill rotWithShape="1">
          <a:blip r:embed="rId4">
            <a:alphaModFix/>
          </a:blip>
          <a:srcRect b="0" l="0" r="0" t="0"/>
          <a:stretch/>
        </p:blipFill>
        <p:spPr>
          <a:xfrm>
            <a:off x="1447800" y="1219200"/>
            <a:ext cx="5754686" cy="465296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Many people around the world suffered from financial losses as various financial markets dropped in the fall of 2008, even after the $700 billion bailout bill was passed by the U.S. Congress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According to a global survey of 316 financial services executives, more than 70 percent of respondents believed that the losses stemming from the credit crisis were largely due to failures to address risk management issues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They identified several challenges in implementing risk management, including data and company culture issues</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284" name="Shape 284"/>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5" name="Shape 28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6" name="Shape 28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11.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3.xml><?xml version="1.0" encoding="utf-8"?>
<a:theme xmlns:a="http://schemas.openxmlformats.org/drawingml/2006/main" xmlns:r="http://schemas.openxmlformats.org/officeDocument/2006/relationships" name="10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4.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9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