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y="9283700" cx="69977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2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y="2047874" x="4895850"/>
            <a:ext cy="2019299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y="104774" x="781050"/>
            <a:ext cy="5905500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y="-284957" x="2193130"/>
            <a:ext cy="7661275" cx="49037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093787" x="814387"/>
            <a:ext cy="4903786" cx="3754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1093787" x="4721225"/>
            <a:ext cy="4903786" cx="37544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2"/><Relationship Target="../slideLayouts/slideLayout1.xml" Type="http://schemas.openxmlformats.org/officeDocument/2006/relationships/slideLayout" Id="rId2"/><Relationship Target="../media/image01.jpg" Type="http://schemas.openxmlformats.org/officeDocument/2006/relationships/image" Id="rId1"/><Relationship Target="../slideLayouts/slideLayout9.xml" Type="http://schemas.openxmlformats.org/officeDocument/2006/relationships/slideLayout" Id="rId10"/><Relationship Target="../slideLayouts/slideLayout3.xml" Type="http://schemas.openxmlformats.org/officeDocument/2006/relationships/slideLayout" Id="rId4"/><Relationship Target="../slideLayouts/slideLayout10.xml" Type="http://schemas.openxmlformats.org/officeDocument/2006/relationships/slideLayout" Id="rId11"/><Relationship Target="../slideLayouts/slideLayout2.xml" Type="http://schemas.openxmlformats.org/officeDocument/2006/relationships/slideLayout" Id="rId3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1.jpg" Type="http://schemas.openxmlformats.org/officeDocument/2006/relationships/image" Id="rId2"/><Relationship Target="http://www.db-book.com/" Type="http://schemas.openxmlformats.org/officeDocument/2006/relationships/hyperlink" TargetMode="External" Id="rId1"/><Relationship Target="../theme/theme3.xml" Type="http://schemas.openxmlformats.org/officeDocument/2006/relationships/theme" Id="rId4"/><Relationship Target="../slideLayouts/slideLayout11.xml" Type="http://schemas.openxmlformats.org/officeDocument/2006/relationships/slideLayout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y="64008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/>
        </p:nvSpPr>
        <p:spPr>
          <a:xfrm>
            <a:off y="6613525" x="6762750"/>
            <a:ext cy="244474" cx="2381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y="6613525" x="4481512"/>
            <a:ext cy="244474" cx="444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2.*</a:t>
            </a: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/>
        </p:nvSpPr>
        <p:spPr>
          <a:xfrm>
            <a:off y="6613525" x="0"/>
            <a:ext cy="244474" cx="2571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 - 6</a:t>
            </a:r>
            <a:r>
              <a:rPr strike="noStrike" u="none" b="1" cap="none" baseline="3000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sp>
        <p:nvSpPr>
          <p:cNvPr id="15" name="Shape 15"/>
          <p:cNvSpPr/>
          <p:nvPr/>
        </p:nvSpPr>
        <p:spPr>
          <a:xfrm>
            <a:off y="5445125" x="8916986"/>
            <a:ext cy="47624" cx="227012"/>
          </a:xfrm>
          <a:custGeom>
            <a:pathLst>
              <a:path w="285" extrusionOk="0" h="61">
                <a:moveTo>
                  <a:pt y="61" x="2"/>
                </a:moveTo>
                <a:lnTo>
                  <a:pt y="59" x="0"/>
                </a:lnTo>
                <a:lnTo>
                  <a:pt y="55" x="0"/>
                </a:lnTo>
                <a:lnTo>
                  <a:pt y="48" x="2"/>
                </a:lnTo>
                <a:lnTo>
                  <a:pt y="40" x="5"/>
                </a:lnTo>
                <a:lnTo>
                  <a:pt y="34" x="9"/>
                </a:lnTo>
                <a:lnTo>
                  <a:pt y="31" x="13"/>
                </a:lnTo>
                <a:lnTo>
                  <a:pt y="25" x="17"/>
                </a:lnTo>
                <a:lnTo>
                  <a:pt y="21" x="24"/>
                </a:lnTo>
                <a:lnTo>
                  <a:pt y="17" x="30"/>
                </a:lnTo>
                <a:lnTo>
                  <a:pt y="13" x="40"/>
                </a:lnTo>
                <a:lnTo>
                  <a:pt y="10" x="45"/>
                </a:lnTo>
                <a:lnTo>
                  <a:pt y="8" x="51"/>
                </a:lnTo>
                <a:lnTo>
                  <a:pt y="6" x="57"/>
                </a:lnTo>
                <a:lnTo>
                  <a:pt y="6" x="64"/>
                </a:lnTo>
                <a:lnTo>
                  <a:pt y="2" x="70"/>
                </a:lnTo>
                <a:lnTo>
                  <a:pt y="2" x="78"/>
                </a:lnTo>
                <a:lnTo>
                  <a:pt y="0" x="85"/>
                </a:lnTo>
                <a:lnTo>
                  <a:pt y="0" x="93"/>
                </a:lnTo>
                <a:lnTo>
                  <a:pt y="0" x="100"/>
                </a:lnTo>
                <a:lnTo>
                  <a:pt y="0" x="110"/>
                </a:lnTo>
                <a:lnTo>
                  <a:pt y="0" x="118"/>
                </a:lnTo>
                <a:lnTo>
                  <a:pt y="0" x="129"/>
                </a:lnTo>
                <a:lnTo>
                  <a:pt y="0" x="137"/>
                </a:lnTo>
                <a:lnTo>
                  <a:pt y="2" x="146"/>
                </a:lnTo>
                <a:lnTo>
                  <a:pt y="2" x="154"/>
                </a:lnTo>
                <a:lnTo>
                  <a:pt y="4" x="163"/>
                </a:lnTo>
                <a:lnTo>
                  <a:pt y="6" x="173"/>
                </a:lnTo>
                <a:lnTo>
                  <a:pt y="8" x="182"/>
                </a:lnTo>
                <a:lnTo>
                  <a:pt y="8" x="192"/>
                </a:lnTo>
                <a:lnTo>
                  <a:pt y="12" x="201"/>
                </a:lnTo>
                <a:lnTo>
                  <a:pt y="12" x="209"/>
                </a:lnTo>
                <a:lnTo>
                  <a:pt y="13" x="216"/>
                </a:lnTo>
                <a:lnTo>
                  <a:pt y="15" x="224"/>
                </a:lnTo>
                <a:lnTo>
                  <a:pt y="17" x="234"/>
                </a:lnTo>
                <a:lnTo>
                  <a:pt y="19" x="239"/>
                </a:lnTo>
                <a:lnTo>
                  <a:pt y="21" x="247"/>
                </a:lnTo>
                <a:lnTo>
                  <a:pt y="23" x="254"/>
                </a:lnTo>
                <a:lnTo>
                  <a:pt y="25" x="260"/>
                </a:lnTo>
                <a:lnTo>
                  <a:pt y="25" x="266"/>
                </a:lnTo>
                <a:lnTo>
                  <a:pt y="27" x="270"/>
                </a:lnTo>
                <a:lnTo>
                  <a:pt y="27" x="273"/>
                </a:lnTo>
                <a:lnTo>
                  <a:pt y="29" x="279"/>
                </a:lnTo>
                <a:lnTo>
                  <a:pt y="31" x="283"/>
                </a:lnTo>
                <a:lnTo>
                  <a:pt y="32" x="285"/>
                </a:lnTo>
                <a:lnTo>
                  <a:pt y="44" x="279"/>
                </a:lnTo>
                <a:lnTo>
                  <a:pt y="44" x="277"/>
                </a:lnTo>
                <a:lnTo>
                  <a:pt y="42" x="273"/>
                </a:lnTo>
                <a:lnTo>
                  <a:pt y="42" x="268"/>
                </a:lnTo>
                <a:lnTo>
                  <a:pt y="40" x="260"/>
                </a:lnTo>
                <a:lnTo>
                  <a:pt y="38" x="251"/>
                </a:lnTo>
                <a:lnTo>
                  <a:pt y="36" x="241"/>
                </a:lnTo>
                <a:lnTo>
                  <a:pt y="34" x="235"/>
                </a:lnTo>
                <a:lnTo>
                  <a:pt y="34" x="230"/>
                </a:lnTo>
                <a:lnTo>
                  <a:pt y="32" x="224"/>
                </a:lnTo>
                <a:lnTo>
                  <a:pt y="32" x="218"/>
                </a:lnTo>
                <a:lnTo>
                  <a:pt y="31" x="213"/>
                </a:lnTo>
                <a:lnTo>
                  <a:pt y="31" x="207"/>
                </a:lnTo>
                <a:lnTo>
                  <a:pt y="29" x="201"/>
                </a:lnTo>
                <a:lnTo>
                  <a:pt y="29" x="196"/>
                </a:lnTo>
                <a:lnTo>
                  <a:pt y="27" x="190"/>
                </a:lnTo>
                <a:lnTo>
                  <a:pt y="27" x="182"/>
                </a:lnTo>
                <a:lnTo>
                  <a:pt y="25" x="178"/>
                </a:lnTo>
                <a:lnTo>
                  <a:pt y="25" x="173"/>
                </a:lnTo>
                <a:lnTo>
                  <a:pt y="23" x="167"/>
                </a:lnTo>
                <a:lnTo>
                  <a:pt y="23" x="163"/>
                </a:lnTo>
                <a:lnTo>
                  <a:pt y="21" x="158"/>
                </a:lnTo>
                <a:lnTo>
                  <a:pt y="21" x="154"/>
                </a:lnTo>
                <a:lnTo>
                  <a:pt y="19" x="148"/>
                </a:lnTo>
                <a:lnTo>
                  <a:pt y="19" x="142"/>
                </a:lnTo>
                <a:lnTo>
                  <a:pt y="48" x="144"/>
                </a:lnTo>
                <a:lnTo>
                  <a:pt y="15" x="110"/>
                </a:lnTo>
                <a:lnTo>
                  <a:pt y="48" x="118"/>
                </a:lnTo>
                <a:lnTo>
                  <a:pt y="21" x="83"/>
                </a:lnTo>
                <a:lnTo>
                  <a:pt y="48" x="91"/>
                </a:lnTo>
                <a:lnTo>
                  <a:pt y="29" x="59"/>
                </a:lnTo>
                <a:lnTo>
                  <a:pt y="29" x="57"/>
                </a:lnTo>
                <a:lnTo>
                  <a:pt y="31" x="53"/>
                </a:lnTo>
                <a:lnTo>
                  <a:pt y="31" x="49"/>
                </a:lnTo>
                <a:lnTo>
                  <a:pt y="34" x="43"/>
                </a:lnTo>
                <a:lnTo>
                  <a:pt y="36" x="38"/>
                </a:lnTo>
                <a:lnTo>
                  <a:pt y="38" x="32"/>
                </a:lnTo>
                <a:lnTo>
                  <a:pt y="42" x="26"/>
                </a:lnTo>
                <a:lnTo>
                  <a:pt y="44" x="23"/>
                </a:lnTo>
                <a:lnTo>
                  <a:pt y="50" x="15"/>
                </a:lnTo>
                <a:lnTo>
                  <a:pt y="55" x="7"/>
                </a:lnTo>
                <a:lnTo>
                  <a:pt y="59" x="4"/>
                </a:lnTo>
                <a:lnTo>
                  <a:pt y="61" x="2"/>
                </a:lnTo>
                <a:lnTo>
                  <a:pt y="61" x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-3175"/>
            <a:ext cy="815975" cx="668337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1397000" x="1524000"/>
            <a:ext cy="4064000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y="5726112" x="2674936"/>
            <a:ext cy="793749" cx="36941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Concepts, 6</a:t>
            </a:r>
            <a:r>
              <a:rPr strike="noStrike" u="none" b="1" cap="none" baseline="3000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</a:t>
            </a:r>
            <a:r>
              <a:rPr strike="noStrike" u="none" b="0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  <a:b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</a:t>
            </a:r>
            <a:r>
              <a:rPr strike="noStrike" u="sng" b="1" cap="none" baseline="0" sz="12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"/>
              </a:rPr>
              <a:t>www.db-book.com</a:t>
            </a: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conditions on re-use 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1700212" cx="139223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y="5780087" x="2862261"/>
            <a:ext cy="457200" cx="34480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6218237" x="6596061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2: Intro to Relational Model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 of tuples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1077912" x="798512"/>
            <a:ext cy="366711" cx="16398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r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y="3978275" x="430212"/>
            <a:ext cy="1054100" cx="29527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-230186" marL="2301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tuples with A=B and D &gt; 5</a:t>
            </a:r>
          </a:p>
          <a:p>
            <a:pPr algn="ctr" rtl="0" lvl="0" marR="0" indent="-230186" marL="230186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 </a:t>
            </a:r>
            <a:r>
              <a:rPr strike="noStrike" u="none" b="0" cap="none" baseline="-2500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A=B and D &gt; 5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(r)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76337" x="3522662"/>
            <a:ext cy="4297361" cx="209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 of Columns (Attributes)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335087" x="906462"/>
            <a:ext cy="411161" cx="2441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y="4114800" x="990600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y="3962400" x="914400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y="4114800" x="533400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y="4140200" x="407987"/>
            <a:ext cy="4095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y="3811587" x="782637"/>
            <a:ext cy="1504949" cx="3009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A and C</a:t>
            </a:r>
          </a:p>
          <a:p>
            <a:pPr algn="l" rtl="0" lvl="1" marR="0" indent="0" marL="4572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Projection</a:t>
            </a:r>
          </a:p>
          <a:p>
            <a:pPr algn="l" rtl="0" lvl="1" marR="0" indent="0" marL="4572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Π 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(r) 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92212" x="4411662"/>
            <a:ext cy="4567236" cx="279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193675" x="787400"/>
            <a:ext cy="503236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Joining two relations – Cartesian Product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y="1077912" x="798512"/>
            <a:ext cy="333374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3135311" x="798512"/>
            <a:ext cy="333374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pic>
        <p:nvPicPr>
          <p:cNvPr id="159" name="Shape 159"/>
          <p:cNvPicPr preferRelativeResize="0"/>
          <p:nvPr/>
        </p:nvPicPr>
        <p:blipFill/>
        <p:spPr>
          <a:xfrm>
            <a:off y="1076325" x="2913061"/>
            <a:ext cy="4664075" cx="24320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Union of two relations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077912" x="798512"/>
            <a:ext cy="334961" cx="686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 s: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y="3238500" x="798512"/>
            <a:ext cy="1285874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∪ s: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38237" x="2986086"/>
            <a:ext cy="4211637" cx="23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66675" x="82391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difference of two relations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077912" x="798512"/>
            <a:ext cy="334961" cx="686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y="3221036" x="798512"/>
            <a:ext cy="922337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 – s: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1262" x="2921000"/>
            <a:ext cy="3230561" cx="255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3811" x="82391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Intersection of two relations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 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06487" x="2874961"/>
            <a:ext cy="3495675" cx="265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Joining two relations – Natural Join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1304925" x="798512"/>
            <a:ext cy="5206999" cx="6826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 relations on schemas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respectively.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Then,  the “natural join”  of relations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relation on 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∪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obtained as follows: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folHlink"/>
              </a:buClr>
              <a:buSzPct val="124444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each pair of tuples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106666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have the same value on each of the attributes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∩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add a tuple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to the result, where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33CC33"/>
              </a:buClr>
              <a:buSzPct val="133333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the same value 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32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33CC33"/>
              </a:buClr>
              <a:buSzPct val="133333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the same value 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32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Example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077912" x="798512"/>
            <a:ext cy="382586" cx="68437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r, s: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y="3654424" x="819150"/>
            <a:ext cy="996950" cx="7029449"/>
            <a:chOff y="4267200" x="457200"/>
            <a:chExt cy="409575" cx="7029449"/>
          </a:xfrm>
        </p:grpSpPr>
        <p:sp>
          <p:nvSpPr>
            <p:cNvPr id="201" name="Shape 201"/>
            <p:cNvSpPr txBox="1"/>
            <p:nvPr/>
          </p:nvSpPr>
          <p:spPr>
            <a:xfrm>
              <a:off y="4267200" x="457200"/>
              <a:ext cy="409575" cx="70294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-342900" marL="3429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ct val="90000"/>
                <a:buFont typeface="Helvetica Neue"/>
                <a:buChar char="n"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Natural Join</a:t>
              </a:r>
            </a:p>
            <a:p>
              <a:pPr algn="l" rtl="0" lvl="1" marR="0" indent="-285750" marL="742950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99"/>
                </a:buClr>
                <a:buSzPct val="90000"/>
                <a:buFont typeface="Helvetica Neue"/>
                <a:buChar char="n"/>
              </a:pPr>
              <a:r>
                <a:rPr strike="noStrike" u="none" b="0" cap="none" baseline="0" sz="1800" lang="en-US" i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     s</a:t>
              </a:r>
            </a:p>
          </p:txBody>
        </p:sp>
        <p:sp>
          <p:nvSpPr>
            <p:cNvPr id="202" name="Shape 202"/>
            <p:cNvSpPr/>
            <p:nvPr/>
          </p:nvSpPr>
          <p:spPr>
            <a:xfrm rot="5400000" flipH="1">
              <a:off y="4419600" x="746125"/>
              <a:ext cy="152400" cx="152400"/>
            </a:xfrm>
            <a:prstGeom prst="flowChartCollate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69987" x="2913061"/>
            <a:ext cy="4641849" cx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in-2.1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95337" x="1370012"/>
            <a:ext cy="5732462" cx="668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Chapter 2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of a Relation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27225" x="1443037"/>
            <a:ext cy="3975099" cx="529113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y="1333500" x="7040561"/>
            <a:ext cy="641350" cx="1454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(or columns)</a:t>
            </a:r>
          </a:p>
        </p:txBody>
      </p:sp>
      <p:cxnSp>
        <p:nvCxnSpPr>
          <p:cNvPr id="71" name="Shape 71"/>
          <p:cNvCxnSpPr/>
          <p:nvPr/>
        </p:nvCxnSpPr>
        <p:spPr>
          <a:xfrm flipH="1">
            <a:off y="1538287" x="3238499"/>
            <a:ext cy="377824" cx="3889375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2" name="Shape 72"/>
          <p:cNvCxnSpPr/>
          <p:nvPr/>
        </p:nvCxnSpPr>
        <p:spPr>
          <a:xfrm flipH="1">
            <a:off y="1592262" x="4608512"/>
            <a:ext cy="323850" cx="2557461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3" name="Shape 73"/>
          <p:cNvCxnSpPr/>
          <p:nvPr/>
        </p:nvCxnSpPr>
        <p:spPr>
          <a:xfrm flipH="1">
            <a:off y="1565275" x="5819774"/>
            <a:ext cy="360362" cx="13208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sp>
        <p:nvSpPr>
          <p:cNvPr id="74" name="Shape 74"/>
          <p:cNvSpPr txBox="1"/>
          <p:nvPr/>
        </p:nvSpPr>
        <p:spPr>
          <a:xfrm>
            <a:off y="2522536" x="6988175"/>
            <a:ext cy="641350" cx="1085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tuples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(or rows)</a:t>
            </a:r>
          </a:p>
        </p:txBody>
      </p:sp>
      <p:cxnSp>
        <p:nvCxnSpPr>
          <p:cNvPr id="75" name="Shape 75"/>
          <p:cNvCxnSpPr/>
          <p:nvPr/>
        </p:nvCxnSpPr>
        <p:spPr>
          <a:xfrm rot="10800000">
            <a:off y="2487612" x="6742112"/>
            <a:ext cy="220662" cx="369886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6" name="Shape 76"/>
          <p:cNvCxnSpPr/>
          <p:nvPr/>
        </p:nvCxnSpPr>
        <p:spPr>
          <a:xfrm flipH="1">
            <a:off y="2706686" x="6729412"/>
            <a:ext cy="11112" cx="369886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7" name="Shape 77"/>
          <p:cNvCxnSpPr/>
          <p:nvPr/>
        </p:nvCxnSpPr>
        <p:spPr>
          <a:xfrm flipH="1">
            <a:off y="2717800" x="6718299"/>
            <a:ext cy="312737" cx="392112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  <p:cxnSp>
        <p:nvCxnSpPr>
          <p:cNvPr id="78" name="Shape 78"/>
          <p:cNvCxnSpPr/>
          <p:nvPr/>
        </p:nvCxnSpPr>
        <p:spPr>
          <a:xfrm flipH="1">
            <a:off y="2727325" x="6729411"/>
            <a:ext cy="555625" cx="3810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triangle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2.01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71675" x="2633661"/>
            <a:ext cy="2913061" cx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2.02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54200" x="1911350"/>
            <a:ext cy="3149600" cx="53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2.03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00311" x="3617912"/>
            <a:ext cy="1855786" cx="190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2.04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71675" x="2640011"/>
            <a:ext cy="2913061" cx="38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2.05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06661" x="3140075"/>
            <a:ext cy="1843087" cx="286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2.06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74811" x="1482725"/>
            <a:ext cy="3506786" cx="617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2.07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28775" x="2625725"/>
            <a:ext cy="3598862" cx="389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2.10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17811" x="2633661"/>
            <a:ext cy="1220786" cx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2.11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85961" x="3833812"/>
            <a:ext cy="2884486" cx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2.12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54211" x="2017711"/>
            <a:ext cy="2949575" cx="510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Types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219200" x="1103312"/>
            <a:ext cy="4876799" cx="71262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set of allowed values for each attribute is called 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the attribute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values are (normally) required to be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atomic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that is, indivisible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special value</a:t>
            </a: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is a member of every domain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null value causes complications in the definition of many operations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2.13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28925" x="3846512"/>
            <a:ext cy="1198561" cx="144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Schema and Instance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077912" x="79851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 is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schema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Example: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instructor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 name, dept_name, salary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Formally, given sets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</a:t>
            </a:r>
            <a:r>
              <a:rPr strike="noStrike" u="none" b="0" cap="none" baseline="0" sz="1800" lang="en-US" i="1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subset of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… x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Thus, a relation is a set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-tuples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where each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y="4400550" x="820737"/>
            <a:ext cy="1979612" cx="7404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current values (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instance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of a relation are specified by a table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element </a:t>
            </a:r>
            <a:r>
              <a:rPr strike="noStrike" u="none" b="1" cap="none" baseline="0" sz="1800" lang="en-US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strike="noStrike" u="none" b="1" cap="none" baseline="0" sz="1800" lang="en-US" i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represented by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row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 table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12700" x="603250"/>
            <a:ext cy="606425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are Unordered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y="1077912" x="798512"/>
            <a:ext cy="738187" cx="77358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Order of tuples is irrelevant (tuples may be stored in an arbitrary order)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Example: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 with unordered tuples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08211" x="1905000"/>
            <a:ext cy="3735386" cx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077912" x="798512"/>
            <a:ext cy="5176836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database consists of multiple relations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about an enterprise is broken up into parts</a:t>
            </a:r>
          </a:p>
          <a:p>
            <a:pPr algn="l" rtl="0" lvl="0" marR="0" indent="-342900" marL="34290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0" marR="0" indent="-342900" marL="34290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Bad design: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-ID, name, dept_name, salary, student_Id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..)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 in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repetition of information (e.g., two students have the same instructor)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need for null values  (e.g., represent an student with no advisor)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Normalization theory (Chapter 7) deals with how to design “good” relational schemas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077912" x="860425"/>
            <a:ext cy="5311774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K ⊆ 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superkey</a:t>
            </a:r>
            <a:r>
              <a:rPr strike="noStrike" u="none" b="1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values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sufficient to identify a unique tuple of each possible relation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r(R)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3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 and {ID,name} are both superkeys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Superkey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candidate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minimal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{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 is a candidate key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-342900" marL="34290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of the candidate keys is selected to be 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1" marR="0" indent="-285750" marL="742950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one?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constraint: Value in one relation must appear in another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Referencing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 Diagram for University Database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35012" x="338137"/>
            <a:ext cy="5178425" cx="852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Query Languages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077912" x="838200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Procedural vs.non-procedural, or declarative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“Pure” languages: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algebra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 relational calculus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relational calculus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operators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