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9144000"/>
  <p:notesSz cy="9283700" cx="69977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2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 rot="5400000">
            <a:off y="2047874" x="4895850"/>
            <a:ext cy="2019299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 rot="5400000">
            <a:off y="104774" x="781050"/>
            <a:ext cy="5905500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 rot="5400000">
            <a:off y="-284957" x="2193130"/>
            <a:ext cy="7661275" cx="49037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093787" x="814387"/>
            <a:ext cy="4903786" cx="37544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1093787" x="4721225"/>
            <a:ext cy="4903786" cx="37544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2"/><Relationship Target="../slideLayouts/slideLayout1.xml" Type="http://schemas.openxmlformats.org/officeDocument/2006/relationships/slideLayout" Id="rId2"/><Relationship Target="../media/image00.jpg" Type="http://schemas.openxmlformats.org/officeDocument/2006/relationships/image" Id="rId1"/><Relationship Target="../slideLayouts/slideLayout9.xml" Type="http://schemas.openxmlformats.org/officeDocument/2006/relationships/slideLayout" Id="rId10"/><Relationship Target="../slideLayouts/slideLayout3.xml" Type="http://schemas.openxmlformats.org/officeDocument/2006/relationships/slideLayout" Id="rId4"/><Relationship Target="../slideLayouts/slideLayout10.xml" Type="http://schemas.openxmlformats.org/officeDocument/2006/relationships/slideLayout" Id="rId11"/><Relationship Target="../slideLayouts/slideLayout2.xml" Type="http://schemas.openxmlformats.org/officeDocument/2006/relationships/slideLayout" Id="rId3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0.jpg" Type="http://schemas.openxmlformats.org/officeDocument/2006/relationships/image" Id="rId2"/><Relationship Target="http://www.db-book.com/" Type="http://schemas.openxmlformats.org/officeDocument/2006/relationships/hyperlink" TargetMode="External" Id="rId1"/><Relationship Target="../theme/theme3.xml" Type="http://schemas.openxmlformats.org/officeDocument/2006/relationships/theme" Id="rId4"/><Relationship Target="../slideLayouts/slideLayout11.xml" Type="http://schemas.openxmlformats.org/officeDocument/2006/relationships/slideLayout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0" name="Shape 10"/>
          <p:cNvSpPr txBox="1"/>
          <p:nvPr/>
        </p:nvSpPr>
        <p:spPr>
          <a:xfrm>
            <a:off y="6613525" x="6762750"/>
            <a:ext cy="244474" cx="2381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</a:p>
        </p:txBody>
      </p:sp>
      <p:sp>
        <p:nvSpPr>
          <p:cNvPr id="11" name="Shape 11"/>
          <p:cNvSpPr txBox="1"/>
          <p:nvPr/>
        </p:nvSpPr>
        <p:spPr>
          <a:xfrm>
            <a:off y="6613525" x="4481512"/>
            <a:ext cy="244474" cx="444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1.*</a:t>
            </a: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/>
        </p:nvSpPr>
        <p:spPr>
          <a:xfrm>
            <a:off y="6613525" x="0"/>
            <a:ext cy="244474" cx="2571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 - 6</a:t>
            </a:r>
            <a:r>
              <a:rPr strike="noStrike" u="none" b="1" cap="none" baseline="3000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sp>
        <p:nvSpPr>
          <p:cNvPr id="14" name="Shape 14"/>
          <p:cNvSpPr/>
          <p:nvPr/>
        </p:nvSpPr>
        <p:spPr>
          <a:xfrm>
            <a:off y="5445125" x="8916986"/>
            <a:ext cy="47624" cx="227012"/>
          </a:xfrm>
          <a:custGeom>
            <a:pathLst>
              <a:path w="285" extrusionOk="0" h="61">
                <a:moveTo>
                  <a:pt y="61" x="2"/>
                </a:moveTo>
                <a:lnTo>
                  <a:pt y="59" x="0"/>
                </a:lnTo>
                <a:lnTo>
                  <a:pt y="55" x="0"/>
                </a:lnTo>
                <a:lnTo>
                  <a:pt y="48" x="2"/>
                </a:lnTo>
                <a:lnTo>
                  <a:pt y="40" x="5"/>
                </a:lnTo>
                <a:lnTo>
                  <a:pt y="34" x="9"/>
                </a:lnTo>
                <a:lnTo>
                  <a:pt y="31" x="13"/>
                </a:lnTo>
                <a:lnTo>
                  <a:pt y="25" x="17"/>
                </a:lnTo>
                <a:lnTo>
                  <a:pt y="21" x="24"/>
                </a:lnTo>
                <a:lnTo>
                  <a:pt y="17" x="30"/>
                </a:lnTo>
                <a:lnTo>
                  <a:pt y="13" x="40"/>
                </a:lnTo>
                <a:lnTo>
                  <a:pt y="10" x="45"/>
                </a:lnTo>
                <a:lnTo>
                  <a:pt y="8" x="51"/>
                </a:lnTo>
                <a:lnTo>
                  <a:pt y="6" x="57"/>
                </a:lnTo>
                <a:lnTo>
                  <a:pt y="6" x="64"/>
                </a:lnTo>
                <a:lnTo>
                  <a:pt y="2" x="70"/>
                </a:lnTo>
                <a:lnTo>
                  <a:pt y="2" x="78"/>
                </a:lnTo>
                <a:lnTo>
                  <a:pt y="0" x="85"/>
                </a:lnTo>
                <a:lnTo>
                  <a:pt y="0" x="93"/>
                </a:lnTo>
                <a:lnTo>
                  <a:pt y="0" x="100"/>
                </a:lnTo>
                <a:lnTo>
                  <a:pt y="0" x="110"/>
                </a:lnTo>
                <a:lnTo>
                  <a:pt y="0" x="118"/>
                </a:lnTo>
                <a:lnTo>
                  <a:pt y="0" x="129"/>
                </a:lnTo>
                <a:lnTo>
                  <a:pt y="0" x="137"/>
                </a:lnTo>
                <a:lnTo>
                  <a:pt y="2" x="146"/>
                </a:lnTo>
                <a:lnTo>
                  <a:pt y="2" x="154"/>
                </a:lnTo>
                <a:lnTo>
                  <a:pt y="4" x="163"/>
                </a:lnTo>
                <a:lnTo>
                  <a:pt y="6" x="173"/>
                </a:lnTo>
                <a:lnTo>
                  <a:pt y="8" x="182"/>
                </a:lnTo>
                <a:lnTo>
                  <a:pt y="8" x="192"/>
                </a:lnTo>
                <a:lnTo>
                  <a:pt y="12" x="201"/>
                </a:lnTo>
                <a:lnTo>
                  <a:pt y="12" x="209"/>
                </a:lnTo>
                <a:lnTo>
                  <a:pt y="13" x="216"/>
                </a:lnTo>
                <a:lnTo>
                  <a:pt y="15" x="224"/>
                </a:lnTo>
                <a:lnTo>
                  <a:pt y="17" x="234"/>
                </a:lnTo>
                <a:lnTo>
                  <a:pt y="19" x="239"/>
                </a:lnTo>
                <a:lnTo>
                  <a:pt y="21" x="247"/>
                </a:lnTo>
                <a:lnTo>
                  <a:pt y="23" x="254"/>
                </a:lnTo>
                <a:lnTo>
                  <a:pt y="25" x="260"/>
                </a:lnTo>
                <a:lnTo>
                  <a:pt y="25" x="266"/>
                </a:lnTo>
                <a:lnTo>
                  <a:pt y="27" x="270"/>
                </a:lnTo>
                <a:lnTo>
                  <a:pt y="27" x="273"/>
                </a:lnTo>
                <a:lnTo>
                  <a:pt y="29" x="279"/>
                </a:lnTo>
                <a:lnTo>
                  <a:pt y="31" x="283"/>
                </a:lnTo>
                <a:lnTo>
                  <a:pt y="32" x="285"/>
                </a:lnTo>
                <a:lnTo>
                  <a:pt y="44" x="279"/>
                </a:lnTo>
                <a:lnTo>
                  <a:pt y="44" x="277"/>
                </a:lnTo>
                <a:lnTo>
                  <a:pt y="42" x="273"/>
                </a:lnTo>
                <a:lnTo>
                  <a:pt y="42" x="268"/>
                </a:lnTo>
                <a:lnTo>
                  <a:pt y="40" x="260"/>
                </a:lnTo>
                <a:lnTo>
                  <a:pt y="38" x="251"/>
                </a:lnTo>
                <a:lnTo>
                  <a:pt y="36" x="241"/>
                </a:lnTo>
                <a:lnTo>
                  <a:pt y="34" x="235"/>
                </a:lnTo>
                <a:lnTo>
                  <a:pt y="34" x="230"/>
                </a:lnTo>
                <a:lnTo>
                  <a:pt y="32" x="224"/>
                </a:lnTo>
                <a:lnTo>
                  <a:pt y="32" x="218"/>
                </a:lnTo>
                <a:lnTo>
                  <a:pt y="31" x="213"/>
                </a:lnTo>
                <a:lnTo>
                  <a:pt y="31" x="207"/>
                </a:lnTo>
                <a:lnTo>
                  <a:pt y="29" x="201"/>
                </a:lnTo>
                <a:lnTo>
                  <a:pt y="29" x="196"/>
                </a:lnTo>
                <a:lnTo>
                  <a:pt y="27" x="190"/>
                </a:lnTo>
                <a:lnTo>
                  <a:pt y="27" x="182"/>
                </a:lnTo>
                <a:lnTo>
                  <a:pt y="25" x="178"/>
                </a:lnTo>
                <a:lnTo>
                  <a:pt y="25" x="173"/>
                </a:lnTo>
                <a:lnTo>
                  <a:pt y="23" x="167"/>
                </a:lnTo>
                <a:lnTo>
                  <a:pt y="23" x="163"/>
                </a:lnTo>
                <a:lnTo>
                  <a:pt y="21" x="158"/>
                </a:lnTo>
                <a:lnTo>
                  <a:pt y="21" x="154"/>
                </a:lnTo>
                <a:lnTo>
                  <a:pt y="19" x="148"/>
                </a:lnTo>
                <a:lnTo>
                  <a:pt y="19" x="142"/>
                </a:lnTo>
                <a:lnTo>
                  <a:pt y="48" x="144"/>
                </a:lnTo>
                <a:lnTo>
                  <a:pt y="15" x="110"/>
                </a:lnTo>
                <a:lnTo>
                  <a:pt y="48" x="118"/>
                </a:lnTo>
                <a:lnTo>
                  <a:pt y="21" x="83"/>
                </a:lnTo>
                <a:lnTo>
                  <a:pt y="48" x="91"/>
                </a:lnTo>
                <a:lnTo>
                  <a:pt y="29" x="59"/>
                </a:lnTo>
                <a:lnTo>
                  <a:pt y="29" x="57"/>
                </a:lnTo>
                <a:lnTo>
                  <a:pt y="31" x="53"/>
                </a:lnTo>
                <a:lnTo>
                  <a:pt y="31" x="49"/>
                </a:lnTo>
                <a:lnTo>
                  <a:pt y="34" x="43"/>
                </a:lnTo>
                <a:lnTo>
                  <a:pt y="36" x="38"/>
                </a:lnTo>
                <a:lnTo>
                  <a:pt y="38" x="32"/>
                </a:lnTo>
                <a:lnTo>
                  <a:pt y="42" x="26"/>
                </a:lnTo>
                <a:lnTo>
                  <a:pt y="44" x="23"/>
                </a:lnTo>
                <a:lnTo>
                  <a:pt y="50" x="15"/>
                </a:lnTo>
                <a:lnTo>
                  <a:pt y="55" x="7"/>
                </a:lnTo>
                <a:lnTo>
                  <a:pt y="59" x="4"/>
                </a:lnTo>
                <a:lnTo>
                  <a:pt y="61" x="2"/>
                </a:lnTo>
                <a:lnTo>
                  <a:pt y="61" x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-3175"/>
            <a:ext cy="815975" cx="668337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/>
        </p:nvSpPr>
        <p:spPr>
          <a:xfrm>
            <a:off y="1397000" x="1524000"/>
            <a:ext cy="4064000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y="5726112" x="2674936"/>
            <a:ext cy="793749" cx="36941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Concepts, 6</a:t>
            </a:r>
            <a:r>
              <a:rPr strike="noStrike" u="none" b="1" cap="none" baseline="3000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</a:t>
            </a:r>
            <a:r>
              <a:rPr strike="noStrike" u="none" b="0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  <a:b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</a:t>
            </a:r>
            <a:r>
              <a:rPr strike="noStrike" u="sng" b="1" cap="none" baseline="0" sz="12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"/>
              </a:rPr>
              <a:t>www.db-book.com</a:t>
            </a: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conditions on re-use </a:t>
            </a: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1700212" cx="139223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y="5780087" x="2862261"/>
            <a:ext cy="457200" cx="34480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y="6218237" x="6596061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1: Introduction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Model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093787" x="814387"/>
            <a:ext cy="896937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model (Chapter 2)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of tabular data in the relational model</a:t>
            </a:r>
          </a:p>
        </p:txBody>
      </p:sp>
      <p:cxnSp>
        <p:nvCxnSpPr>
          <p:cNvPr id="126" name="Shape 126"/>
          <p:cNvCxnSpPr/>
          <p:nvPr/>
        </p:nvCxnSpPr>
        <p:spPr>
          <a:xfrm flipH="1">
            <a:off y="1609725" x="6456361"/>
            <a:ext cy="638174" cx="85725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sp>
        <p:nvSpPr>
          <p:cNvPr id="127" name="Shape 127"/>
          <p:cNvSpPr txBox="1"/>
          <p:nvPr/>
        </p:nvSpPr>
        <p:spPr>
          <a:xfrm>
            <a:off y="1322387" x="6858000"/>
            <a:ext cy="336549" cx="9842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Columns</a:t>
            </a:r>
          </a:p>
        </p:txBody>
      </p:sp>
      <p:cxnSp>
        <p:nvCxnSpPr>
          <p:cNvPr id="128" name="Shape 128"/>
          <p:cNvCxnSpPr/>
          <p:nvPr/>
        </p:nvCxnSpPr>
        <p:spPr>
          <a:xfrm flipH="1">
            <a:off y="1638300" x="5572124"/>
            <a:ext cy="623887" cx="1509711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t="0" b="43330" r="0" l="0"/>
          <a:stretch/>
        </p:blipFill>
        <p:spPr>
          <a:xfrm>
            <a:off y="2259011" x="1614487"/>
            <a:ext cy="3744912" cx="552608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y="2590800" x="7696200"/>
            <a:ext cy="336549" cx="6889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Rows</a:t>
            </a:r>
          </a:p>
        </p:txBody>
      </p:sp>
      <p:cxnSp>
        <p:nvCxnSpPr>
          <p:cNvPr id="131" name="Shape 131"/>
          <p:cNvCxnSpPr/>
          <p:nvPr/>
        </p:nvCxnSpPr>
        <p:spPr>
          <a:xfrm flipH="1">
            <a:off y="2765425" x="7167561"/>
            <a:ext cy="28575" cx="52705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132" name="Shape 132"/>
          <p:cNvCxnSpPr/>
          <p:nvPr/>
        </p:nvCxnSpPr>
        <p:spPr>
          <a:xfrm flipH="1">
            <a:off y="2841625" x="7180261"/>
            <a:ext cy="2416175" cx="52705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Sample Relational Database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08112" x="2774950"/>
            <a:ext cy="4986337" cx="4170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Manipulation Language (DML)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for accessing and manipulating the data organized by the appropriate data model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DML also known as query language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classes of languages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Procedural</a:t>
            </a: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user specifies what data is required and how to get those data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Declarative (nonprocedural)</a:t>
            </a: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user specifies what data is required without specifying how to get those data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is the most widely used query language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123825" x="5524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Definition Language (DDL)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1103312" x="814387"/>
            <a:ext cy="4845050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Specification notation for defining the database schema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	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b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(5),</a:t>
            </a:r>
            <a:b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          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strike="noStrike" u="none" b="1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 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(20),</a:t>
            </a:r>
            <a:b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(8,2))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10125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DDL compiler generates a set of table templates stored in a </a:t>
            </a:r>
            <a:r>
              <a:rPr strike="noStrike" u="none" b="1" cap="none" baseline="0" sz="1800" lang="en-US" i="1">
                <a:solidFill>
                  <a:srgbClr val="0066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dictionary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dictionary contains metadata (i.e., data about data)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schema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Integrity constraints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(ID uniquely identifies instructors)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Referential integrity (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constraint in SQL)</a:t>
            </a:r>
          </a:p>
          <a:p>
            <a:pPr algn="l" rtl="0" lvl="3" marR="0" indent="-234950" marL="14287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Helvetica Neue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 in any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 must appear in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Authorization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80961" x="5524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125537" x="498475"/>
            <a:ext cy="5194300" cx="8404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widely used non-procedural language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Find the name of the instructor with ID 22222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‘22222’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Find the ID and building of instructors in the Physics dept.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instructor.dept_name = department.dept_name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b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department.dept_name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‘Physics’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</a:p>
          <a:p>
            <a:pPr algn="l" rtl="0" lvl="1" marR="0" indent="-194309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programs generally access databases through one of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extensions to allow embedded SQL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program interface (e.g., ODBC/JDBC) which allow SQL queries to be sent to a database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Chapters 3, 4 and 5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Design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1077912" x="827087"/>
            <a:ext cy="4441825" cx="79660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process of designing the general structure of the database: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Design –  Deciding on the database schema. Database design requires that we find a “good” collection of relation schemas.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decision – What attributes should we record in the database?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Computer Science decision –  What relation schemas should we have and how should the attributes be distributed among the various relation schemas?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 Design – Deciding on the physical layout of the database               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Design?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1093787" x="814387"/>
            <a:ext cy="865187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there any problem with this design?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19261" x="1223962"/>
            <a:ext cy="3757612" cx="70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Approaches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Normalization Theory (Chapter 8)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Formalize what designs are bad, and test for them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Relationship Model (Chapter 7)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Models an enterprise as a collection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entities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Entity: a “thing” or “object” in the enterprise that is distinguishable from other objects</a:t>
            </a:r>
          </a:p>
          <a:p>
            <a:pPr algn="l" rtl="0" lvl="3" marR="0" indent="-234950" marL="14287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Helvetica Neue"/>
              <a:buChar char="–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Described by a set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Relationship: an association among several entities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Represented diagrammatically by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entity-relationship diagram: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Entity-Relationship Model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Models an enterprise as a collection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entities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Entity: a “thing” or “object” in the enterprise that is distinguishable from other objects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Described by a set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Relationship: an association among several entities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Represented diagrammatically by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entity-relationship diagram: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y="5327650" x="2039936"/>
            <a:ext cy="336549" cx="5661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happened to dept_name of instructor and student?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36950" x="1112837"/>
            <a:ext cy="1381125" cx="742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Object-Relational Data Models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1108075" x="857250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model: flat, “atomic” values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 Relational Data Models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 the relational data model by including object orientation and constructs to deal with added data types.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 attributes of tuples to have complex types, including non-atomic values such as nested relations.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Preserve relational foundations, in particular the declarative access to data, while extending modeling power.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upward compatibility with existing relational languages.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66675" x="86677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Management System (DBMS)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093787" x="814387"/>
            <a:ext cy="5291136" cx="76882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DBMS contains information about a particular enterprise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Collection of interrelated data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of programs to access the data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environment that is both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convenient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use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Applications: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Banking: transactions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Airlines: reservations, schedules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Universities:  registration, grades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Sales: customers, products, purchases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retailers: order tracking, customized recommendations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Manufacturing: production, inventory, orders, supply chain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 resources:  employee records, salaries, tax deductions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Databases can be very large.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Databases touch all aspects of our lives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XML:  Extensible Markup Language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077912" x="827087"/>
            <a:ext cy="5167312" cx="73167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Defined by the WWW Consortium (W3C)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Originally intended as a document markup language not a database language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ability to specify new tags, and to create nested tag structures made XML a great way to exchange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not just documents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XML has become the basis for all new generation data interchange formats.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wide variety of tools is available for parsing, browsing and querying XML documents/data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Storage Management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Storage manager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program module that provides the interface between the low-level data stored in the database and the application programs and queries submitted to the system.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storage manager is responsible to the following tasks: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Interaction with the file manager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Efficient storing, retrieving and updating of data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Issues: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Storage access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organization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Indexing and hashing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117475" x="1914525"/>
            <a:ext cy="609599" cx="6931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Query Processing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157287" x="814387"/>
            <a:ext cy="1379536" cx="65452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	Parsing and translation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	Optimization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	Evaluation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90775" x="1465262"/>
            <a:ext cy="4068761" cx="677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y="139700" x="1422400"/>
            <a:ext cy="582612" cx="66119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Query Processing (Cont.)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1077912" x="827087"/>
            <a:ext cy="5238750" cx="79359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 ways of evaluating a given query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Equivalent expressions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 algorithms for each operation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 difference between a good and a bad way of evaluating a query can be enormous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to estimate the cost of operations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Depends critically on statistical information about relations which the database must maintain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to estimate statistics for intermediate results to compute cost of complex expressions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Transaction Management	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1077912" x="8270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the system fails?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more than one user is concurrently updating the same data?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transaction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collection of operations that performs a single logical function in a database application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Transaction-management component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ensures that the database remains in a consistent (correct) state despite system failures (e.g., power failures and operating system crashes) and transaction failures.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Concurrency-control manager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controls the interaction among the concurrent transactions, to ensure the consistency of the database.</a:t>
            </a: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Users and Administrators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y="4510087" x="3729037"/>
            <a:ext cy="457200" cx="17176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Helvetica Neue"/>
              <a:buNone/>
            </a:pPr>
            <a:r>
              <a:rPr strike="noStrike" u="none" b="1" cap="none" baseline="0" sz="24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93861" x="1766886"/>
            <a:ext cy="2581274" cx="591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Internals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y="2544761" x="6388100"/>
            <a:ext cy="211136" cx="1231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y="4144962" x="6527800"/>
            <a:ext cy="211136" cx="1231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y="5084762" x="6477000"/>
            <a:ext cy="211136" cx="1231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95325" x="2746375"/>
            <a:ext cy="5824537" cx="404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66675" x="63817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Architecture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1152525" x="854075"/>
            <a:ext cy="2990849" cx="7607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architecture of a database systems is greatly influenced by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underlying computer system on which the database is running: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Centralized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Client-server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(multi-processor)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Distributed     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History of Database Systems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1950s and early 1960s: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processing using magnetic tapes for storage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Tapes provided only sequential access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Punched cards for input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 1960s and 1970s: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 disks allowed direct access to data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and hierarchical data models in widespread use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Ted Codd defines the relational data model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Would win the ACM Turing Award for this work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IBM Research begins System R prototype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UC Berkeley begins Ingres prototype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High-performance (for the era) transaction processing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History (cont.)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1093787" x="814387"/>
            <a:ext cy="5224462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1980s: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relational prototypes evolve into commercial systems</a:t>
            </a:r>
          </a:p>
          <a:p>
            <a:pPr algn="l" rtl="0" lvl="2" marR="0" indent="-234950" marL="10858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becomes industrial standard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and distributed database systems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Object-oriented database systems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1990s: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decision support and data-mining applications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multi-terabyte data warehouses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Emergence of Web commerce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Early 2000s: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XML and XQuery standards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Automated database administration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Later 2000s: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Giant data storage systems</a:t>
            </a:r>
          </a:p>
          <a:p>
            <a:pPr algn="l" rtl="0" lvl="2" marR="0" indent="-234950" marL="10858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BigTable, Yahoo PNuts, Amazon, ..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Database Example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program examples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new students, instructors, and courses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Register students for courses, and generate class rosters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 grades to students, compute grade point averages (GPA) and generate transcripts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early days, database applications were built directly on top of file systems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of Chapter 1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55700" x="3035300"/>
            <a:ext cy="4792661" cx="324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>
            <p:ph type="title"/>
          </p:nvPr>
        </p:nvSpPr>
        <p:spPr>
          <a:xfrm>
            <a:off y="117475" x="768350"/>
            <a:ext cy="752474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1.02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39925" x="1789111"/>
            <a:ext cy="2976561" cx="556418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>
            <p:ph type="title"/>
          </p:nvPr>
        </p:nvSpPr>
        <p:spPr>
          <a:xfrm>
            <a:off y="117475" x="768350"/>
            <a:ext cy="752474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1.04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y="117475" x="768350"/>
            <a:ext cy="752474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1.06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93800" x="1311275"/>
            <a:ext cy="4535487" cx="722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Drawbacks of using file systems to store data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077912" x="827087"/>
            <a:ext cy="5468936" cx="75803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redundancy and inconsistency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file formats, duplication of information in different files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Difficulty in accessing data 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to write a new program to carry out each new task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isolation — multiple files and formats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Integrity problems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Integrity constraints  (e.g., account balance &gt; 0) become “buried” in program code rather than being stated explicitly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 to add new constraints or change existing ones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76200" x="82708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4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Drawbacks of using file systems to store data (Cont.)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069975" x="730250"/>
            <a:ext cy="4876799" cx="8080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Atomicity of updates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Failures may leave database in an inconsistent state with partial updates carried out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Transfer of funds from one account to another should either complete or not happen at all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Concurrent access by multiple users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Concurrent access needed for performance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Uncontrolled concurrent accesses can lead to inconsistencies</a:t>
            </a:r>
          </a:p>
          <a:p>
            <a:pPr algn="l" rtl="0" lvl="3" marR="0" indent="-234950" marL="14287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Helvetica Neue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Two people reading a balance (say 100) and updating it by withdrawing money (say 50 each) at the same time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problems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 to provide user access to some, but not all, data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systems offer solutions to all the above problems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Levels of Abstraction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077912" x="827087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 level: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describes how a record (e.g., customer) is stored.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level: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describes data stored in database, and the relationships among the data.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type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record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string;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string;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string;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 integer;</a:t>
            </a:r>
          </a:p>
          <a:p>
            <a:pPr algn="l" rtl="0" lvl="4" marR="0" indent="-234950" marL="17716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 level: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application programs hide details of data types.  Views can also hide information (such as an employee’s salary) for security purposes.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 of Data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y="1176337" x="777875"/>
            <a:ext cy="396874" cx="45243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architecture for a database system 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95461" x="1169987"/>
            <a:ext cy="4333875" cx="740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Instances and Schemas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077912" x="827087"/>
            <a:ext cy="4876799" cx="81089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to types and variables in programming languages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6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</a:t>
            </a:r>
            <a:r>
              <a:rPr strike="noStrike" u="none" b="0" cap="none" baseline="0" sz="16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the logical structure of the database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The database consists of information about a set of customers and accounts and the relationship between them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Analogous to type information of a variable in a program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 schema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database design at the physical level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schema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database design at the logical level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6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Instance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the actual content of the database at a particular point in time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Analogous to the value of a variable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6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 Data Independence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the ability to modify the physical schema without changing the logical schema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Applications depend on the logical schema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general, the interfaces between the various levels and components should be well defined so that changes in some parts do not seriously influence others.</a:t>
            </a:r>
          </a:p>
          <a:p>
            <a:pPr algn="l" rtl="0" lvl="0" marR="0" indent="-251459" marL="34290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Models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092200" x="855662"/>
            <a:ext cy="4972049" cx="7435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collection of tools for describing 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relationships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semantics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constraints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model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Entity-Relationship data model (mainly for database design)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Object-based data models (Object-oriented and Object-relational)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Semistructured data model  (XML)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older models:</a:t>
            </a:r>
          </a:p>
          <a:p>
            <a:pPr algn="l" rtl="0" lvl="1" marR="0" indent="-285750" marL="742950">
              <a:lnSpc>
                <a:spcPct val="75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model  </a:t>
            </a:r>
          </a:p>
          <a:p>
            <a:pPr algn="l" rtl="0" lvl="1" marR="0" indent="-285750" marL="742950">
              <a:lnSpc>
                <a:spcPct val="75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Hierarchical model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3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