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971925" y="0"/>
            <a:ext cx="3038475" cy="465137"/>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6" name="Shape 6"/>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831261"/>
            <a:ext cx="3038475" cy="465137"/>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971925" y="8831261"/>
            <a:ext cx="3038475" cy="465137"/>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 name="Shape 24"/>
        <p:cNvGrpSpPr/>
        <p:nvPr/>
      </p:nvGrpSpPr>
      <p:grpSpPr>
        <a:xfrm>
          <a:off x="0" y="0"/>
          <a:ext cx="0" cy="0"/>
          <a:chOff x="0" y="0"/>
          <a:chExt cx="0" cy="0"/>
        </a:xfrm>
      </p:grpSpPr>
      <p:sp>
        <p:nvSpPr>
          <p:cNvPr id="25" name="Shape 2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6" name="Shape 2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28" name="Shape 12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36" name="Shape 13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177" name="Shape 177"/>
          <p:cNvSpPr/>
          <p:nvPr>
            <p:ph idx="2" type="sldImg"/>
          </p:nvPr>
        </p:nvSpPr>
        <p:spPr>
          <a:xfrm>
            <a:off x="1182687" y="698500"/>
            <a:ext cx="4645024" cy="34829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8" name="Shape 178"/>
          <p:cNvSpPr txBox="1"/>
          <p:nvPr>
            <p:ph idx="1" type="body"/>
          </p:nvPr>
        </p:nvSpPr>
        <p:spPr>
          <a:xfrm>
            <a:off x="935037" y="4416425"/>
            <a:ext cx="5140324" cy="4183061"/>
          </a:xfrm>
          <a:prstGeom prst="rect">
            <a:avLst/>
          </a:prstGeom>
          <a:noFill/>
          <a:ln>
            <a:noFill/>
          </a:ln>
        </p:spPr>
        <p:txBody>
          <a:bodyPr anchorCtr="0" anchor="t" bIns="46900" lIns="93800" rIns="93800" tIns="4690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36" name="Shape 3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7" name="Shape 3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24" name="Shape 22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40" name="Shape 24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48" name="Shape 24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55" name="Shape 25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5" name="Shape 4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79" name="Shape 27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87" name="Shape 28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95" name="Shape 29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03" name="Shape 30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11" name="Shape 31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19" name="Shape 31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27" name="Shape 32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35" name="Shape 33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53" name="Shape 53"/>
          <p:cNvSpPr/>
          <p:nvPr>
            <p:ph idx="2" type="sldImg"/>
          </p:nvPr>
        </p:nvSpPr>
        <p:spPr>
          <a:xfrm>
            <a:off x="1182687" y="698500"/>
            <a:ext cx="4645024" cy="34829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4" name="Shape 54"/>
          <p:cNvSpPr txBox="1"/>
          <p:nvPr>
            <p:ph idx="1" type="body"/>
          </p:nvPr>
        </p:nvSpPr>
        <p:spPr>
          <a:xfrm>
            <a:off x="935037" y="4416425"/>
            <a:ext cx="5140324" cy="4183061"/>
          </a:xfrm>
          <a:prstGeom prst="rect">
            <a:avLst/>
          </a:prstGeom>
          <a:noFill/>
          <a:ln>
            <a:noFill/>
          </a:ln>
        </p:spPr>
        <p:txBody>
          <a:bodyPr anchorCtr="0" anchor="t" bIns="46900" lIns="93800" rIns="93800" tIns="46900">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343" name="Shape 34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44" name="Shape 34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61" name="Shape 6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69" name="Shape 6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78" name="Shape 7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9" name="Shape 19"/>
        <p:cNvGrpSpPr/>
        <p:nvPr/>
      </p:nvGrpSpPr>
      <p:grpSpPr>
        <a:xfrm>
          <a:off x="0" y="0"/>
          <a:ext cx="0" cy="0"/>
          <a:chOff x="0" y="0"/>
          <a:chExt cx="0" cy="0"/>
        </a:xfrm>
      </p:grpSpPr>
      <p:sp>
        <p:nvSpPr>
          <p:cNvPr id="20" name="Shape 20"/>
          <p:cNvSpPr txBox="1"/>
          <p:nvPr>
            <p:ph type="title"/>
          </p:nvPr>
        </p:nvSpPr>
        <p:spPr>
          <a:xfrm>
            <a:off x="571500" y="304800"/>
            <a:ext cx="7772400" cy="1143000"/>
          </a:xfrm>
          <a:prstGeom prst="rect">
            <a:avLst/>
          </a:prstGeom>
          <a:noFill/>
          <a:ln>
            <a:noFill/>
          </a:ln>
        </p:spPr>
        <p:txBody>
          <a:bodyPr anchorCtr="0" anchor="b"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21" name="Shape 21"/>
          <p:cNvSpPr txBox="1"/>
          <p:nvPr>
            <p:ph idx="1" type="body"/>
          </p:nvPr>
        </p:nvSpPr>
        <p:spPr>
          <a:xfrm>
            <a:off x="571500" y="1676400"/>
            <a:ext cx="8001000" cy="4495800"/>
          </a:xfrm>
          <a:prstGeom prst="rect">
            <a:avLst/>
          </a:prstGeom>
          <a:noFill/>
          <a:ln>
            <a:noFill/>
          </a:ln>
        </p:spPr>
        <p:txBody>
          <a:bodyPr anchorCtr="0" anchor="t" bIns="91425" lIns="91425" rIns="91425" tIns="91425"/>
          <a:lstStyle>
            <a:lvl1pPr indent="-91440" lvl="0" marL="342900" rtl="0" algn="l">
              <a:spcBef>
                <a:spcPts val="720"/>
              </a:spcBef>
              <a:spcAft>
                <a:spcPts val="0"/>
              </a:spcAft>
              <a:buClr>
                <a:schemeClr val="lt1"/>
              </a:buClr>
              <a:buFont typeface="Arimo"/>
              <a:buChar char="•"/>
              <a:defRPr/>
            </a:lvl1pPr>
            <a:lvl2pPr indent="-82550" lvl="1" marL="742950" rtl="0" algn="l">
              <a:spcBef>
                <a:spcPts val="640"/>
              </a:spcBef>
              <a:spcAft>
                <a:spcPts val="0"/>
              </a:spcAft>
              <a:buClr>
                <a:srgbClr val="CCECFF"/>
              </a:buClr>
              <a:buFont typeface="Arimo"/>
              <a:buChar char="•"/>
              <a:defRPr/>
            </a:lvl2pPr>
            <a:lvl3pPr indent="-50800" lvl="2" marL="1143000" rtl="0" algn="l">
              <a:spcBef>
                <a:spcPts val="560"/>
              </a:spcBef>
              <a:spcAft>
                <a:spcPts val="0"/>
              </a:spcAft>
              <a:buClr>
                <a:schemeClr val="lt1"/>
              </a:buClr>
              <a:buFont typeface="Arimo"/>
              <a:buChar char="•"/>
              <a:defRPr/>
            </a:lvl3pPr>
            <a:lvl4pPr indent="-76200" lvl="3" marL="1600200" rtl="0" algn="l">
              <a:spcBef>
                <a:spcPts val="480"/>
              </a:spcBef>
              <a:spcAft>
                <a:spcPts val="0"/>
              </a:spcAft>
              <a:buClr>
                <a:schemeClr val="lt1"/>
              </a:buClr>
              <a:buFont typeface="Arimo"/>
              <a:buChar char="•"/>
              <a:defRPr/>
            </a:lvl4pPr>
            <a:lvl5pPr indent="-101600" lvl="4" marL="2057400" rtl="0" algn="l">
              <a:spcBef>
                <a:spcPts val="400"/>
              </a:spcBef>
              <a:spcAft>
                <a:spcPts val="0"/>
              </a:spcAft>
              <a:buClr>
                <a:srgbClr val="CCECFF"/>
              </a:buClr>
              <a:buFont typeface="Arimo"/>
              <a:buChar char="•"/>
              <a:defRPr/>
            </a:lvl5pPr>
            <a:lvl6pPr indent="-101600" lvl="5" marL="2514600" rtl="0" algn="l">
              <a:spcBef>
                <a:spcPts val="400"/>
              </a:spcBef>
              <a:spcAft>
                <a:spcPts val="0"/>
              </a:spcAft>
              <a:buClr>
                <a:srgbClr val="CCECFF"/>
              </a:buClr>
              <a:buFont typeface="Arimo"/>
              <a:buChar char="•"/>
              <a:defRPr/>
            </a:lvl6pPr>
            <a:lvl7pPr indent="-101600" lvl="6" marL="2971800" rtl="0" algn="l">
              <a:spcBef>
                <a:spcPts val="400"/>
              </a:spcBef>
              <a:spcAft>
                <a:spcPts val="0"/>
              </a:spcAft>
              <a:buClr>
                <a:srgbClr val="CCECFF"/>
              </a:buClr>
              <a:buFont typeface="Arimo"/>
              <a:buChar char="•"/>
              <a:defRPr/>
            </a:lvl7pPr>
            <a:lvl8pPr indent="-101600" lvl="7" marL="3429000" rtl="0" algn="l">
              <a:spcBef>
                <a:spcPts val="400"/>
              </a:spcBef>
              <a:spcAft>
                <a:spcPts val="0"/>
              </a:spcAft>
              <a:buClr>
                <a:srgbClr val="CCECFF"/>
              </a:buClr>
              <a:buFont typeface="Arimo"/>
              <a:buChar char="•"/>
              <a:defRPr/>
            </a:lvl8pPr>
            <a:lvl9pPr indent="-101600" lvl="8" marL="3886200" rtl="0" algn="l">
              <a:spcBef>
                <a:spcPts val="400"/>
              </a:spcBef>
              <a:spcAft>
                <a:spcPts val="0"/>
              </a:spcAft>
              <a:buClr>
                <a:srgbClr val="CCECFF"/>
              </a:buClr>
              <a:buFont typeface="Arimo"/>
              <a:buChar char="•"/>
              <a:defRPr/>
            </a:lvl9pPr>
          </a:lstStyle>
          <a:p/>
        </p:txBody>
      </p:sp>
      <p:sp>
        <p:nvSpPr>
          <p:cNvPr id="22" name="Shape 22"/>
          <p:cNvSpPr txBox="1"/>
          <p:nvPr>
            <p:ph idx="11" type="ftr"/>
          </p:nvPr>
        </p:nvSpPr>
        <p:spPr>
          <a:xfrm>
            <a:off x="1752600" y="6248400"/>
            <a:ext cx="6324600" cy="457200"/>
          </a:xfrm>
          <a:prstGeom prst="rect">
            <a:avLst/>
          </a:prstGeom>
          <a:noFill/>
          <a:ln>
            <a:noFill/>
          </a:ln>
        </p:spPr>
        <p:txBody>
          <a:bodyPr anchorCtr="0" anchor="b" bIns="91425" lIns="91425" rIns="91425" tIns="91425"/>
          <a:lstStyle>
            <a:lvl1pPr indent="0" lvl="0" marL="0" marR="0" rtl="0" algn="r">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23" name="Shape 23"/>
          <p:cNvSpPr txBox="1"/>
          <p:nvPr>
            <p:ph idx="12" type="sldNum"/>
          </p:nvPr>
        </p:nvSpPr>
        <p:spPr>
          <a:xfrm>
            <a:off x="0" y="6400800"/>
            <a:ext cx="762000" cy="457200"/>
          </a:xfrm>
          <a:prstGeom prst="rect">
            <a:avLst/>
          </a:prstGeom>
          <a:noFill/>
          <a:ln>
            <a:noFill/>
          </a:ln>
        </p:spPr>
        <p:txBody>
          <a:bodyPr anchorCtr="0" anchor="b"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1.jpg"/><Relationship Id="rId2" Type="http://schemas.openxmlformats.org/officeDocument/2006/relationships/image" Target="../media/image00.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571500" y="304800"/>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11" name="Shape 11"/>
          <p:cNvSpPr txBox="1"/>
          <p:nvPr>
            <p:ph idx="1" type="body"/>
          </p:nvPr>
        </p:nvSpPr>
        <p:spPr>
          <a:xfrm>
            <a:off x="571500" y="1676400"/>
            <a:ext cx="8001000" cy="4495800"/>
          </a:xfrm>
          <a:prstGeom prst="rect">
            <a:avLst/>
          </a:prstGeom>
          <a:noFill/>
          <a:ln>
            <a:noFill/>
          </a:ln>
        </p:spPr>
        <p:txBody>
          <a:bodyPr anchorCtr="0" anchor="t" bIns="91425" lIns="91425" rIns="91425" tIns="91425"/>
          <a:lstStyle>
            <a:lvl1pPr indent="-91440" lvl="0" marL="342900" marR="0" rtl="0" algn="l">
              <a:spcBef>
                <a:spcPts val="720"/>
              </a:spcBef>
              <a:spcAft>
                <a:spcPts val="0"/>
              </a:spcAft>
              <a:buClr>
                <a:schemeClr val="lt1"/>
              </a:buClr>
              <a:buFont typeface="Arimo"/>
              <a:buChar char="•"/>
              <a:defRPr/>
            </a:lvl1pPr>
            <a:lvl2pPr indent="-82550" lvl="1" marL="742950" marR="0" rtl="0" algn="l">
              <a:spcBef>
                <a:spcPts val="640"/>
              </a:spcBef>
              <a:spcAft>
                <a:spcPts val="0"/>
              </a:spcAft>
              <a:buClr>
                <a:srgbClr val="CCECFF"/>
              </a:buClr>
              <a:buFont typeface="Arimo"/>
              <a:buChar char="•"/>
              <a:defRPr/>
            </a:lvl2pPr>
            <a:lvl3pPr indent="-50800" lvl="2" marL="1143000" marR="0" rtl="0" algn="l">
              <a:spcBef>
                <a:spcPts val="560"/>
              </a:spcBef>
              <a:spcAft>
                <a:spcPts val="0"/>
              </a:spcAft>
              <a:buClr>
                <a:schemeClr val="lt1"/>
              </a:buClr>
              <a:buFont typeface="Arimo"/>
              <a:buChar char="•"/>
              <a:defRPr/>
            </a:lvl3pPr>
            <a:lvl4pPr indent="-76200" lvl="3" marL="1600200" marR="0" rtl="0" algn="l">
              <a:spcBef>
                <a:spcPts val="480"/>
              </a:spcBef>
              <a:spcAft>
                <a:spcPts val="0"/>
              </a:spcAft>
              <a:buClr>
                <a:schemeClr val="lt1"/>
              </a:buClr>
              <a:buFont typeface="Arimo"/>
              <a:buChar char="•"/>
              <a:defRPr/>
            </a:lvl4pPr>
            <a:lvl5pPr indent="-101600" lvl="4" marL="2057400" marR="0" rtl="0" algn="l">
              <a:spcBef>
                <a:spcPts val="400"/>
              </a:spcBef>
              <a:spcAft>
                <a:spcPts val="0"/>
              </a:spcAft>
              <a:buClr>
                <a:srgbClr val="CCECFF"/>
              </a:buClr>
              <a:buFont typeface="Arimo"/>
              <a:buChar char="•"/>
              <a:defRPr/>
            </a:lvl5pPr>
            <a:lvl6pPr indent="-101600" lvl="5" marL="2514600" marR="0" rtl="0" algn="l">
              <a:spcBef>
                <a:spcPts val="400"/>
              </a:spcBef>
              <a:spcAft>
                <a:spcPts val="0"/>
              </a:spcAft>
              <a:buClr>
                <a:srgbClr val="CCECFF"/>
              </a:buClr>
              <a:buFont typeface="Arimo"/>
              <a:buChar char="•"/>
              <a:defRPr/>
            </a:lvl6pPr>
            <a:lvl7pPr indent="-101600" lvl="6" marL="2971800" marR="0" rtl="0" algn="l">
              <a:spcBef>
                <a:spcPts val="400"/>
              </a:spcBef>
              <a:spcAft>
                <a:spcPts val="0"/>
              </a:spcAft>
              <a:buClr>
                <a:srgbClr val="CCECFF"/>
              </a:buClr>
              <a:buFont typeface="Arimo"/>
              <a:buChar char="•"/>
              <a:defRPr/>
            </a:lvl7pPr>
            <a:lvl8pPr indent="-101600" lvl="7" marL="3429000" marR="0" rtl="0" algn="l">
              <a:spcBef>
                <a:spcPts val="400"/>
              </a:spcBef>
              <a:spcAft>
                <a:spcPts val="0"/>
              </a:spcAft>
              <a:buClr>
                <a:srgbClr val="CCECFF"/>
              </a:buClr>
              <a:buFont typeface="Arimo"/>
              <a:buChar char="•"/>
              <a:defRPr/>
            </a:lvl8pPr>
            <a:lvl9pPr indent="-101600" lvl="8" marL="3886200" marR="0" rtl="0" algn="l">
              <a:spcBef>
                <a:spcPts val="400"/>
              </a:spcBef>
              <a:spcAft>
                <a:spcPts val="0"/>
              </a:spcAft>
              <a:buClr>
                <a:srgbClr val="CCECFF"/>
              </a:buClr>
              <a:buFont typeface="Arimo"/>
              <a:buChar char="•"/>
              <a:defRPr/>
            </a:lvl9pPr>
          </a:lstStyle>
          <a:p/>
        </p:txBody>
      </p:sp>
      <p:cxnSp>
        <p:nvCxnSpPr>
          <p:cNvPr id="12" name="Shape 12"/>
          <p:cNvCxnSpPr/>
          <p:nvPr/>
        </p:nvCxnSpPr>
        <p:spPr>
          <a:xfrm rot="10800000">
            <a:off x="8593136" y="3427411"/>
            <a:ext cx="0" cy="3286124"/>
          </a:xfrm>
          <a:prstGeom prst="straightConnector1">
            <a:avLst/>
          </a:prstGeom>
          <a:noFill/>
          <a:ln cap="rnd" cmpd="sng" w="9525">
            <a:solidFill>
              <a:schemeClr val="lt1"/>
            </a:solidFill>
            <a:prstDash val="solid"/>
            <a:miter/>
            <a:headEnd len="med" w="med" type="none"/>
            <a:tailEnd len="med" w="med" type="none"/>
          </a:ln>
        </p:spPr>
      </p:cxnSp>
      <p:sp>
        <p:nvSpPr>
          <p:cNvPr id="13" name="Shape 13"/>
          <p:cNvSpPr/>
          <p:nvPr/>
        </p:nvSpPr>
        <p:spPr>
          <a:xfrm flipH="1" rot="10800000">
            <a:off x="8494711" y="6034087"/>
            <a:ext cx="192087" cy="193674"/>
          </a:xfrm>
          <a:custGeom>
            <a:pathLst>
              <a:path extrusionOk="0" h="43201" w="43196">
                <a:moveTo>
                  <a:pt x="21115" y="6"/>
                </a:moveTo>
                <a:cubicBezTo>
                  <a:pt x="21275" y="2"/>
                  <a:pt x="21435" y="0"/>
                  <a:pt x="21596" y="1"/>
                </a:cubicBezTo>
                <a:cubicBezTo>
                  <a:pt x="33525" y="1"/>
                  <a:pt x="43196" y="9671"/>
                  <a:pt x="43196" y="21601"/>
                </a:cubicBezTo>
                <a:cubicBezTo>
                  <a:pt x="43196" y="33530"/>
                  <a:pt x="33525" y="43201"/>
                  <a:pt x="21596" y="43201"/>
                </a:cubicBezTo>
                <a:cubicBezTo>
                  <a:pt x="9844" y="43201"/>
                  <a:pt x="248" y="33806"/>
                  <a:pt x="0" y="22057"/>
                </a:cubicBezTo>
                <a:moveTo>
                  <a:pt x="21115" y="6"/>
                </a:moveTo>
                <a:cubicBezTo>
                  <a:pt x="21275" y="2"/>
                  <a:pt x="21435" y="0"/>
                  <a:pt x="21596" y="1"/>
                </a:cubicBezTo>
                <a:cubicBezTo>
                  <a:pt x="33525" y="1"/>
                  <a:pt x="43196" y="9671"/>
                  <a:pt x="43196" y="21601"/>
                </a:cubicBezTo>
                <a:cubicBezTo>
                  <a:pt x="43196" y="33530"/>
                  <a:pt x="33525" y="43201"/>
                  <a:pt x="21596" y="43201"/>
                </a:cubicBezTo>
                <a:cubicBezTo>
                  <a:pt x="9844" y="43201"/>
                  <a:pt x="248" y="33806"/>
                  <a:pt x="0" y="22057"/>
                </a:cubicBezTo>
                <a:lnTo>
                  <a:pt x="21596" y="21601"/>
                </a:lnTo>
                <a:close/>
              </a:path>
            </a:pathLst>
          </a:custGeom>
          <a:noFill/>
          <a:ln cap="rnd"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4" name="Shape 14"/>
          <p:cNvSpPr txBox="1"/>
          <p:nvPr>
            <p:ph idx="11" type="ftr"/>
          </p:nvPr>
        </p:nvSpPr>
        <p:spPr>
          <a:xfrm>
            <a:off x="1752600" y="6248400"/>
            <a:ext cx="6324600" cy="457200"/>
          </a:xfrm>
          <a:prstGeom prst="rect">
            <a:avLst/>
          </a:prstGeom>
          <a:noFill/>
          <a:ln>
            <a:noFill/>
          </a:ln>
        </p:spPr>
        <p:txBody>
          <a:bodyPr anchorCtr="0" anchor="b" bIns="91425" lIns="91425" rIns="91425" tIns="91425"/>
          <a:lstStyle>
            <a:lvl1pPr indent="0" lvl="0" marL="0" marR="0" rtl="0" algn="r">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5" name="Shape 15"/>
          <p:cNvSpPr txBox="1"/>
          <p:nvPr>
            <p:ph idx="12" type="sldNum"/>
          </p:nvPr>
        </p:nvSpPr>
        <p:spPr>
          <a:xfrm>
            <a:off x="0" y="6400800"/>
            <a:ext cx="762000" cy="457200"/>
          </a:xfrm>
          <a:prstGeom prst="rect">
            <a:avLst/>
          </a:prstGeom>
          <a:noFill/>
          <a:ln>
            <a:noFill/>
          </a:ln>
        </p:spPr>
        <p:txBody>
          <a:bodyPr anchorCtr="0" anchor="b"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cxnSp>
        <p:nvCxnSpPr>
          <p:cNvPr id="16" name="Shape 16"/>
          <p:cNvCxnSpPr/>
          <p:nvPr/>
        </p:nvCxnSpPr>
        <p:spPr>
          <a:xfrm rot="10800000">
            <a:off x="990599" y="6248400"/>
            <a:ext cx="7086600" cy="0"/>
          </a:xfrm>
          <a:prstGeom prst="straightConnector1">
            <a:avLst/>
          </a:prstGeom>
          <a:noFill/>
          <a:ln cap="rnd" cmpd="sng" w="9525">
            <a:solidFill>
              <a:srgbClr val="000066"/>
            </a:solidFill>
            <a:prstDash val="solid"/>
            <a:miter/>
            <a:headEnd len="med" w="med" type="none"/>
            <a:tailEnd len="med" w="med" type="none"/>
          </a:ln>
        </p:spPr>
      </p:cxnSp>
      <p:pic>
        <p:nvPicPr>
          <p:cNvPr id="17" name="Shape 17"/>
          <p:cNvPicPr preferRelativeResize="0"/>
          <p:nvPr/>
        </p:nvPicPr>
        <p:blipFill rotWithShape="1">
          <a:blip r:embed="rId1">
            <a:alphaModFix/>
          </a:blip>
          <a:srcRect b="13512" l="13482" r="12358" t="5404"/>
          <a:stretch/>
        </p:blipFill>
        <p:spPr>
          <a:xfrm>
            <a:off x="8420100" y="6045200"/>
            <a:ext cx="558799" cy="762000"/>
          </a:xfrm>
          <a:prstGeom prst="rect">
            <a:avLst/>
          </a:prstGeom>
          <a:solidFill>
            <a:schemeClr val="folHlink"/>
          </a:solidFill>
          <a:ln>
            <a:noFill/>
          </a:ln>
        </p:spPr>
      </p:pic>
      <p:pic>
        <p:nvPicPr>
          <p:cNvPr id="18" name="Shape 18"/>
          <p:cNvPicPr preferRelativeResize="0"/>
          <p:nvPr/>
        </p:nvPicPr>
        <p:blipFill rotWithShape="1">
          <a:blip r:embed="rId2">
            <a:alphaModFix/>
          </a:blip>
          <a:srcRect b="0" l="0" r="0" t="0"/>
          <a:stretch/>
        </p:blipFill>
        <p:spPr>
          <a:xfrm>
            <a:off x="152400" y="1371600"/>
            <a:ext cx="8809036" cy="4000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0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0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0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 name="Shape 27"/>
        <p:cNvGrpSpPr/>
        <p:nvPr/>
      </p:nvGrpSpPr>
      <p:grpSpPr>
        <a:xfrm>
          <a:off x="0" y="0"/>
          <a:ext cx="0" cy="0"/>
          <a:chOff x="0" y="0"/>
          <a:chExt cx="0" cy="0"/>
        </a:xfrm>
      </p:grpSpPr>
      <p:sp>
        <p:nvSpPr>
          <p:cNvPr id="28" name="Shape 28"/>
          <p:cNvSpPr txBox="1"/>
          <p:nvPr/>
        </p:nvSpPr>
        <p:spPr>
          <a:xfrm>
            <a:off x="1371600" y="6248400"/>
            <a:ext cx="6705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9" name="Shape 29"/>
          <p:cNvSpPr txBox="1"/>
          <p:nvPr/>
        </p:nvSpPr>
        <p:spPr>
          <a:xfrm>
            <a:off x="0" y="6400800"/>
            <a:ext cx="9144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11-1</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30" name="Shape 30"/>
          <p:cNvSpPr txBox="1"/>
          <p:nvPr>
            <p:ph idx="4294967295" type="ctrTitle"/>
          </p:nvPr>
        </p:nvSpPr>
        <p:spPr>
          <a:xfrm>
            <a:off x="533400" y="1371600"/>
            <a:ext cx="7924799"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333399"/>
              </a:buClr>
              <a:buSzPct val="25000"/>
              <a:buFont typeface="Arimo"/>
              <a:buNone/>
            </a:pPr>
            <a:r>
              <a:rPr b="1" i="0" lang="en-US" sz="4400" u="none" cap="none" strike="noStrike">
                <a:solidFill>
                  <a:srgbClr val="333399"/>
                </a:solidFill>
                <a:latin typeface="Arimo"/>
                <a:ea typeface="Arimo"/>
                <a:cs typeface="Arimo"/>
                <a:sym typeface="Arimo"/>
              </a:rPr>
              <a:t>Systems Analysis and Design</a:t>
            </a:r>
          </a:p>
        </p:txBody>
      </p:sp>
      <p:sp>
        <p:nvSpPr>
          <p:cNvPr id="31" name="Shape 31"/>
          <p:cNvSpPr/>
          <p:nvPr/>
        </p:nvSpPr>
        <p:spPr>
          <a:xfrm>
            <a:off x="4594225" y="1401762"/>
            <a:ext cx="46036" cy="12699"/>
          </a:xfrm>
          <a:prstGeom prst="ellipse">
            <a:avLst/>
          </a:prstGeom>
          <a:solidFill>
            <a:srgbClr val="8C8C8C"/>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32" name="Shape 32"/>
          <p:cNvSpPr txBox="1"/>
          <p:nvPr/>
        </p:nvSpPr>
        <p:spPr>
          <a:xfrm>
            <a:off x="4464050" y="779462"/>
            <a:ext cx="38099" cy="7937"/>
          </a:xfrm>
          <a:prstGeom prst="rect">
            <a:avLst/>
          </a:prstGeom>
          <a:solidFill>
            <a:srgbClr val="FBFBD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33" name="Shape 33"/>
          <p:cNvSpPr txBox="1"/>
          <p:nvPr>
            <p:ph idx="4294967295" type="subTitle"/>
          </p:nvPr>
        </p:nvSpPr>
        <p:spPr>
          <a:xfrm>
            <a:off x="533400" y="3200400"/>
            <a:ext cx="7696199" cy="22860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lt1"/>
              </a:buClr>
              <a:buSzPct val="25000"/>
              <a:buFont typeface="Arimo"/>
              <a:buNone/>
            </a:pPr>
            <a:r>
              <a:rPr b="0" i="0" lang="en-US" sz="2400" u="none" cap="none" strike="noStrike">
                <a:solidFill>
                  <a:srgbClr val="333399"/>
                </a:solidFill>
                <a:latin typeface="Arimo"/>
                <a:ea typeface="Arimo"/>
                <a:cs typeface="Arimo"/>
                <a:sym typeface="Arimo"/>
              </a:rPr>
              <a:t>Alan Dennis, Barbara Haley Wixom, and Roberta Roth</a:t>
            </a:r>
            <a:br>
              <a:rPr b="0" i="0" lang="en-US" sz="2400" u="none" cap="none" strike="noStrike">
                <a:solidFill>
                  <a:srgbClr val="333399"/>
                </a:solidFill>
                <a:latin typeface="Arimo"/>
                <a:ea typeface="Arimo"/>
                <a:cs typeface="Arimo"/>
                <a:sym typeface="Arimo"/>
              </a:rPr>
            </a:br>
            <a:r>
              <a:rPr b="0" i="0" lang="en-US" sz="2400" u="none" cap="none" strike="noStrike">
                <a:solidFill>
                  <a:srgbClr val="333399"/>
                </a:solidFill>
                <a:latin typeface="Arimo"/>
                <a:ea typeface="Arimo"/>
                <a:cs typeface="Arimo"/>
                <a:sym typeface="Arimo"/>
              </a:rPr>
              <a:t>John Wiley &amp; Sons, Inc.</a:t>
            </a:r>
          </a:p>
          <a:p>
            <a:pPr indent="0" lvl="0" marL="0" marR="0" rtl="0" algn="l">
              <a:lnSpc>
                <a:spcPct val="80000"/>
              </a:lnSpc>
              <a:spcBef>
                <a:spcPts val="560"/>
              </a:spcBef>
              <a:spcAft>
                <a:spcPts val="0"/>
              </a:spcAft>
              <a:buClr>
                <a:schemeClr val="lt1"/>
              </a:buClr>
              <a:buSzPct val="25000"/>
              <a:buFont typeface="Arimo"/>
              <a:buNone/>
            </a:pPr>
            <a:br>
              <a:rPr b="0" i="0" lang="en-US" sz="2800" u="none" cap="none" strike="noStrike">
                <a:solidFill>
                  <a:srgbClr val="333399"/>
                </a:solidFill>
                <a:latin typeface="Arimo"/>
                <a:ea typeface="Arimo"/>
                <a:cs typeface="Arimo"/>
                <a:sym typeface="Arimo"/>
              </a:rPr>
            </a:br>
          </a:p>
          <a:p>
            <a:pPr indent="0" lvl="0" marL="0" marR="0" rtl="0" algn="l">
              <a:lnSpc>
                <a:spcPct val="80000"/>
              </a:lnSpc>
              <a:spcBef>
                <a:spcPts val="480"/>
              </a:spcBef>
              <a:spcAft>
                <a:spcPts val="0"/>
              </a:spcAft>
              <a:buClr>
                <a:schemeClr val="lt1"/>
              </a:buClr>
              <a:buSzPct val="25000"/>
              <a:buFont typeface="Arimo"/>
              <a:buNone/>
            </a:pPr>
            <a:r>
              <a:rPr b="1" i="0" lang="en-US" sz="2400" u="none" cap="none" strike="noStrike">
                <a:solidFill>
                  <a:srgbClr val="CC0000"/>
                </a:solidFill>
                <a:latin typeface="Arimo"/>
                <a:ea typeface="Arimo"/>
                <a:cs typeface="Arimo"/>
                <a:sym typeface="Arimo"/>
              </a:rPr>
              <a:t>Slides by Candace S. Garrod</a:t>
            </a:r>
          </a:p>
          <a:p>
            <a:pPr indent="0" lvl="0" marL="0" marR="0" rtl="0" algn="l">
              <a:lnSpc>
                <a:spcPct val="80000"/>
              </a:lnSpc>
              <a:spcBef>
                <a:spcPts val="400"/>
              </a:spcBef>
              <a:spcAft>
                <a:spcPts val="0"/>
              </a:spcAft>
              <a:buClr>
                <a:schemeClr val="lt1"/>
              </a:buClr>
              <a:buSzPct val="25000"/>
              <a:buFont typeface="Arimo"/>
              <a:buNone/>
            </a:pPr>
            <a:r>
              <a:rPr b="0" i="0" lang="en-US" sz="2000" u="none" cap="none" strike="noStrike">
                <a:solidFill>
                  <a:srgbClr val="CC0000"/>
                </a:solidFill>
                <a:latin typeface="Arimo"/>
                <a:ea typeface="Arimo"/>
                <a:cs typeface="Arimo"/>
                <a:sym typeface="Arimo"/>
              </a:rPr>
              <a:t>                     Red Rocks Community College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 name="Shape 104"/>
        <p:cNvGrpSpPr/>
        <p:nvPr/>
      </p:nvGrpSpPr>
      <p:grpSpPr>
        <a:xfrm>
          <a:off x="0" y="0"/>
          <a:ext cx="0" cy="0"/>
          <a:chOff x="0" y="0"/>
          <a:chExt cx="0" cy="0"/>
        </a:xfrm>
      </p:grpSpPr>
      <p:sp>
        <p:nvSpPr>
          <p:cNvPr id="105" name="Shape 105"/>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Database Types</a:t>
            </a:r>
          </a:p>
        </p:txBody>
      </p:sp>
      <p:sp>
        <p:nvSpPr>
          <p:cNvPr id="106" name="Shape 106"/>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lt1"/>
              </a:buClr>
              <a:buSzPct val="109999"/>
              <a:buFont typeface="Arimo"/>
              <a:buChar char="•"/>
            </a:pPr>
            <a:r>
              <a:rPr b="1" i="0" lang="en-US" sz="3600" u="none" cap="none" strike="noStrike">
                <a:solidFill>
                  <a:srgbClr val="6666FF"/>
                </a:solidFill>
                <a:latin typeface="Arimo"/>
                <a:ea typeface="Arimo"/>
                <a:cs typeface="Arimo"/>
                <a:sym typeface="Arimo"/>
              </a:rPr>
              <a:t>Legacy database</a:t>
            </a:r>
          </a:p>
          <a:p>
            <a:pPr indent="-285750" lvl="1" marL="742950" marR="0" rtl="0" algn="l">
              <a:lnSpc>
                <a:spcPct val="90000"/>
              </a:lnSpc>
              <a:spcBef>
                <a:spcPts val="640"/>
              </a:spcBef>
              <a:spcAft>
                <a:spcPts val="0"/>
              </a:spcAft>
              <a:buClr>
                <a:srgbClr val="CCECFF"/>
              </a:buClr>
              <a:buSzPct val="100000"/>
              <a:buFont typeface="Arimo"/>
              <a:buChar char="•"/>
            </a:pPr>
            <a:r>
              <a:rPr b="0" i="0" lang="en-US" sz="3200" u="none" cap="none" strike="noStrike">
                <a:solidFill>
                  <a:srgbClr val="333399"/>
                </a:solidFill>
                <a:latin typeface="Arimo"/>
                <a:ea typeface="Arimo"/>
                <a:cs typeface="Arimo"/>
                <a:sym typeface="Arimo"/>
              </a:rPr>
              <a:t>Hierarchical (depict parent-child relationships using inverted trees)</a:t>
            </a:r>
          </a:p>
          <a:p>
            <a:pPr indent="-285750" lvl="1" marL="742950" marR="0" rtl="0" algn="l">
              <a:lnSpc>
                <a:spcPct val="90000"/>
              </a:lnSpc>
              <a:spcBef>
                <a:spcPts val="640"/>
              </a:spcBef>
              <a:spcAft>
                <a:spcPts val="0"/>
              </a:spcAft>
              <a:buClr>
                <a:srgbClr val="CCECFF"/>
              </a:buClr>
              <a:buSzPct val="100000"/>
              <a:buFont typeface="Arimo"/>
              <a:buChar char="•"/>
            </a:pPr>
            <a:r>
              <a:rPr b="0" i="0" lang="en-US" sz="3200" u="none" cap="none" strike="noStrike">
                <a:solidFill>
                  <a:srgbClr val="333399"/>
                </a:solidFill>
                <a:latin typeface="Arimo"/>
                <a:ea typeface="Arimo"/>
                <a:cs typeface="Arimo"/>
                <a:sym typeface="Arimo"/>
              </a:rPr>
              <a:t>Network (depict nonhierarchical associations using pointers)</a:t>
            </a:r>
          </a:p>
          <a:p>
            <a:pPr indent="-342900" lvl="0" marL="342900" marR="0" rtl="0" algn="l">
              <a:lnSpc>
                <a:spcPct val="90000"/>
              </a:lnSpc>
              <a:spcBef>
                <a:spcPts val="720"/>
              </a:spcBef>
              <a:spcAft>
                <a:spcPts val="0"/>
              </a:spcAft>
              <a:buClr>
                <a:schemeClr val="lt1"/>
              </a:buClr>
              <a:buSzPct val="109999"/>
              <a:buFont typeface="Arimo"/>
              <a:buChar char="•"/>
            </a:pPr>
            <a:r>
              <a:rPr b="1" i="0" lang="en-US" sz="3600" u="none" cap="none" strike="noStrike">
                <a:solidFill>
                  <a:srgbClr val="6666FF"/>
                </a:solidFill>
                <a:latin typeface="Arimo"/>
                <a:ea typeface="Arimo"/>
                <a:cs typeface="Arimo"/>
                <a:sym typeface="Arimo"/>
              </a:rPr>
              <a:t>Relational database</a:t>
            </a:r>
          </a:p>
          <a:p>
            <a:pPr indent="-342900" lvl="0" marL="342900" marR="0" rtl="0" algn="l">
              <a:lnSpc>
                <a:spcPct val="90000"/>
              </a:lnSpc>
              <a:spcBef>
                <a:spcPts val="720"/>
              </a:spcBef>
              <a:spcAft>
                <a:spcPts val="0"/>
              </a:spcAft>
              <a:buClr>
                <a:schemeClr val="lt1"/>
              </a:buClr>
              <a:buSzPct val="109999"/>
              <a:buFont typeface="Arimo"/>
              <a:buChar char="•"/>
            </a:pPr>
            <a:r>
              <a:rPr b="1" i="0" lang="en-US" sz="3600" u="none" cap="none" strike="noStrike">
                <a:solidFill>
                  <a:srgbClr val="6666FF"/>
                </a:solidFill>
                <a:latin typeface="Arimo"/>
                <a:ea typeface="Arimo"/>
                <a:cs typeface="Arimo"/>
                <a:sym typeface="Arimo"/>
              </a:rPr>
              <a:t>Object database</a:t>
            </a:r>
          </a:p>
          <a:p>
            <a:pPr indent="-342900" lvl="0" marL="342900" marR="0" rtl="0" algn="l">
              <a:lnSpc>
                <a:spcPct val="90000"/>
              </a:lnSpc>
              <a:spcBef>
                <a:spcPts val="720"/>
              </a:spcBef>
              <a:spcAft>
                <a:spcPts val="0"/>
              </a:spcAft>
              <a:buClr>
                <a:schemeClr val="lt1"/>
              </a:buClr>
              <a:buSzPct val="109999"/>
              <a:buFont typeface="Arimo"/>
              <a:buChar char="•"/>
            </a:pPr>
            <a:r>
              <a:rPr b="1" i="0" lang="en-US" sz="3600" u="none" cap="none" strike="noStrike">
                <a:solidFill>
                  <a:srgbClr val="6666FF"/>
                </a:solidFill>
                <a:latin typeface="Arimo"/>
                <a:ea typeface="Arimo"/>
                <a:cs typeface="Arimo"/>
                <a:sym typeface="Arimo"/>
              </a:rPr>
              <a:t>Multidimensional database</a:t>
            </a:r>
          </a:p>
        </p:txBody>
      </p:sp>
      <p:sp>
        <p:nvSpPr>
          <p:cNvPr id="107" name="Shape 107"/>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08" name="Shape 10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 name="Shape 112"/>
        <p:cNvGrpSpPr/>
        <p:nvPr/>
      </p:nvGrpSpPr>
      <p:grpSpPr>
        <a:xfrm>
          <a:off x="0" y="0"/>
          <a:ext cx="0" cy="0"/>
          <a:chOff x="0" y="0"/>
          <a:chExt cx="0" cy="0"/>
        </a:xfrm>
      </p:grpSpPr>
      <p:sp>
        <p:nvSpPr>
          <p:cNvPr id="113" name="Shape 113"/>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Hierarchical Database Example</a:t>
            </a:r>
          </a:p>
        </p:txBody>
      </p:sp>
      <p:sp>
        <p:nvSpPr>
          <p:cNvPr id="114" name="Shape 114"/>
          <p:cNvSpPr txBox="1"/>
          <p:nvPr/>
        </p:nvSpPr>
        <p:spPr>
          <a:xfrm>
            <a:off x="2822575" y="2651125"/>
            <a:ext cx="184149"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pic>
        <p:nvPicPr>
          <p:cNvPr id="115" name="Shape 115"/>
          <p:cNvPicPr preferRelativeResize="0"/>
          <p:nvPr/>
        </p:nvPicPr>
        <p:blipFill rotWithShape="1">
          <a:blip r:embed="rId3">
            <a:alphaModFix/>
          </a:blip>
          <a:srcRect b="25000" l="9803" r="8824" t="25000"/>
          <a:stretch/>
        </p:blipFill>
        <p:spPr>
          <a:xfrm>
            <a:off x="914400" y="1600200"/>
            <a:ext cx="7315200" cy="4495800"/>
          </a:xfrm>
          <a:prstGeom prst="rect">
            <a:avLst/>
          </a:prstGeom>
          <a:noFill/>
          <a:ln>
            <a:noFill/>
          </a:ln>
        </p:spPr>
      </p:pic>
      <p:sp>
        <p:nvSpPr>
          <p:cNvPr id="116" name="Shape 116"/>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17" name="Shape 117"/>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1" name="Shape 121"/>
        <p:cNvGrpSpPr/>
        <p:nvPr/>
      </p:nvGrpSpPr>
      <p:grpSpPr>
        <a:xfrm>
          <a:off x="0" y="0"/>
          <a:ext cx="0" cy="0"/>
          <a:chOff x="0" y="0"/>
          <a:chExt cx="0" cy="0"/>
        </a:xfrm>
      </p:grpSpPr>
      <p:sp>
        <p:nvSpPr>
          <p:cNvPr id="122" name="Shape 122"/>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Network Database Example</a:t>
            </a:r>
          </a:p>
        </p:txBody>
      </p:sp>
      <p:pic>
        <p:nvPicPr>
          <p:cNvPr id="123" name="Shape 123"/>
          <p:cNvPicPr preferRelativeResize="0"/>
          <p:nvPr/>
        </p:nvPicPr>
        <p:blipFill rotWithShape="1">
          <a:blip r:embed="rId3">
            <a:alphaModFix/>
          </a:blip>
          <a:srcRect b="35606" l="9802" r="9803" t="35606"/>
          <a:stretch/>
        </p:blipFill>
        <p:spPr>
          <a:xfrm>
            <a:off x="762000" y="1600200"/>
            <a:ext cx="7696199" cy="4495800"/>
          </a:xfrm>
          <a:prstGeom prst="rect">
            <a:avLst/>
          </a:prstGeom>
          <a:noFill/>
          <a:ln>
            <a:noFill/>
          </a:ln>
        </p:spPr>
      </p:pic>
      <p:sp>
        <p:nvSpPr>
          <p:cNvPr id="124" name="Shape 124"/>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25" name="Shape 125"/>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Relational Database Concepts</a:t>
            </a:r>
          </a:p>
        </p:txBody>
      </p:sp>
      <p:sp>
        <p:nvSpPr>
          <p:cNvPr id="131" name="Shape 131"/>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Popular; easy for developers to use</a:t>
            </a:r>
          </a:p>
          <a:p>
            <a:pPr indent="-342900" lvl="0" marL="342900" marR="0" rtl="0" algn="l">
              <a:lnSpc>
                <a:spcPct val="100000"/>
              </a:lnSpc>
              <a:spcBef>
                <a:spcPts val="640"/>
              </a:spcBef>
              <a:spcAft>
                <a:spcPts val="0"/>
              </a:spcAft>
              <a:buClr>
                <a:schemeClr val="lt1"/>
              </a:buClr>
              <a:buSzPct val="110000"/>
              <a:buFont typeface="Arimo"/>
              <a:buChar char="•"/>
            </a:pPr>
            <a:r>
              <a:rPr b="1" i="0" lang="en-US" sz="3200" u="none" cap="none" strike="noStrike">
                <a:solidFill>
                  <a:srgbClr val="6666FF"/>
                </a:solidFill>
                <a:latin typeface="Arimo"/>
                <a:ea typeface="Arimo"/>
                <a:cs typeface="Arimo"/>
                <a:sym typeface="Arimo"/>
              </a:rPr>
              <a:t>Primary</a:t>
            </a:r>
            <a:r>
              <a:rPr b="0" i="0" lang="en-US" sz="3200" u="none" cap="none" strike="noStrike">
                <a:solidFill>
                  <a:srgbClr val="333399"/>
                </a:solidFill>
                <a:latin typeface="Arimo"/>
                <a:ea typeface="Arimo"/>
                <a:cs typeface="Arimo"/>
                <a:sym typeface="Arimo"/>
              </a:rPr>
              <a:t> and </a:t>
            </a:r>
            <a:r>
              <a:rPr b="1" i="0" lang="en-US" sz="3200" u="none" cap="none" strike="noStrike">
                <a:solidFill>
                  <a:srgbClr val="6666FF"/>
                </a:solidFill>
                <a:latin typeface="Arimo"/>
                <a:ea typeface="Arimo"/>
                <a:cs typeface="Arimo"/>
                <a:sym typeface="Arimo"/>
              </a:rPr>
              <a:t>foreign keys</a:t>
            </a:r>
            <a:r>
              <a:rPr b="0" i="0" lang="en-US" sz="3200" u="none" cap="none" strike="noStrike">
                <a:solidFill>
                  <a:srgbClr val="333399"/>
                </a:solidFill>
                <a:latin typeface="Arimo"/>
                <a:ea typeface="Arimo"/>
                <a:cs typeface="Arimo"/>
                <a:sym typeface="Arimo"/>
              </a:rPr>
              <a:t> used to identify and link tables</a:t>
            </a:r>
          </a:p>
          <a:p>
            <a:pPr indent="-342900" lvl="0" marL="342900" marR="0" rtl="0" algn="l">
              <a:lnSpc>
                <a:spcPct val="100000"/>
              </a:lnSpc>
              <a:spcBef>
                <a:spcPts val="640"/>
              </a:spcBef>
              <a:spcAft>
                <a:spcPts val="0"/>
              </a:spcAft>
              <a:buClr>
                <a:schemeClr val="lt1"/>
              </a:buClr>
              <a:buSzPct val="110000"/>
              <a:buFont typeface="Arimo"/>
              <a:buChar char="•"/>
            </a:pPr>
            <a:r>
              <a:rPr b="1" i="0" lang="en-US" sz="3200" u="none" cap="none" strike="noStrike">
                <a:solidFill>
                  <a:srgbClr val="6666FF"/>
                </a:solidFill>
                <a:latin typeface="Arimo"/>
                <a:ea typeface="Arimo"/>
                <a:cs typeface="Arimo"/>
                <a:sym typeface="Arimo"/>
              </a:rPr>
              <a:t>Referential integrity</a:t>
            </a:r>
            <a:r>
              <a:rPr b="0" i="0" lang="en-US" sz="3200" u="none" cap="none" strike="noStrike">
                <a:solidFill>
                  <a:srgbClr val="333399"/>
                </a:solidFill>
                <a:latin typeface="Arimo"/>
                <a:ea typeface="Arimo"/>
                <a:cs typeface="Arimo"/>
                <a:sym typeface="Arimo"/>
              </a:rPr>
              <a:t> ensures correct and valid table synchronization</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Structured Query Language (</a:t>
            </a:r>
            <a:r>
              <a:rPr b="1" i="0" lang="en-US" sz="3200" u="none" cap="none" strike="noStrike">
                <a:solidFill>
                  <a:srgbClr val="6666FF"/>
                </a:solidFill>
                <a:latin typeface="Arimo"/>
                <a:ea typeface="Arimo"/>
                <a:cs typeface="Arimo"/>
                <a:sym typeface="Arimo"/>
              </a:rPr>
              <a:t>SQL</a:t>
            </a:r>
            <a:r>
              <a:rPr b="0" i="0" lang="en-US" sz="3200" u="none" cap="none" strike="noStrike">
                <a:solidFill>
                  <a:srgbClr val="333399"/>
                </a:solidFill>
                <a:latin typeface="Arimo"/>
                <a:ea typeface="Arimo"/>
                <a:cs typeface="Arimo"/>
                <a:sym typeface="Arimo"/>
              </a:rPr>
              <a:t>)- standard language for accessing data</a:t>
            </a:r>
          </a:p>
        </p:txBody>
      </p:sp>
      <p:sp>
        <p:nvSpPr>
          <p:cNvPr id="132" name="Shape 132"/>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33" name="Shape 133"/>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Relational Database Example</a:t>
            </a:r>
          </a:p>
        </p:txBody>
      </p:sp>
      <p:sp>
        <p:nvSpPr>
          <p:cNvPr id="139" name="Shape 139"/>
          <p:cNvSpPr txBox="1"/>
          <p:nvPr/>
        </p:nvSpPr>
        <p:spPr>
          <a:xfrm>
            <a:off x="1219200" y="2133600"/>
            <a:ext cx="184149"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pic>
        <p:nvPicPr>
          <p:cNvPr id="140" name="Shape 140"/>
          <p:cNvPicPr preferRelativeResize="0"/>
          <p:nvPr/>
        </p:nvPicPr>
        <p:blipFill rotWithShape="1">
          <a:blip r:embed="rId3">
            <a:alphaModFix/>
          </a:blip>
          <a:srcRect b="19696" l="9802" r="9803" t="20454"/>
          <a:stretch/>
        </p:blipFill>
        <p:spPr>
          <a:xfrm>
            <a:off x="914400" y="1676400"/>
            <a:ext cx="7315200" cy="4572000"/>
          </a:xfrm>
          <a:prstGeom prst="rect">
            <a:avLst/>
          </a:prstGeom>
          <a:noFill/>
          <a:ln>
            <a:noFill/>
          </a:ln>
        </p:spPr>
      </p:pic>
      <p:sp>
        <p:nvSpPr>
          <p:cNvPr id="141" name="Shape 141"/>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42" name="Shape 14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6" name="Shape 146"/>
        <p:cNvGrpSpPr/>
        <p:nvPr/>
      </p:nvGrpSpPr>
      <p:grpSpPr>
        <a:xfrm>
          <a:off x="0" y="0"/>
          <a:ext cx="0" cy="0"/>
          <a:chOff x="0" y="0"/>
          <a:chExt cx="0" cy="0"/>
        </a:xfrm>
      </p:grpSpPr>
      <p:sp>
        <p:nvSpPr>
          <p:cNvPr id="147" name="Shape 147"/>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Object Database Concepts</a:t>
            </a:r>
          </a:p>
        </p:txBody>
      </p:sp>
      <p:sp>
        <p:nvSpPr>
          <p:cNvPr id="148" name="Shape 148"/>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000" u="none" cap="none" strike="noStrike">
                <a:solidFill>
                  <a:srgbClr val="333399"/>
                </a:solidFill>
                <a:latin typeface="Arimo"/>
                <a:ea typeface="Arimo"/>
                <a:cs typeface="Arimo"/>
                <a:sym typeface="Arimo"/>
              </a:rPr>
              <a:t>Built around </a:t>
            </a:r>
            <a:r>
              <a:rPr b="1" i="0" lang="en-US" sz="3000" u="none" cap="none" strike="noStrike">
                <a:solidFill>
                  <a:srgbClr val="6666FF"/>
                </a:solidFill>
                <a:latin typeface="Arimo"/>
                <a:ea typeface="Arimo"/>
                <a:cs typeface="Arimo"/>
                <a:sym typeface="Arimo"/>
              </a:rPr>
              <a:t>objects</a:t>
            </a:r>
            <a:r>
              <a:rPr b="0" i="0" lang="en-US" sz="3000" u="none" cap="none" strike="noStrike">
                <a:solidFill>
                  <a:srgbClr val="333399"/>
                </a:solidFill>
                <a:latin typeface="Arimo"/>
                <a:ea typeface="Arimo"/>
                <a:cs typeface="Arimo"/>
                <a:sym typeface="Arimo"/>
              </a:rPr>
              <a:t> consisting of both data and processes</a:t>
            </a:r>
          </a:p>
          <a:p>
            <a:pPr indent="-342900" lvl="0" marL="342900" marR="0" rtl="0" algn="l">
              <a:lnSpc>
                <a:spcPct val="100000"/>
              </a:lnSpc>
              <a:spcBef>
                <a:spcPts val="600"/>
              </a:spcBef>
              <a:spcAft>
                <a:spcPts val="0"/>
              </a:spcAft>
              <a:buClr>
                <a:schemeClr val="lt1"/>
              </a:buClr>
              <a:buSzPct val="110000"/>
              <a:buFont typeface="Arimo"/>
              <a:buChar char="•"/>
            </a:pPr>
            <a:r>
              <a:rPr b="0" i="0" lang="en-US" sz="3000" u="none" cap="none" strike="noStrike">
                <a:solidFill>
                  <a:srgbClr val="333399"/>
                </a:solidFill>
                <a:latin typeface="Arimo"/>
                <a:ea typeface="Arimo"/>
                <a:cs typeface="Arimo"/>
                <a:sym typeface="Arimo"/>
              </a:rPr>
              <a:t>Objects are </a:t>
            </a:r>
            <a:r>
              <a:rPr b="1" i="0" lang="en-US" sz="3000" u="none" cap="none" strike="noStrike">
                <a:solidFill>
                  <a:srgbClr val="6666FF"/>
                </a:solidFill>
                <a:latin typeface="Arimo"/>
                <a:ea typeface="Arimo"/>
                <a:cs typeface="Arimo"/>
                <a:sym typeface="Arimo"/>
              </a:rPr>
              <a:t>encapsulated</a:t>
            </a:r>
            <a:r>
              <a:rPr b="0" i="0" lang="en-US" sz="3000" u="none" cap="none" strike="noStrike">
                <a:solidFill>
                  <a:srgbClr val="333399"/>
                </a:solidFill>
                <a:latin typeface="Arimo"/>
                <a:ea typeface="Arimo"/>
                <a:cs typeface="Arimo"/>
                <a:sym typeface="Arimo"/>
              </a:rPr>
              <a:t> (self-contained)</a:t>
            </a:r>
          </a:p>
          <a:p>
            <a:pPr indent="-342900" lvl="0" marL="342900" marR="0" rtl="0" algn="l">
              <a:lnSpc>
                <a:spcPct val="100000"/>
              </a:lnSpc>
              <a:spcBef>
                <a:spcPts val="600"/>
              </a:spcBef>
              <a:spcAft>
                <a:spcPts val="0"/>
              </a:spcAft>
              <a:buClr>
                <a:schemeClr val="lt1"/>
              </a:buClr>
              <a:buSzPct val="110000"/>
              <a:buFont typeface="Arimo"/>
              <a:buChar char="•"/>
            </a:pPr>
            <a:r>
              <a:rPr b="0" i="0" lang="en-US" sz="3000" u="none" cap="none" strike="noStrike">
                <a:solidFill>
                  <a:srgbClr val="333399"/>
                </a:solidFill>
                <a:latin typeface="Arimo"/>
                <a:ea typeface="Arimo"/>
                <a:cs typeface="Arimo"/>
                <a:sym typeface="Arimo"/>
              </a:rPr>
              <a:t>Object </a:t>
            </a:r>
            <a:r>
              <a:rPr b="1" i="0" lang="en-US" sz="3000" u="none" cap="none" strike="noStrike">
                <a:solidFill>
                  <a:srgbClr val="6666FF"/>
                </a:solidFill>
                <a:latin typeface="Arimo"/>
                <a:ea typeface="Arimo"/>
                <a:cs typeface="Arimo"/>
                <a:sym typeface="Arimo"/>
              </a:rPr>
              <a:t>classes </a:t>
            </a:r>
            <a:r>
              <a:rPr b="0" i="0" lang="en-US" sz="3000" u="none" cap="none" strike="noStrike">
                <a:solidFill>
                  <a:srgbClr val="333399"/>
                </a:solidFill>
                <a:latin typeface="Arimo"/>
                <a:ea typeface="Arimo"/>
                <a:cs typeface="Arimo"/>
                <a:sym typeface="Arimo"/>
              </a:rPr>
              <a:t>– major object categories</a:t>
            </a:r>
          </a:p>
          <a:p>
            <a:pPr indent="-342900" lvl="0" marL="342900" marR="0" rtl="0" algn="l">
              <a:lnSpc>
                <a:spcPct val="100000"/>
              </a:lnSpc>
              <a:spcBef>
                <a:spcPts val="600"/>
              </a:spcBef>
              <a:spcAft>
                <a:spcPts val="0"/>
              </a:spcAft>
              <a:buClr>
                <a:schemeClr val="lt1"/>
              </a:buClr>
              <a:buSzPct val="110000"/>
              <a:buFont typeface="Arimo"/>
              <a:buChar char="•"/>
            </a:pPr>
            <a:r>
              <a:rPr b="1" i="0" lang="en-US" sz="3000" u="none" cap="none" strike="noStrike">
                <a:solidFill>
                  <a:srgbClr val="6666FF"/>
                </a:solidFill>
                <a:latin typeface="Arimo"/>
                <a:ea typeface="Arimo"/>
                <a:cs typeface="Arimo"/>
                <a:sym typeface="Arimo"/>
              </a:rPr>
              <a:t>OODBMS</a:t>
            </a:r>
            <a:r>
              <a:rPr b="0" i="0" lang="en-US" sz="3000" u="none" cap="none" strike="noStrike">
                <a:solidFill>
                  <a:srgbClr val="333399"/>
                </a:solidFill>
                <a:latin typeface="Arimo"/>
                <a:ea typeface="Arimo"/>
                <a:cs typeface="Arimo"/>
                <a:sym typeface="Arimo"/>
              </a:rPr>
              <a:t> – used primarily for applications with multimedia or complex data</a:t>
            </a:r>
          </a:p>
          <a:p>
            <a:pPr indent="-342900" lvl="0" marL="342900" marR="0" rtl="0" algn="l">
              <a:lnSpc>
                <a:spcPct val="100000"/>
              </a:lnSpc>
              <a:spcBef>
                <a:spcPts val="600"/>
              </a:spcBef>
              <a:spcAft>
                <a:spcPts val="0"/>
              </a:spcAft>
              <a:buClr>
                <a:schemeClr val="lt1"/>
              </a:buClr>
              <a:buSzPct val="110000"/>
              <a:buFont typeface="Arimo"/>
              <a:buChar char="•"/>
            </a:pPr>
            <a:r>
              <a:rPr b="1" i="0" lang="en-US" sz="3000" u="none" cap="none" strike="noStrike">
                <a:solidFill>
                  <a:srgbClr val="6666FF"/>
                </a:solidFill>
                <a:latin typeface="Arimo"/>
                <a:ea typeface="Arimo"/>
                <a:cs typeface="Arimo"/>
                <a:sym typeface="Arimo"/>
              </a:rPr>
              <a:t>Hybrid OODBMS</a:t>
            </a:r>
            <a:r>
              <a:rPr b="0" i="0" lang="en-US" sz="3000" u="none" cap="none" strike="noStrike">
                <a:solidFill>
                  <a:srgbClr val="333399"/>
                </a:solidFill>
                <a:latin typeface="Arimo"/>
                <a:ea typeface="Arimo"/>
                <a:cs typeface="Arimo"/>
                <a:sym typeface="Arimo"/>
              </a:rPr>
              <a:t> – both object and relational features</a:t>
            </a:r>
          </a:p>
        </p:txBody>
      </p:sp>
      <p:sp>
        <p:nvSpPr>
          <p:cNvPr id="149" name="Shape 149"/>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50" name="Shape 15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4" name="Shape 154"/>
        <p:cNvGrpSpPr/>
        <p:nvPr/>
      </p:nvGrpSpPr>
      <p:grpSpPr>
        <a:xfrm>
          <a:off x="0" y="0"/>
          <a:ext cx="0" cy="0"/>
          <a:chOff x="0" y="0"/>
          <a:chExt cx="0" cy="0"/>
        </a:xfrm>
      </p:grpSpPr>
      <p:sp>
        <p:nvSpPr>
          <p:cNvPr id="155" name="Shape 155"/>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Object Database Example</a:t>
            </a:r>
          </a:p>
        </p:txBody>
      </p:sp>
      <p:pic>
        <p:nvPicPr>
          <p:cNvPr id="156" name="Shape 156"/>
          <p:cNvPicPr preferRelativeResize="0"/>
          <p:nvPr/>
        </p:nvPicPr>
        <p:blipFill rotWithShape="1">
          <a:blip r:embed="rId3">
            <a:alphaModFix/>
          </a:blip>
          <a:srcRect b="33332" l="21568" r="21568" t="34091"/>
          <a:stretch/>
        </p:blipFill>
        <p:spPr>
          <a:xfrm>
            <a:off x="1143000" y="1676400"/>
            <a:ext cx="6934199" cy="4495800"/>
          </a:xfrm>
          <a:prstGeom prst="rect">
            <a:avLst/>
          </a:prstGeom>
          <a:noFill/>
          <a:ln>
            <a:noFill/>
          </a:ln>
        </p:spPr>
      </p:pic>
      <p:sp>
        <p:nvSpPr>
          <p:cNvPr id="157" name="Shape 157"/>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58" name="Shape 15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2" name="Shape 162"/>
        <p:cNvGrpSpPr/>
        <p:nvPr/>
      </p:nvGrpSpPr>
      <p:grpSpPr>
        <a:xfrm>
          <a:off x="0" y="0"/>
          <a:ext cx="0" cy="0"/>
          <a:chOff x="0" y="0"/>
          <a:chExt cx="0" cy="0"/>
        </a:xfrm>
      </p:grpSpPr>
      <p:sp>
        <p:nvSpPr>
          <p:cNvPr id="163" name="Shape 163"/>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Multidimensional Database Concepts</a:t>
            </a:r>
          </a:p>
        </p:txBody>
      </p:sp>
      <p:sp>
        <p:nvSpPr>
          <p:cNvPr id="164" name="Shape 164"/>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Stores data for easy aggregation and manipulation across many dimensions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Used for data warehouses and data marts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Summary data is pre-calculated and stored for fast access</a:t>
            </a:r>
          </a:p>
        </p:txBody>
      </p:sp>
      <p:sp>
        <p:nvSpPr>
          <p:cNvPr id="165" name="Shape 165"/>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66" name="Shape 16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Multidimensional Database Example</a:t>
            </a:r>
          </a:p>
        </p:txBody>
      </p:sp>
      <p:pic>
        <p:nvPicPr>
          <p:cNvPr id="172" name="Shape 172"/>
          <p:cNvPicPr preferRelativeResize="0"/>
          <p:nvPr/>
        </p:nvPicPr>
        <p:blipFill rotWithShape="1">
          <a:blip r:embed="rId3">
            <a:alphaModFix/>
          </a:blip>
          <a:srcRect b="34848" l="20588" r="20588" t="35606"/>
          <a:stretch/>
        </p:blipFill>
        <p:spPr>
          <a:xfrm>
            <a:off x="1066800" y="1676400"/>
            <a:ext cx="7010400" cy="4419599"/>
          </a:xfrm>
          <a:prstGeom prst="rect">
            <a:avLst/>
          </a:prstGeom>
          <a:noFill/>
          <a:ln>
            <a:noFill/>
          </a:ln>
        </p:spPr>
      </p:pic>
      <p:sp>
        <p:nvSpPr>
          <p:cNvPr id="173" name="Shape 173"/>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74" name="Shape 17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9" name="Shape 179"/>
        <p:cNvGrpSpPr/>
        <p:nvPr/>
      </p:nvGrpSpPr>
      <p:grpSpPr>
        <a:xfrm>
          <a:off x="0" y="0"/>
          <a:ext cx="0" cy="0"/>
          <a:chOff x="0" y="0"/>
          <a:chExt cx="0" cy="0"/>
        </a:xfrm>
      </p:grpSpPr>
      <p:sp>
        <p:nvSpPr>
          <p:cNvPr id="180" name="Shape 180"/>
          <p:cNvSpPr txBox="1"/>
          <p:nvPr>
            <p:ph idx="4294967295" type="ctrTitle"/>
          </p:nvPr>
        </p:nvSpPr>
        <p:spPr>
          <a:xfrm>
            <a:off x="990600" y="1600200"/>
            <a:ext cx="74676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SELECTING A STORAGE FORMAT</a:t>
            </a:r>
          </a:p>
        </p:txBody>
      </p:sp>
      <p:sp>
        <p:nvSpPr>
          <p:cNvPr id="181" name="Shape 181"/>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82" name="Shape 18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 name="Shape 38"/>
        <p:cNvGrpSpPr/>
        <p:nvPr/>
      </p:nvGrpSpPr>
      <p:grpSpPr>
        <a:xfrm>
          <a:off x="0" y="0"/>
          <a:ext cx="0" cy="0"/>
          <a:chOff x="0" y="0"/>
          <a:chExt cx="0" cy="0"/>
        </a:xfrm>
      </p:grpSpPr>
      <p:sp>
        <p:nvSpPr>
          <p:cNvPr id="39" name="Shape 39"/>
          <p:cNvSpPr txBox="1"/>
          <p:nvPr/>
        </p:nvSpPr>
        <p:spPr>
          <a:xfrm>
            <a:off x="1371600" y="6248400"/>
            <a:ext cx="6705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a:t>
            </a:r>
            <a:r>
              <a:rPr b="0" baseline="30000" i="0" lang="en-US" sz="1000" u="none" cap="none" strike="noStrike">
                <a:solidFill>
                  <a:schemeClr val="dk1"/>
                </a:solidFill>
                <a:latin typeface="Tahoma"/>
                <a:ea typeface="Tahoma"/>
                <a:cs typeface="Tahoma"/>
                <a:sym typeface="Tahoma"/>
              </a:rPr>
              <a:t>th</a:t>
            </a:r>
            <a:r>
              <a:rPr b="0" i="0" lang="en-US" sz="1000" u="none" cap="none" strike="noStrike">
                <a:solidFill>
                  <a:schemeClr val="dk1"/>
                </a:solidFill>
                <a:latin typeface="Tahoma"/>
                <a:ea typeface="Tahoma"/>
                <a:cs typeface="Tahoma"/>
                <a:sym typeface="Tahoma"/>
              </a:rPr>
              <a:t>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40" name="Shape 40"/>
          <p:cNvSpPr txBox="1"/>
          <p:nvPr/>
        </p:nvSpPr>
        <p:spPr>
          <a:xfrm>
            <a:off x="0" y="6400800"/>
            <a:ext cx="9144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41" name="Shape 41"/>
          <p:cNvSpPr txBox="1"/>
          <p:nvPr>
            <p:ph idx="4294967295" type="ctrTitle"/>
          </p:nvPr>
        </p:nvSpPr>
        <p:spPr>
          <a:xfrm>
            <a:off x="990600" y="1600200"/>
            <a:ext cx="7467600" cy="12954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Data Storage Design </a:t>
            </a:r>
          </a:p>
        </p:txBody>
      </p:sp>
      <p:sp>
        <p:nvSpPr>
          <p:cNvPr id="42" name="Shape 42"/>
          <p:cNvSpPr txBox="1"/>
          <p:nvPr>
            <p:ph idx="4294967295" type="subTitle"/>
          </p:nvPr>
        </p:nvSpPr>
        <p:spPr>
          <a:xfrm>
            <a:off x="990600" y="3200400"/>
            <a:ext cx="7239000" cy="2286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mo"/>
              <a:buNone/>
            </a:pPr>
            <a:r>
              <a:rPr b="0" i="0" lang="en-US" sz="3600" u="none" cap="none" strike="noStrike">
                <a:solidFill>
                  <a:srgbClr val="333399"/>
                </a:solidFill>
                <a:latin typeface="Arimo"/>
                <a:ea typeface="Arimo"/>
                <a:cs typeface="Arimo"/>
                <a:sym typeface="Arimo"/>
              </a:rPr>
              <a:t>Chapter 11</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6" name="Shape 186"/>
        <p:cNvGrpSpPr/>
        <p:nvPr/>
      </p:nvGrpSpPr>
      <p:grpSpPr>
        <a:xfrm>
          <a:off x="0" y="0"/>
          <a:ext cx="0" cy="0"/>
          <a:chOff x="0" y="0"/>
          <a:chExt cx="0" cy="0"/>
        </a:xfrm>
      </p:grpSpPr>
      <p:sp>
        <p:nvSpPr>
          <p:cNvPr id="187" name="Shape 187"/>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Comparing Data Storage Formats</a:t>
            </a:r>
          </a:p>
        </p:txBody>
      </p:sp>
      <p:pic>
        <p:nvPicPr>
          <p:cNvPr id="188" name="Shape 188"/>
          <p:cNvPicPr preferRelativeResize="0"/>
          <p:nvPr/>
        </p:nvPicPr>
        <p:blipFill rotWithShape="1">
          <a:blip r:embed="rId3">
            <a:alphaModFix/>
          </a:blip>
          <a:srcRect b="34090" l="10784" r="10784" t="30302"/>
          <a:stretch/>
        </p:blipFill>
        <p:spPr>
          <a:xfrm>
            <a:off x="838200" y="1676400"/>
            <a:ext cx="7467600" cy="4419599"/>
          </a:xfrm>
          <a:prstGeom prst="rect">
            <a:avLst/>
          </a:prstGeom>
          <a:noFill/>
          <a:ln>
            <a:noFill/>
          </a:ln>
        </p:spPr>
      </p:pic>
      <p:sp>
        <p:nvSpPr>
          <p:cNvPr id="189" name="Shape 189"/>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90" name="Shape 19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4" name="Shape 194"/>
        <p:cNvGrpSpPr/>
        <p:nvPr/>
      </p:nvGrpSpPr>
      <p:grpSpPr>
        <a:xfrm>
          <a:off x="0" y="0"/>
          <a:ext cx="0" cy="0"/>
          <a:chOff x="0" y="0"/>
          <a:chExt cx="0" cy="0"/>
        </a:xfrm>
      </p:grpSpPr>
      <p:sp>
        <p:nvSpPr>
          <p:cNvPr id="195" name="Shape 195"/>
          <p:cNvSpPr txBox="1"/>
          <p:nvPr>
            <p:ph type="title"/>
          </p:nvPr>
        </p:nvSpPr>
        <p:spPr>
          <a:xfrm>
            <a:off x="381000" y="304800"/>
            <a:ext cx="8534399"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Selecting a Storage Format (continued)</a:t>
            </a:r>
          </a:p>
        </p:txBody>
      </p:sp>
      <p:sp>
        <p:nvSpPr>
          <p:cNvPr id="196" name="Shape 196"/>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lt1"/>
              </a:buClr>
              <a:buSzPct val="110000"/>
              <a:buFont typeface="Arimo"/>
              <a:buChar char="•"/>
            </a:pPr>
            <a:r>
              <a:rPr b="1" i="0" lang="en-US" sz="3200" u="none" cap="none" strike="noStrike">
                <a:solidFill>
                  <a:srgbClr val="6666FF"/>
                </a:solidFill>
                <a:latin typeface="Arimo"/>
                <a:ea typeface="Arimo"/>
                <a:cs typeface="Arimo"/>
                <a:sym typeface="Arimo"/>
              </a:rPr>
              <a:t>Type of Application System</a:t>
            </a:r>
            <a:r>
              <a:rPr b="1" i="0" lang="en-US" sz="3200" u="none" cap="none" strike="noStrike">
                <a:solidFill>
                  <a:srgbClr val="3333FF"/>
                </a:solidFill>
                <a:latin typeface="Arimo"/>
                <a:ea typeface="Arimo"/>
                <a:cs typeface="Arimo"/>
                <a:sym typeface="Arimo"/>
              </a:rPr>
              <a:t>:</a:t>
            </a:r>
            <a:r>
              <a:rPr b="1" i="0" lang="en-US" sz="3200" u="none" cap="none" strike="noStrike">
                <a:solidFill>
                  <a:srgbClr val="000099"/>
                </a:solidFill>
                <a:latin typeface="Arimo"/>
                <a:ea typeface="Arimo"/>
                <a:cs typeface="Arimo"/>
                <a:sym typeface="Arimo"/>
              </a:rPr>
              <a:t> the best choices for these systems usually are relational databases and multidimensional databases as the formats can be configured</a:t>
            </a:r>
          </a:p>
          <a:p>
            <a:pPr indent="-342900" lvl="0" marL="342900" marR="0" rtl="0" algn="l">
              <a:lnSpc>
                <a:spcPct val="90000"/>
              </a:lnSpc>
              <a:spcBef>
                <a:spcPts val="640"/>
              </a:spcBef>
              <a:spcAft>
                <a:spcPts val="0"/>
              </a:spcAft>
              <a:buClr>
                <a:schemeClr val="lt1"/>
              </a:buClr>
              <a:buSzPct val="110000"/>
              <a:buFont typeface="Arimo"/>
              <a:buChar char="•"/>
            </a:pPr>
            <a:r>
              <a:rPr b="1" i="0" lang="en-US" sz="3200" u="none" cap="none" strike="noStrike">
                <a:solidFill>
                  <a:srgbClr val="6666FF"/>
                </a:solidFill>
                <a:latin typeface="Arimo"/>
                <a:ea typeface="Arimo"/>
                <a:cs typeface="Arimo"/>
                <a:sym typeface="Arimo"/>
              </a:rPr>
              <a:t>Existing Storage Formats</a:t>
            </a:r>
            <a:r>
              <a:rPr b="1" i="0" lang="en-US" sz="3200" u="none" cap="none" strike="noStrike">
                <a:solidFill>
                  <a:srgbClr val="3333FF"/>
                </a:solidFill>
                <a:latin typeface="Arimo"/>
                <a:ea typeface="Arimo"/>
                <a:cs typeface="Arimo"/>
                <a:sym typeface="Arimo"/>
              </a:rPr>
              <a:t>: </a:t>
            </a:r>
            <a:r>
              <a:rPr b="1" i="0" lang="en-US" sz="3200" u="none" cap="none" strike="noStrike">
                <a:solidFill>
                  <a:srgbClr val="000099"/>
                </a:solidFill>
                <a:latin typeface="Arimo"/>
                <a:ea typeface="Arimo"/>
                <a:cs typeface="Arimo"/>
                <a:sym typeface="Arimo"/>
              </a:rPr>
              <a:t>Data storage format should be selected primarily on the basis of the kind of data and application system being developed.</a:t>
            </a:r>
          </a:p>
        </p:txBody>
      </p:sp>
      <p:sp>
        <p:nvSpPr>
          <p:cNvPr id="197" name="Shape 197"/>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98" name="Shape 19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2" name="Shape 202"/>
        <p:cNvGrpSpPr/>
        <p:nvPr/>
      </p:nvGrpSpPr>
      <p:grpSpPr>
        <a:xfrm>
          <a:off x="0" y="0"/>
          <a:ext cx="0" cy="0"/>
          <a:chOff x="0" y="0"/>
          <a:chExt cx="0" cy="0"/>
        </a:xfrm>
      </p:grpSpPr>
      <p:sp>
        <p:nvSpPr>
          <p:cNvPr id="203" name="Shape 203"/>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Types of Data in Internet Systems</a:t>
            </a:r>
          </a:p>
        </p:txBody>
      </p:sp>
      <p:pic>
        <p:nvPicPr>
          <p:cNvPr id="204" name="Shape 204"/>
          <p:cNvPicPr preferRelativeResize="0"/>
          <p:nvPr/>
        </p:nvPicPr>
        <p:blipFill rotWithShape="1">
          <a:blip r:embed="rId3">
            <a:alphaModFix/>
          </a:blip>
          <a:srcRect b="34091" l="19607" r="22549" t="31816"/>
          <a:stretch/>
        </p:blipFill>
        <p:spPr>
          <a:xfrm>
            <a:off x="1219200" y="1676400"/>
            <a:ext cx="6781800" cy="4495800"/>
          </a:xfrm>
          <a:prstGeom prst="rect">
            <a:avLst/>
          </a:prstGeom>
          <a:noFill/>
          <a:ln>
            <a:noFill/>
          </a:ln>
        </p:spPr>
      </p:pic>
      <p:sp>
        <p:nvSpPr>
          <p:cNvPr id="205" name="Shape 205"/>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06" name="Shape 20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idx="4294967295" type="ctrTitle"/>
          </p:nvPr>
        </p:nvSpPr>
        <p:spPr>
          <a:xfrm>
            <a:off x="990600" y="1600200"/>
            <a:ext cx="7467600" cy="12954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MOVING FROM LOGICAL TO PHYSICAL DATA MODELS</a:t>
            </a:r>
          </a:p>
        </p:txBody>
      </p:sp>
      <p:sp>
        <p:nvSpPr>
          <p:cNvPr id="212" name="Shape 212"/>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13" name="Shape 213"/>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609600" y="304800"/>
            <a:ext cx="82296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The Physical Entity Relationship Diagram: Five Steps</a:t>
            </a:r>
          </a:p>
        </p:txBody>
      </p:sp>
      <p:pic>
        <p:nvPicPr>
          <p:cNvPr id="219" name="Shape 219"/>
          <p:cNvPicPr preferRelativeResize="0"/>
          <p:nvPr/>
        </p:nvPicPr>
        <p:blipFill rotWithShape="1">
          <a:blip r:embed="rId3">
            <a:alphaModFix/>
          </a:blip>
          <a:srcRect b="43180" l="21568" r="19607" t="40151"/>
          <a:stretch/>
        </p:blipFill>
        <p:spPr>
          <a:xfrm>
            <a:off x="1143000" y="1600200"/>
            <a:ext cx="7086600" cy="4572000"/>
          </a:xfrm>
          <a:prstGeom prst="rect">
            <a:avLst/>
          </a:prstGeom>
          <a:noFill/>
          <a:ln>
            <a:noFill/>
          </a:ln>
        </p:spPr>
      </p:pic>
      <p:sp>
        <p:nvSpPr>
          <p:cNvPr id="220" name="Shape 220"/>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21" name="Shape 221"/>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Five Step Process</a:t>
            </a:r>
          </a:p>
        </p:txBody>
      </p:sp>
      <p:sp>
        <p:nvSpPr>
          <p:cNvPr id="227" name="Shape 227"/>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Step 1: Change Entities to Tables or Files</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Step 2: Change Attributes to Fields</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Step 3: Add Primary Keys</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Step 4: Add Foreign Keys</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Step 5: Add System-Related Components</a:t>
            </a:r>
          </a:p>
          <a:p>
            <a:pPr indent="0" lvl="0" marL="0" marR="0" rtl="0" algn="l">
              <a:spcBef>
                <a:spcPts val="0"/>
              </a:spcBef>
              <a:buSzPct val="25000"/>
              <a:buNone/>
            </a:pPr>
            <a:r>
              <a:t/>
            </a:r>
            <a:endParaRPr b="0" i="0" sz="3600" u="none" cap="none" strike="noStrike">
              <a:solidFill>
                <a:srgbClr val="333399"/>
              </a:solidFill>
              <a:latin typeface="Arimo"/>
              <a:ea typeface="Arimo"/>
              <a:cs typeface="Arimo"/>
              <a:sym typeface="Arimo"/>
            </a:endParaRPr>
          </a:p>
        </p:txBody>
      </p:sp>
      <p:sp>
        <p:nvSpPr>
          <p:cNvPr id="228" name="Shape 228"/>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29" name="Shape 229"/>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3" name="Shape 233"/>
        <p:cNvGrpSpPr/>
        <p:nvPr/>
      </p:nvGrpSpPr>
      <p:grpSpPr>
        <a:xfrm>
          <a:off x="0" y="0"/>
          <a:ext cx="0" cy="0"/>
          <a:chOff x="0" y="0"/>
          <a:chExt cx="0" cy="0"/>
        </a:xfrm>
      </p:grpSpPr>
      <p:sp>
        <p:nvSpPr>
          <p:cNvPr id="234" name="Shape 234"/>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Doctor’s Office System Physical ERD</a:t>
            </a:r>
          </a:p>
        </p:txBody>
      </p:sp>
      <p:pic>
        <p:nvPicPr>
          <p:cNvPr id="235" name="Shape 235"/>
          <p:cNvPicPr preferRelativeResize="0"/>
          <p:nvPr/>
        </p:nvPicPr>
        <p:blipFill rotWithShape="1">
          <a:blip r:embed="rId3">
            <a:alphaModFix/>
          </a:blip>
          <a:srcRect b="29545" l="7842" r="12745" t="28030"/>
          <a:stretch/>
        </p:blipFill>
        <p:spPr>
          <a:xfrm>
            <a:off x="914400" y="1676400"/>
            <a:ext cx="7315200" cy="4495800"/>
          </a:xfrm>
          <a:prstGeom prst="rect">
            <a:avLst/>
          </a:prstGeom>
          <a:noFill/>
          <a:ln>
            <a:noFill/>
          </a:ln>
        </p:spPr>
      </p:pic>
      <p:sp>
        <p:nvSpPr>
          <p:cNvPr id="236" name="Shape 236"/>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37" name="Shape 237"/>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1" name="Shape 241"/>
        <p:cNvGrpSpPr/>
        <p:nvPr/>
      </p:nvGrpSpPr>
      <p:grpSpPr>
        <a:xfrm>
          <a:off x="0" y="0"/>
          <a:ext cx="0" cy="0"/>
          <a:chOff x="0" y="0"/>
          <a:chExt cx="0" cy="0"/>
        </a:xfrm>
      </p:grpSpPr>
      <p:sp>
        <p:nvSpPr>
          <p:cNvPr id="242" name="Shape 242"/>
          <p:cNvSpPr txBox="1"/>
          <p:nvPr>
            <p:ph type="title"/>
          </p:nvPr>
        </p:nvSpPr>
        <p:spPr>
          <a:xfrm>
            <a:off x="571500" y="304800"/>
            <a:ext cx="8191499"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CRUD Matrix for Take Request Processes</a:t>
            </a:r>
          </a:p>
        </p:txBody>
      </p:sp>
      <p:pic>
        <p:nvPicPr>
          <p:cNvPr id="243" name="Shape 243"/>
          <p:cNvPicPr preferRelativeResize="0"/>
          <p:nvPr/>
        </p:nvPicPr>
        <p:blipFill rotWithShape="1">
          <a:blip r:embed="rId3">
            <a:alphaModFix/>
          </a:blip>
          <a:srcRect b="26514" l="21568" r="20588" t="25756"/>
          <a:stretch/>
        </p:blipFill>
        <p:spPr>
          <a:xfrm>
            <a:off x="1752600" y="1676400"/>
            <a:ext cx="6019799" cy="4495800"/>
          </a:xfrm>
          <a:prstGeom prst="rect">
            <a:avLst/>
          </a:prstGeom>
          <a:noFill/>
          <a:ln>
            <a:noFill/>
          </a:ln>
        </p:spPr>
      </p:pic>
      <p:sp>
        <p:nvSpPr>
          <p:cNvPr id="244" name="Shape 244"/>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45" name="Shape 245"/>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9" name="Shape 249"/>
        <p:cNvGrpSpPr/>
        <p:nvPr/>
      </p:nvGrpSpPr>
      <p:grpSpPr>
        <a:xfrm>
          <a:off x="0" y="0"/>
          <a:ext cx="0" cy="0"/>
          <a:chOff x="0" y="0"/>
          <a:chExt cx="0" cy="0"/>
        </a:xfrm>
      </p:grpSpPr>
      <p:sp>
        <p:nvSpPr>
          <p:cNvPr id="250" name="Shape 250"/>
          <p:cNvSpPr txBox="1"/>
          <p:nvPr>
            <p:ph idx="4294967295" type="ctrTitle"/>
          </p:nvPr>
        </p:nvSpPr>
        <p:spPr>
          <a:xfrm>
            <a:off x="990600" y="1600200"/>
            <a:ext cx="7467600" cy="12954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OPTIMIZING DATA STORAGE</a:t>
            </a:r>
          </a:p>
        </p:txBody>
      </p:sp>
      <p:sp>
        <p:nvSpPr>
          <p:cNvPr id="251" name="Shape 251"/>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52" name="Shape 25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6" name="Shape 256"/>
        <p:cNvGrpSpPr/>
        <p:nvPr/>
      </p:nvGrpSpPr>
      <p:grpSpPr>
        <a:xfrm>
          <a:off x="0" y="0"/>
          <a:ext cx="0" cy="0"/>
          <a:chOff x="0" y="0"/>
          <a:chExt cx="0" cy="0"/>
        </a:xfrm>
      </p:grpSpPr>
      <p:sp>
        <p:nvSpPr>
          <p:cNvPr id="257" name="Shape 257"/>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Optimizing Storage Efficiency</a:t>
            </a:r>
          </a:p>
        </p:txBody>
      </p:sp>
      <p:pic>
        <p:nvPicPr>
          <p:cNvPr id="258" name="Shape 258"/>
          <p:cNvPicPr preferRelativeResize="0"/>
          <p:nvPr/>
        </p:nvPicPr>
        <p:blipFill rotWithShape="1">
          <a:blip r:embed="rId3">
            <a:alphaModFix/>
          </a:blip>
          <a:srcRect b="25757" l="10784" r="9802" t="25756"/>
          <a:stretch/>
        </p:blipFill>
        <p:spPr>
          <a:xfrm>
            <a:off x="1524000" y="1524000"/>
            <a:ext cx="6172199" cy="4419599"/>
          </a:xfrm>
          <a:prstGeom prst="rect">
            <a:avLst/>
          </a:prstGeom>
          <a:noFill/>
          <a:ln>
            <a:noFill/>
          </a:ln>
        </p:spPr>
      </p:pic>
      <p:sp>
        <p:nvSpPr>
          <p:cNvPr id="259" name="Shape 259"/>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60" name="Shape 26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 name="Shape 46"/>
        <p:cNvGrpSpPr/>
        <p:nvPr/>
      </p:nvGrpSpPr>
      <p:grpSpPr>
        <a:xfrm>
          <a:off x="0" y="0"/>
          <a:ext cx="0" cy="0"/>
          <a:chOff x="0" y="0"/>
          <a:chExt cx="0" cy="0"/>
        </a:xfrm>
      </p:grpSpPr>
      <p:sp>
        <p:nvSpPr>
          <p:cNvPr id="47" name="Shape 47"/>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48" name="Shape 4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49" name="Shape 49"/>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Key Definitions</a:t>
            </a:r>
          </a:p>
        </p:txBody>
      </p:sp>
      <p:sp>
        <p:nvSpPr>
          <p:cNvPr id="50" name="Shape 50"/>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The </a:t>
            </a:r>
            <a:r>
              <a:rPr b="1" i="0" lang="en-US" sz="3600" u="none" cap="none" strike="noStrike">
                <a:solidFill>
                  <a:srgbClr val="6666FF"/>
                </a:solidFill>
                <a:latin typeface="Arimo"/>
                <a:ea typeface="Arimo"/>
                <a:cs typeface="Arimo"/>
                <a:sym typeface="Arimo"/>
              </a:rPr>
              <a:t>data storage function</a:t>
            </a:r>
            <a:r>
              <a:rPr b="0" i="0" lang="en-US" sz="3600" u="none" cap="none" strike="noStrike">
                <a:solidFill>
                  <a:srgbClr val="333399"/>
                </a:solidFill>
                <a:latin typeface="Arimo"/>
                <a:ea typeface="Arimo"/>
                <a:cs typeface="Arimo"/>
                <a:sym typeface="Arimo"/>
              </a:rPr>
              <a:t> manages how data is stored and handled by programs that run the system</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Goals of data storage design</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333399"/>
                </a:solidFill>
                <a:latin typeface="Arimo"/>
                <a:ea typeface="Arimo"/>
                <a:cs typeface="Arimo"/>
                <a:sym typeface="Arimo"/>
              </a:rPr>
              <a:t>Efficient data retrieval (good response time)</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333399"/>
                </a:solidFill>
                <a:latin typeface="Arimo"/>
                <a:ea typeface="Arimo"/>
                <a:cs typeface="Arimo"/>
                <a:sym typeface="Arimo"/>
              </a:rPr>
              <a:t>Access to the information users need</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4" name="Shape 264"/>
        <p:cNvGrpSpPr/>
        <p:nvPr/>
      </p:nvGrpSpPr>
      <p:grpSpPr>
        <a:xfrm>
          <a:off x="0" y="0"/>
          <a:ext cx="0" cy="0"/>
          <a:chOff x="0" y="0"/>
          <a:chExt cx="0" cy="0"/>
        </a:xfrm>
      </p:grpSpPr>
      <p:sp>
        <p:nvSpPr>
          <p:cNvPr id="265" name="Shape 265"/>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Optimizing Access Speed</a:t>
            </a:r>
          </a:p>
        </p:txBody>
      </p:sp>
      <p:sp>
        <p:nvSpPr>
          <p:cNvPr id="266" name="Shape 266"/>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lt1"/>
              </a:buClr>
              <a:buSzPct val="110000"/>
              <a:buFont typeface="Arimo"/>
              <a:buChar char="•"/>
            </a:pPr>
            <a:r>
              <a:rPr b="0" i="0" lang="en-US" sz="2800" u="none" cap="none" strike="noStrike">
                <a:solidFill>
                  <a:srgbClr val="333399"/>
                </a:solidFill>
                <a:latin typeface="Arimo"/>
                <a:ea typeface="Arimo"/>
                <a:cs typeface="Arimo"/>
                <a:sym typeface="Arimo"/>
              </a:rPr>
              <a:t>After you have optimized your data model design for data storage efficiency, the end result is data that is spread out across a number of tables</a:t>
            </a:r>
          </a:p>
          <a:p>
            <a:pPr indent="-342900" lvl="0" marL="342900" marR="0" rtl="0" algn="l">
              <a:lnSpc>
                <a:spcPct val="80000"/>
              </a:lnSpc>
              <a:spcBef>
                <a:spcPts val="560"/>
              </a:spcBef>
              <a:spcAft>
                <a:spcPts val="0"/>
              </a:spcAft>
              <a:buClr>
                <a:schemeClr val="lt1"/>
              </a:buClr>
              <a:buSzPct val="110000"/>
              <a:buFont typeface="Arimo"/>
              <a:buChar char="•"/>
            </a:pPr>
            <a:r>
              <a:rPr b="0" i="0" lang="en-US" sz="2800" u="none" cap="none" strike="noStrike">
                <a:solidFill>
                  <a:srgbClr val="333399"/>
                </a:solidFill>
                <a:latin typeface="Arimo"/>
                <a:ea typeface="Arimo"/>
                <a:cs typeface="Arimo"/>
                <a:sym typeface="Arimo"/>
              </a:rPr>
              <a:t>There are several techniques that the project team can use to try to speed up access to data:</a:t>
            </a:r>
          </a:p>
          <a:p>
            <a:pPr indent="-285750" lvl="1" marL="742950" marR="0" rtl="0" algn="l">
              <a:lnSpc>
                <a:spcPct val="80000"/>
              </a:lnSpc>
              <a:spcBef>
                <a:spcPts val="480"/>
              </a:spcBef>
              <a:spcAft>
                <a:spcPts val="0"/>
              </a:spcAft>
              <a:buClr>
                <a:srgbClr val="CCECFF"/>
              </a:buClr>
              <a:buSzPct val="100000"/>
              <a:buFont typeface="Arimo"/>
              <a:buChar char="•"/>
            </a:pPr>
            <a:r>
              <a:rPr b="0" i="0" lang="en-US" sz="2400" u="none" cap="none" strike="noStrike">
                <a:solidFill>
                  <a:srgbClr val="333399"/>
                </a:solidFill>
                <a:latin typeface="Arimo"/>
                <a:ea typeface="Arimo"/>
                <a:cs typeface="Arimo"/>
                <a:sym typeface="Arimo"/>
              </a:rPr>
              <a:t>Denormalization</a:t>
            </a:r>
          </a:p>
          <a:p>
            <a:pPr indent="-285750" lvl="1" marL="742950" marR="0" rtl="0" algn="l">
              <a:lnSpc>
                <a:spcPct val="80000"/>
              </a:lnSpc>
              <a:spcBef>
                <a:spcPts val="480"/>
              </a:spcBef>
              <a:spcAft>
                <a:spcPts val="0"/>
              </a:spcAft>
              <a:buClr>
                <a:srgbClr val="CCECFF"/>
              </a:buClr>
              <a:buSzPct val="100000"/>
              <a:buFont typeface="Arimo"/>
              <a:buChar char="•"/>
            </a:pPr>
            <a:r>
              <a:rPr b="0" i="0" lang="en-US" sz="2400" u="none" cap="none" strike="noStrike">
                <a:solidFill>
                  <a:srgbClr val="333399"/>
                </a:solidFill>
                <a:latin typeface="Arimo"/>
                <a:ea typeface="Arimo"/>
                <a:cs typeface="Arimo"/>
                <a:sym typeface="Arimo"/>
              </a:rPr>
              <a:t>Clustering</a:t>
            </a:r>
          </a:p>
          <a:p>
            <a:pPr indent="-285750" lvl="1" marL="742950" marR="0" rtl="0" algn="l">
              <a:lnSpc>
                <a:spcPct val="80000"/>
              </a:lnSpc>
              <a:spcBef>
                <a:spcPts val="480"/>
              </a:spcBef>
              <a:spcAft>
                <a:spcPts val="0"/>
              </a:spcAft>
              <a:buClr>
                <a:srgbClr val="CCECFF"/>
              </a:buClr>
              <a:buSzPct val="100000"/>
              <a:buFont typeface="Arimo"/>
              <a:buChar char="•"/>
            </a:pPr>
            <a:r>
              <a:rPr b="0" i="0" lang="en-US" sz="2400" u="none" cap="none" strike="noStrike">
                <a:solidFill>
                  <a:srgbClr val="333399"/>
                </a:solidFill>
                <a:latin typeface="Arimo"/>
                <a:ea typeface="Arimo"/>
                <a:cs typeface="Arimo"/>
                <a:sym typeface="Arimo"/>
              </a:rPr>
              <a:t>Indexing </a:t>
            </a:r>
          </a:p>
          <a:p>
            <a:pPr indent="-285750" lvl="1" marL="742950" marR="0" rtl="0" algn="l">
              <a:lnSpc>
                <a:spcPct val="80000"/>
              </a:lnSpc>
              <a:spcBef>
                <a:spcPts val="480"/>
              </a:spcBef>
              <a:spcAft>
                <a:spcPts val="0"/>
              </a:spcAft>
              <a:buClr>
                <a:srgbClr val="CCECFF"/>
              </a:buClr>
              <a:buSzPct val="100000"/>
              <a:buFont typeface="Arimo"/>
              <a:buChar char="•"/>
            </a:pPr>
            <a:r>
              <a:rPr b="0" i="0" lang="en-US" sz="2400" u="none" cap="none" strike="noStrike">
                <a:solidFill>
                  <a:srgbClr val="333399"/>
                </a:solidFill>
                <a:latin typeface="Arimo"/>
                <a:ea typeface="Arimo"/>
                <a:cs typeface="Arimo"/>
                <a:sym typeface="Arimo"/>
              </a:rPr>
              <a:t>Estimating the size of data for hardware planning purposes</a:t>
            </a:r>
          </a:p>
        </p:txBody>
      </p:sp>
      <p:sp>
        <p:nvSpPr>
          <p:cNvPr id="267" name="Shape 267"/>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68" name="Shape 26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2" name="Shape 272"/>
        <p:cNvGrpSpPr/>
        <p:nvPr/>
      </p:nvGrpSpPr>
      <p:grpSpPr>
        <a:xfrm>
          <a:off x="0" y="0"/>
          <a:ext cx="0" cy="0"/>
          <a:chOff x="0" y="0"/>
          <a:chExt cx="0" cy="0"/>
        </a:xfrm>
      </p:grpSpPr>
      <p:sp>
        <p:nvSpPr>
          <p:cNvPr id="273" name="Shape 273"/>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Denormalized Data Model</a:t>
            </a:r>
          </a:p>
        </p:txBody>
      </p:sp>
      <p:pic>
        <p:nvPicPr>
          <p:cNvPr id="274" name="Shape 274"/>
          <p:cNvPicPr preferRelativeResize="0"/>
          <p:nvPr/>
        </p:nvPicPr>
        <p:blipFill rotWithShape="1">
          <a:blip r:embed="rId3">
            <a:alphaModFix/>
          </a:blip>
          <a:srcRect b="37878" l="20588" r="19607" t="37878"/>
          <a:stretch/>
        </p:blipFill>
        <p:spPr>
          <a:xfrm>
            <a:off x="838200" y="1600200"/>
            <a:ext cx="7543800" cy="4495800"/>
          </a:xfrm>
          <a:prstGeom prst="rect">
            <a:avLst/>
          </a:prstGeom>
          <a:noFill/>
          <a:ln>
            <a:noFill/>
          </a:ln>
        </p:spPr>
      </p:pic>
      <p:sp>
        <p:nvSpPr>
          <p:cNvPr id="275" name="Shape 275"/>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76" name="Shape 27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0" name="Shape 280"/>
        <p:cNvGrpSpPr/>
        <p:nvPr/>
      </p:nvGrpSpPr>
      <p:grpSpPr>
        <a:xfrm>
          <a:off x="0" y="0"/>
          <a:ext cx="0" cy="0"/>
          <a:chOff x="0" y="0"/>
          <a:chExt cx="0" cy="0"/>
        </a:xfrm>
      </p:grpSpPr>
      <p:sp>
        <p:nvSpPr>
          <p:cNvPr id="281" name="Shape 281"/>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Clustering</a:t>
            </a:r>
          </a:p>
        </p:txBody>
      </p:sp>
      <p:sp>
        <p:nvSpPr>
          <p:cNvPr id="282" name="Shape 282"/>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Reduce the number of times storage must be accessed by physically placing like records close together.</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333399"/>
                </a:solidFill>
                <a:latin typeface="Arimo"/>
                <a:ea typeface="Arimo"/>
                <a:cs typeface="Arimo"/>
                <a:sym typeface="Arimo"/>
              </a:rPr>
              <a:t>Intrafile clustering – similar records in a table are stored together</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333399"/>
                </a:solidFill>
                <a:latin typeface="Arimo"/>
                <a:ea typeface="Arimo"/>
                <a:cs typeface="Arimo"/>
                <a:sym typeface="Arimo"/>
              </a:rPr>
              <a:t>Interfile clustering – combine records from more that one table that are typically retrieved together</a:t>
            </a:r>
          </a:p>
        </p:txBody>
      </p:sp>
      <p:sp>
        <p:nvSpPr>
          <p:cNvPr id="283" name="Shape 283"/>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84" name="Shape 28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8" name="Shape 288"/>
        <p:cNvGrpSpPr/>
        <p:nvPr/>
      </p:nvGrpSpPr>
      <p:grpSpPr>
        <a:xfrm>
          <a:off x="0" y="0"/>
          <a:ext cx="0" cy="0"/>
          <a:chOff x="0" y="0"/>
          <a:chExt cx="0" cy="0"/>
        </a:xfrm>
      </p:grpSpPr>
      <p:sp>
        <p:nvSpPr>
          <p:cNvPr id="289" name="Shape 289"/>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Indexing</a:t>
            </a:r>
          </a:p>
        </p:txBody>
      </p:sp>
      <p:sp>
        <p:nvSpPr>
          <p:cNvPr id="290" name="Shape 290"/>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A minitable that contains values from one or more fields in a table and the location of the values within the table</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Similar to the index of a book.</a:t>
            </a:r>
          </a:p>
        </p:txBody>
      </p:sp>
      <p:sp>
        <p:nvSpPr>
          <p:cNvPr id="291" name="Shape 291"/>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92" name="Shape 29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6" name="Shape 296"/>
        <p:cNvGrpSpPr/>
        <p:nvPr/>
      </p:nvGrpSpPr>
      <p:grpSpPr>
        <a:xfrm>
          <a:off x="0" y="0"/>
          <a:ext cx="0" cy="0"/>
          <a:chOff x="0" y="0"/>
          <a:chExt cx="0" cy="0"/>
        </a:xfrm>
      </p:grpSpPr>
      <p:sp>
        <p:nvSpPr>
          <p:cNvPr id="297" name="Shape 297"/>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Payment Type Index</a:t>
            </a:r>
          </a:p>
        </p:txBody>
      </p:sp>
      <p:pic>
        <p:nvPicPr>
          <p:cNvPr id="298" name="Shape 298"/>
          <p:cNvPicPr preferRelativeResize="0"/>
          <p:nvPr/>
        </p:nvPicPr>
        <p:blipFill rotWithShape="1">
          <a:blip r:embed="rId3">
            <a:alphaModFix/>
          </a:blip>
          <a:srcRect b="36363" l="20588" r="20588" t="35606"/>
          <a:stretch/>
        </p:blipFill>
        <p:spPr>
          <a:xfrm>
            <a:off x="1066800" y="1752600"/>
            <a:ext cx="7391399" cy="4343400"/>
          </a:xfrm>
          <a:prstGeom prst="rect">
            <a:avLst/>
          </a:prstGeom>
          <a:noFill/>
          <a:ln>
            <a:noFill/>
          </a:ln>
        </p:spPr>
      </p:pic>
      <p:sp>
        <p:nvSpPr>
          <p:cNvPr id="299" name="Shape 299"/>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00" name="Shape 30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4" name="Shape 304"/>
        <p:cNvGrpSpPr/>
        <p:nvPr/>
      </p:nvGrpSpPr>
      <p:grpSpPr>
        <a:xfrm>
          <a:off x="0" y="0"/>
          <a:ext cx="0" cy="0"/>
          <a:chOff x="0" y="0"/>
          <a:chExt cx="0" cy="0"/>
        </a:xfrm>
      </p:grpSpPr>
      <p:sp>
        <p:nvSpPr>
          <p:cNvPr id="305" name="Shape 305"/>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Guidelines for Creating Indexes</a:t>
            </a:r>
          </a:p>
        </p:txBody>
      </p:sp>
      <p:pic>
        <p:nvPicPr>
          <p:cNvPr id="306" name="Shape 306"/>
          <p:cNvPicPr preferRelativeResize="0"/>
          <p:nvPr/>
        </p:nvPicPr>
        <p:blipFill rotWithShape="1">
          <a:blip r:embed="rId3">
            <a:alphaModFix/>
          </a:blip>
          <a:srcRect b="47727" l="20587" r="22549" t="40908"/>
          <a:stretch/>
        </p:blipFill>
        <p:spPr>
          <a:xfrm>
            <a:off x="1143000" y="1676400"/>
            <a:ext cx="6705599" cy="4267199"/>
          </a:xfrm>
          <a:prstGeom prst="rect">
            <a:avLst/>
          </a:prstGeom>
          <a:noFill/>
          <a:ln>
            <a:noFill/>
          </a:ln>
        </p:spPr>
      </p:pic>
      <p:sp>
        <p:nvSpPr>
          <p:cNvPr id="307" name="Shape 307"/>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08" name="Shape 30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2" name="Shape 312"/>
        <p:cNvGrpSpPr/>
        <p:nvPr/>
      </p:nvGrpSpPr>
      <p:grpSpPr>
        <a:xfrm>
          <a:off x="0" y="0"/>
          <a:ext cx="0" cy="0"/>
          <a:chOff x="0" y="0"/>
          <a:chExt cx="0" cy="0"/>
        </a:xfrm>
      </p:grpSpPr>
      <p:sp>
        <p:nvSpPr>
          <p:cNvPr id="313" name="Shape 313"/>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Estimating Storage Size</a:t>
            </a:r>
          </a:p>
        </p:txBody>
      </p:sp>
      <p:sp>
        <p:nvSpPr>
          <p:cNvPr id="314" name="Shape 314"/>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Raw data – sum of the average widths of all fields in a table.</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Calculate overhead requirements based on DBMS vendor recommendations</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Estimate initial number of records</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Estimate growth rate of records</a:t>
            </a:r>
          </a:p>
        </p:txBody>
      </p:sp>
      <p:sp>
        <p:nvSpPr>
          <p:cNvPr id="315" name="Shape 315"/>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16" name="Shape 31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0" name="Shape 320"/>
        <p:cNvGrpSpPr/>
        <p:nvPr/>
      </p:nvGrpSpPr>
      <p:grpSpPr>
        <a:xfrm>
          <a:off x="0" y="0"/>
          <a:ext cx="0" cy="0"/>
          <a:chOff x="0" y="0"/>
          <a:chExt cx="0" cy="0"/>
        </a:xfrm>
      </p:grpSpPr>
      <p:sp>
        <p:nvSpPr>
          <p:cNvPr id="321" name="Shape 321"/>
          <p:cNvSpPr txBox="1"/>
          <p:nvPr>
            <p:ph type="title"/>
          </p:nvPr>
        </p:nvSpPr>
        <p:spPr>
          <a:xfrm>
            <a:off x="304800" y="0"/>
            <a:ext cx="8610599"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400" u="none" cap="none" strike="noStrike">
                <a:solidFill>
                  <a:srgbClr val="333399"/>
                </a:solidFill>
                <a:latin typeface="Arimo"/>
                <a:ea typeface="Arimo"/>
                <a:cs typeface="Arimo"/>
                <a:sym typeface="Arimo"/>
              </a:rPr>
              <a:t>Volumetrics – Estimating Data Storage Size</a:t>
            </a:r>
          </a:p>
        </p:txBody>
      </p:sp>
      <p:sp>
        <p:nvSpPr>
          <p:cNvPr id="322" name="Shape 322"/>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Raw data – sum of the average widths of all fields in a table.</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Calculate overhead requirements based on DBMS vendor recommendations</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Estimate initial number of records</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Estimate growth rate of records</a:t>
            </a:r>
          </a:p>
        </p:txBody>
      </p:sp>
      <p:sp>
        <p:nvSpPr>
          <p:cNvPr id="323" name="Shape 323"/>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24" name="Shape 32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8" name="Shape 328"/>
        <p:cNvGrpSpPr/>
        <p:nvPr/>
      </p:nvGrpSpPr>
      <p:grpSpPr>
        <a:xfrm>
          <a:off x="0" y="0"/>
          <a:ext cx="0" cy="0"/>
          <a:chOff x="0" y="0"/>
          <a:chExt cx="0" cy="0"/>
        </a:xfrm>
      </p:grpSpPr>
      <p:sp>
        <p:nvSpPr>
          <p:cNvPr id="329" name="Shape 329"/>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Calculating Volumetrics</a:t>
            </a:r>
          </a:p>
        </p:txBody>
      </p:sp>
      <p:pic>
        <p:nvPicPr>
          <p:cNvPr id="330" name="Shape 330"/>
          <p:cNvPicPr preferRelativeResize="0"/>
          <p:nvPr/>
        </p:nvPicPr>
        <p:blipFill rotWithShape="1">
          <a:blip r:embed="rId3">
            <a:alphaModFix/>
          </a:blip>
          <a:srcRect b="38636" l="31371" r="31371" t="34091"/>
          <a:stretch/>
        </p:blipFill>
        <p:spPr>
          <a:xfrm>
            <a:off x="1524000" y="1676400"/>
            <a:ext cx="6019799" cy="4190999"/>
          </a:xfrm>
          <a:prstGeom prst="rect">
            <a:avLst/>
          </a:prstGeom>
          <a:noFill/>
          <a:ln>
            <a:noFill/>
          </a:ln>
        </p:spPr>
      </p:pic>
      <p:sp>
        <p:nvSpPr>
          <p:cNvPr id="331" name="Shape 331"/>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32" name="Shape 33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6" name="Shape 336"/>
        <p:cNvGrpSpPr/>
        <p:nvPr/>
      </p:nvGrpSpPr>
      <p:grpSpPr>
        <a:xfrm>
          <a:off x="0" y="0"/>
          <a:ext cx="0" cy="0"/>
          <a:chOff x="0" y="0"/>
          <a:chExt cx="0" cy="0"/>
        </a:xfrm>
      </p:grpSpPr>
      <p:sp>
        <p:nvSpPr>
          <p:cNvPr id="337" name="Shape 337"/>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Summary</a:t>
            </a:r>
          </a:p>
        </p:txBody>
      </p:sp>
      <p:sp>
        <p:nvSpPr>
          <p:cNvPr id="338" name="Shape 338"/>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lt1"/>
              </a:buClr>
              <a:buSzPct val="110000"/>
              <a:buFont typeface="Arimo"/>
              <a:buChar char="•"/>
            </a:pPr>
            <a:r>
              <a:rPr b="0" i="0" lang="en-US" sz="2600" u="none" cap="none" strike="noStrike">
                <a:solidFill>
                  <a:srgbClr val="333399"/>
                </a:solidFill>
                <a:latin typeface="Arimo"/>
                <a:ea typeface="Arimo"/>
                <a:cs typeface="Arimo"/>
                <a:sym typeface="Arimo"/>
              </a:rPr>
              <a:t>Files are electronic lists of data generally of five types: master, look-up, transaction, audit, and history.</a:t>
            </a:r>
          </a:p>
          <a:p>
            <a:pPr indent="-342900" lvl="0" marL="342900" marR="0" rtl="0" algn="l">
              <a:lnSpc>
                <a:spcPct val="90000"/>
              </a:lnSpc>
              <a:spcBef>
                <a:spcPts val="520"/>
              </a:spcBef>
              <a:spcAft>
                <a:spcPts val="0"/>
              </a:spcAft>
              <a:buClr>
                <a:schemeClr val="lt1"/>
              </a:buClr>
              <a:buSzPct val="110000"/>
              <a:buFont typeface="Arimo"/>
              <a:buChar char="•"/>
            </a:pPr>
            <a:r>
              <a:rPr b="0" i="0" lang="en-US" sz="2600" u="none" cap="none" strike="noStrike">
                <a:solidFill>
                  <a:srgbClr val="333399"/>
                </a:solidFill>
                <a:latin typeface="Arimo"/>
                <a:ea typeface="Arimo"/>
                <a:cs typeface="Arimo"/>
                <a:sym typeface="Arimo"/>
              </a:rPr>
              <a:t>A database is a collection of groupings of information and a DBMS is software that creates and manipulates these.</a:t>
            </a:r>
          </a:p>
          <a:p>
            <a:pPr indent="-342900" lvl="0" marL="342900" marR="0" rtl="0" algn="l">
              <a:lnSpc>
                <a:spcPct val="90000"/>
              </a:lnSpc>
              <a:spcBef>
                <a:spcPts val="520"/>
              </a:spcBef>
              <a:spcAft>
                <a:spcPts val="0"/>
              </a:spcAft>
              <a:buClr>
                <a:schemeClr val="lt1"/>
              </a:buClr>
              <a:buSzPct val="110000"/>
              <a:buFont typeface="Arimo"/>
              <a:buChar char="•"/>
            </a:pPr>
            <a:r>
              <a:rPr b="0" i="0" lang="en-US" sz="2600" u="none" cap="none" strike="noStrike">
                <a:solidFill>
                  <a:srgbClr val="333399"/>
                </a:solidFill>
                <a:latin typeface="Arimo"/>
                <a:ea typeface="Arimo"/>
                <a:cs typeface="Arimo"/>
                <a:sym typeface="Arimo"/>
              </a:rPr>
              <a:t>There are a number of methods for optimizing data access speed and data storage efficiency, though the designers may have to make tradeoffs between these goals.</a:t>
            </a:r>
          </a:p>
          <a:p>
            <a:pPr indent="-342900" lvl="0" marL="342900" marR="0" rtl="0" algn="l">
              <a:lnSpc>
                <a:spcPct val="90000"/>
              </a:lnSpc>
              <a:spcBef>
                <a:spcPts val="520"/>
              </a:spcBef>
              <a:spcAft>
                <a:spcPts val="0"/>
              </a:spcAft>
              <a:buClr>
                <a:schemeClr val="lt1"/>
              </a:buClr>
              <a:buSzPct val="110000"/>
              <a:buFont typeface="Arimo"/>
              <a:buChar char="•"/>
            </a:pPr>
            <a:r>
              <a:rPr b="0" i="0" lang="en-US" sz="2600" u="none" cap="none" strike="noStrike">
                <a:solidFill>
                  <a:srgbClr val="333399"/>
                </a:solidFill>
                <a:latin typeface="Arimo"/>
                <a:ea typeface="Arimo"/>
                <a:cs typeface="Arimo"/>
                <a:sym typeface="Arimo"/>
              </a:rPr>
              <a:t>Physical ERDs contain references to how data will be stored in a file or database table.</a:t>
            </a:r>
          </a:p>
        </p:txBody>
      </p:sp>
      <p:sp>
        <p:nvSpPr>
          <p:cNvPr id="339" name="Shape 339"/>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40" name="Shape 34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 name="Shape 55"/>
        <p:cNvGrpSpPr/>
        <p:nvPr/>
      </p:nvGrpSpPr>
      <p:grpSpPr>
        <a:xfrm>
          <a:off x="0" y="0"/>
          <a:ext cx="0" cy="0"/>
          <a:chOff x="0" y="0"/>
          <a:chExt cx="0" cy="0"/>
        </a:xfrm>
      </p:grpSpPr>
      <p:sp>
        <p:nvSpPr>
          <p:cNvPr id="56" name="Shape 56"/>
          <p:cNvSpPr txBox="1"/>
          <p:nvPr/>
        </p:nvSpPr>
        <p:spPr>
          <a:xfrm>
            <a:off x="1371600" y="6248400"/>
            <a:ext cx="6705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57" name="Shape 57"/>
          <p:cNvSpPr txBox="1"/>
          <p:nvPr/>
        </p:nvSpPr>
        <p:spPr>
          <a:xfrm>
            <a:off x="0" y="6400800"/>
            <a:ext cx="9144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58" name="Shape 58"/>
          <p:cNvSpPr txBox="1"/>
          <p:nvPr>
            <p:ph idx="4294967295" type="ctrTitle"/>
          </p:nvPr>
        </p:nvSpPr>
        <p:spPr>
          <a:xfrm>
            <a:off x="990600" y="1600200"/>
            <a:ext cx="74676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DATA STORAGE FORMATS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5" name="Shape 345"/>
        <p:cNvGrpSpPr/>
        <p:nvPr/>
      </p:nvGrpSpPr>
      <p:grpSpPr>
        <a:xfrm>
          <a:off x="0" y="0"/>
          <a:ext cx="0" cy="0"/>
          <a:chOff x="0" y="0"/>
          <a:chExt cx="0" cy="0"/>
        </a:xfrm>
      </p:grpSpPr>
      <p:sp>
        <p:nvSpPr>
          <p:cNvPr id="346" name="Shape 346"/>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0" i="0" lang="en-US" sz="3200" u="none" cap="none" strike="noStrike">
                <a:solidFill>
                  <a:srgbClr val="333399"/>
                </a:solidFill>
                <a:latin typeface="Arimo"/>
                <a:ea typeface="Arimo"/>
                <a:cs typeface="Arimo"/>
                <a:sym typeface="Arimo"/>
              </a:rPr>
              <a:t>Copyright © 2009 </a:t>
            </a:r>
            <a:br>
              <a:rPr b="0" i="0" lang="en-US" sz="3200" u="none" cap="none" strike="noStrike">
                <a:solidFill>
                  <a:srgbClr val="333399"/>
                </a:solidFill>
                <a:latin typeface="Arimo"/>
                <a:ea typeface="Arimo"/>
                <a:cs typeface="Arimo"/>
                <a:sym typeface="Arimo"/>
              </a:rPr>
            </a:br>
            <a:r>
              <a:rPr b="0" i="0" lang="en-US" sz="3200" u="none" cap="none" strike="noStrike">
                <a:solidFill>
                  <a:srgbClr val="333399"/>
                </a:solidFill>
                <a:latin typeface="Arimo"/>
                <a:ea typeface="Arimo"/>
                <a:cs typeface="Arimo"/>
                <a:sym typeface="Arimo"/>
              </a:rPr>
              <a:t>John Wiley &amp; Sons, Inc.</a:t>
            </a:r>
          </a:p>
        </p:txBody>
      </p:sp>
      <p:sp>
        <p:nvSpPr>
          <p:cNvPr id="347" name="Shape 347"/>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2400" u="none" cap="none" strike="noStrike">
                <a:solidFill>
                  <a:srgbClr val="333399"/>
                </a:solidFill>
                <a:latin typeface="Arimo"/>
                <a:ea typeface="Arimo"/>
                <a:cs typeface="Arimo"/>
                <a:sym typeface="Arimo"/>
              </a:rPr>
              <a:t>All rights reserved.  Reproduction or translation of this work beyond that permitted in Section 117 of the 1976 United States Copyright Act without the express written permission of the copyright owner is unlawful. </a:t>
            </a:r>
          </a:p>
          <a:p>
            <a:pPr indent="-342900" lvl="0" marL="342900" marR="0" rtl="0" algn="l">
              <a:lnSpc>
                <a:spcPct val="100000"/>
              </a:lnSpc>
              <a:spcBef>
                <a:spcPts val="480"/>
              </a:spcBef>
              <a:spcAft>
                <a:spcPts val="0"/>
              </a:spcAft>
              <a:buClr>
                <a:schemeClr val="lt1"/>
              </a:buClr>
              <a:buSzPct val="110000"/>
              <a:buFont typeface="Arimo"/>
              <a:buChar char="•"/>
            </a:pPr>
            <a:r>
              <a:rPr b="0" i="0" lang="en-US" sz="2400" u="none" cap="none" strike="noStrike">
                <a:solidFill>
                  <a:srgbClr val="333399"/>
                </a:solidFill>
                <a:latin typeface="Arimo"/>
                <a:ea typeface="Arimo"/>
                <a:cs typeface="Arimo"/>
                <a:sym typeface="Arimo"/>
              </a:rPr>
              <a:t>Request for further information should be addressed to the Permissions Department, John Wiley &amp; Sons, Inc.  </a:t>
            </a:r>
          </a:p>
          <a:p>
            <a:pPr indent="-342900" lvl="0" marL="342900" marR="0" rtl="0" algn="l">
              <a:lnSpc>
                <a:spcPct val="100000"/>
              </a:lnSpc>
              <a:spcBef>
                <a:spcPts val="480"/>
              </a:spcBef>
              <a:spcAft>
                <a:spcPts val="0"/>
              </a:spcAft>
              <a:buClr>
                <a:schemeClr val="lt1"/>
              </a:buClr>
              <a:buSzPct val="110000"/>
              <a:buFont typeface="Arimo"/>
              <a:buChar char="•"/>
            </a:pPr>
            <a:r>
              <a:rPr b="0" i="0" lang="en-US" sz="2400" u="none" cap="none" strike="noStrike">
                <a:solidFill>
                  <a:srgbClr val="333399"/>
                </a:solidFill>
                <a:latin typeface="Arimo"/>
                <a:ea typeface="Arimo"/>
                <a:cs typeface="Arimo"/>
                <a:sym typeface="Arimo"/>
              </a:rPr>
              <a:t>The purchaser may make back-up copies for his/her own use only and not for redistribution or resale.  </a:t>
            </a:r>
          </a:p>
          <a:p>
            <a:pPr indent="-342900" lvl="0" marL="342900" marR="0" rtl="0" algn="l">
              <a:lnSpc>
                <a:spcPct val="100000"/>
              </a:lnSpc>
              <a:spcBef>
                <a:spcPts val="480"/>
              </a:spcBef>
              <a:spcAft>
                <a:spcPts val="0"/>
              </a:spcAft>
              <a:buClr>
                <a:schemeClr val="lt1"/>
              </a:buClr>
              <a:buSzPct val="110000"/>
              <a:buFont typeface="Arimo"/>
              <a:buChar char="•"/>
            </a:pPr>
            <a:r>
              <a:rPr b="0" i="0" lang="en-US" sz="2400" u="none" cap="none" strike="noStrike">
                <a:solidFill>
                  <a:srgbClr val="333399"/>
                </a:solidFill>
                <a:latin typeface="Arimo"/>
                <a:ea typeface="Arimo"/>
                <a:cs typeface="Arimo"/>
                <a:sym typeface="Arimo"/>
              </a:rPr>
              <a:t>The Publisher assumes no responsibility for errors, omissions, or damages, caused by the use of these programs or from the use of the information contained herein.  </a:t>
            </a:r>
          </a:p>
        </p:txBody>
      </p:sp>
      <p:sp>
        <p:nvSpPr>
          <p:cNvPr id="348" name="Shape 348"/>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49" name="Shape 349"/>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64" name="Shape 6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65" name="Shape 65"/>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Types of Data Storage Formats</a:t>
            </a:r>
          </a:p>
        </p:txBody>
      </p:sp>
      <p:sp>
        <p:nvSpPr>
          <p:cNvPr id="66" name="Shape 66"/>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1" i="0" lang="en-US" sz="3200" u="none" cap="none" strike="noStrike">
                <a:solidFill>
                  <a:srgbClr val="6666FF"/>
                </a:solidFill>
                <a:latin typeface="Arimo"/>
                <a:ea typeface="Arimo"/>
                <a:cs typeface="Arimo"/>
                <a:sym typeface="Arimo"/>
              </a:rPr>
              <a:t>Files:</a:t>
            </a:r>
            <a:r>
              <a:rPr b="0" i="0" lang="en-US" sz="3200" u="none" cap="none" strike="noStrike">
                <a:solidFill>
                  <a:srgbClr val="333399"/>
                </a:solidFill>
                <a:latin typeface="Arimo"/>
                <a:ea typeface="Arimo"/>
                <a:cs typeface="Arimo"/>
                <a:sym typeface="Arimo"/>
              </a:rPr>
              <a:t> electronic lists of data optimized to perform a particular transaction</a:t>
            </a:r>
          </a:p>
          <a:p>
            <a:pPr indent="-342900" lvl="0" marL="342900" marR="0" rtl="0" algn="l">
              <a:lnSpc>
                <a:spcPct val="100000"/>
              </a:lnSpc>
              <a:spcBef>
                <a:spcPts val="640"/>
              </a:spcBef>
              <a:spcAft>
                <a:spcPts val="0"/>
              </a:spcAft>
              <a:buClr>
                <a:schemeClr val="lt1"/>
              </a:buClr>
              <a:buSzPct val="110000"/>
              <a:buFont typeface="Arimo"/>
              <a:buChar char="•"/>
            </a:pPr>
            <a:r>
              <a:rPr b="1" i="0" lang="en-US" sz="3200" u="none" cap="none" strike="noStrike">
                <a:solidFill>
                  <a:srgbClr val="6666FF"/>
                </a:solidFill>
                <a:latin typeface="Arimo"/>
                <a:ea typeface="Arimo"/>
                <a:cs typeface="Arimo"/>
                <a:sym typeface="Arimo"/>
              </a:rPr>
              <a:t>Database</a:t>
            </a:r>
            <a:r>
              <a:rPr b="0" i="0" lang="en-US" sz="3200" u="none" cap="none" strike="noStrike">
                <a:solidFill>
                  <a:srgbClr val="CC0000"/>
                </a:solidFill>
                <a:latin typeface="Arimo"/>
                <a:ea typeface="Arimo"/>
                <a:cs typeface="Arimo"/>
                <a:sym typeface="Arimo"/>
              </a:rPr>
              <a:t>:</a:t>
            </a:r>
            <a:r>
              <a:rPr b="0" i="0" lang="en-US" sz="3200" u="none" cap="none" strike="noStrike">
                <a:solidFill>
                  <a:srgbClr val="333399"/>
                </a:solidFill>
                <a:latin typeface="Arimo"/>
                <a:ea typeface="Arimo"/>
                <a:cs typeface="Arimo"/>
                <a:sym typeface="Arimo"/>
              </a:rPr>
              <a:t> a collection of groupings of information the relate to each other in some way.</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333399"/>
                </a:solidFill>
                <a:latin typeface="Arimo"/>
                <a:ea typeface="Arimo"/>
                <a:cs typeface="Arimo"/>
                <a:sym typeface="Arimo"/>
              </a:rPr>
              <a:t>A </a:t>
            </a:r>
            <a:r>
              <a:rPr b="1" i="0" lang="en-US" sz="3200" u="none" cap="none" strike="noStrike">
                <a:solidFill>
                  <a:srgbClr val="6666FF"/>
                </a:solidFill>
                <a:latin typeface="Arimo"/>
                <a:ea typeface="Arimo"/>
                <a:cs typeface="Arimo"/>
                <a:sym typeface="Arimo"/>
              </a:rPr>
              <a:t>Database Management System</a:t>
            </a:r>
            <a:r>
              <a:rPr b="0" i="0" lang="en-US" sz="3200" u="none" cap="none" strike="noStrike">
                <a:solidFill>
                  <a:srgbClr val="CC0000"/>
                </a:solidFill>
                <a:latin typeface="Arimo"/>
                <a:ea typeface="Arimo"/>
                <a:cs typeface="Arimo"/>
                <a:sym typeface="Arimo"/>
              </a:rPr>
              <a:t> </a:t>
            </a:r>
            <a:r>
              <a:rPr b="1" i="0" lang="en-US" sz="3200" u="none" cap="none" strike="noStrike">
                <a:solidFill>
                  <a:srgbClr val="6666FF"/>
                </a:solidFill>
                <a:latin typeface="Arimo"/>
                <a:ea typeface="Arimo"/>
                <a:cs typeface="Arimo"/>
                <a:sym typeface="Arimo"/>
              </a:rPr>
              <a:t>(DBMS)</a:t>
            </a:r>
            <a:r>
              <a:rPr b="0" i="0" lang="en-US" sz="3200" u="none" cap="none" strike="noStrike">
                <a:solidFill>
                  <a:srgbClr val="333399"/>
                </a:solidFill>
                <a:latin typeface="Arimo"/>
                <a:ea typeface="Arimo"/>
                <a:cs typeface="Arimo"/>
                <a:sym typeface="Arimo"/>
              </a:rPr>
              <a:t> is software that creates and manipulates databases.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 name="Shape 70"/>
        <p:cNvGrpSpPr/>
        <p:nvPr/>
      </p:nvGrpSpPr>
      <p:grpSpPr>
        <a:xfrm>
          <a:off x="0" y="0"/>
          <a:ext cx="0" cy="0"/>
          <a:chOff x="0" y="0"/>
          <a:chExt cx="0" cy="0"/>
        </a:xfrm>
      </p:grpSpPr>
      <p:sp>
        <p:nvSpPr>
          <p:cNvPr id="71" name="Shape 71"/>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72" name="Shape 7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73" name="Shape 73"/>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Appointment File</a:t>
            </a:r>
          </a:p>
        </p:txBody>
      </p:sp>
      <p:sp>
        <p:nvSpPr>
          <p:cNvPr id="74" name="Shape 74"/>
          <p:cNvSpPr txBox="1"/>
          <p:nvPr/>
        </p:nvSpPr>
        <p:spPr>
          <a:xfrm>
            <a:off x="1203325" y="2090736"/>
            <a:ext cx="184149"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pic>
        <p:nvPicPr>
          <p:cNvPr id="75" name="Shape 75"/>
          <p:cNvPicPr preferRelativeResize="0"/>
          <p:nvPr/>
        </p:nvPicPr>
        <p:blipFill rotWithShape="1">
          <a:blip r:embed="rId3">
            <a:alphaModFix/>
          </a:blip>
          <a:srcRect b="35605" l="10784" r="11763" t="30302"/>
          <a:stretch/>
        </p:blipFill>
        <p:spPr>
          <a:xfrm>
            <a:off x="838200" y="1676400"/>
            <a:ext cx="7391399" cy="4419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 name="Shape 79"/>
        <p:cNvGrpSpPr/>
        <p:nvPr/>
      </p:nvGrpSpPr>
      <p:grpSpPr>
        <a:xfrm>
          <a:off x="0" y="0"/>
          <a:ext cx="0" cy="0"/>
          <a:chOff x="0" y="0"/>
          <a:chExt cx="0" cy="0"/>
        </a:xfrm>
      </p:grpSpPr>
      <p:sp>
        <p:nvSpPr>
          <p:cNvPr id="80" name="Shape 80"/>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2006 © John Wiley &amp; Sons, Inc.  All rights reserved.</a:t>
            </a:r>
          </a:p>
        </p:txBody>
      </p:sp>
      <p:sp>
        <p:nvSpPr>
          <p:cNvPr id="81" name="Shape 81"/>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82" name="Shape 82"/>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Appointment Database</a:t>
            </a:r>
          </a:p>
        </p:txBody>
      </p:sp>
      <p:sp>
        <p:nvSpPr>
          <p:cNvPr id="83" name="Shape 83"/>
          <p:cNvSpPr txBox="1"/>
          <p:nvPr/>
        </p:nvSpPr>
        <p:spPr>
          <a:xfrm>
            <a:off x="1355725" y="2395536"/>
            <a:ext cx="184149"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pic>
        <p:nvPicPr>
          <p:cNvPr id="84" name="Shape 84"/>
          <p:cNvPicPr preferRelativeResize="0"/>
          <p:nvPr/>
        </p:nvPicPr>
        <p:blipFill rotWithShape="1">
          <a:blip r:embed="rId3">
            <a:alphaModFix/>
          </a:blip>
          <a:srcRect b="12500" l="7291" r="9374" t="10833"/>
          <a:stretch/>
        </p:blipFill>
        <p:spPr>
          <a:xfrm>
            <a:off x="838200" y="1676400"/>
            <a:ext cx="7315200" cy="449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 name="Shape 88"/>
        <p:cNvGrpSpPr/>
        <p:nvPr/>
      </p:nvGrpSpPr>
      <p:grpSpPr>
        <a:xfrm>
          <a:off x="0" y="0"/>
          <a:ext cx="0" cy="0"/>
          <a:chOff x="0" y="0"/>
          <a:chExt cx="0" cy="0"/>
        </a:xfrm>
      </p:grpSpPr>
      <p:sp>
        <p:nvSpPr>
          <p:cNvPr id="89" name="Shape 89"/>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90" name="Shape 9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91" name="Shape 91"/>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File Attributes</a:t>
            </a:r>
          </a:p>
        </p:txBody>
      </p:sp>
      <p:sp>
        <p:nvSpPr>
          <p:cNvPr id="92" name="Shape 92"/>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Files contain information formatted for a particular transaction</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Typically organized sequentially</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Pointers used to associate records with other records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333399"/>
                </a:solidFill>
                <a:latin typeface="Arimo"/>
                <a:ea typeface="Arimo"/>
                <a:cs typeface="Arimo"/>
                <a:sym typeface="Arimo"/>
              </a:rPr>
              <a:t>Linked Lists are files with records linked together using pointers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 name="Shape 96"/>
        <p:cNvGrpSpPr/>
        <p:nvPr/>
      </p:nvGrpSpPr>
      <p:grpSpPr>
        <a:xfrm>
          <a:off x="0" y="0"/>
          <a:ext cx="0" cy="0"/>
          <a:chOff x="0" y="0"/>
          <a:chExt cx="0" cy="0"/>
        </a:xfrm>
      </p:grpSpPr>
      <p:sp>
        <p:nvSpPr>
          <p:cNvPr id="97" name="Shape 97"/>
          <p:cNvSpPr txBox="1"/>
          <p:nvPr/>
        </p:nvSpPr>
        <p:spPr>
          <a:xfrm>
            <a:off x="19812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98" name="Shape 9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11 -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99" name="Shape 99"/>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File Types</a:t>
            </a:r>
          </a:p>
        </p:txBody>
      </p:sp>
      <p:sp>
        <p:nvSpPr>
          <p:cNvPr id="100" name="Shape 100"/>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1" i="0" lang="en-US" sz="3000" u="none" cap="none" strike="noStrike">
                <a:solidFill>
                  <a:srgbClr val="6666FF"/>
                </a:solidFill>
                <a:latin typeface="Arimo"/>
                <a:ea typeface="Arimo"/>
                <a:cs typeface="Arimo"/>
                <a:sym typeface="Arimo"/>
              </a:rPr>
              <a:t>Master files</a:t>
            </a:r>
            <a:r>
              <a:rPr b="0" i="0" lang="en-US" sz="3000" u="none" cap="none" strike="noStrike">
                <a:solidFill>
                  <a:srgbClr val="333399"/>
                </a:solidFill>
                <a:latin typeface="Arimo"/>
                <a:ea typeface="Arimo"/>
                <a:cs typeface="Arimo"/>
                <a:sym typeface="Arimo"/>
              </a:rPr>
              <a:t> – store core, important information</a:t>
            </a:r>
          </a:p>
          <a:p>
            <a:pPr indent="-342900" lvl="0" marL="342900" marR="0" rtl="0" algn="l">
              <a:lnSpc>
                <a:spcPct val="100000"/>
              </a:lnSpc>
              <a:spcBef>
                <a:spcPts val="600"/>
              </a:spcBef>
              <a:spcAft>
                <a:spcPts val="0"/>
              </a:spcAft>
              <a:buClr>
                <a:schemeClr val="lt1"/>
              </a:buClr>
              <a:buSzPct val="110000"/>
              <a:buFont typeface="Arimo"/>
              <a:buChar char="•"/>
            </a:pPr>
            <a:r>
              <a:rPr b="1" i="0" lang="en-US" sz="3000" u="none" cap="none" strike="noStrike">
                <a:solidFill>
                  <a:srgbClr val="6666FF"/>
                </a:solidFill>
                <a:latin typeface="Arimo"/>
                <a:ea typeface="Arimo"/>
                <a:cs typeface="Arimo"/>
                <a:sym typeface="Arimo"/>
              </a:rPr>
              <a:t>Look-up files</a:t>
            </a:r>
            <a:r>
              <a:rPr b="0" i="0" lang="en-US" sz="3000" u="none" cap="none" strike="noStrike">
                <a:solidFill>
                  <a:srgbClr val="333399"/>
                </a:solidFill>
                <a:latin typeface="Arimo"/>
                <a:ea typeface="Arimo"/>
                <a:cs typeface="Arimo"/>
                <a:sym typeface="Arimo"/>
              </a:rPr>
              <a:t> – store static values</a:t>
            </a:r>
          </a:p>
          <a:p>
            <a:pPr indent="-342900" lvl="0" marL="342900" marR="0" rtl="0" algn="l">
              <a:lnSpc>
                <a:spcPct val="100000"/>
              </a:lnSpc>
              <a:spcBef>
                <a:spcPts val="600"/>
              </a:spcBef>
              <a:spcAft>
                <a:spcPts val="0"/>
              </a:spcAft>
              <a:buClr>
                <a:schemeClr val="lt1"/>
              </a:buClr>
              <a:buSzPct val="110000"/>
              <a:buFont typeface="Arimo"/>
              <a:buChar char="•"/>
            </a:pPr>
            <a:r>
              <a:rPr b="1" i="0" lang="en-US" sz="3000" u="none" cap="none" strike="noStrike">
                <a:solidFill>
                  <a:srgbClr val="6666FF"/>
                </a:solidFill>
                <a:latin typeface="Arimo"/>
                <a:ea typeface="Arimo"/>
                <a:cs typeface="Arimo"/>
                <a:sym typeface="Arimo"/>
              </a:rPr>
              <a:t>Transaction files</a:t>
            </a:r>
            <a:r>
              <a:rPr b="0" i="0" lang="en-US" sz="3000" u="none" cap="none" strike="noStrike">
                <a:solidFill>
                  <a:srgbClr val="333399"/>
                </a:solidFill>
                <a:latin typeface="Arimo"/>
                <a:ea typeface="Arimo"/>
                <a:cs typeface="Arimo"/>
                <a:sym typeface="Arimo"/>
              </a:rPr>
              <a:t> – store information that updates a master file</a:t>
            </a:r>
          </a:p>
          <a:p>
            <a:pPr indent="-342900" lvl="0" marL="342900" marR="0" rtl="0" algn="l">
              <a:lnSpc>
                <a:spcPct val="100000"/>
              </a:lnSpc>
              <a:spcBef>
                <a:spcPts val="600"/>
              </a:spcBef>
              <a:spcAft>
                <a:spcPts val="0"/>
              </a:spcAft>
              <a:buClr>
                <a:schemeClr val="lt1"/>
              </a:buClr>
              <a:buSzPct val="110000"/>
              <a:buFont typeface="Arimo"/>
              <a:buChar char="•"/>
            </a:pPr>
            <a:r>
              <a:rPr b="1" i="0" lang="en-US" sz="3000" u="none" cap="none" strike="noStrike">
                <a:solidFill>
                  <a:srgbClr val="6666FF"/>
                </a:solidFill>
                <a:latin typeface="Arimo"/>
                <a:ea typeface="Arimo"/>
                <a:cs typeface="Arimo"/>
                <a:sym typeface="Arimo"/>
              </a:rPr>
              <a:t>Audit files</a:t>
            </a:r>
            <a:r>
              <a:rPr b="0" i="0" lang="en-US" sz="3000" u="none" cap="none" strike="noStrike">
                <a:solidFill>
                  <a:srgbClr val="333399"/>
                </a:solidFill>
                <a:latin typeface="Arimo"/>
                <a:ea typeface="Arimo"/>
                <a:cs typeface="Arimo"/>
                <a:sym typeface="Arimo"/>
              </a:rPr>
              <a:t> – record before and after versions of data</a:t>
            </a:r>
          </a:p>
          <a:p>
            <a:pPr indent="-342900" lvl="0" marL="342900" marR="0" rtl="0" algn="l">
              <a:lnSpc>
                <a:spcPct val="100000"/>
              </a:lnSpc>
              <a:spcBef>
                <a:spcPts val="600"/>
              </a:spcBef>
              <a:spcAft>
                <a:spcPts val="0"/>
              </a:spcAft>
              <a:buClr>
                <a:schemeClr val="lt1"/>
              </a:buClr>
              <a:buSzPct val="110000"/>
              <a:buFont typeface="Arimo"/>
              <a:buChar char="•"/>
            </a:pPr>
            <a:r>
              <a:rPr b="1" i="0" lang="en-US" sz="3000" u="none" cap="none" strike="noStrike">
                <a:solidFill>
                  <a:srgbClr val="6666FF"/>
                </a:solidFill>
                <a:latin typeface="Arimo"/>
                <a:ea typeface="Arimo"/>
                <a:cs typeface="Arimo"/>
                <a:sym typeface="Arimo"/>
              </a:rPr>
              <a:t>History (archive) files</a:t>
            </a:r>
            <a:r>
              <a:rPr b="0" i="0" lang="en-US" sz="3000" u="none" cap="none" strike="noStrike">
                <a:solidFill>
                  <a:srgbClr val="333399"/>
                </a:solidFill>
                <a:latin typeface="Arimo"/>
                <a:ea typeface="Arimo"/>
                <a:cs typeface="Arimo"/>
                <a:sym typeface="Arimo"/>
              </a:rPr>
              <a:t> – store past information</a:t>
            </a:r>
          </a:p>
        </p:txBody>
      </p:sp>
    </p:spTree>
  </p:cSld>
  <p:clrMapOvr>
    <a:masterClrMapping/>
  </p:clrMapOvr>
</p:sld>
</file>

<file path=ppt/theme/theme1.xml><?xml version="1.0" encoding="utf-8"?>
<a:theme xmlns:a="http://schemas.openxmlformats.org/drawingml/2006/main" xmlns:r="http://schemas.openxmlformats.org/officeDocument/2006/relationships" name="1_Dennis PPT">
  <a:themeElements>
    <a:clrScheme name="1_Dennis PP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