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46" Type="http://schemas.openxmlformats.org/officeDocument/2006/relationships/slide" Target="slides/slide42.xml"/><Relationship Id="rId23" Type="http://schemas.openxmlformats.org/officeDocument/2006/relationships/slide" Target="slides/slide19.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47" Type="http://schemas.openxmlformats.org/officeDocument/2006/relationships/slide" Target="slides/slide43.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t" bIns="91425" lIns="91425" rIns="91425" tIns="91425"/>
          <a:lstStyle>
            <a:lvl1pPr indent="0" lvl="0" marL="0" marR="0" rtl="0" algn="r">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b"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 name="Shape 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21" name="Shape 12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29" name="Shape 12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37" name="Shape 1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45" name="Shape 14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2" name="Shape 16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70" name="Shape 17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78" name="Shape 17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6" name="Shape 18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1" name="Shape 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 name="Shape 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4" name="Shape 19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2" name="Shape 20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10" name="Shape 210"/>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11" name="Shape 211"/>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6" name="Shape 21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4" name="Shape 22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2" name="Shape 23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0" name="Shape 24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8" name="Shape 24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6" name="Shape 25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4" name="Shape 2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 name="Shape 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2" name="Shape 2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0" name="Shape 2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7" name="Shape 287"/>
        <p:cNvGrpSpPr/>
        <p:nvPr/>
      </p:nvGrpSpPr>
      <p:grpSpPr>
        <a:xfrm>
          <a:off x="0" y="0"/>
          <a:ext cx="0" cy="0"/>
          <a:chOff x="0" y="0"/>
          <a:chExt cx="0" cy="0"/>
        </a:xfrm>
      </p:grpSpPr>
      <p:sp>
        <p:nvSpPr>
          <p:cNvPr id="288" name="Shape 288"/>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289" name="Shape 289"/>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90" name="Shape 290"/>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3" name="Shape 293"/>
        <p:cNvGrpSpPr/>
        <p:nvPr/>
      </p:nvGrpSpPr>
      <p:grpSpPr>
        <a:xfrm>
          <a:off x="0" y="0"/>
          <a:ext cx="0" cy="0"/>
          <a:chOff x="0" y="0"/>
          <a:chExt cx="0" cy="0"/>
        </a:xfrm>
      </p:grpSpPr>
      <p:sp>
        <p:nvSpPr>
          <p:cNvPr id="294" name="Shape 29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5" name="Shape 29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03" name="Shape 30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11" name="Shape 31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20" name="Shape 32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29" name="Shape 32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40" name="Shape 34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8" name="Shape 348"/>
        <p:cNvGrpSpPr/>
        <p:nvPr/>
      </p:nvGrpSpPr>
      <p:grpSpPr>
        <a:xfrm>
          <a:off x="0" y="0"/>
          <a:ext cx="0" cy="0"/>
          <a:chOff x="0" y="0"/>
          <a:chExt cx="0" cy="0"/>
        </a:xfrm>
      </p:grpSpPr>
      <p:sp>
        <p:nvSpPr>
          <p:cNvPr id="349" name="Shape 34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0" name="Shape 35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66" name="Shape 6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9" name="Shape 359"/>
        <p:cNvGrpSpPr/>
        <p:nvPr/>
      </p:nvGrpSpPr>
      <p:grpSpPr>
        <a:xfrm>
          <a:off x="0" y="0"/>
          <a:ext cx="0" cy="0"/>
          <a:chOff x="0" y="0"/>
          <a:chExt cx="0" cy="0"/>
        </a:xfrm>
      </p:grpSpPr>
      <p:sp>
        <p:nvSpPr>
          <p:cNvPr id="360" name="Shape 36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1" name="Shape 36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7" name="Shape 367"/>
        <p:cNvGrpSpPr/>
        <p:nvPr/>
      </p:nvGrpSpPr>
      <p:grpSpPr>
        <a:xfrm>
          <a:off x="0" y="0"/>
          <a:ext cx="0" cy="0"/>
          <a:chOff x="0" y="0"/>
          <a:chExt cx="0" cy="0"/>
        </a:xfrm>
      </p:grpSpPr>
      <p:sp>
        <p:nvSpPr>
          <p:cNvPr id="368" name="Shape 36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9" name="Shape 36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5" name="Shape 375"/>
        <p:cNvGrpSpPr/>
        <p:nvPr/>
      </p:nvGrpSpPr>
      <p:grpSpPr>
        <a:xfrm>
          <a:off x="0" y="0"/>
          <a:ext cx="0" cy="0"/>
          <a:chOff x="0" y="0"/>
          <a:chExt cx="0" cy="0"/>
        </a:xfrm>
      </p:grpSpPr>
      <p:sp>
        <p:nvSpPr>
          <p:cNvPr id="376" name="Shape 37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7" name="Shape 37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3" name="Shape 383"/>
        <p:cNvGrpSpPr/>
        <p:nvPr/>
      </p:nvGrpSpPr>
      <p:grpSpPr>
        <a:xfrm>
          <a:off x="0" y="0"/>
          <a:ext cx="0" cy="0"/>
          <a:chOff x="0" y="0"/>
          <a:chExt cx="0" cy="0"/>
        </a:xfrm>
      </p:grpSpPr>
      <p:sp>
        <p:nvSpPr>
          <p:cNvPr id="384" name="Shape 384"/>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385" name="Shape 38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6" name="Shape 38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74" name="Shape 74"/>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75" name="Shape 75"/>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0" name="Shape 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04" name="Shape 10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jpg"/><Relationship Id="rId3" Type="http://schemas.openxmlformats.org/officeDocument/2006/relationships/image" Target="../media/image0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cxnSp>
          <p:nvCxnSpPr>
            <p:cNvPr id="23" name="Shape 23"/>
            <p:cNvCxnSpPr/>
            <p:nvPr/>
          </p:nvCxnSpPr>
          <p:spPr>
            <a:xfrm rot="5400000">
              <a:off x="8090693" y="5312567"/>
              <a:ext cx="247649" cy="249237"/>
            </a:xfrm>
            <a:prstGeom prst="straightConnector1">
              <a:avLst/>
            </a:prstGeom>
            <a:noFill/>
            <a:ln cap="rnd" cmpd="sng" w="9525">
              <a:solidFill>
                <a:schemeClr val="lt1"/>
              </a:solidFill>
              <a:prstDash val="solid"/>
              <a:miter/>
              <a:headEnd len="med" w="med" type="none"/>
              <a:tailEnd len="med" w="med" type="none"/>
            </a:ln>
          </p:spPr>
        </p:cxnSp>
      </p:grpSp>
      <p:sp>
        <p:nvSpPr>
          <p:cNvPr id="24" name="Shape 24"/>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25" name="Shape 25"/>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mo"/>
              <a:buChar char="•"/>
              <a:defRPr/>
            </a:lvl1pPr>
            <a:lvl2pPr indent="-82550" lvl="1" marL="742950" marR="0" rtl="0" algn="l">
              <a:lnSpc>
                <a:spcPct val="100000"/>
              </a:lnSpc>
              <a:spcBef>
                <a:spcPts val="640"/>
              </a:spcBef>
              <a:spcAft>
                <a:spcPts val="0"/>
              </a:spcAft>
              <a:buClr>
                <a:srgbClr val="000099"/>
              </a:buClr>
              <a:buFont typeface="Arimo"/>
              <a:buChar char="•"/>
              <a:defRPr/>
            </a:lvl2pPr>
            <a:lvl3pPr indent="-50800" lvl="2" marL="1143000" marR="0" rtl="0" algn="l">
              <a:lnSpc>
                <a:spcPct val="100000"/>
              </a:lnSpc>
              <a:spcBef>
                <a:spcPts val="560"/>
              </a:spcBef>
              <a:spcAft>
                <a:spcPts val="0"/>
              </a:spcAft>
              <a:buClr>
                <a:srgbClr val="000099"/>
              </a:buClr>
              <a:buFont typeface="Arimo"/>
              <a:buChar char="•"/>
              <a:defRPr/>
            </a:lvl3pPr>
            <a:lvl4pPr indent="-76200" lvl="3" marL="1600200" marR="0" rtl="0" algn="l">
              <a:lnSpc>
                <a:spcPct val="100000"/>
              </a:lnSpc>
              <a:spcBef>
                <a:spcPts val="480"/>
              </a:spcBef>
              <a:spcAft>
                <a:spcPts val="0"/>
              </a:spcAft>
              <a:buClr>
                <a:srgbClr val="000099"/>
              </a:buClr>
              <a:buFont typeface="Arimo"/>
              <a:buChar char="•"/>
              <a:defRPr/>
            </a:lvl4pPr>
            <a:lvl5pPr indent="-101600" lvl="4" marL="2057400" marR="0" rtl="0" algn="l">
              <a:lnSpc>
                <a:spcPct val="100000"/>
              </a:lnSpc>
              <a:spcBef>
                <a:spcPts val="400"/>
              </a:spcBef>
              <a:spcAft>
                <a:spcPts val="0"/>
              </a:spcAft>
              <a:buClr>
                <a:srgbClr val="000099"/>
              </a:buClr>
              <a:buFont typeface="Arimo"/>
              <a:buChar char="•"/>
              <a:defRPr/>
            </a:lvl5pPr>
            <a:lvl6pPr indent="-101600" lvl="5" marL="2514600" marR="0" rtl="0" algn="l">
              <a:lnSpc>
                <a:spcPct val="100000"/>
              </a:lnSpc>
              <a:spcBef>
                <a:spcPts val="400"/>
              </a:spcBef>
              <a:spcAft>
                <a:spcPts val="0"/>
              </a:spcAft>
              <a:buClr>
                <a:srgbClr val="000099"/>
              </a:buClr>
              <a:buFont typeface="Arimo"/>
              <a:buChar char="•"/>
              <a:defRPr/>
            </a:lvl6pPr>
            <a:lvl7pPr indent="-101600" lvl="6" marL="3429000" marR="0" rtl="0" algn="l">
              <a:lnSpc>
                <a:spcPct val="100000"/>
              </a:lnSpc>
              <a:spcBef>
                <a:spcPts val="400"/>
              </a:spcBef>
              <a:spcAft>
                <a:spcPts val="0"/>
              </a:spcAft>
              <a:buClr>
                <a:srgbClr val="000099"/>
              </a:buClr>
              <a:buFont typeface="Arimo"/>
              <a:buChar char="•"/>
              <a:defRPr/>
            </a:lvl7pPr>
            <a:lvl8pPr indent="-101600" lvl="7" marL="4800600" marR="0" rtl="0" algn="l">
              <a:lnSpc>
                <a:spcPct val="100000"/>
              </a:lnSpc>
              <a:spcBef>
                <a:spcPts val="400"/>
              </a:spcBef>
              <a:spcAft>
                <a:spcPts val="0"/>
              </a:spcAft>
              <a:buClr>
                <a:srgbClr val="000099"/>
              </a:buClr>
              <a:buFont typeface="Arimo"/>
              <a:buChar char="•"/>
              <a:defRPr/>
            </a:lvl8pPr>
            <a:lvl9pPr indent="-101600" lvl="8" marL="6629400" marR="0" rtl="0" algn="l">
              <a:lnSpc>
                <a:spcPct val="100000"/>
              </a:lnSpc>
              <a:spcBef>
                <a:spcPts val="400"/>
              </a:spcBef>
              <a:spcAft>
                <a:spcPts val="0"/>
              </a:spcAft>
              <a:buClr>
                <a:srgbClr val="000099"/>
              </a:buClr>
              <a:buFont typeface="Arimo"/>
              <a:buChar char="•"/>
              <a:defRPr/>
            </a:lvl9pPr>
          </a:lstStyle>
          <a:p/>
        </p:txBody>
      </p:sp>
      <p:pic>
        <p:nvPicPr>
          <p:cNvPr id="26" name="Shape 26"/>
          <p:cNvPicPr preferRelativeResize="0"/>
          <p:nvPr/>
        </p:nvPicPr>
        <p:blipFill rotWithShape="1">
          <a:blip r:embed="rId2">
            <a:alphaModFix/>
          </a:blip>
          <a:srcRect b="13512" l="13482" r="12358" t="5404"/>
          <a:stretch/>
        </p:blipFill>
        <p:spPr>
          <a:xfrm>
            <a:off x="8420100" y="6045200"/>
            <a:ext cx="558799" cy="762000"/>
          </a:xfrm>
          <a:prstGeom prst="rect">
            <a:avLst/>
          </a:prstGeom>
          <a:solidFill>
            <a:schemeClr val="folHlink"/>
          </a:solidFill>
          <a:ln>
            <a:noFill/>
          </a:ln>
        </p:spPr>
      </p:pic>
      <p:sp>
        <p:nvSpPr>
          <p:cNvPr id="27" name="Shape 27"/>
          <p:cNvSpPr txBox="1"/>
          <p:nvPr>
            <p:ph idx="11" type="ftr"/>
          </p:nvPr>
        </p:nvSpPr>
        <p:spPr>
          <a:xfrm>
            <a:off x="1371600" y="6324600"/>
            <a:ext cx="6705599" cy="533399"/>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28" name="Shape 28"/>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cxnSp>
        <p:nvCxnSpPr>
          <p:cNvPr id="29" name="Shape 29"/>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0" name="Shape 30"/>
          <p:cNvPicPr preferRelativeResize="0"/>
          <p:nvPr/>
        </p:nvPicPr>
        <p:blipFill rotWithShape="1">
          <a:blip r:embed="rId3">
            <a:alphaModFix/>
          </a:blip>
          <a:srcRect b="0" l="0" r="0" t="0"/>
          <a:stretch/>
        </p:blipFill>
        <p:spPr>
          <a:xfrm>
            <a:off x="244475" y="2819400"/>
            <a:ext cx="8899525" cy="400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lt1"/>
        </a:solidFill>
      </p:bgPr>
    </p:bg>
    <p:spTree>
      <p:nvGrpSpPr>
        <p:cNvPr id="31" name="Shape 31"/>
        <p:cNvGrpSpPr/>
        <p:nvPr/>
      </p:nvGrpSpPr>
      <p:grpSpPr>
        <a:xfrm>
          <a:off x="0" y="0"/>
          <a:ext cx="0" cy="0"/>
          <a:chOff x="0" y="0"/>
          <a:chExt cx="0" cy="0"/>
        </a:xfrm>
      </p:grpSpPr>
      <p:sp>
        <p:nvSpPr>
          <p:cNvPr id="32" name="Shape 32"/>
          <p:cNvSpPr txBox="1"/>
          <p:nvPr>
            <p:ph idx="11" type="ftr"/>
          </p:nvPr>
        </p:nvSpPr>
        <p:spPr>
          <a:xfrm>
            <a:off x="1905000" y="6324600"/>
            <a:ext cx="6324600" cy="533399"/>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3" name="Shape 3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
        <p:nvSpPr>
          <p:cNvPr id="34" name="Shape 3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5" name="Shape 35"/>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solidFill>
          <a:schemeClr val="lt1"/>
        </a:solidFill>
      </p:bgPr>
    </p:bg>
    <p:spTree>
      <p:nvGrpSpPr>
        <p:cNvPr id="36" name="Shape 36"/>
        <p:cNvGrpSpPr/>
        <p:nvPr/>
      </p:nvGrpSpPr>
      <p:grpSpPr>
        <a:xfrm>
          <a:off x="0" y="0"/>
          <a:ext cx="0" cy="0"/>
          <a:chOff x="0" y="0"/>
          <a:chExt cx="0" cy="0"/>
        </a:xfrm>
      </p:grpSpPr>
      <p:sp>
        <p:nvSpPr>
          <p:cNvPr id="37" name="Shape 37"/>
          <p:cNvSpPr txBox="1"/>
          <p:nvPr>
            <p:ph idx="11" type="ftr"/>
          </p:nvPr>
        </p:nvSpPr>
        <p:spPr>
          <a:xfrm>
            <a:off x="1905000" y="6324600"/>
            <a:ext cx="6324600" cy="533399"/>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8" name="Shape 3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9" name="Shape 3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mo"/>
              <a:buChar char="•"/>
              <a:defRPr/>
            </a:lvl1pPr>
            <a:lvl2pPr indent="-82550" lvl="1" marL="742950" rtl="0" algn="l">
              <a:lnSpc>
                <a:spcPct val="100000"/>
              </a:lnSpc>
              <a:spcBef>
                <a:spcPts val="640"/>
              </a:spcBef>
              <a:spcAft>
                <a:spcPts val="0"/>
              </a:spcAft>
              <a:buClr>
                <a:srgbClr val="000099"/>
              </a:buClr>
              <a:buFont typeface="Arimo"/>
              <a:buChar char="•"/>
              <a:defRPr/>
            </a:lvl2pPr>
            <a:lvl3pPr indent="-50800" lvl="2" marL="1143000" rtl="0" algn="l">
              <a:lnSpc>
                <a:spcPct val="100000"/>
              </a:lnSpc>
              <a:spcBef>
                <a:spcPts val="560"/>
              </a:spcBef>
              <a:spcAft>
                <a:spcPts val="0"/>
              </a:spcAft>
              <a:buClr>
                <a:srgbClr val="000099"/>
              </a:buClr>
              <a:buFont typeface="Arimo"/>
              <a:buChar char="•"/>
              <a:defRPr/>
            </a:lvl3pPr>
            <a:lvl4pPr indent="-76200" lvl="3" marL="1600200" rtl="0" algn="l">
              <a:lnSpc>
                <a:spcPct val="100000"/>
              </a:lnSpc>
              <a:spcBef>
                <a:spcPts val="480"/>
              </a:spcBef>
              <a:spcAft>
                <a:spcPts val="0"/>
              </a:spcAft>
              <a:buClr>
                <a:srgbClr val="000099"/>
              </a:buClr>
              <a:buFont typeface="Arimo"/>
              <a:buChar char="•"/>
              <a:defRPr/>
            </a:lvl4pPr>
            <a:lvl5pPr indent="-101600" lvl="4" marL="2057400" rtl="0" algn="l">
              <a:lnSpc>
                <a:spcPct val="100000"/>
              </a:lnSpc>
              <a:spcBef>
                <a:spcPts val="400"/>
              </a:spcBef>
              <a:spcAft>
                <a:spcPts val="0"/>
              </a:spcAft>
              <a:buClr>
                <a:srgbClr val="000099"/>
              </a:buClr>
              <a:buFont typeface="Arimo"/>
              <a:buChar char="•"/>
              <a:defRPr/>
            </a:lvl5pPr>
            <a:lvl6pPr indent="-101600" lvl="5" marL="2514600" rtl="0" algn="l">
              <a:lnSpc>
                <a:spcPct val="100000"/>
              </a:lnSpc>
              <a:spcBef>
                <a:spcPts val="400"/>
              </a:spcBef>
              <a:spcAft>
                <a:spcPts val="0"/>
              </a:spcAft>
              <a:buClr>
                <a:srgbClr val="000099"/>
              </a:buClr>
              <a:buFont typeface="Arimo"/>
              <a:buChar char="•"/>
              <a:defRPr/>
            </a:lvl6pPr>
            <a:lvl7pPr indent="-101600" lvl="6" marL="3429000" rtl="0" algn="l">
              <a:lnSpc>
                <a:spcPct val="100000"/>
              </a:lnSpc>
              <a:spcBef>
                <a:spcPts val="400"/>
              </a:spcBef>
              <a:spcAft>
                <a:spcPts val="0"/>
              </a:spcAft>
              <a:buClr>
                <a:srgbClr val="000099"/>
              </a:buClr>
              <a:buFont typeface="Arimo"/>
              <a:buChar char="•"/>
              <a:defRPr/>
            </a:lvl7pPr>
            <a:lvl8pPr indent="-101600" lvl="7" marL="4800600" rtl="0" algn="l">
              <a:lnSpc>
                <a:spcPct val="100000"/>
              </a:lnSpc>
              <a:spcBef>
                <a:spcPts val="400"/>
              </a:spcBef>
              <a:spcAft>
                <a:spcPts val="0"/>
              </a:spcAft>
              <a:buClr>
                <a:srgbClr val="000099"/>
              </a:buClr>
              <a:buFont typeface="Arimo"/>
              <a:buChar char="•"/>
              <a:defRPr/>
            </a:lvl8pPr>
            <a:lvl9pPr indent="-101600" lvl="8" marL="6629400" rtl="0" algn="l">
              <a:lnSpc>
                <a:spcPct val="100000"/>
              </a:lnSpc>
              <a:spcBef>
                <a:spcPts val="400"/>
              </a:spcBef>
              <a:spcAft>
                <a:spcPts val="0"/>
              </a:spcAft>
              <a:buClr>
                <a:srgbClr val="000099"/>
              </a:buClr>
              <a:buFont typeface="Arimo"/>
              <a:buChar char="•"/>
              <a:defRPr/>
            </a:lvl9pPr>
          </a:lstStyle>
          <a:p/>
        </p:txBody>
      </p:sp>
      <p:sp>
        <p:nvSpPr>
          <p:cNvPr id="40" name="Shape 40"/>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mo"/>
              <a:buChar char="•"/>
              <a:defRPr/>
            </a:lvl1pPr>
            <a:lvl2pPr indent="-82550" lvl="1" marL="742950" marR="0" rtl="0" algn="l">
              <a:lnSpc>
                <a:spcPct val="100000"/>
              </a:lnSpc>
              <a:spcBef>
                <a:spcPts val="640"/>
              </a:spcBef>
              <a:spcAft>
                <a:spcPts val="0"/>
              </a:spcAft>
              <a:buClr>
                <a:srgbClr val="000099"/>
              </a:buClr>
              <a:buFont typeface="Arimo"/>
              <a:buChar char="•"/>
              <a:defRPr/>
            </a:lvl2pPr>
            <a:lvl3pPr indent="-50800" lvl="2" marL="1143000" marR="0" rtl="0" algn="l">
              <a:lnSpc>
                <a:spcPct val="100000"/>
              </a:lnSpc>
              <a:spcBef>
                <a:spcPts val="560"/>
              </a:spcBef>
              <a:spcAft>
                <a:spcPts val="0"/>
              </a:spcAft>
              <a:buClr>
                <a:srgbClr val="000099"/>
              </a:buClr>
              <a:buFont typeface="Arimo"/>
              <a:buChar char="•"/>
              <a:defRPr/>
            </a:lvl3pPr>
            <a:lvl4pPr indent="-76200" lvl="3" marL="1600200" marR="0" rtl="0" algn="l">
              <a:lnSpc>
                <a:spcPct val="100000"/>
              </a:lnSpc>
              <a:spcBef>
                <a:spcPts val="480"/>
              </a:spcBef>
              <a:spcAft>
                <a:spcPts val="0"/>
              </a:spcAft>
              <a:buClr>
                <a:srgbClr val="000099"/>
              </a:buClr>
              <a:buFont typeface="Arimo"/>
              <a:buChar char="•"/>
              <a:defRPr/>
            </a:lvl4pPr>
            <a:lvl5pPr indent="-101600" lvl="4" marL="2057400" marR="0" rtl="0" algn="l">
              <a:lnSpc>
                <a:spcPct val="100000"/>
              </a:lnSpc>
              <a:spcBef>
                <a:spcPts val="400"/>
              </a:spcBef>
              <a:spcAft>
                <a:spcPts val="0"/>
              </a:spcAft>
              <a:buClr>
                <a:srgbClr val="000099"/>
              </a:buClr>
              <a:buFont typeface="Arimo"/>
              <a:buChar char="•"/>
              <a:defRPr/>
            </a:lvl5pPr>
            <a:lvl6pPr indent="-101600" lvl="5" marL="2514600" marR="0" rtl="0" algn="l">
              <a:lnSpc>
                <a:spcPct val="100000"/>
              </a:lnSpc>
              <a:spcBef>
                <a:spcPts val="400"/>
              </a:spcBef>
              <a:spcAft>
                <a:spcPts val="0"/>
              </a:spcAft>
              <a:buClr>
                <a:srgbClr val="000099"/>
              </a:buClr>
              <a:buFont typeface="Arimo"/>
              <a:buChar char="•"/>
              <a:defRPr/>
            </a:lvl6pPr>
            <a:lvl7pPr indent="-101600" lvl="6" marL="3429000" marR="0" rtl="0" algn="l">
              <a:lnSpc>
                <a:spcPct val="100000"/>
              </a:lnSpc>
              <a:spcBef>
                <a:spcPts val="400"/>
              </a:spcBef>
              <a:spcAft>
                <a:spcPts val="0"/>
              </a:spcAft>
              <a:buClr>
                <a:srgbClr val="000099"/>
              </a:buClr>
              <a:buFont typeface="Arimo"/>
              <a:buChar char="•"/>
              <a:defRPr/>
            </a:lvl7pPr>
            <a:lvl8pPr indent="-101600" lvl="7" marL="4800600" marR="0" rtl="0" algn="l">
              <a:lnSpc>
                <a:spcPct val="100000"/>
              </a:lnSpc>
              <a:spcBef>
                <a:spcPts val="400"/>
              </a:spcBef>
              <a:spcAft>
                <a:spcPts val="0"/>
              </a:spcAft>
              <a:buClr>
                <a:srgbClr val="000099"/>
              </a:buClr>
              <a:buFont typeface="Arimo"/>
              <a:buChar char="•"/>
              <a:defRPr/>
            </a:lvl8pPr>
            <a:lvl9pPr indent="-101600" lvl="8" marL="6629400" marR="0" rtl="0" algn="l">
              <a:lnSpc>
                <a:spcPct val="100000"/>
              </a:lnSpc>
              <a:spcBef>
                <a:spcPts val="400"/>
              </a:spcBef>
              <a:spcAft>
                <a:spcPts val="0"/>
              </a:spcAft>
              <a:buClr>
                <a:srgbClr val="000099"/>
              </a:buClr>
              <a:buFont typeface="Arimo"/>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cxnSp>
        <p:nvCxnSpPr>
          <p:cNvPr id="13" name="Shape 13"/>
          <p:cNvCxnSpPr/>
          <p:nvPr/>
        </p:nvCxnSpPr>
        <p:spPr>
          <a:xfrm flipH="1" rot="10800000">
            <a:off x="8494711" y="6034087"/>
            <a:ext cx="192087" cy="193675"/>
          </a:xfrm>
          <a:prstGeom prst="straightConnector1">
            <a:avLst/>
          </a:prstGeom>
          <a:noFill/>
          <a:ln cap="rnd" cmpd="sng" w="9525">
            <a:solidFill>
              <a:schemeClr val="lt1"/>
            </a:solidFill>
            <a:prstDash val="solid"/>
            <a:miter/>
            <a:headEnd len="med" w="med" type="none"/>
            <a:tailEnd len="med" w="med" type="none"/>
          </a:ln>
        </p:spPr>
      </p:cxnSp>
      <p:sp>
        <p:nvSpPr>
          <p:cNvPr id="14" name="Shape 14"/>
          <p:cNvSpPr txBox="1"/>
          <p:nvPr>
            <p:ph idx="11" type="ftr"/>
          </p:nvPr>
        </p:nvSpPr>
        <p:spPr>
          <a:xfrm>
            <a:off x="1905000" y="6324600"/>
            <a:ext cx="6324600" cy="533399"/>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0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1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15.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07.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06.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2.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09.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08.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 name="Shape 44"/>
        <p:cNvGrpSpPr/>
        <p:nvPr/>
      </p:nvGrpSpPr>
      <p:grpSpPr>
        <a:xfrm>
          <a:off x="0" y="0"/>
          <a:ext cx="0" cy="0"/>
          <a:chOff x="0" y="0"/>
          <a:chExt cx="0" cy="0"/>
        </a:xfrm>
      </p:grpSpPr>
      <p:sp>
        <p:nvSpPr>
          <p:cNvPr id="45" name="Shape 45"/>
          <p:cNvSpPr txBox="1"/>
          <p:nvPr>
            <p:ph type="ctrTitle"/>
          </p:nvPr>
        </p:nvSpPr>
        <p:spPr>
          <a:xfrm>
            <a:off x="533400" y="1371600"/>
            <a:ext cx="7924799" cy="1295400"/>
          </a:xfrm>
          <a:prstGeom prst="rect">
            <a:avLst/>
          </a:prstGeom>
          <a:noFill/>
          <a:ln>
            <a:noFill/>
          </a:ln>
        </p:spPr>
        <p:txBody>
          <a:bodyPr anchorCtr="0" anchor="ctr" bIns="46025" lIns="92075" rIns="92075" tIns="46025">
            <a:noAutofit/>
          </a:bodyPr>
          <a:lstStyle/>
          <a:p>
            <a:pPr indent="0" lvl="0" marL="0" marR="0" rtl="0" algn="l">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Systems Analysis and Design</a:t>
            </a:r>
          </a:p>
        </p:txBody>
      </p:sp>
      <p:sp>
        <p:nvSpPr>
          <p:cNvPr id="46" name="Shape 46"/>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7" name="Shape 47"/>
          <p:cNvSpPr/>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8" name="Shape 48"/>
          <p:cNvSpPr txBox="1"/>
          <p:nvPr>
            <p:ph idx="1" type="subTitle"/>
          </p:nvPr>
        </p:nvSpPr>
        <p:spPr>
          <a:xfrm>
            <a:off x="609600" y="3200400"/>
            <a:ext cx="8077199" cy="22860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000099"/>
              </a:buClr>
              <a:buSzPct val="25000"/>
              <a:buFont typeface="Arimo"/>
              <a:buNone/>
            </a:pPr>
            <a:r>
              <a:rPr b="0" i="0" lang="en-US" sz="2400" u="none" cap="none" strike="noStrike">
                <a:solidFill>
                  <a:srgbClr val="000099"/>
                </a:solidFill>
                <a:latin typeface="Arimo"/>
                <a:ea typeface="Arimo"/>
                <a:cs typeface="Arimo"/>
                <a:sym typeface="Arimo"/>
              </a:rPr>
              <a:t>Alan Dennis, Barbara Haley Wixom, and Roberta Roth</a:t>
            </a:r>
            <a:br>
              <a:rPr b="0" i="0" lang="en-US" sz="2400" u="none" cap="none" strike="noStrike">
                <a:solidFill>
                  <a:srgbClr val="000099"/>
                </a:solidFill>
                <a:latin typeface="Arimo"/>
                <a:ea typeface="Arimo"/>
                <a:cs typeface="Arimo"/>
                <a:sym typeface="Arimo"/>
              </a:rPr>
            </a:br>
            <a:r>
              <a:rPr b="0" i="0" lang="en-US" sz="2400" u="none" cap="none" strike="noStrike">
                <a:solidFill>
                  <a:srgbClr val="000099"/>
                </a:solidFill>
                <a:latin typeface="Arimo"/>
                <a:ea typeface="Arimo"/>
                <a:cs typeface="Arimo"/>
                <a:sym typeface="Arimo"/>
              </a:rPr>
              <a:t>John Wiley &amp; Sons, Inc.</a:t>
            </a:r>
          </a:p>
          <a:p>
            <a:pPr indent="0" lvl="0" marL="0" marR="0" rtl="0" algn="l">
              <a:lnSpc>
                <a:spcPct val="100000"/>
              </a:lnSpc>
              <a:spcBef>
                <a:spcPts val="480"/>
              </a:spcBef>
              <a:spcAft>
                <a:spcPts val="0"/>
              </a:spcAft>
              <a:buClr>
                <a:srgbClr val="000099"/>
              </a:buClr>
              <a:buSzPct val="25000"/>
              <a:buFont typeface="Arimo"/>
              <a:buNone/>
            </a:pPr>
            <a:r>
              <a:t/>
            </a:r>
            <a:endParaRPr b="0" i="0" sz="2400" u="none" cap="none" strike="noStrike">
              <a:solidFill>
                <a:srgbClr val="000099"/>
              </a:solidFill>
              <a:latin typeface="Arimo"/>
              <a:ea typeface="Arimo"/>
              <a:cs typeface="Arimo"/>
              <a:sym typeface="Arimo"/>
            </a:endParaRPr>
          </a:p>
          <a:p>
            <a:pPr indent="0" lvl="0" marL="0" marR="0" rtl="0" algn="l">
              <a:lnSpc>
                <a:spcPct val="100000"/>
              </a:lnSpc>
              <a:spcBef>
                <a:spcPts val="560"/>
              </a:spcBef>
              <a:spcAft>
                <a:spcPts val="0"/>
              </a:spcAft>
              <a:buClr>
                <a:srgbClr val="CC0000"/>
              </a:buClr>
              <a:buSzPct val="25000"/>
              <a:buFont typeface="Arimo"/>
              <a:buNone/>
            </a:pPr>
            <a:r>
              <a:rPr b="0" i="0" lang="en-US" sz="2800" u="none" cap="none" strike="noStrike">
                <a:solidFill>
                  <a:srgbClr val="CC0000"/>
                </a:solidFill>
                <a:latin typeface="Arimo"/>
                <a:ea typeface="Arimo"/>
                <a:cs typeface="Arimo"/>
                <a:sym typeface="Arimo"/>
              </a:rPr>
              <a:t>Slides by Candace S. Garrod</a:t>
            </a:r>
          </a:p>
          <a:p>
            <a:pPr indent="0" lvl="0" marL="0" marR="0" rtl="0" algn="l">
              <a:lnSpc>
                <a:spcPct val="100000"/>
              </a:lnSpc>
              <a:spcBef>
                <a:spcPts val="400"/>
              </a:spcBef>
              <a:spcAft>
                <a:spcPts val="0"/>
              </a:spcAft>
              <a:buClr>
                <a:srgbClr val="CC0000"/>
              </a:buClr>
              <a:buSzPct val="25000"/>
              <a:buFont typeface="Arimo"/>
              <a:buNone/>
            </a:pPr>
            <a:r>
              <a:rPr b="0" i="0" lang="en-US" sz="2000" u="none" cap="none" strike="noStrike">
                <a:solidFill>
                  <a:srgbClr val="CC0000"/>
                </a:solidFill>
                <a:latin typeface="Arimo"/>
                <a:ea typeface="Arimo"/>
                <a:cs typeface="Arimo"/>
                <a:sym typeface="Arimo"/>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3" name="Shape 113"/>
        <p:cNvGrpSpPr/>
        <p:nvPr/>
      </p:nvGrpSpPr>
      <p:grpSpPr>
        <a:xfrm>
          <a:off x="0" y="0"/>
          <a:ext cx="0" cy="0"/>
          <a:chOff x="0" y="0"/>
          <a:chExt cx="0" cy="0"/>
        </a:xfrm>
      </p:grpSpPr>
      <p:sp>
        <p:nvSpPr>
          <p:cNvPr id="114" name="Shape 114"/>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15" name="Shape 11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16" name="Shape 11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ERD Elements</a:t>
            </a:r>
          </a:p>
        </p:txBody>
      </p:sp>
      <p:sp>
        <p:nvSpPr>
          <p:cNvPr id="117" name="Shape 117"/>
          <p:cNvSpPr txBox="1"/>
          <p:nvPr/>
        </p:nvSpPr>
        <p:spPr>
          <a:xfrm>
            <a:off x="1584325" y="22431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118" name="Shape 118"/>
          <p:cNvPicPr preferRelativeResize="0"/>
          <p:nvPr/>
        </p:nvPicPr>
        <p:blipFill rotWithShape="1">
          <a:blip r:embed="rId3">
            <a:alphaModFix/>
          </a:blip>
          <a:srcRect b="29545" l="21568" r="21568" t="28030"/>
          <a:stretch/>
        </p:blipFill>
        <p:spPr>
          <a:xfrm>
            <a:off x="2133600" y="1752600"/>
            <a:ext cx="4419599" cy="42671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2" name="Shape 122"/>
        <p:cNvGrpSpPr/>
        <p:nvPr/>
      </p:nvGrpSpPr>
      <p:grpSpPr>
        <a:xfrm>
          <a:off x="0" y="0"/>
          <a:ext cx="0" cy="0"/>
          <a:chOff x="0" y="0"/>
          <a:chExt cx="0" cy="0"/>
        </a:xfrm>
      </p:grpSpPr>
      <p:sp>
        <p:nvSpPr>
          <p:cNvPr id="123" name="Shape 123"/>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24" name="Shape 12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25" name="Shape 12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Entity</a:t>
            </a:r>
          </a:p>
        </p:txBody>
      </p:sp>
      <p:sp>
        <p:nvSpPr>
          <p:cNvPr id="126" name="Shape 12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A person, place, event, or thing about which data is collected</a:t>
            </a:r>
          </a:p>
          <a:p>
            <a:pPr indent="-342900" lvl="0" marL="34290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Must be multiple occurrences to be an entity</a:t>
            </a:r>
          </a:p>
          <a:p>
            <a:pPr indent="-285750" lvl="1" marL="74295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Example: If a firm has only one warehouse, the warehouse is not an entity.  However, if the firm has several warehouses, the warehouse could be an entity if the firm wants to store data about each warehouse instance.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sp>
        <p:nvSpPr>
          <p:cNvPr id="131" name="Shape 131"/>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32" name="Shape 13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33" name="Shape 13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Entities and Instances</a:t>
            </a:r>
          </a:p>
        </p:txBody>
      </p:sp>
      <p:pic>
        <p:nvPicPr>
          <p:cNvPr id="134" name="Shape 134"/>
          <p:cNvPicPr preferRelativeResize="0"/>
          <p:nvPr/>
        </p:nvPicPr>
        <p:blipFill rotWithShape="1">
          <a:blip r:embed="rId3">
            <a:alphaModFix/>
          </a:blip>
          <a:srcRect b="43180" l="35293" r="35295" t="43182"/>
          <a:stretch/>
        </p:blipFill>
        <p:spPr>
          <a:xfrm>
            <a:off x="990600" y="2133600"/>
            <a:ext cx="6324600" cy="35210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8" name="Shape 138"/>
        <p:cNvGrpSpPr/>
        <p:nvPr/>
      </p:nvGrpSpPr>
      <p:grpSpPr>
        <a:xfrm>
          <a:off x="0" y="0"/>
          <a:ext cx="0" cy="0"/>
          <a:chOff x="0" y="0"/>
          <a:chExt cx="0" cy="0"/>
        </a:xfrm>
      </p:grpSpPr>
      <p:sp>
        <p:nvSpPr>
          <p:cNvPr id="139" name="Shape 139"/>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40" name="Shape 14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41" name="Shape 14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Attributes</a:t>
            </a:r>
          </a:p>
        </p:txBody>
      </p:sp>
      <p:sp>
        <p:nvSpPr>
          <p:cNvPr id="142" name="Shape 14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Information captured about an entity</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Only those used by the organization should be included in the model</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Attribute names are nouns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Sometimes entity name is added at the beginning of the attribute name for clarity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6" name="Shape 146"/>
        <p:cNvGrpSpPr/>
        <p:nvPr/>
      </p:nvGrpSpPr>
      <p:grpSpPr>
        <a:xfrm>
          <a:off x="0" y="0"/>
          <a:ext cx="0" cy="0"/>
          <a:chOff x="0" y="0"/>
          <a:chExt cx="0" cy="0"/>
        </a:xfrm>
      </p:grpSpPr>
      <p:sp>
        <p:nvSpPr>
          <p:cNvPr id="147" name="Shape 147"/>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48" name="Shape 14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49" name="Shape 14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Identifiers</a:t>
            </a:r>
          </a:p>
        </p:txBody>
      </p:sp>
      <p:sp>
        <p:nvSpPr>
          <p:cNvPr id="150" name="Shape 15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One or more attributes can serve as the entity </a:t>
            </a:r>
            <a:r>
              <a:rPr b="1" i="0" lang="en-US" sz="3200" u="none" cap="none" strike="noStrike">
                <a:solidFill>
                  <a:srgbClr val="3333FF"/>
                </a:solidFill>
                <a:latin typeface="Arimo"/>
                <a:ea typeface="Arimo"/>
                <a:cs typeface="Arimo"/>
                <a:sym typeface="Arimo"/>
              </a:rPr>
              <a:t>identifier</a:t>
            </a:r>
            <a:r>
              <a:rPr b="0" i="0" lang="en-US" sz="3200" u="none" cap="none" strike="noStrike">
                <a:solidFill>
                  <a:srgbClr val="000099"/>
                </a:solidFill>
                <a:latin typeface="Arimo"/>
                <a:ea typeface="Arimo"/>
                <a:cs typeface="Arimo"/>
                <a:sym typeface="Arimo"/>
              </a:rPr>
              <a:t>, uniquely identifying each entity instance</a:t>
            </a:r>
          </a:p>
          <a:p>
            <a:pPr indent="-342900" lvl="0" marL="342900" marR="0" rtl="0" algn="l">
              <a:lnSpc>
                <a:spcPct val="90000"/>
              </a:lnSpc>
              <a:spcBef>
                <a:spcPts val="640"/>
              </a:spcBef>
              <a:spcAft>
                <a:spcPts val="0"/>
              </a:spcAft>
              <a:buClr>
                <a:srgbClr val="3333FF"/>
              </a:buClr>
              <a:buSzPct val="100000"/>
              <a:buFont typeface="Arimo"/>
              <a:buChar char="•"/>
            </a:pPr>
            <a:r>
              <a:rPr b="1" i="0" lang="en-US" sz="3200" u="none" cap="none" strike="noStrike">
                <a:solidFill>
                  <a:srgbClr val="3333FF"/>
                </a:solidFill>
                <a:latin typeface="Arimo"/>
                <a:ea typeface="Arimo"/>
                <a:cs typeface="Arimo"/>
                <a:sym typeface="Arimo"/>
              </a:rPr>
              <a:t>Concatenated identifier</a:t>
            </a:r>
            <a:r>
              <a:rPr b="0" i="0" lang="en-US" sz="3200" u="none" cap="none" strike="noStrike">
                <a:solidFill>
                  <a:srgbClr val="000099"/>
                </a:solidFill>
                <a:latin typeface="Arimo"/>
                <a:ea typeface="Arimo"/>
                <a:cs typeface="Arimo"/>
                <a:sym typeface="Arimo"/>
              </a:rPr>
              <a:t> consists of several attributes</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An identifier may be ‘artificial,’ such as creating an ID number</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Identifiers may not be developed until the Design Phase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sp>
        <p:nvSpPr>
          <p:cNvPr id="155" name="Shape 155"/>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56" name="Shape 15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57" name="Shape 15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Choices for Identifiers</a:t>
            </a:r>
          </a:p>
        </p:txBody>
      </p:sp>
      <p:sp>
        <p:nvSpPr>
          <p:cNvPr id="158" name="Shape 158"/>
          <p:cNvSpPr txBox="1"/>
          <p:nvPr/>
        </p:nvSpPr>
        <p:spPr>
          <a:xfrm>
            <a:off x="1584325" y="27003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159" name="Shape 159"/>
          <p:cNvPicPr preferRelativeResize="0"/>
          <p:nvPr/>
        </p:nvPicPr>
        <p:blipFill rotWithShape="1">
          <a:blip r:embed="rId3">
            <a:alphaModFix/>
          </a:blip>
          <a:srcRect b="41667" l="20588" r="20588" t="40907"/>
          <a:stretch/>
        </p:blipFill>
        <p:spPr>
          <a:xfrm>
            <a:off x="762000" y="1997075"/>
            <a:ext cx="7315200" cy="38703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3" name="Shape 163"/>
        <p:cNvGrpSpPr/>
        <p:nvPr/>
      </p:nvGrpSpPr>
      <p:grpSpPr>
        <a:xfrm>
          <a:off x="0" y="0"/>
          <a:ext cx="0" cy="0"/>
          <a:chOff x="0" y="0"/>
          <a:chExt cx="0" cy="0"/>
        </a:xfrm>
      </p:grpSpPr>
      <p:sp>
        <p:nvSpPr>
          <p:cNvPr id="164" name="Shape 164"/>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65" name="Shape 16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66" name="Shape 16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Relationships</a:t>
            </a:r>
          </a:p>
        </p:txBody>
      </p:sp>
      <p:sp>
        <p:nvSpPr>
          <p:cNvPr id="167" name="Shape 16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Associations between entities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The first entity in the relationship is the </a:t>
            </a:r>
            <a:r>
              <a:rPr b="1" i="1" lang="en-US" sz="3600" u="none" cap="none" strike="noStrike">
                <a:solidFill>
                  <a:srgbClr val="3333FF"/>
                </a:solidFill>
                <a:latin typeface="Arimo"/>
                <a:ea typeface="Arimo"/>
                <a:cs typeface="Arimo"/>
                <a:sym typeface="Arimo"/>
              </a:rPr>
              <a:t>parent</a:t>
            </a:r>
            <a:r>
              <a:rPr b="1" i="0" lang="en-US" sz="3600" u="none" cap="none" strike="noStrike">
                <a:solidFill>
                  <a:srgbClr val="3333FF"/>
                </a:solidFill>
                <a:latin typeface="Arimo"/>
                <a:ea typeface="Arimo"/>
                <a:cs typeface="Arimo"/>
                <a:sym typeface="Arimo"/>
              </a:rPr>
              <a:t> </a:t>
            </a:r>
            <a:r>
              <a:rPr b="0" i="0" lang="en-US" sz="3600" u="none" cap="none" strike="noStrike">
                <a:solidFill>
                  <a:srgbClr val="000099"/>
                </a:solidFill>
                <a:latin typeface="Arimo"/>
                <a:ea typeface="Arimo"/>
                <a:cs typeface="Arimo"/>
                <a:sym typeface="Arimo"/>
              </a:rPr>
              <a:t>entity; the second entity in the relationship is the </a:t>
            </a:r>
            <a:r>
              <a:rPr b="1" i="1" lang="en-US" sz="3600" u="none" cap="none" strike="noStrike">
                <a:solidFill>
                  <a:srgbClr val="3333FF"/>
                </a:solidFill>
                <a:latin typeface="Arimo"/>
                <a:ea typeface="Arimo"/>
                <a:cs typeface="Arimo"/>
                <a:sym typeface="Arimo"/>
              </a:rPr>
              <a:t>child</a:t>
            </a:r>
            <a:r>
              <a:rPr b="1" i="0" lang="en-US" sz="3600" u="none" cap="none" strike="noStrike">
                <a:solidFill>
                  <a:srgbClr val="3333FF"/>
                </a:solidFill>
                <a:latin typeface="Arimo"/>
                <a:ea typeface="Arimo"/>
                <a:cs typeface="Arimo"/>
                <a:sym typeface="Arimo"/>
              </a:rPr>
              <a:t> </a:t>
            </a:r>
            <a:r>
              <a:rPr b="0" i="0" lang="en-US" sz="3600" u="none" cap="none" strike="noStrike">
                <a:solidFill>
                  <a:srgbClr val="000099"/>
                </a:solidFill>
                <a:latin typeface="Arimo"/>
                <a:ea typeface="Arimo"/>
                <a:cs typeface="Arimo"/>
                <a:sym typeface="Arimo"/>
              </a:rPr>
              <a:t>entity</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Relationships should have active verb names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Relationships go in both directions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1" name="Shape 171"/>
        <p:cNvGrpSpPr/>
        <p:nvPr/>
      </p:nvGrpSpPr>
      <p:grpSpPr>
        <a:xfrm>
          <a:off x="0" y="0"/>
          <a:ext cx="0" cy="0"/>
          <a:chOff x="0" y="0"/>
          <a:chExt cx="0" cy="0"/>
        </a:xfrm>
      </p:grpSpPr>
      <p:sp>
        <p:nvSpPr>
          <p:cNvPr id="172" name="Shape 17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73" name="Shape 17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74" name="Shape 17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Cardinality</a:t>
            </a:r>
          </a:p>
        </p:txBody>
      </p:sp>
      <p:sp>
        <p:nvSpPr>
          <p:cNvPr id="175" name="Shape 17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3333FF"/>
              </a:buClr>
              <a:buSzPct val="100000"/>
              <a:buFont typeface="Arimo"/>
              <a:buChar char="•"/>
            </a:pPr>
            <a:r>
              <a:rPr b="1" i="1" lang="en-US" sz="3600" u="none" cap="none" strike="noStrike">
                <a:solidFill>
                  <a:srgbClr val="3333FF"/>
                </a:solidFill>
                <a:latin typeface="Arimo"/>
                <a:ea typeface="Arimo"/>
                <a:cs typeface="Arimo"/>
                <a:sym typeface="Arimo"/>
              </a:rPr>
              <a:t>Cardinality</a:t>
            </a:r>
            <a:r>
              <a:rPr b="1" i="0" lang="en-US" sz="3600" u="none" cap="none" strike="noStrike">
                <a:solidFill>
                  <a:srgbClr val="3333FF"/>
                </a:solidFill>
                <a:latin typeface="Arimo"/>
                <a:ea typeface="Arimo"/>
                <a:cs typeface="Arimo"/>
                <a:sym typeface="Arimo"/>
              </a:rPr>
              <a:t> </a:t>
            </a:r>
          </a:p>
          <a:p>
            <a:pPr indent="-285750" lvl="1" marL="74295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refers to the number of times instances in one entity can be related to instances in another entity</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One instance in an entity refers to one and only one instance in the related entity </a:t>
            </a:r>
            <a:r>
              <a:rPr b="0" i="0" lang="en-US" sz="2400" u="none" cap="none" strike="noStrike">
                <a:solidFill>
                  <a:srgbClr val="CC0000"/>
                </a:solidFill>
                <a:latin typeface="Arimo"/>
                <a:ea typeface="Arimo"/>
                <a:cs typeface="Arimo"/>
                <a:sym typeface="Arimo"/>
              </a:rPr>
              <a:t>(1:1)</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One instance in an entity refers to one or more instances in the related entity </a:t>
            </a:r>
            <a:r>
              <a:rPr b="0" i="0" lang="en-US" sz="2400" u="none" cap="none" strike="noStrike">
                <a:solidFill>
                  <a:srgbClr val="CC0000"/>
                </a:solidFill>
                <a:latin typeface="Arimo"/>
                <a:ea typeface="Arimo"/>
                <a:cs typeface="Arimo"/>
                <a:sym typeface="Arimo"/>
              </a:rPr>
              <a:t>(1:N)</a:t>
            </a:r>
          </a:p>
          <a:p>
            <a:pPr indent="-228600" lvl="2" marL="1143000" marR="0" rtl="0" algn="l">
              <a:lnSpc>
                <a:spcPct val="9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One or more instances in an entity refer to one or more instances in the related entity </a:t>
            </a:r>
            <a:r>
              <a:rPr b="0" i="0" lang="en-US" sz="2400" u="none" cap="none" strike="noStrike">
                <a:solidFill>
                  <a:srgbClr val="CC0000"/>
                </a:solidFill>
                <a:latin typeface="Arimo"/>
                <a:ea typeface="Arimo"/>
                <a:cs typeface="Arimo"/>
                <a:sym typeface="Arimo"/>
              </a:rPr>
              <a:t>(M:N)</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9" name="Shape 179"/>
        <p:cNvGrpSpPr/>
        <p:nvPr/>
      </p:nvGrpSpPr>
      <p:grpSpPr>
        <a:xfrm>
          <a:off x="0" y="0"/>
          <a:ext cx="0" cy="0"/>
          <a:chOff x="0" y="0"/>
          <a:chExt cx="0" cy="0"/>
        </a:xfrm>
      </p:grpSpPr>
      <p:sp>
        <p:nvSpPr>
          <p:cNvPr id="180" name="Shape 180"/>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81" name="Shape 18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82" name="Shape 18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Modality</a:t>
            </a:r>
          </a:p>
        </p:txBody>
      </p:sp>
      <p:sp>
        <p:nvSpPr>
          <p:cNvPr id="183" name="Shape 18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1" lang="en-US" sz="3600" u="none" cap="none" strike="noStrike">
                <a:solidFill>
                  <a:srgbClr val="3333FF"/>
                </a:solidFill>
                <a:latin typeface="Arimo"/>
                <a:ea typeface="Arimo"/>
                <a:cs typeface="Arimo"/>
                <a:sym typeface="Arimo"/>
              </a:rPr>
              <a:t>Modality</a:t>
            </a:r>
            <a:r>
              <a:rPr b="1" i="0" lang="en-US" sz="3600" u="none" cap="none" strike="noStrike">
                <a:solidFill>
                  <a:srgbClr val="3333FF"/>
                </a:solidFill>
                <a:latin typeface="Arimo"/>
                <a:ea typeface="Arimo"/>
                <a:cs typeface="Arimo"/>
                <a:sym typeface="Arimo"/>
              </a:rPr>
              <a:t> </a:t>
            </a:r>
          </a:p>
          <a:p>
            <a:pPr indent="-285750" lvl="1" marL="74295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Refers to whether or not an instance of a child entity can exist without a related instance in the parent entity</a:t>
            </a:r>
          </a:p>
          <a:p>
            <a:pPr indent="-228600" lvl="2" marL="1143000" marR="0" rtl="0" algn="l">
              <a:lnSpc>
                <a:spcPct val="100000"/>
              </a:lnSpc>
              <a:spcBef>
                <a:spcPts val="480"/>
              </a:spcBef>
              <a:spcAft>
                <a:spcPts val="0"/>
              </a:spcAft>
              <a:buClr>
                <a:srgbClr val="3333FF"/>
              </a:buClr>
              <a:buSzPct val="100000"/>
              <a:buFont typeface="Arimo"/>
              <a:buChar char="•"/>
            </a:pPr>
            <a:r>
              <a:rPr b="1" i="0" lang="en-US" sz="2400" u="none" cap="none" strike="noStrike">
                <a:solidFill>
                  <a:srgbClr val="3333FF"/>
                </a:solidFill>
                <a:latin typeface="Arimo"/>
                <a:ea typeface="Arimo"/>
                <a:cs typeface="Arimo"/>
                <a:sym typeface="Arimo"/>
              </a:rPr>
              <a:t>Not Null</a:t>
            </a:r>
            <a:r>
              <a:rPr b="0" i="0" lang="en-US" sz="2400" u="none" cap="none" strike="noStrike">
                <a:solidFill>
                  <a:srgbClr val="000099"/>
                </a:solidFill>
                <a:latin typeface="Arimo"/>
                <a:ea typeface="Arimo"/>
                <a:cs typeface="Arimo"/>
                <a:sym typeface="Arimo"/>
              </a:rPr>
              <a:t> means that an instance in the related entity must exist for an instance in another entity to be valid </a:t>
            </a:r>
          </a:p>
          <a:p>
            <a:pPr indent="-228600" lvl="2" marL="1143000" marR="0" rtl="0" algn="l">
              <a:lnSpc>
                <a:spcPct val="100000"/>
              </a:lnSpc>
              <a:spcBef>
                <a:spcPts val="480"/>
              </a:spcBef>
              <a:spcAft>
                <a:spcPts val="0"/>
              </a:spcAft>
              <a:buClr>
                <a:srgbClr val="3333FF"/>
              </a:buClr>
              <a:buSzPct val="100000"/>
              <a:buFont typeface="Arimo"/>
              <a:buChar char="•"/>
            </a:pPr>
            <a:r>
              <a:rPr b="1" i="0" lang="en-US" sz="2400" u="none" cap="none" strike="noStrike">
                <a:solidFill>
                  <a:srgbClr val="3333FF"/>
                </a:solidFill>
                <a:latin typeface="Arimo"/>
                <a:ea typeface="Arimo"/>
                <a:cs typeface="Arimo"/>
                <a:sym typeface="Arimo"/>
              </a:rPr>
              <a:t>Null </a:t>
            </a:r>
            <a:r>
              <a:rPr b="0" i="0" lang="en-US" sz="2400" u="none" cap="none" strike="noStrike">
                <a:solidFill>
                  <a:srgbClr val="000099"/>
                </a:solidFill>
                <a:latin typeface="Arimo"/>
                <a:ea typeface="Arimo"/>
                <a:cs typeface="Arimo"/>
                <a:sym typeface="Arimo"/>
              </a:rPr>
              <a:t>means that no instance in the related entity is necessary for an instance in another entity to be valid</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7" name="Shape 187"/>
        <p:cNvGrpSpPr/>
        <p:nvPr/>
      </p:nvGrpSpPr>
      <p:grpSpPr>
        <a:xfrm>
          <a:off x="0" y="0"/>
          <a:ext cx="0" cy="0"/>
          <a:chOff x="0" y="0"/>
          <a:chExt cx="0" cy="0"/>
        </a:xfrm>
      </p:grpSpPr>
      <p:sp>
        <p:nvSpPr>
          <p:cNvPr id="188" name="Shape 18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89" name="Shape 18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90" name="Shape 19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M : N Relationships</a:t>
            </a:r>
          </a:p>
        </p:txBody>
      </p:sp>
      <p:pic>
        <p:nvPicPr>
          <p:cNvPr id="191" name="Shape 191"/>
          <p:cNvPicPr preferRelativeResize="0"/>
          <p:nvPr/>
        </p:nvPicPr>
        <p:blipFill rotWithShape="1">
          <a:blip r:embed="rId3">
            <a:alphaModFix/>
          </a:blip>
          <a:srcRect b="28030" l="20588" r="20588" t="28030"/>
          <a:stretch/>
        </p:blipFill>
        <p:spPr>
          <a:xfrm>
            <a:off x="2286000" y="1752600"/>
            <a:ext cx="4572000" cy="4419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Data Modeling</a:t>
            </a:r>
          </a:p>
        </p:txBody>
      </p:sp>
      <p:sp>
        <p:nvSpPr>
          <p:cNvPr id="55" name="Shape 55"/>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0" i="0" lang="en-US" sz="3600" u="none" cap="none" strike="noStrike">
                <a:solidFill>
                  <a:srgbClr val="000099"/>
                </a:solidFill>
                <a:latin typeface="Arimo"/>
                <a:ea typeface="Arimo"/>
                <a:cs typeface="Arimo"/>
                <a:sym typeface="Arimo"/>
              </a:rPr>
              <a:t>Chapter 6</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5" name="Shape 195"/>
        <p:cNvGrpSpPr/>
        <p:nvPr/>
      </p:nvGrpSpPr>
      <p:grpSpPr>
        <a:xfrm>
          <a:off x="0" y="0"/>
          <a:ext cx="0" cy="0"/>
          <a:chOff x="0" y="0"/>
          <a:chExt cx="0" cy="0"/>
        </a:xfrm>
      </p:grpSpPr>
      <p:sp>
        <p:nvSpPr>
          <p:cNvPr id="196" name="Shape 196"/>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97" name="Shape 19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98" name="Shape 19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The Data Dictionary and Metadata</a:t>
            </a:r>
          </a:p>
        </p:txBody>
      </p:sp>
      <p:sp>
        <p:nvSpPr>
          <p:cNvPr id="199" name="Shape 19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0" lang="en-US" sz="3200" u="none" cap="none" strike="noStrike">
                <a:solidFill>
                  <a:srgbClr val="3333FF"/>
                </a:solidFill>
                <a:latin typeface="Arimo"/>
                <a:ea typeface="Arimo"/>
                <a:cs typeface="Arimo"/>
                <a:sym typeface="Arimo"/>
              </a:rPr>
              <a:t>Metadata</a:t>
            </a:r>
            <a:r>
              <a:rPr b="0" i="0" lang="en-US" sz="3200" u="none" cap="none" strike="noStrike">
                <a:solidFill>
                  <a:srgbClr val="000099"/>
                </a:solidFill>
                <a:latin typeface="Arimo"/>
                <a:ea typeface="Arimo"/>
                <a:cs typeface="Arimo"/>
                <a:sym typeface="Arimo"/>
              </a:rPr>
              <a:t> is information stored about components of the data model</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Metadata is stored in the data dictionary so it can be shared by developers and users throughout the SDLC</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A complete, shareable data dictionary helps improve the quality of the system under development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3" name="Shape 203"/>
        <p:cNvGrpSpPr/>
        <p:nvPr/>
      </p:nvGrpSpPr>
      <p:grpSpPr>
        <a:xfrm>
          <a:off x="0" y="0"/>
          <a:ext cx="0" cy="0"/>
          <a:chOff x="0" y="0"/>
          <a:chExt cx="0" cy="0"/>
        </a:xfrm>
      </p:grpSpPr>
      <p:sp>
        <p:nvSpPr>
          <p:cNvPr id="204" name="Shape 204"/>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05" name="Shape 20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06" name="Shape 20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Data Dictionary Entry for the Patient Entity (Shown Using Erwin)</a:t>
            </a:r>
          </a:p>
        </p:txBody>
      </p:sp>
      <p:pic>
        <p:nvPicPr>
          <p:cNvPr id="207" name="Shape 207"/>
          <p:cNvPicPr preferRelativeResize="0"/>
          <p:nvPr/>
        </p:nvPicPr>
        <p:blipFill rotWithShape="1">
          <a:blip r:embed="rId3">
            <a:alphaModFix/>
          </a:blip>
          <a:srcRect b="28787" l="21568" r="21568" t="28030"/>
          <a:stretch/>
        </p:blipFill>
        <p:spPr>
          <a:xfrm>
            <a:off x="1219200" y="1676400"/>
            <a:ext cx="6553200" cy="44958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2" name="Shape 212"/>
        <p:cNvGrpSpPr/>
        <p:nvPr/>
      </p:nvGrpSpPr>
      <p:grpSpPr>
        <a:xfrm>
          <a:off x="0" y="0"/>
          <a:ext cx="0" cy="0"/>
          <a:chOff x="0" y="0"/>
          <a:chExt cx="0" cy="0"/>
        </a:xfrm>
      </p:grpSpPr>
      <p:sp>
        <p:nvSpPr>
          <p:cNvPr id="213" name="Shape 213"/>
          <p:cNvSpPr txBox="1"/>
          <p:nvPr>
            <p:ph type="ctrTitle"/>
          </p:nvPr>
        </p:nvSpPr>
        <p:spPr>
          <a:xfrm>
            <a:off x="914400" y="914400"/>
            <a:ext cx="7543800" cy="1981199"/>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BUILDING AN ENTITY-RELATIONSHIP DIAGRAM (ERD)</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7" name="Shape 217"/>
        <p:cNvGrpSpPr/>
        <p:nvPr/>
      </p:nvGrpSpPr>
      <p:grpSpPr>
        <a:xfrm>
          <a:off x="0" y="0"/>
          <a:ext cx="0" cy="0"/>
          <a:chOff x="0" y="0"/>
          <a:chExt cx="0" cy="0"/>
        </a:xfrm>
      </p:grpSpPr>
      <p:sp>
        <p:nvSpPr>
          <p:cNvPr id="218" name="Shape 21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19" name="Shape 21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20" name="Shape 22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ERD Basics</a:t>
            </a:r>
          </a:p>
        </p:txBody>
      </p:sp>
      <p:sp>
        <p:nvSpPr>
          <p:cNvPr id="221" name="Shape 22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Drawing the ERD is an iterative process of trial and revision</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ERDs can become quite complex</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5" name="Shape 225"/>
        <p:cNvGrpSpPr/>
        <p:nvPr/>
      </p:nvGrpSpPr>
      <p:grpSpPr>
        <a:xfrm>
          <a:off x="0" y="0"/>
          <a:ext cx="0" cy="0"/>
          <a:chOff x="0" y="0"/>
          <a:chExt cx="0" cy="0"/>
        </a:xfrm>
      </p:grpSpPr>
      <p:sp>
        <p:nvSpPr>
          <p:cNvPr id="226" name="Shape 226"/>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27" name="Shape 22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28" name="Shape 22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Steps in Building ERDs</a:t>
            </a:r>
          </a:p>
        </p:txBody>
      </p:sp>
      <p:sp>
        <p:nvSpPr>
          <p:cNvPr id="229" name="Shape 22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Identify the entities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Add attributes and assign identifiers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Identify relationships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3" name="Shape 233"/>
        <p:cNvGrpSpPr/>
        <p:nvPr/>
      </p:nvGrpSpPr>
      <p:grpSpPr>
        <a:xfrm>
          <a:off x="0" y="0"/>
          <a:ext cx="0" cy="0"/>
          <a:chOff x="0" y="0"/>
          <a:chExt cx="0" cy="0"/>
        </a:xfrm>
      </p:grpSpPr>
      <p:sp>
        <p:nvSpPr>
          <p:cNvPr id="234" name="Shape 234"/>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35" name="Shape 23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36" name="Shape 23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Step 1: Identify the Entities</a:t>
            </a:r>
          </a:p>
        </p:txBody>
      </p:sp>
      <p:sp>
        <p:nvSpPr>
          <p:cNvPr id="237" name="Shape 23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Identify major categories of information</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If available, check the process models for data stores, external entities, and data flows</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Check the major inputs and outputs from the use cases</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Verify that there is more than one instance of the entity that occurs in the system</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1" name="Shape 241"/>
        <p:cNvGrpSpPr/>
        <p:nvPr/>
      </p:nvGrpSpPr>
      <p:grpSpPr>
        <a:xfrm>
          <a:off x="0" y="0"/>
          <a:ext cx="0" cy="0"/>
          <a:chOff x="0" y="0"/>
          <a:chExt cx="0" cy="0"/>
        </a:xfrm>
      </p:grpSpPr>
      <p:sp>
        <p:nvSpPr>
          <p:cNvPr id="242" name="Shape 24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43" name="Shape 24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44" name="Shape 244"/>
          <p:cNvSpPr txBox="1"/>
          <p:nvPr>
            <p:ph type="title"/>
          </p:nvPr>
        </p:nvSpPr>
        <p:spPr>
          <a:xfrm>
            <a:off x="571500" y="304800"/>
            <a:ext cx="85725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Step 2: Add Attributes and Assign Identifiers</a:t>
            </a:r>
          </a:p>
        </p:txBody>
      </p:sp>
      <p:sp>
        <p:nvSpPr>
          <p:cNvPr id="245" name="Shape 24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Identify attributes of the entity that are relevant to the system under development</a:t>
            </a:r>
          </a:p>
          <a:p>
            <a:pPr indent="-285750" lvl="1" marL="74295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Check the process model repository entries for details on data flows and data stores</a:t>
            </a:r>
          </a:p>
          <a:p>
            <a:pPr indent="-285750" lvl="1" marL="74295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Check the data requirements of the requirements definition</a:t>
            </a:r>
          </a:p>
          <a:p>
            <a:pPr indent="-285750" lvl="1" marL="74295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Interview knowledgeable users</a:t>
            </a:r>
          </a:p>
          <a:p>
            <a:pPr indent="-285750" lvl="1" marL="74295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Perform document analysis on existing forms and reports</a:t>
            </a:r>
          </a:p>
          <a:p>
            <a:pPr indent="-342900" lvl="0" marL="34290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Select the entity’s identifier</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9" name="Shape 249"/>
        <p:cNvGrpSpPr/>
        <p:nvPr/>
      </p:nvGrpSpPr>
      <p:grpSpPr>
        <a:xfrm>
          <a:off x="0" y="0"/>
          <a:ext cx="0" cy="0"/>
          <a:chOff x="0" y="0"/>
          <a:chExt cx="0" cy="0"/>
        </a:xfrm>
      </p:grpSpPr>
      <p:sp>
        <p:nvSpPr>
          <p:cNvPr id="250" name="Shape 250"/>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51" name="Shape 25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52" name="Shape 25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Step3: Identify Relationships</a:t>
            </a:r>
          </a:p>
        </p:txBody>
      </p:sp>
      <p:sp>
        <p:nvSpPr>
          <p:cNvPr id="253" name="Shape 25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Start with an entity and identify all entities with which it shares relationships</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Describe the relationship with the appropriate verb phrase</a:t>
            </a:r>
          </a:p>
          <a:p>
            <a:pPr indent="-342900" lvl="0" marL="34290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Determine the cardinality and modality by discussing the business rules with knowledgeable users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7" name="Shape 257"/>
        <p:cNvGrpSpPr/>
        <p:nvPr/>
      </p:nvGrpSpPr>
      <p:grpSpPr>
        <a:xfrm>
          <a:off x="0" y="0"/>
          <a:ext cx="0" cy="0"/>
          <a:chOff x="0" y="0"/>
          <a:chExt cx="0" cy="0"/>
        </a:xfrm>
      </p:grpSpPr>
      <p:sp>
        <p:nvSpPr>
          <p:cNvPr id="258" name="Shape 25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59" name="Shape 25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60" name="Shape 26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ERD Building Tips</a:t>
            </a:r>
          </a:p>
        </p:txBody>
      </p:sp>
      <p:sp>
        <p:nvSpPr>
          <p:cNvPr id="261" name="Shape 26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Data stores of the DFD should correspond to entities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Only include entities with more than one instance of information</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Don’t include entities associated with implementation of the system (they will be added later)</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5" name="Shape 265"/>
        <p:cNvGrpSpPr/>
        <p:nvPr/>
      </p:nvGrpSpPr>
      <p:grpSpPr>
        <a:xfrm>
          <a:off x="0" y="0"/>
          <a:ext cx="0" cy="0"/>
          <a:chOff x="0" y="0"/>
          <a:chExt cx="0" cy="0"/>
        </a:xfrm>
      </p:grpSpPr>
      <p:sp>
        <p:nvSpPr>
          <p:cNvPr id="266" name="Shape 266"/>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67" name="Shape 2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68" name="Shape 2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Advanced Syntax</a:t>
            </a:r>
          </a:p>
        </p:txBody>
      </p:sp>
      <p:sp>
        <p:nvSpPr>
          <p:cNvPr id="269" name="Shape 26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1" lang="en-US" sz="2600" u="none" cap="none" strike="noStrike">
                <a:solidFill>
                  <a:srgbClr val="3333FF"/>
                </a:solidFill>
                <a:latin typeface="Arimo"/>
                <a:ea typeface="Arimo"/>
                <a:cs typeface="Arimo"/>
                <a:sym typeface="Arimo"/>
              </a:rPr>
              <a:t>Independent Entity</a:t>
            </a:r>
          </a:p>
          <a:p>
            <a:pPr indent="-285750" lvl="1" marL="74295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Can exist without the help of another entity</a:t>
            </a:r>
          </a:p>
          <a:p>
            <a:pPr indent="-285750" lvl="1" marL="74295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Identifiers created from the entity’s own attributes</a:t>
            </a:r>
          </a:p>
          <a:p>
            <a:pPr indent="-285750" lvl="1" marL="74295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Attributes from other entities are not needed to uniquely identify instances of these entities</a:t>
            </a:r>
          </a:p>
          <a:p>
            <a:pPr indent="-342900" lvl="0" marL="342900" marR="0" rtl="0" algn="l">
              <a:lnSpc>
                <a:spcPct val="100000"/>
              </a:lnSpc>
              <a:spcBef>
                <a:spcPts val="520"/>
              </a:spcBef>
              <a:spcAft>
                <a:spcPts val="0"/>
              </a:spcAft>
              <a:buClr>
                <a:srgbClr val="3333FF"/>
              </a:buClr>
              <a:buSzPct val="100000"/>
              <a:buFont typeface="Arimo"/>
              <a:buChar char="•"/>
            </a:pPr>
            <a:r>
              <a:rPr b="1" i="1" lang="en-US" sz="2600" u="none" cap="none" strike="noStrike">
                <a:solidFill>
                  <a:srgbClr val="3333FF"/>
                </a:solidFill>
                <a:latin typeface="Arimo"/>
                <a:ea typeface="Arimo"/>
                <a:cs typeface="Arimo"/>
                <a:sym typeface="Arimo"/>
              </a:rPr>
              <a:t>Dependent Entity</a:t>
            </a:r>
          </a:p>
          <a:p>
            <a:pPr indent="-285750" lvl="1" marL="742950" marR="0" rtl="0" algn="l">
              <a:lnSpc>
                <a:spcPct val="10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Relationships when a child entity does require attributes from the parent entity to uniquely identify an instance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61" name="Shape 6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62" name="Shape 6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Key Definitions</a:t>
            </a:r>
          </a:p>
        </p:txBody>
      </p:sp>
      <p:sp>
        <p:nvSpPr>
          <p:cNvPr id="63" name="Shape 6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1" lang="en-US" sz="3200" u="none" cap="none" strike="noStrike">
                <a:solidFill>
                  <a:srgbClr val="3333FF"/>
                </a:solidFill>
                <a:latin typeface="Arimo"/>
                <a:ea typeface="Arimo"/>
                <a:cs typeface="Arimo"/>
                <a:sym typeface="Arimo"/>
              </a:rPr>
              <a:t>Data model</a:t>
            </a:r>
            <a:r>
              <a:rPr b="0" i="0" lang="en-US" sz="3200" u="none" cap="none" strike="noStrike">
                <a:solidFill>
                  <a:srgbClr val="3333FF"/>
                </a:solidFill>
                <a:latin typeface="Arimo"/>
                <a:ea typeface="Arimo"/>
                <a:cs typeface="Arimo"/>
                <a:sym typeface="Arimo"/>
              </a:rPr>
              <a:t> </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A formal way of representing the data that are used and created by a business system</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Shows the people, places and things about which data is captured and the relationships among them.</a:t>
            </a:r>
          </a:p>
          <a:p>
            <a:pPr indent="-342900" lvl="0" marL="342900" marR="0" rtl="0" algn="l">
              <a:lnSpc>
                <a:spcPct val="100000"/>
              </a:lnSpc>
              <a:spcBef>
                <a:spcPts val="640"/>
              </a:spcBef>
              <a:spcAft>
                <a:spcPts val="0"/>
              </a:spcAft>
              <a:buClr>
                <a:srgbClr val="3333FF"/>
              </a:buClr>
              <a:buSzPct val="100000"/>
              <a:buFont typeface="Arimo"/>
              <a:buChar char="•"/>
            </a:pPr>
            <a:r>
              <a:rPr b="1" i="1" lang="en-US" sz="3200" u="none" cap="none" strike="noStrike">
                <a:solidFill>
                  <a:srgbClr val="3333FF"/>
                </a:solidFill>
                <a:latin typeface="Arimo"/>
                <a:ea typeface="Arimo"/>
                <a:cs typeface="Arimo"/>
                <a:sym typeface="Arimo"/>
              </a:rPr>
              <a:t>Logical data model</a:t>
            </a:r>
            <a:r>
              <a:rPr b="0" i="0" lang="en-US" sz="3200" u="none" cap="none" strike="noStrike">
                <a:solidFill>
                  <a:srgbClr val="3333FF"/>
                </a:solidFill>
                <a:latin typeface="Arimo"/>
                <a:ea typeface="Arimo"/>
                <a:cs typeface="Arimo"/>
                <a:sym typeface="Arimo"/>
              </a:rPr>
              <a:t> </a:t>
            </a:r>
          </a:p>
          <a:p>
            <a:pPr indent="-285750" lvl="1" marL="742950" marR="0" rtl="0" algn="l">
              <a:lnSpc>
                <a:spcPct val="100000"/>
              </a:lnSpc>
              <a:spcBef>
                <a:spcPts val="560"/>
              </a:spcBef>
              <a:spcAft>
                <a:spcPts val="0"/>
              </a:spcAft>
              <a:buClr>
                <a:srgbClr val="000099"/>
              </a:buClr>
              <a:buSzPct val="100000"/>
              <a:buFont typeface="Arimo"/>
              <a:buChar char="•"/>
            </a:pPr>
            <a:r>
              <a:rPr b="0" i="0" lang="en-US" sz="2800" u="none" cap="none" strike="noStrike">
                <a:solidFill>
                  <a:srgbClr val="000099"/>
                </a:solidFill>
                <a:latin typeface="Arimo"/>
                <a:ea typeface="Arimo"/>
                <a:cs typeface="Arimo"/>
                <a:sym typeface="Arimo"/>
              </a:rPr>
              <a:t>shows the organization of data without indicating how it is stored, created, or manipulated.</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3" name="Shape 273"/>
        <p:cNvGrpSpPr/>
        <p:nvPr/>
      </p:nvGrpSpPr>
      <p:grpSpPr>
        <a:xfrm>
          <a:off x="0" y="0"/>
          <a:ext cx="0" cy="0"/>
          <a:chOff x="0" y="0"/>
          <a:chExt cx="0" cy="0"/>
        </a:xfrm>
      </p:grpSpPr>
      <p:sp>
        <p:nvSpPr>
          <p:cNvPr id="274" name="Shape 274"/>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75" name="Shape 2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76" name="Shape 2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Advanced Syntax</a:t>
            </a:r>
          </a:p>
        </p:txBody>
      </p:sp>
      <p:sp>
        <p:nvSpPr>
          <p:cNvPr id="277" name="Shape 27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1" lang="en-US" sz="3600" u="none" cap="none" strike="noStrike">
                <a:solidFill>
                  <a:srgbClr val="3333FF"/>
                </a:solidFill>
                <a:latin typeface="Arimo"/>
                <a:ea typeface="Arimo"/>
                <a:cs typeface="Arimo"/>
                <a:sym typeface="Arimo"/>
              </a:rPr>
              <a:t>Intersection Entity</a:t>
            </a:r>
          </a:p>
          <a:p>
            <a:pPr indent="-285750" lvl="1" marL="74295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Exists in order to capture some information about the relationship that exists between two other entities. Typically, intersection entities are added to a data model to store information about two entities sharing an M : N relationship.</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1" name="Shape 281"/>
        <p:cNvGrpSpPr/>
        <p:nvPr/>
      </p:nvGrpSpPr>
      <p:grpSpPr>
        <a:xfrm>
          <a:off x="0" y="0"/>
          <a:ext cx="0" cy="0"/>
          <a:chOff x="0" y="0"/>
          <a:chExt cx="0" cy="0"/>
        </a:xfrm>
      </p:grpSpPr>
      <p:sp>
        <p:nvSpPr>
          <p:cNvPr id="282" name="Shape 28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83" name="Shape 2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84" name="Shape 2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Advanced Syntax – Resolving an M : N Relationship</a:t>
            </a:r>
          </a:p>
        </p:txBody>
      </p:sp>
      <p:sp>
        <p:nvSpPr>
          <p:cNvPr id="285" name="Shape 285"/>
          <p:cNvSpPr txBox="1"/>
          <p:nvPr/>
        </p:nvSpPr>
        <p:spPr>
          <a:xfrm>
            <a:off x="1508125" y="23193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286" name="Shape 286"/>
          <p:cNvPicPr preferRelativeResize="0"/>
          <p:nvPr/>
        </p:nvPicPr>
        <p:blipFill rotWithShape="1">
          <a:blip r:embed="rId3">
            <a:alphaModFix/>
          </a:blip>
          <a:srcRect b="31816" l="17646" r="16666" t="31059"/>
          <a:stretch/>
        </p:blipFill>
        <p:spPr>
          <a:xfrm>
            <a:off x="685800" y="1676400"/>
            <a:ext cx="7772400" cy="43434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1" name="Shape 291"/>
        <p:cNvGrpSpPr/>
        <p:nvPr/>
      </p:nvGrpSpPr>
      <p:grpSpPr>
        <a:xfrm>
          <a:off x="0" y="0"/>
          <a:ext cx="0" cy="0"/>
          <a:chOff x="0" y="0"/>
          <a:chExt cx="0" cy="0"/>
        </a:xfrm>
      </p:grpSpPr>
      <p:sp>
        <p:nvSpPr>
          <p:cNvPr id="292" name="Shape 292"/>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VALIDATING AN ERD</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6" name="Shape 296"/>
        <p:cNvGrpSpPr/>
        <p:nvPr/>
      </p:nvGrpSpPr>
      <p:grpSpPr>
        <a:xfrm>
          <a:off x="0" y="0"/>
          <a:ext cx="0" cy="0"/>
          <a:chOff x="0" y="0"/>
          <a:chExt cx="0" cy="0"/>
        </a:xfrm>
      </p:grpSpPr>
      <p:sp>
        <p:nvSpPr>
          <p:cNvPr id="297" name="Shape 297"/>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298" name="Shape 29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299" name="Shape 29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0" i="0" lang="en-US" sz="3200" u="none" cap="none" strike="noStrike">
                <a:solidFill>
                  <a:srgbClr val="000099"/>
                </a:solidFill>
                <a:latin typeface="Arimo"/>
                <a:ea typeface="Arimo"/>
                <a:cs typeface="Arimo"/>
                <a:sym typeface="Arimo"/>
              </a:rPr>
              <a:t>Design Modeling Guidelines Summary</a:t>
            </a:r>
          </a:p>
        </p:txBody>
      </p:sp>
      <p:pic>
        <p:nvPicPr>
          <p:cNvPr id="300" name="Shape 300"/>
          <p:cNvPicPr preferRelativeResize="0"/>
          <p:nvPr/>
        </p:nvPicPr>
        <p:blipFill rotWithShape="1">
          <a:blip r:embed="rId3">
            <a:alphaModFix/>
          </a:blip>
          <a:srcRect b="29544" l="9802" r="9803" t="31059"/>
          <a:stretch/>
        </p:blipFill>
        <p:spPr>
          <a:xfrm>
            <a:off x="914400" y="1600200"/>
            <a:ext cx="7315200" cy="44958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4" name="Shape 304"/>
        <p:cNvGrpSpPr/>
        <p:nvPr/>
      </p:nvGrpSpPr>
      <p:grpSpPr>
        <a:xfrm>
          <a:off x="0" y="0"/>
          <a:ext cx="0" cy="0"/>
          <a:chOff x="0" y="0"/>
          <a:chExt cx="0" cy="0"/>
        </a:xfrm>
      </p:grpSpPr>
      <p:sp>
        <p:nvSpPr>
          <p:cNvPr id="305" name="Shape 305"/>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06" name="Shape 30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07" name="Shape 30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Normalization</a:t>
            </a:r>
          </a:p>
        </p:txBody>
      </p:sp>
      <p:sp>
        <p:nvSpPr>
          <p:cNvPr id="308" name="Shape 30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4000" u="none" cap="none" strike="noStrike">
                <a:solidFill>
                  <a:srgbClr val="000099"/>
                </a:solidFill>
                <a:latin typeface="Arimo"/>
                <a:ea typeface="Arimo"/>
                <a:cs typeface="Arimo"/>
                <a:sym typeface="Arimo"/>
              </a:rPr>
              <a:t>Technique used to validate data models</a:t>
            </a:r>
          </a:p>
          <a:p>
            <a:pPr indent="-342900" lvl="0" marL="342900" marR="0" rtl="0" algn="l">
              <a:lnSpc>
                <a:spcPct val="100000"/>
              </a:lnSpc>
              <a:spcBef>
                <a:spcPts val="800"/>
              </a:spcBef>
              <a:spcAft>
                <a:spcPts val="0"/>
              </a:spcAft>
              <a:buClr>
                <a:srgbClr val="000099"/>
              </a:buClr>
              <a:buSzPct val="100000"/>
              <a:buFont typeface="Arimo"/>
              <a:buChar char="•"/>
            </a:pPr>
            <a:r>
              <a:rPr b="0" i="0" lang="en-US" sz="4000" u="none" cap="none" strike="noStrike">
                <a:solidFill>
                  <a:srgbClr val="000099"/>
                </a:solidFill>
                <a:latin typeface="Arimo"/>
                <a:ea typeface="Arimo"/>
                <a:cs typeface="Arimo"/>
                <a:sym typeface="Arimo"/>
              </a:rPr>
              <a:t>Series of rules applied to logical data model to improve its organization</a:t>
            </a:r>
          </a:p>
          <a:p>
            <a:pPr indent="-342900" lvl="0" marL="342900" marR="0" rtl="0" algn="l">
              <a:lnSpc>
                <a:spcPct val="100000"/>
              </a:lnSpc>
              <a:spcBef>
                <a:spcPts val="800"/>
              </a:spcBef>
              <a:spcAft>
                <a:spcPts val="0"/>
              </a:spcAft>
              <a:buClr>
                <a:srgbClr val="000099"/>
              </a:buClr>
              <a:buSzPct val="100000"/>
              <a:buFont typeface="Arimo"/>
              <a:buChar char="•"/>
            </a:pPr>
            <a:r>
              <a:rPr b="0" i="0" lang="en-US" sz="4000" u="none" cap="none" strike="noStrike">
                <a:solidFill>
                  <a:srgbClr val="000099"/>
                </a:solidFill>
                <a:latin typeface="Arimo"/>
                <a:ea typeface="Arimo"/>
                <a:cs typeface="Arimo"/>
                <a:sym typeface="Arimo"/>
              </a:rPr>
              <a:t>Three normalization rules are common</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2" name="Shape 312"/>
        <p:cNvGrpSpPr/>
        <p:nvPr/>
      </p:nvGrpSpPr>
      <p:grpSpPr>
        <a:xfrm>
          <a:off x="0" y="0"/>
          <a:ext cx="0" cy="0"/>
          <a:chOff x="0" y="0"/>
          <a:chExt cx="0" cy="0"/>
        </a:xfrm>
      </p:grpSpPr>
      <p:sp>
        <p:nvSpPr>
          <p:cNvPr id="313" name="Shape 313"/>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14" name="Shape 31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15" name="Shape 31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Normalization Steps</a:t>
            </a:r>
          </a:p>
        </p:txBody>
      </p:sp>
      <p:sp>
        <p:nvSpPr>
          <p:cNvPr id="316" name="Shape 316"/>
          <p:cNvSpPr txBox="1"/>
          <p:nvPr/>
        </p:nvSpPr>
        <p:spPr>
          <a:xfrm>
            <a:off x="1508125" y="23955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317" name="Shape 317"/>
          <p:cNvPicPr preferRelativeResize="0"/>
          <p:nvPr/>
        </p:nvPicPr>
        <p:blipFill rotWithShape="1">
          <a:blip r:embed="rId3">
            <a:alphaModFix/>
          </a:blip>
          <a:srcRect b="28030" l="21568" r="21568" t="28030"/>
          <a:stretch/>
        </p:blipFill>
        <p:spPr>
          <a:xfrm>
            <a:off x="838200" y="1600200"/>
            <a:ext cx="7315200" cy="45720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1" name="Shape 321"/>
        <p:cNvGrpSpPr/>
        <p:nvPr/>
      </p:nvGrpSpPr>
      <p:grpSpPr>
        <a:xfrm>
          <a:off x="0" y="0"/>
          <a:ext cx="0" cy="0"/>
          <a:chOff x="0" y="0"/>
          <a:chExt cx="0" cy="0"/>
        </a:xfrm>
      </p:grpSpPr>
      <p:sp>
        <p:nvSpPr>
          <p:cNvPr id="322" name="Shape 32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23" name="Shape 32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24" name="Shape 32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Unnormalized Entity</a:t>
            </a:r>
          </a:p>
        </p:txBody>
      </p:sp>
      <p:sp>
        <p:nvSpPr>
          <p:cNvPr id="325" name="Shape 325"/>
          <p:cNvSpPr txBox="1"/>
          <p:nvPr/>
        </p:nvSpPr>
        <p:spPr>
          <a:xfrm>
            <a:off x="441325" y="1976436"/>
            <a:ext cx="4083049"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3333FF"/>
              </a:buClr>
              <a:buSzPct val="25000"/>
              <a:buFont typeface="Arimo"/>
              <a:buNone/>
            </a:pPr>
            <a:r>
              <a:rPr b="0" i="0" lang="en-US" sz="2800" u="none" cap="none" strike="noStrike">
                <a:solidFill>
                  <a:srgbClr val="3333FF"/>
                </a:solidFill>
                <a:latin typeface="Arimo"/>
                <a:ea typeface="Arimo"/>
                <a:cs typeface="Arimo"/>
                <a:sym typeface="Arimo"/>
              </a:rPr>
              <a:t>Begin with an entity from</a:t>
            </a:r>
          </a:p>
          <a:p>
            <a:pPr indent="0" lvl="0" marL="0" marR="0" rtl="0" algn="l">
              <a:lnSpc>
                <a:spcPct val="100000"/>
              </a:lnSpc>
              <a:spcBef>
                <a:spcPts val="0"/>
              </a:spcBef>
              <a:spcAft>
                <a:spcPts val="0"/>
              </a:spcAft>
              <a:buClr>
                <a:srgbClr val="3333FF"/>
              </a:buClr>
              <a:buSzPct val="25000"/>
              <a:buFont typeface="Arimo"/>
              <a:buNone/>
            </a:pPr>
            <a:r>
              <a:rPr b="0" i="0" lang="en-US" sz="2800" u="none" cap="none" strike="noStrike">
                <a:solidFill>
                  <a:srgbClr val="3333FF"/>
                </a:solidFill>
                <a:latin typeface="Arimo"/>
                <a:ea typeface="Arimo"/>
                <a:cs typeface="Arimo"/>
                <a:sym typeface="Arimo"/>
              </a:rPr>
              <a:t>the logical data model</a:t>
            </a:r>
          </a:p>
        </p:txBody>
      </p:sp>
      <p:pic>
        <p:nvPicPr>
          <p:cNvPr id="326" name="Shape 326"/>
          <p:cNvPicPr preferRelativeResize="0"/>
          <p:nvPr/>
        </p:nvPicPr>
        <p:blipFill rotWithShape="1">
          <a:blip r:embed="rId3">
            <a:alphaModFix/>
          </a:blip>
          <a:srcRect b="31059" l="38235" r="38235" t="29545"/>
          <a:stretch/>
        </p:blipFill>
        <p:spPr>
          <a:xfrm>
            <a:off x="4953000" y="1676400"/>
            <a:ext cx="3352799" cy="449580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0" name="Shape 330"/>
        <p:cNvGrpSpPr/>
        <p:nvPr/>
      </p:nvGrpSpPr>
      <p:grpSpPr>
        <a:xfrm>
          <a:off x="0" y="0"/>
          <a:ext cx="0" cy="0"/>
          <a:chOff x="0" y="0"/>
          <a:chExt cx="0" cy="0"/>
        </a:xfrm>
      </p:grpSpPr>
      <p:sp>
        <p:nvSpPr>
          <p:cNvPr id="331" name="Shape 331"/>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32" name="Shape 33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33" name="Shape 33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First Normal Form (1NF)</a:t>
            </a:r>
          </a:p>
        </p:txBody>
      </p:sp>
      <p:sp>
        <p:nvSpPr>
          <p:cNvPr id="334" name="Shape 334"/>
          <p:cNvSpPr txBox="1"/>
          <p:nvPr/>
        </p:nvSpPr>
        <p:spPr>
          <a:xfrm>
            <a:off x="1957386" y="3200400"/>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5" name="Shape 335"/>
          <p:cNvSpPr txBox="1"/>
          <p:nvPr/>
        </p:nvSpPr>
        <p:spPr>
          <a:xfrm>
            <a:off x="304800" y="1524000"/>
            <a:ext cx="8397874" cy="94615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3333FF"/>
              </a:buClr>
              <a:buSzPct val="25000"/>
              <a:buFont typeface="Arimo"/>
              <a:buNone/>
            </a:pPr>
            <a:r>
              <a:rPr b="0" i="0" lang="en-US" sz="2800" u="none" cap="none" strike="noStrike">
                <a:solidFill>
                  <a:srgbClr val="3333FF"/>
                </a:solidFill>
                <a:latin typeface="Arimo"/>
                <a:ea typeface="Arimo"/>
                <a:cs typeface="Arimo"/>
                <a:sym typeface="Arimo"/>
              </a:rPr>
              <a:t>Look for repeating groups of attributes and remove them into separate entities</a:t>
            </a:r>
          </a:p>
        </p:txBody>
      </p:sp>
      <p:sp>
        <p:nvSpPr>
          <p:cNvPr id="336" name="Shape 336"/>
          <p:cNvSpPr txBox="1"/>
          <p:nvPr/>
        </p:nvSpPr>
        <p:spPr>
          <a:xfrm>
            <a:off x="2422525" y="3767137"/>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337" name="Shape 337"/>
          <p:cNvPicPr preferRelativeResize="0"/>
          <p:nvPr/>
        </p:nvPicPr>
        <p:blipFill rotWithShape="1">
          <a:blip r:embed="rId3">
            <a:alphaModFix/>
          </a:blip>
          <a:srcRect b="37878" l="24510" r="23529" t="37121"/>
          <a:stretch/>
        </p:blipFill>
        <p:spPr>
          <a:xfrm>
            <a:off x="990600" y="2667000"/>
            <a:ext cx="7086600" cy="327342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1" name="Shape 341"/>
        <p:cNvGrpSpPr/>
        <p:nvPr/>
      </p:nvGrpSpPr>
      <p:grpSpPr>
        <a:xfrm>
          <a:off x="0" y="0"/>
          <a:ext cx="0" cy="0"/>
          <a:chOff x="0" y="0"/>
          <a:chExt cx="0" cy="0"/>
        </a:xfrm>
      </p:grpSpPr>
      <p:sp>
        <p:nvSpPr>
          <p:cNvPr id="342" name="Shape 34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43" name="Shape 34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44" name="Shape 34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Second Normal Form (2NF)</a:t>
            </a:r>
          </a:p>
        </p:txBody>
      </p:sp>
      <p:sp>
        <p:nvSpPr>
          <p:cNvPr id="345" name="Shape 345"/>
          <p:cNvSpPr txBox="1"/>
          <p:nvPr/>
        </p:nvSpPr>
        <p:spPr>
          <a:xfrm>
            <a:off x="212725" y="1616075"/>
            <a:ext cx="7764462" cy="7016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0" i="0" lang="en-US" sz="2000" u="none" cap="none" strike="noStrike">
                <a:solidFill>
                  <a:srgbClr val="000099"/>
                </a:solidFill>
                <a:latin typeface="Arimo"/>
                <a:ea typeface="Arimo"/>
                <a:cs typeface="Arimo"/>
                <a:sym typeface="Arimo"/>
              </a:rPr>
              <a:t>If an entity has a concatenated identifier, look for attributes that</a:t>
            </a:r>
          </a:p>
          <a:p>
            <a:pPr indent="0" lvl="0" marL="0" marR="0" rtl="0" algn="l">
              <a:lnSpc>
                <a:spcPct val="100000"/>
              </a:lnSpc>
              <a:spcBef>
                <a:spcPts val="0"/>
              </a:spcBef>
              <a:spcAft>
                <a:spcPts val="0"/>
              </a:spcAft>
              <a:buClr>
                <a:srgbClr val="000099"/>
              </a:buClr>
              <a:buSzPct val="25000"/>
              <a:buFont typeface="Arimo"/>
              <a:buNone/>
            </a:pPr>
            <a:r>
              <a:rPr b="0" i="0" lang="en-US" sz="2000" u="none" cap="none" strike="noStrike">
                <a:solidFill>
                  <a:srgbClr val="000099"/>
                </a:solidFill>
                <a:latin typeface="Arimo"/>
                <a:ea typeface="Arimo"/>
                <a:cs typeface="Arimo"/>
                <a:sym typeface="Arimo"/>
              </a:rPr>
              <a:t>depend only on part of the identifier.  If found, remove to new entity.</a:t>
            </a:r>
          </a:p>
        </p:txBody>
      </p:sp>
      <p:sp>
        <p:nvSpPr>
          <p:cNvPr id="346" name="Shape 346"/>
          <p:cNvSpPr txBox="1"/>
          <p:nvPr/>
        </p:nvSpPr>
        <p:spPr>
          <a:xfrm>
            <a:off x="1965325" y="29289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347" name="Shape 347"/>
          <p:cNvPicPr preferRelativeResize="0"/>
          <p:nvPr/>
        </p:nvPicPr>
        <p:blipFill rotWithShape="1">
          <a:blip r:embed="rId3">
            <a:alphaModFix/>
          </a:blip>
          <a:srcRect b="37500" l="22549" r="21567" t="32575"/>
          <a:stretch/>
        </p:blipFill>
        <p:spPr>
          <a:xfrm>
            <a:off x="1143000" y="2362200"/>
            <a:ext cx="7010400" cy="3657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1" name="Shape 351"/>
        <p:cNvGrpSpPr/>
        <p:nvPr/>
      </p:nvGrpSpPr>
      <p:grpSpPr>
        <a:xfrm>
          <a:off x="0" y="0"/>
          <a:ext cx="0" cy="0"/>
          <a:chOff x="0" y="0"/>
          <a:chExt cx="0" cy="0"/>
        </a:xfrm>
      </p:grpSpPr>
      <p:sp>
        <p:nvSpPr>
          <p:cNvPr id="352" name="Shape 35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53" name="Shape 35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54" name="Shape 35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Third Normal Form (3NF)</a:t>
            </a:r>
          </a:p>
        </p:txBody>
      </p:sp>
      <p:sp>
        <p:nvSpPr>
          <p:cNvPr id="355" name="Shape 355"/>
          <p:cNvSpPr txBox="1"/>
          <p:nvPr/>
        </p:nvSpPr>
        <p:spPr>
          <a:xfrm>
            <a:off x="1957386" y="3200400"/>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56" name="Shape 356"/>
          <p:cNvSpPr txBox="1"/>
          <p:nvPr/>
        </p:nvSpPr>
        <p:spPr>
          <a:xfrm>
            <a:off x="212725" y="1616075"/>
            <a:ext cx="8220075" cy="7016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0" i="0" lang="en-US" sz="2000" u="none" cap="none" strike="noStrike">
                <a:solidFill>
                  <a:srgbClr val="000099"/>
                </a:solidFill>
                <a:latin typeface="Arimo"/>
                <a:ea typeface="Arimo"/>
                <a:cs typeface="Arimo"/>
                <a:sym typeface="Arimo"/>
              </a:rPr>
              <a:t>Look for attributes that depend only on another non-identifying attribute.</a:t>
            </a:r>
          </a:p>
          <a:p>
            <a:pPr indent="0" lvl="0" marL="0" marR="0" rtl="0" algn="l">
              <a:lnSpc>
                <a:spcPct val="100000"/>
              </a:lnSpc>
              <a:spcBef>
                <a:spcPts val="0"/>
              </a:spcBef>
              <a:spcAft>
                <a:spcPts val="0"/>
              </a:spcAft>
              <a:buClr>
                <a:srgbClr val="000099"/>
              </a:buClr>
              <a:buSzPct val="25000"/>
              <a:buFont typeface="Arimo"/>
              <a:buNone/>
            </a:pPr>
            <a:r>
              <a:rPr b="0" i="0" lang="en-US" sz="2000" u="none" cap="none" strike="noStrike">
                <a:solidFill>
                  <a:srgbClr val="000099"/>
                </a:solidFill>
                <a:latin typeface="Arimo"/>
                <a:ea typeface="Arimo"/>
                <a:cs typeface="Arimo"/>
                <a:sym typeface="Arimo"/>
              </a:rPr>
              <a:t>If found, remove to new entity.  Also remove any calculated attributes.</a:t>
            </a:r>
          </a:p>
        </p:txBody>
      </p:sp>
      <p:sp>
        <p:nvSpPr>
          <p:cNvPr id="357" name="Shape 357"/>
          <p:cNvSpPr txBox="1"/>
          <p:nvPr/>
        </p:nvSpPr>
        <p:spPr>
          <a:xfrm>
            <a:off x="1431925" y="30813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358" name="Shape 358"/>
          <p:cNvPicPr preferRelativeResize="0"/>
          <p:nvPr/>
        </p:nvPicPr>
        <p:blipFill rotWithShape="1">
          <a:blip r:embed="rId3">
            <a:alphaModFix/>
          </a:blip>
          <a:srcRect b="34091" l="20588" r="20588" t="33332"/>
          <a:stretch/>
        </p:blipFill>
        <p:spPr>
          <a:xfrm>
            <a:off x="685800" y="2438400"/>
            <a:ext cx="7619999" cy="3657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7" name="Shape 67"/>
        <p:cNvGrpSpPr/>
        <p:nvPr/>
      </p:nvGrpSpPr>
      <p:grpSpPr>
        <a:xfrm>
          <a:off x="0" y="0"/>
          <a:ext cx="0" cy="0"/>
          <a:chOff x="0" y="0"/>
          <a:chExt cx="0" cy="0"/>
        </a:xfrm>
      </p:grpSpPr>
      <p:sp>
        <p:nvSpPr>
          <p:cNvPr id="68" name="Shape 6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69" name="Shape 6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70" name="Shape 7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Key Definitions</a:t>
            </a:r>
          </a:p>
        </p:txBody>
      </p:sp>
      <p:sp>
        <p:nvSpPr>
          <p:cNvPr id="71" name="Shape 7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FF"/>
              </a:buClr>
              <a:buSzPct val="100000"/>
              <a:buFont typeface="Arimo"/>
              <a:buChar char="•"/>
            </a:pPr>
            <a:r>
              <a:rPr b="1" i="1" lang="en-US" sz="3600" u="none" cap="none" strike="noStrike">
                <a:solidFill>
                  <a:srgbClr val="3333FF"/>
                </a:solidFill>
                <a:latin typeface="Arimo"/>
                <a:ea typeface="Arimo"/>
                <a:cs typeface="Arimo"/>
                <a:sym typeface="Arimo"/>
              </a:rPr>
              <a:t>Physical data model</a:t>
            </a:r>
            <a:r>
              <a:rPr b="0" i="0" lang="en-US" sz="3600" u="none" cap="none" strike="noStrike">
                <a:solidFill>
                  <a:srgbClr val="000099"/>
                </a:solidFill>
                <a:latin typeface="Arimo"/>
                <a:ea typeface="Arimo"/>
                <a:cs typeface="Arimo"/>
                <a:sym typeface="Arimo"/>
              </a:rPr>
              <a:t> </a:t>
            </a:r>
          </a:p>
          <a:p>
            <a:pPr indent="-285750" lvl="1" marL="742950" marR="0" rtl="0" algn="l">
              <a:lnSpc>
                <a:spcPct val="10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shows how the data will actually be stored in databases or files.  </a:t>
            </a:r>
          </a:p>
          <a:p>
            <a:pPr indent="-342900" lvl="0" marL="342900" marR="0" rtl="0" algn="l">
              <a:lnSpc>
                <a:spcPct val="100000"/>
              </a:lnSpc>
              <a:spcBef>
                <a:spcPts val="720"/>
              </a:spcBef>
              <a:spcAft>
                <a:spcPts val="0"/>
              </a:spcAft>
              <a:buClr>
                <a:srgbClr val="3333FF"/>
              </a:buClr>
              <a:buSzPct val="100000"/>
              <a:buFont typeface="Arimo"/>
              <a:buChar char="•"/>
            </a:pPr>
            <a:r>
              <a:rPr b="1" i="1" lang="en-US" sz="3600" u="none" cap="none" strike="noStrike">
                <a:solidFill>
                  <a:srgbClr val="3333FF"/>
                </a:solidFill>
                <a:latin typeface="Arimo"/>
                <a:ea typeface="Arimo"/>
                <a:cs typeface="Arimo"/>
                <a:sym typeface="Arimo"/>
              </a:rPr>
              <a:t>Normalization</a:t>
            </a:r>
            <a:r>
              <a:rPr b="0" i="0" lang="en-US" sz="3600" u="none" cap="none" strike="noStrike">
                <a:solidFill>
                  <a:srgbClr val="000099"/>
                </a:solidFill>
                <a:latin typeface="Arimo"/>
                <a:ea typeface="Arimo"/>
                <a:cs typeface="Arimo"/>
                <a:sym typeface="Arimo"/>
              </a:rPr>
              <a:t> is the process analysts use to validate data models.</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Data models should </a:t>
            </a:r>
            <a:r>
              <a:rPr b="1" i="1" lang="en-US" sz="3600" u="none" cap="none" strike="noStrike">
                <a:solidFill>
                  <a:srgbClr val="3333FF"/>
                </a:solidFill>
                <a:latin typeface="Arimo"/>
                <a:ea typeface="Arimo"/>
                <a:cs typeface="Arimo"/>
                <a:sym typeface="Arimo"/>
              </a:rPr>
              <a:t>balance</a:t>
            </a:r>
            <a:r>
              <a:rPr b="0" i="0" lang="en-US" sz="3600" u="none" cap="none" strike="noStrike">
                <a:solidFill>
                  <a:srgbClr val="3333FF"/>
                </a:solidFill>
                <a:latin typeface="Arimo"/>
                <a:ea typeface="Arimo"/>
                <a:cs typeface="Arimo"/>
                <a:sym typeface="Arimo"/>
              </a:rPr>
              <a:t> </a:t>
            </a:r>
            <a:r>
              <a:rPr b="0" i="0" lang="en-US" sz="3600" u="none" cap="none" strike="noStrike">
                <a:solidFill>
                  <a:srgbClr val="000099"/>
                </a:solidFill>
                <a:latin typeface="Arimo"/>
                <a:ea typeface="Arimo"/>
                <a:cs typeface="Arimo"/>
                <a:sym typeface="Arimo"/>
              </a:rPr>
              <a:t>with process models</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2" name="Shape 362"/>
        <p:cNvGrpSpPr/>
        <p:nvPr/>
      </p:nvGrpSpPr>
      <p:grpSpPr>
        <a:xfrm>
          <a:off x="0" y="0"/>
          <a:ext cx="0" cy="0"/>
          <a:chOff x="0" y="0"/>
          <a:chExt cx="0" cy="0"/>
        </a:xfrm>
      </p:grpSpPr>
      <p:sp>
        <p:nvSpPr>
          <p:cNvPr id="363" name="Shape 363"/>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64" name="Shape 36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65" name="Shape 36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Partial Process Model and CRUD Matrix</a:t>
            </a:r>
          </a:p>
        </p:txBody>
      </p:sp>
      <p:pic>
        <p:nvPicPr>
          <p:cNvPr id="366" name="Shape 366"/>
          <p:cNvPicPr preferRelativeResize="0"/>
          <p:nvPr/>
        </p:nvPicPr>
        <p:blipFill rotWithShape="1">
          <a:blip r:embed="rId3">
            <a:alphaModFix/>
          </a:blip>
          <a:srcRect b="30302" l="21568" r="21568" t="29545"/>
          <a:stretch/>
        </p:blipFill>
        <p:spPr>
          <a:xfrm>
            <a:off x="2286000" y="1981200"/>
            <a:ext cx="4419599" cy="4038599"/>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0" name="Shape 370"/>
        <p:cNvGrpSpPr/>
        <p:nvPr/>
      </p:nvGrpSpPr>
      <p:grpSpPr>
        <a:xfrm>
          <a:off x="0" y="0"/>
          <a:ext cx="0" cy="0"/>
          <a:chOff x="0" y="0"/>
          <a:chExt cx="0" cy="0"/>
        </a:xfrm>
      </p:grpSpPr>
      <p:sp>
        <p:nvSpPr>
          <p:cNvPr id="371" name="Shape 371"/>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72" name="Shape 37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73" name="Shape 37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200" u="none" cap="none" strike="noStrike">
                <a:solidFill>
                  <a:srgbClr val="000099"/>
                </a:solidFill>
                <a:latin typeface="Arimo"/>
                <a:ea typeface="Arimo"/>
                <a:cs typeface="Arimo"/>
                <a:sym typeface="Arimo"/>
              </a:rPr>
              <a:t>Balancing ERDs with DFDs</a:t>
            </a:r>
          </a:p>
        </p:txBody>
      </p:sp>
      <p:sp>
        <p:nvSpPr>
          <p:cNvPr id="374" name="Shape 37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All analysis activities are interrelated</a:t>
            </a:r>
          </a:p>
          <a:p>
            <a:pPr indent="-342900" lvl="0" marL="34290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Process models contain two data components</a:t>
            </a:r>
          </a:p>
          <a:p>
            <a:pPr indent="-285750" lvl="1" marL="74295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Data flows and data stores</a:t>
            </a:r>
          </a:p>
          <a:p>
            <a:pPr indent="-342900" lvl="0" marL="34290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The DFD data components need to balance the ERD’s data stores (entities) and data elements (attributes)</a:t>
            </a:r>
          </a:p>
          <a:p>
            <a:pPr indent="-342900" lvl="0" marL="34290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Many CASE tools provide features to check for imbalance</a:t>
            </a:r>
          </a:p>
          <a:p>
            <a:pPr indent="-342900" lvl="0" marL="34290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Check that all data stores and elements correspond between models</a:t>
            </a:r>
          </a:p>
          <a:p>
            <a:pPr indent="-285750" lvl="1" marL="742950" marR="0" rtl="0" algn="l">
              <a:lnSpc>
                <a:spcPct val="100000"/>
              </a:lnSpc>
              <a:spcBef>
                <a:spcPts val="400"/>
              </a:spcBef>
              <a:spcAft>
                <a:spcPts val="0"/>
              </a:spcAft>
              <a:buClr>
                <a:srgbClr val="000099"/>
              </a:buClr>
              <a:buSzPct val="100000"/>
              <a:buFont typeface="Arimo"/>
              <a:buChar char="•"/>
            </a:pPr>
            <a:r>
              <a:rPr b="0" i="0" lang="en-US" sz="2000" u="none" cap="none" strike="noStrike">
                <a:solidFill>
                  <a:srgbClr val="000099"/>
                </a:solidFill>
                <a:latin typeface="Arimo"/>
                <a:ea typeface="Arimo"/>
                <a:cs typeface="Arimo"/>
                <a:sym typeface="Arimo"/>
              </a:rPr>
              <a:t>Data that is not used is unnecessary</a:t>
            </a:r>
          </a:p>
          <a:p>
            <a:pPr indent="-285750" lvl="1" marL="742950" marR="0" rtl="0" algn="l">
              <a:lnSpc>
                <a:spcPct val="100000"/>
              </a:lnSpc>
              <a:spcBef>
                <a:spcPts val="400"/>
              </a:spcBef>
              <a:spcAft>
                <a:spcPts val="0"/>
              </a:spcAft>
              <a:buClr>
                <a:srgbClr val="000099"/>
              </a:buClr>
              <a:buSzPct val="100000"/>
              <a:buFont typeface="Arimo"/>
              <a:buChar char="•"/>
            </a:pPr>
            <a:r>
              <a:rPr b="0" i="0" lang="en-US" sz="2000" u="none" cap="none" strike="noStrike">
                <a:solidFill>
                  <a:srgbClr val="000099"/>
                </a:solidFill>
                <a:latin typeface="Arimo"/>
                <a:ea typeface="Arimo"/>
                <a:cs typeface="Arimo"/>
                <a:sym typeface="Arimo"/>
              </a:rPr>
              <a:t>Data that has been omitted results in an incomplete system</a:t>
            </a:r>
          </a:p>
          <a:p>
            <a:pPr indent="-342900" lvl="0" marL="342900" marR="0" rtl="0" algn="l">
              <a:lnSpc>
                <a:spcPct val="100000"/>
              </a:lnSpc>
              <a:spcBef>
                <a:spcPts val="440"/>
              </a:spcBef>
              <a:spcAft>
                <a:spcPts val="0"/>
              </a:spcAft>
              <a:buClr>
                <a:srgbClr val="000099"/>
              </a:buClr>
              <a:buSzPct val="100000"/>
              <a:buFont typeface="Arimo"/>
              <a:buChar char="•"/>
            </a:pPr>
            <a:r>
              <a:rPr b="0" i="0" lang="en-US" sz="2200" u="none" cap="none" strike="noStrike">
                <a:solidFill>
                  <a:srgbClr val="000099"/>
                </a:solidFill>
                <a:latin typeface="Arimo"/>
                <a:ea typeface="Arimo"/>
                <a:cs typeface="Arimo"/>
                <a:sym typeface="Arimo"/>
              </a:rPr>
              <a:t>Do not follow thoughtlessly -- check that the models make sense!</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8" name="Shape 378"/>
        <p:cNvGrpSpPr/>
        <p:nvPr/>
      </p:nvGrpSpPr>
      <p:grpSpPr>
        <a:xfrm>
          <a:off x="0" y="0"/>
          <a:ext cx="0" cy="0"/>
          <a:chOff x="0" y="0"/>
          <a:chExt cx="0" cy="0"/>
        </a:xfrm>
      </p:grpSpPr>
      <p:sp>
        <p:nvSpPr>
          <p:cNvPr id="379" name="Shape 379"/>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80" name="Shape 38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81" name="Shape 38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Summary</a:t>
            </a:r>
          </a:p>
        </p:txBody>
      </p:sp>
      <p:sp>
        <p:nvSpPr>
          <p:cNvPr id="382" name="Shape 38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The ERD is the most common technique for drawing data models.  The building blocks of the ERD are:</a:t>
            </a:r>
          </a:p>
          <a:p>
            <a:pPr indent="-285750" lvl="1" marL="742950" marR="0" rtl="0" algn="l">
              <a:lnSpc>
                <a:spcPct val="90000"/>
              </a:lnSpc>
              <a:spcBef>
                <a:spcPts val="520"/>
              </a:spcBef>
              <a:spcAft>
                <a:spcPts val="0"/>
              </a:spcAft>
              <a:buClr>
                <a:srgbClr val="3333FF"/>
              </a:buClr>
              <a:buSzPct val="100000"/>
              <a:buFont typeface="Arimo"/>
              <a:buChar char="•"/>
            </a:pPr>
            <a:r>
              <a:rPr b="1" i="0" lang="en-US" sz="2600" u="none" cap="none" strike="noStrike">
                <a:solidFill>
                  <a:srgbClr val="3333FF"/>
                </a:solidFill>
                <a:latin typeface="Arimo"/>
                <a:ea typeface="Arimo"/>
                <a:cs typeface="Arimo"/>
                <a:sym typeface="Arimo"/>
              </a:rPr>
              <a:t>Entities</a:t>
            </a:r>
            <a:r>
              <a:rPr b="1" i="0" lang="en-US" sz="2600" u="none" cap="none" strike="noStrike">
                <a:solidFill>
                  <a:srgbClr val="000099"/>
                </a:solidFill>
                <a:latin typeface="Arimo"/>
                <a:ea typeface="Arimo"/>
                <a:cs typeface="Arimo"/>
                <a:sym typeface="Arimo"/>
              </a:rPr>
              <a:t> </a:t>
            </a:r>
            <a:r>
              <a:rPr b="0" i="0" lang="en-US" sz="2600" u="none" cap="none" strike="noStrike">
                <a:solidFill>
                  <a:srgbClr val="000099"/>
                </a:solidFill>
                <a:latin typeface="Arimo"/>
                <a:ea typeface="Arimo"/>
                <a:cs typeface="Arimo"/>
                <a:sym typeface="Arimo"/>
              </a:rPr>
              <a:t>describe people, places, or things</a:t>
            </a:r>
          </a:p>
          <a:p>
            <a:pPr indent="-285750" lvl="1" marL="742950" marR="0" rtl="0" algn="l">
              <a:lnSpc>
                <a:spcPct val="90000"/>
              </a:lnSpc>
              <a:spcBef>
                <a:spcPts val="520"/>
              </a:spcBef>
              <a:spcAft>
                <a:spcPts val="0"/>
              </a:spcAft>
              <a:buClr>
                <a:srgbClr val="3333FF"/>
              </a:buClr>
              <a:buSzPct val="100000"/>
              <a:buFont typeface="Arimo"/>
              <a:buChar char="•"/>
            </a:pPr>
            <a:r>
              <a:rPr b="1" i="0" lang="en-US" sz="2600" u="none" cap="none" strike="noStrike">
                <a:solidFill>
                  <a:srgbClr val="3333FF"/>
                </a:solidFill>
                <a:latin typeface="Arimo"/>
                <a:ea typeface="Arimo"/>
                <a:cs typeface="Arimo"/>
                <a:sym typeface="Arimo"/>
              </a:rPr>
              <a:t>Attributes</a:t>
            </a:r>
            <a:r>
              <a:rPr b="0" i="0" lang="en-US" sz="2600" u="none" cap="none" strike="noStrike">
                <a:solidFill>
                  <a:srgbClr val="000099"/>
                </a:solidFill>
                <a:latin typeface="Arimo"/>
                <a:ea typeface="Arimo"/>
                <a:cs typeface="Arimo"/>
                <a:sym typeface="Arimo"/>
              </a:rPr>
              <a:t> capture information about the entity</a:t>
            </a:r>
          </a:p>
          <a:p>
            <a:pPr indent="-285750" lvl="1" marL="742950" marR="0" rtl="0" algn="l">
              <a:lnSpc>
                <a:spcPct val="90000"/>
              </a:lnSpc>
              <a:spcBef>
                <a:spcPts val="520"/>
              </a:spcBef>
              <a:spcAft>
                <a:spcPts val="0"/>
              </a:spcAft>
              <a:buClr>
                <a:srgbClr val="3333FF"/>
              </a:buClr>
              <a:buSzPct val="100000"/>
              <a:buFont typeface="Arimo"/>
              <a:buChar char="•"/>
            </a:pPr>
            <a:r>
              <a:rPr b="1" i="0" lang="en-US" sz="2600" u="none" cap="none" strike="noStrike">
                <a:solidFill>
                  <a:srgbClr val="3333FF"/>
                </a:solidFill>
                <a:latin typeface="Arimo"/>
                <a:ea typeface="Arimo"/>
                <a:cs typeface="Arimo"/>
                <a:sym typeface="Arimo"/>
              </a:rPr>
              <a:t>Relationships</a:t>
            </a:r>
            <a:r>
              <a:rPr b="0" i="0" lang="en-US" sz="2600" u="none" cap="none" strike="noStrike">
                <a:solidFill>
                  <a:srgbClr val="3333FF"/>
                </a:solidFill>
                <a:latin typeface="Arimo"/>
                <a:ea typeface="Arimo"/>
                <a:cs typeface="Arimo"/>
                <a:sym typeface="Arimo"/>
              </a:rPr>
              <a:t> </a:t>
            </a:r>
            <a:r>
              <a:rPr b="0" i="0" lang="en-US" sz="2600" u="none" cap="none" strike="noStrike">
                <a:solidFill>
                  <a:srgbClr val="000099"/>
                </a:solidFill>
                <a:latin typeface="Arimo"/>
                <a:ea typeface="Arimo"/>
                <a:cs typeface="Arimo"/>
                <a:sym typeface="Arimo"/>
              </a:rPr>
              <a:t>associate data across entities</a:t>
            </a:r>
          </a:p>
          <a:p>
            <a:pPr indent="-342900" lvl="0" marL="342900" marR="0" rtl="0" algn="l">
              <a:lnSpc>
                <a:spcPct val="9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Intersection, dependent, and independent entities must be recognized.</a:t>
            </a:r>
          </a:p>
          <a:p>
            <a:pPr indent="-342900" lvl="0" marL="342900" marR="0" rtl="0" algn="l">
              <a:lnSpc>
                <a:spcPct val="9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The ERD must be balanced with the DFD.</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7" name="Shape 387"/>
        <p:cNvGrpSpPr/>
        <p:nvPr/>
      </p:nvGrpSpPr>
      <p:grpSpPr>
        <a:xfrm>
          <a:off x="0" y="0"/>
          <a:ext cx="0" cy="0"/>
          <a:chOff x="0" y="0"/>
          <a:chExt cx="0" cy="0"/>
        </a:xfrm>
      </p:grpSpPr>
      <p:sp>
        <p:nvSpPr>
          <p:cNvPr id="388" name="Shape 38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89" name="Shape 38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390" name="Shape 39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0" i="0" lang="en-US" sz="3200" u="none" cap="none" strike="noStrike">
                <a:solidFill>
                  <a:srgbClr val="000099"/>
                </a:solidFill>
                <a:latin typeface="Arimo"/>
                <a:ea typeface="Arimo"/>
                <a:cs typeface="Arimo"/>
                <a:sym typeface="Arimo"/>
              </a:rPr>
              <a:t>Copyright © 2009 </a:t>
            </a:r>
            <a:br>
              <a:rPr b="0" i="0" lang="en-US" sz="3200" u="none" cap="none" strike="noStrike">
                <a:solidFill>
                  <a:srgbClr val="000099"/>
                </a:solidFill>
                <a:latin typeface="Arimo"/>
                <a:ea typeface="Arimo"/>
                <a:cs typeface="Arimo"/>
                <a:sym typeface="Arimo"/>
              </a:rPr>
            </a:br>
            <a:r>
              <a:rPr b="0" i="0" lang="en-US" sz="3200" u="none" cap="none" strike="noStrike">
                <a:solidFill>
                  <a:srgbClr val="000099"/>
                </a:solidFill>
                <a:latin typeface="Arimo"/>
                <a:ea typeface="Arimo"/>
                <a:cs typeface="Arimo"/>
                <a:sym typeface="Arimo"/>
              </a:rPr>
              <a:t>John Wiley &amp; Sons, Inc.</a:t>
            </a:r>
          </a:p>
        </p:txBody>
      </p:sp>
      <p:sp>
        <p:nvSpPr>
          <p:cNvPr id="391" name="Shape 39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Request for further information should be addressed to the Permissions Department, John Wiley &amp; Sons, Inc.  </a:t>
            </a:r>
          </a:p>
          <a:p>
            <a:pPr indent="-342900" lvl="0" marL="34290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The purchaser may make back-up copies for his/her own use only and not for redistribution or resale.  </a:t>
            </a:r>
          </a:p>
          <a:p>
            <a:pPr indent="-342900" lvl="0" marL="342900" marR="0" rtl="0" algn="l">
              <a:lnSpc>
                <a:spcPct val="100000"/>
              </a:lnSpc>
              <a:spcBef>
                <a:spcPts val="480"/>
              </a:spcBef>
              <a:spcAft>
                <a:spcPts val="0"/>
              </a:spcAft>
              <a:buClr>
                <a:srgbClr val="000099"/>
              </a:buClr>
              <a:buSzPct val="100000"/>
              <a:buFont typeface="Arimo"/>
              <a:buChar char="•"/>
            </a:pPr>
            <a:r>
              <a:rPr b="0" i="0" lang="en-US" sz="2400" u="none" cap="none" strike="noStrike">
                <a:solidFill>
                  <a:srgbClr val="000099"/>
                </a:solidFill>
                <a:latin typeface="Arimo"/>
                <a:ea typeface="Arimo"/>
                <a:cs typeface="Arimo"/>
                <a:sym typeface="Arimo"/>
              </a:rPr>
              <a:t>The Publisher assumes no responsibility for errors, omissions, or damages, caused by the use of these programs or from the use of the information contained herein.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6" name="Shape 76"/>
        <p:cNvGrpSpPr/>
        <p:nvPr/>
      </p:nvGrpSpPr>
      <p:grpSpPr>
        <a:xfrm>
          <a:off x="0" y="0"/>
          <a:ext cx="0" cy="0"/>
          <a:chOff x="0" y="0"/>
          <a:chExt cx="0" cy="0"/>
        </a:xfrm>
      </p:grpSpPr>
      <p:sp>
        <p:nvSpPr>
          <p:cNvPr id="77" name="Shape 77"/>
          <p:cNvSpPr txBox="1"/>
          <p:nvPr>
            <p:ph type="ctrTitle"/>
          </p:nvPr>
        </p:nvSpPr>
        <p:spPr>
          <a:xfrm>
            <a:off x="609600" y="914400"/>
            <a:ext cx="7848599" cy="1904999"/>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400" u="none" cap="none" strike="noStrike">
                <a:solidFill>
                  <a:srgbClr val="000099"/>
                </a:solidFill>
                <a:latin typeface="Arimo"/>
                <a:ea typeface="Arimo"/>
                <a:cs typeface="Arimo"/>
                <a:sym typeface="Arimo"/>
              </a:rPr>
              <a:t>THE ENTITY-RELATIONSHIP DIAGRAM (ERD)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1" name="Shape 81"/>
        <p:cNvGrpSpPr/>
        <p:nvPr/>
      </p:nvGrpSpPr>
      <p:grpSpPr>
        <a:xfrm>
          <a:off x="0" y="0"/>
          <a:ext cx="0" cy="0"/>
          <a:chOff x="0" y="0"/>
          <a:chExt cx="0" cy="0"/>
        </a:xfrm>
      </p:grpSpPr>
      <p:sp>
        <p:nvSpPr>
          <p:cNvPr id="82" name="Shape 82"/>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83" name="Shape 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84" name="Shape 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What Is an ERD?</a:t>
            </a:r>
          </a:p>
        </p:txBody>
      </p:sp>
      <p:sp>
        <p:nvSpPr>
          <p:cNvPr id="85" name="Shape 8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A picture showing the information created, stored, and used by a business system. </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Entities generally represent similar kinds of information</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Lines drawn between entities show relationships among the data</a:t>
            </a:r>
          </a:p>
          <a:p>
            <a:pPr indent="-342900" lvl="0" marL="342900" marR="0" rtl="0" algn="l">
              <a:lnSpc>
                <a:spcPct val="90000"/>
              </a:lnSpc>
              <a:spcBef>
                <a:spcPts val="640"/>
              </a:spcBef>
              <a:spcAft>
                <a:spcPts val="0"/>
              </a:spcAft>
              <a:buClr>
                <a:srgbClr val="000099"/>
              </a:buClr>
              <a:buSzPct val="100000"/>
              <a:buFont typeface="Arimo"/>
              <a:buChar char="•"/>
            </a:pPr>
            <a:r>
              <a:rPr b="0" i="0" lang="en-US" sz="3200" u="none" cap="none" strike="noStrike">
                <a:solidFill>
                  <a:srgbClr val="000099"/>
                </a:solidFill>
                <a:latin typeface="Arimo"/>
                <a:ea typeface="Arimo"/>
                <a:cs typeface="Arimo"/>
                <a:sym typeface="Arimo"/>
              </a:rPr>
              <a:t>High level business rules are also shown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9" name="Shape 89"/>
        <p:cNvGrpSpPr/>
        <p:nvPr/>
      </p:nvGrpSpPr>
      <p:grpSpPr>
        <a:xfrm>
          <a:off x="0" y="0"/>
          <a:ext cx="0" cy="0"/>
          <a:chOff x="0" y="0"/>
          <a:chExt cx="0" cy="0"/>
        </a:xfrm>
      </p:grpSpPr>
      <p:sp>
        <p:nvSpPr>
          <p:cNvPr id="90" name="Shape 90"/>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91" name="Shape 9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92" name="Shape 9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Using the ERD to Show Business Rules</a:t>
            </a:r>
          </a:p>
        </p:txBody>
      </p:sp>
      <p:sp>
        <p:nvSpPr>
          <p:cNvPr id="93" name="Shape 9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Business rules are constraints that are followed when the system is in operation.</a:t>
            </a:r>
          </a:p>
          <a:p>
            <a:pPr indent="-342900" lvl="0" marL="342900" marR="0" rtl="0" algn="l">
              <a:lnSpc>
                <a:spcPct val="100000"/>
              </a:lnSpc>
              <a:spcBef>
                <a:spcPts val="720"/>
              </a:spcBef>
              <a:spcAft>
                <a:spcPts val="0"/>
              </a:spcAft>
              <a:buClr>
                <a:srgbClr val="000099"/>
              </a:buClr>
              <a:buSzPct val="100000"/>
              <a:buFont typeface="Arimo"/>
              <a:buChar char="•"/>
            </a:pPr>
            <a:r>
              <a:rPr b="0" i="0" lang="en-US" sz="3600" u="none" cap="none" strike="noStrike">
                <a:solidFill>
                  <a:srgbClr val="000099"/>
                </a:solidFill>
                <a:latin typeface="Arimo"/>
                <a:ea typeface="Arimo"/>
                <a:cs typeface="Arimo"/>
                <a:sym typeface="Arimo"/>
              </a:rPr>
              <a:t>ERD symbols can show when one instance of an entity must exist for an instance of another to exist</a:t>
            </a:r>
          </a:p>
          <a:p>
            <a:pPr indent="-285750" lvl="1" marL="742950" marR="0" rtl="0" algn="l">
              <a:lnSpc>
                <a:spcPct val="100000"/>
              </a:lnSpc>
              <a:spcBef>
                <a:spcPts val="560"/>
              </a:spcBef>
              <a:spcAft>
                <a:spcPts val="0"/>
              </a:spcAft>
              <a:buClr>
                <a:srgbClr val="3333FF"/>
              </a:buClr>
              <a:buSzPct val="100000"/>
              <a:buFont typeface="Arimo"/>
              <a:buChar char="•"/>
            </a:pPr>
            <a:r>
              <a:rPr b="1" i="0" lang="en-US" sz="2800" u="none" cap="none" strike="noStrike">
                <a:solidFill>
                  <a:srgbClr val="3333FF"/>
                </a:solidFill>
                <a:latin typeface="Arimo"/>
                <a:ea typeface="Arimo"/>
                <a:cs typeface="Arimo"/>
                <a:sym typeface="Arimo"/>
              </a:rPr>
              <a:t>A doctor must exist before appointments for the doctor can be made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7" name="Shape 97"/>
        <p:cNvGrpSpPr/>
        <p:nvPr/>
      </p:nvGrpSpPr>
      <p:grpSpPr>
        <a:xfrm>
          <a:off x="0" y="0"/>
          <a:ext cx="0" cy="0"/>
          <a:chOff x="0" y="0"/>
          <a:chExt cx="0" cy="0"/>
        </a:xfrm>
      </p:grpSpPr>
      <p:sp>
        <p:nvSpPr>
          <p:cNvPr id="98" name="Shape 98"/>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99" name="Shape 9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spcBef>
                <a:spcPts val="0"/>
              </a:spcBef>
              <a:buSzPct val="25000"/>
              <a:buNone/>
            </a:pPr>
            <a:r>
              <a:rPr lang="en-US"/>
              <a:t> </a:t>
            </a:r>
          </a:p>
        </p:txBody>
      </p:sp>
      <p:sp>
        <p:nvSpPr>
          <p:cNvPr id="100" name="Shape 10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Using the ERD to Show Business Rules</a:t>
            </a:r>
          </a:p>
        </p:txBody>
      </p:sp>
      <p:sp>
        <p:nvSpPr>
          <p:cNvPr id="101" name="Shape 10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ERD symbols can show when one instance of an entity can be related to only one or many instances of another entity</a:t>
            </a:r>
          </a:p>
          <a:p>
            <a:pPr indent="-285750" lvl="1" marL="742950" marR="0" rtl="0" algn="l">
              <a:lnSpc>
                <a:spcPct val="90000"/>
              </a:lnSpc>
              <a:spcBef>
                <a:spcPts val="520"/>
              </a:spcBef>
              <a:spcAft>
                <a:spcPts val="0"/>
              </a:spcAft>
              <a:buClr>
                <a:srgbClr val="3333FF"/>
              </a:buClr>
              <a:buSzPct val="100000"/>
              <a:buFont typeface="Arimo"/>
              <a:buChar char="•"/>
            </a:pPr>
            <a:r>
              <a:rPr b="1" i="0" lang="en-US" sz="2600" u="none" cap="none" strike="noStrike">
                <a:solidFill>
                  <a:srgbClr val="3333FF"/>
                </a:solidFill>
                <a:latin typeface="Arimo"/>
                <a:ea typeface="Arimo"/>
                <a:cs typeface="Arimo"/>
                <a:sym typeface="Arimo"/>
              </a:rPr>
              <a:t>One doctor can have many patients; each patient may have only one primary doctor</a:t>
            </a:r>
          </a:p>
          <a:p>
            <a:pPr indent="-342900" lvl="0" marL="342900" marR="0" rtl="0" algn="l">
              <a:lnSpc>
                <a:spcPct val="90000"/>
              </a:lnSpc>
              <a:spcBef>
                <a:spcPts val="520"/>
              </a:spcBef>
              <a:spcAft>
                <a:spcPts val="0"/>
              </a:spcAft>
              <a:buClr>
                <a:srgbClr val="000099"/>
              </a:buClr>
              <a:buSzPct val="100000"/>
              <a:buFont typeface="Arimo"/>
              <a:buChar char="•"/>
            </a:pPr>
            <a:r>
              <a:rPr b="0" i="0" lang="en-US" sz="2600" u="none" cap="none" strike="noStrike">
                <a:solidFill>
                  <a:srgbClr val="000099"/>
                </a:solidFill>
                <a:latin typeface="Arimo"/>
                <a:ea typeface="Arimo"/>
                <a:cs typeface="Arimo"/>
                <a:sym typeface="Arimo"/>
              </a:rPr>
              <a:t>ERD symbols show when the existence of an entity instance is optional for a related entity instance</a:t>
            </a:r>
          </a:p>
          <a:p>
            <a:pPr indent="-285750" lvl="1" marL="742950" marR="0" rtl="0" algn="l">
              <a:lnSpc>
                <a:spcPct val="90000"/>
              </a:lnSpc>
              <a:spcBef>
                <a:spcPts val="520"/>
              </a:spcBef>
              <a:spcAft>
                <a:spcPts val="0"/>
              </a:spcAft>
              <a:buClr>
                <a:srgbClr val="3333FF"/>
              </a:buClr>
              <a:buSzPct val="100000"/>
              <a:buFont typeface="Arimo"/>
              <a:buChar char="•"/>
            </a:pPr>
            <a:r>
              <a:rPr b="1" i="0" lang="en-US" sz="2600" u="none" cap="none" strike="noStrike">
                <a:solidFill>
                  <a:srgbClr val="3333FF"/>
                </a:solidFill>
                <a:latin typeface="Arimo"/>
                <a:ea typeface="Arimo"/>
                <a:cs typeface="Arimo"/>
                <a:sym typeface="Arimo"/>
              </a:rPr>
              <a:t>A patient may or may not have insurance coverage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5" name="Shape 105"/>
        <p:cNvGrpSpPr/>
        <p:nvPr/>
      </p:nvGrpSpPr>
      <p:grpSpPr>
        <a:xfrm>
          <a:off x="0" y="0"/>
          <a:ext cx="0" cy="0"/>
          <a:chOff x="0" y="0"/>
          <a:chExt cx="0" cy="0"/>
        </a:xfrm>
      </p:grpSpPr>
      <p:sp>
        <p:nvSpPr>
          <p:cNvPr id="106" name="Shape 106"/>
          <p:cNvSpPr txBox="1"/>
          <p:nvPr>
            <p:ph idx="11" type="ftr"/>
          </p:nvPr>
        </p:nvSpPr>
        <p:spPr>
          <a:xfrm>
            <a:off x="1905000" y="6324600"/>
            <a:ext cx="6324600" cy="533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07" name="Shape 10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An ERD Example</a:t>
            </a:r>
          </a:p>
        </p:txBody>
      </p:sp>
      <p:sp>
        <p:nvSpPr>
          <p:cNvPr id="108" name="Shape 108"/>
          <p:cNvSpPr txBox="1"/>
          <p:nvPr/>
        </p:nvSpPr>
        <p:spPr>
          <a:xfrm>
            <a:off x="1660525" y="29289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pic>
        <p:nvPicPr>
          <p:cNvPr id="109" name="Shape 109"/>
          <p:cNvPicPr preferRelativeResize="0"/>
          <p:nvPr/>
        </p:nvPicPr>
        <p:blipFill rotWithShape="1">
          <a:blip r:embed="rId3">
            <a:alphaModFix/>
          </a:blip>
          <a:srcRect b="34848" l="9803" r="11763" t="28030"/>
          <a:stretch/>
        </p:blipFill>
        <p:spPr>
          <a:xfrm>
            <a:off x="762000" y="1676400"/>
            <a:ext cx="7696199" cy="39623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nnis PPT">
  <a:themeElements>
    <a:clrScheme name="Dennis PPT 1">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themeOverride>
</file>