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t" bIns="91425" lIns="91425" rIns="91425" tIns="91425"/>
          <a:lstStyle>
            <a:lvl1pPr indent="0" lvl="0" marL="0" marR="0" rtl="0" algn="r">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b"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 name="Shape 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25" name="Shape 12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33" name="Shape 13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1" name="Shape 16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9" name="Shape 16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77" name="Shape 17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5" name="Shape 18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3" name="Shape 19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1" name="Shape 20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1" name="Shape 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 name="Shape 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17" name="Shape 217"/>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18" name="Shape 218"/>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3" name="Shape 22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1" name="Shape 23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9" name="Shape 23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7" name="Shape 24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6" name="Shape 25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4" name="Shape 2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2" name="Shape 2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1" name="Shape 2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9" name="Shape 28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 name="Shape 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24" name="Shape 32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32" name="Shape 33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40" name="Shape 34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6" name="Shape 346"/>
        <p:cNvGrpSpPr/>
        <p:nvPr/>
      </p:nvGrpSpPr>
      <p:grpSpPr>
        <a:xfrm>
          <a:off x="0" y="0"/>
          <a:ext cx="0" cy="0"/>
          <a:chOff x="0" y="0"/>
          <a:chExt cx="0" cy="0"/>
        </a:xfrm>
      </p:grpSpPr>
      <p:sp>
        <p:nvSpPr>
          <p:cNvPr id="347" name="Shape 34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48" name="Shape 34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5" name="Shape 35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3" name="Shape 36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1" name="Shape 37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66" name="Shape 6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9" name="Shape 37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387" name="Shape 38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8" name="Shape 3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74" name="Shape 74"/>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75" name="Shape 75"/>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0" name="Shape 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97" name="Shape 9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05" name="Shape 10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jpg"/><Relationship Id="rId3" Type="http://schemas.openxmlformats.org/officeDocument/2006/relationships/image" Target="../media/image0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cxnSp>
          <p:nvCxnSpPr>
            <p:cNvPr id="23" name="Shape 23"/>
            <p:cNvCxnSpPr/>
            <p:nvPr/>
          </p:nvCxnSpPr>
          <p:spPr>
            <a:xfrm rot="5400000">
              <a:off x="8090693" y="5312567"/>
              <a:ext cx="247649" cy="249237"/>
            </a:xfrm>
            <a:prstGeom prst="straightConnector1">
              <a:avLst/>
            </a:prstGeom>
            <a:noFill/>
            <a:ln cap="rnd" cmpd="sng" w="9525">
              <a:solidFill>
                <a:schemeClr val="lt1"/>
              </a:solidFill>
              <a:prstDash val="solid"/>
              <a:miter/>
              <a:headEnd len="med" w="med" type="none"/>
              <a:tailEnd len="med" w="med" type="none"/>
            </a:ln>
          </p:spPr>
        </p:cxnSp>
      </p:grpSp>
      <p:sp>
        <p:nvSpPr>
          <p:cNvPr id="24" name="Shape 24"/>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25" name="Shape 25"/>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333399"/>
              </a:buClr>
              <a:buFont typeface="Arimo"/>
              <a:buChar char="•"/>
              <a:defRPr/>
            </a:lvl1pPr>
            <a:lvl2pPr indent="-82550" lvl="1" marL="742950" marR="0" rtl="0" algn="l">
              <a:lnSpc>
                <a:spcPct val="100000"/>
              </a:lnSpc>
              <a:spcBef>
                <a:spcPts val="640"/>
              </a:spcBef>
              <a:spcAft>
                <a:spcPts val="0"/>
              </a:spcAft>
              <a:buClr>
                <a:srgbClr val="333399"/>
              </a:buClr>
              <a:buFont typeface="Arimo"/>
              <a:buChar char="•"/>
              <a:defRPr/>
            </a:lvl2pPr>
            <a:lvl3pPr indent="-50800" lvl="2" marL="1143000" marR="0" rtl="0" algn="l">
              <a:lnSpc>
                <a:spcPct val="100000"/>
              </a:lnSpc>
              <a:spcBef>
                <a:spcPts val="560"/>
              </a:spcBef>
              <a:spcAft>
                <a:spcPts val="0"/>
              </a:spcAft>
              <a:buClr>
                <a:srgbClr val="333399"/>
              </a:buClr>
              <a:buFont typeface="Arimo"/>
              <a:buChar char="•"/>
              <a:defRPr/>
            </a:lvl3pPr>
            <a:lvl4pPr indent="-76200" lvl="3" marL="1600200" marR="0" rtl="0" algn="l">
              <a:lnSpc>
                <a:spcPct val="100000"/>
              </a:lnSpc>
              <a:spcBef>
                <a:spcPts val="480"/>
              </a:spcBef>
              <a:spcAft>
                <a:spcPts val="0"/>
              </a:spcAft>
              <a:buClr>
                <a:srgbClr val="333399"/>
              </a:buClr>
              <a:buFont typeface="Arimo"/>
              <a:buChar char="•"/>
              <a:defRPr/>
            </a:lvl4pPr>
            <a:lvl5pPr indent="-101600" lvl="4" marL="2057400" marR="0" rtl="0" algn="l">
              <a:lnSpc>
                <a:spcPct val="100000"/>
              </a:lnSpc>
              <a:spcBef>
                <a:spcPts val="400"/>
              </a:spcBef>
              <a:spcAft>
                <a:spcPts val="0"/>
              </a:spcAft>
              <a:buClr>
                <a:srgbClr val="333399"/>
              </a:buClr>
              <a:buFont typeface="Arimo"/>
              <a:buChar char="•"/>
              <a:defRPr/>
            </a:lvl5pPr>
            <a:lvl6pPr indent="-101600" lvl="5" marL="2514600" marR="0" rtl="0" algn="l">
              <a:lnSpc>
                <a:spcPct val="100000"/>
              </a:lnSpc>
              <a:spcBef>
                <a:spcPts val="400"/>
              </a:spcBef>
              <a:spcAft>
                <a:spcPts val="0"/>
              </a:spcAft>
              <a:buClr>
                <a:srgbClr val="333399"/>
              </a:buClr>
              <a:buFont typeface="Arimo"/>
              <a:buChar char="•"/>
              <a:defRPr/>
            </a:lvl6pPr>
            <a:lvl7pPr indent="-101600" lvl="6" marL="3429000" marR="0" rtl="0" algn="l">
              <a:lnSpc>
                <a:spcPct val="100000"/>
              </a:lnSpc>
              <a:spcBef>
                <a:spcPts val="400"/>
              </a:spcBef>
              <a:spcAft>
                <a:spcPts val="0"/>
              </a:spcAft>
              <a:buClr>
                <a:srgbClr val="333399"/>
              </a:buClr>
              <a:buFont typeface="Arimo"/>
              <a:buChar char="•"/>
              <a:defRPr/>
            </a:lvl7pPr>
            <a:lvl8pPr indent="-101600" lvl="7" marL="4800600" marR="0" rtl="0" algn="l">
              <a:lnSpc>
                <a:spcPct val="100000"/>
              </a:lnSpc>
              <a:spcBef>
                <a:spcPts val="400"/>
              </a:spcBef>
              <a:spcAft>
                <a:spcPts val="0"/>
              </a:spcAft>
              <a:buClr>
                <a:srgbClr val="333399"/>
              </a:buClr>
              <a:buFont typeface="Arimo"/>
              <a:buChar char="•"/>
              <a:defRPr/>
            </a:lvl8pPr>
            <a:lvl9pPr indent="-101600" lvl="8" marL="6629400" marR="0" rtl="0" algn="l">
              <a:lnSpc>
                <a:spcPct val="100000"/>
              </a:lnSpc>
              <a:spcBef>
                <a:spcPts val="400"/>
              </a:spcBef>
              <a:spcAft>
                <a:spcPts val="0"/>
              </a:spcAft>
              <a:buClr>
                <a:srgbClr val="333399"/>
              </a:buClr>
              <a:buFont typeface="Arimo"/>
              <a:buChar char="•"/>
              <a:defRPr/>
            </a:lvl9pPr>
          </a:lstStyle>
          <a:p/>
        </p:txBody>
      </p:sp>
      <p:pic>
        <p:nvPicPr>
          <p:cNvPr id="26" name="Shape 26"/>
          <p:cNvPicPr preferRelativeResize="0"/>
          <p:nvPr/>
        </p:nvPicPr>
        <p:blipFill rotWithShape="1">
          <a:blip r:embed="rId2">
            <a:alphaModFix/>
          </a:blip>
          <a:srcRect b="13512" l="13482" r="12358" t="5404"/>
          <a:stretch/>
        </p:blipFill>
        <p:spPr>
          <a:xfrm>
            <a:off x="8420100" y="6045200"/>
            <a:ext cx="558799" cy="762000"/>
          </a:xfrm>
          <a:prstGeom prst="rect">
            <a:avLst/>
          </a:prstGeom>
          <a:solidFill>
            <a:schemeClr val="folHlink"/>
          </a:solidFill>
          <a:ln>
            <a:noFill/>
          </a:ln>
        </p:spPr>
      </p:pic>
      <p:sp>
        <p:nvSpPr>
          <p:cNvPr id="27" name="Shape 27"/>
          <p:cNvSpPr txBox="1"/>
          <p:nvPr>
            <p:ph idx="11" type="ftr"/>
          </p:nvPr>
        </p:nvSpPr>
        <p:spPr>
          <a:xfrm>
            <a:off x="1371600" y="6248400"/>
            <a:ext cx="67055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28" name="Shape 28"/>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29" name="Shape 29"/>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0" name="Shape 30"/>
          <p:cNvPicPr preferRelativeResize="0"/>
          <p:nvPr/>
        </p:nvPicPr>
        <p:blipFill rotWithShape="1">
          <a:blip r:embed="rId3">
            <a:alphaModFix/>
          </a:blip>
          <a:srcRect b="0" l="0" r="0" t="0"/>
          <a:stretch/>
        </p:blipFill>
        <p:spPr>
          <a:xfrm>
            <a:off x="244475" y="2819400"/>
            <a:ext cx="8899525" cy="400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lt1"/>
        </a:solidFill>
      </p:bgPr>
    </p:bg>
    <p:spTree>
      <p:nvGrpSpPr>
        <p:cNvPr id="31" name="Shape 31"/>
        <p:cNvGrpSpPr/>
        <p:nvPr/>
      </p:nvGrpSpPr>
      <p:grpSpPr>
        <a:xfrm>
          <a:off x="0" y="0"/>
          <a:ext cx="0" cy="0"/>
          <a:chOff x="0" y="0"/>
          <a:chExt cx="0" cy="0"/>
        </a:xfrm>
      </p:grpSpPr>
      <p:sp>
        <p:nvSpPr>
          <p:cNvPr id="32" name="Shape 32"/>
          <p:cNvSpPr txBox="1"/>
          <p:nvPr>
            <p:ph idx="11" type="ftr"/>
          </p:nvPr>
        </p:nvSpPr>
        <p:spPr>
          <a:xfrm>
            <a:off x="22860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3" name="Shape 3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4" name="Shape 3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5" name="Shape 35"/>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333399"/>
              </a:buClr>
              <a:buFont typeface="Arimo"/>
              <a:buChar char="•"/>
              <a:defRPr/>
            </a:lvl1pPr>
            <a:lvl2pPr indent="-82550" lvl="1" marL="742950" rtl="0" algn="l">
              <a:lnSpc>
                <a:spcPct val="100000"/>
              </a:lnSpc>
              <a:spcBef>
                <a:spcPts val="640"/>
              </a:spcBef>
              <a:spcAft>
                <a:spcPts val="0"/>
              </a:spcAft>
              <a:buClr>
                <a:srgbClr val="333399"/>
              </a:buClr>
              <a:buFont typeface="Arimo"/>
              <a:buChar char="•"/>
              <a:defRPr/>
            </a:lvl2pPr>
            <a:lvl3pPr indent="-50800" lvl="2" marL="1143000" rtl="0" algn="l">
              <a:lnSpc>
                <a:spcPct val="100000"/>
              </a:lnSpc>
              <a:spcBef>
                <a:spcPts val="560"/>
              </a:spcBef>
              <a:spcAft>
                <a:spcPts val="0"/>
              </a:spcAft>
              <a:buClr>
                <a:srgbClr val="333399"/>
              </a:buClr>
              <a:buFont typeface="Arimo"/>
              <a:buChar char="•"/>
              <a:defRPr/>
            </a:lvl3pPr>
            <a:lvl4pPr indent="-76200" lvl="3" marL="1600200" rtl="0" algn="l">
              <a:lnSpc>
                <a:spcPct val="100000"/>
              </a:lnSpc>
              <a:spcBef>
                <a:spcPts val="480"/>
              </a:spcBef>
              <a:spcAft>
                <a:spcPts val="0"/>
              </a:spcAft>
              <a:buClr>
                <a:srgbClr val="333399"/>
              </a:buClr>
              <a:buFont typeface="Arimo"/>
              <a:buChar char="•"/>
              <a:defRPr/>
            </a:lvl4pPr>
            <a:lvl5pPr indent="-101600" lvl="4" marL="2057400" rtl="0" algn="l">
              <a:lnSpc>
                <a:spcPct val="100000"/>
              </a:lnSpc>
              <a:spcBef>
                <a:spcPts val="400"/>
              </a:spcBef>
              <a:spcAft>
                <a:spcPts val="0"/>
              </a:spcAft>
              <a:buClr>
                <a:srgbClr val="333399"/>
              </a:buClr>
              <a:buFont typeface="Arimo"/>
              <a:buChar char="•"/>
              <a:defRPr/>
            </a:lvl5pPr>
            <a:lvl6pPr indent="-101600" lvl="5" marL="2514600" rtl="0" algn="l">
              <a:lnSpc>
                <a:spcPct val="100000"/>
              </a:lnSpc>
              <a:spcBef>
                <a:spcPts val="400"/>
              </a:spcBef>
              <a:spcAft>
                <a:spcPts val="0"/>
              </a:spcAft>
              <a:buClr>
                <a:srgbClr val="333399"/>
              </a:buClr>
              <a:buFont typeface="Arimo"/>
              <a:buChar char="•"/>
              <a:defRPr/>
            </a:lvl6pPr>
            <a:lvl7pPr indent="-101600" lvl="6" marL="3429000" rtl="0" algn="l">
              <a:lnSpc>
                <a:spcPct val="100000"/>
              </a:lnSpc>
              <a:spcBef>
                <a:spcPts val="400"/>
              </a:spcBef>
              <a:spcAft>
                <a:spcPts val="0"/>
              </a:spcAft>
              <a:buClr>
                <a:srgbClr val="333399"/>
              </a:buClr>
              <a:buFont typeface="Arimo"/>
              <a:buChar char="•"/>
              <a:defRPr/>
            </a:lvl7pPr>
            <a:lvl8pPr indent="-101600" lvl="7" marL="4800600" rtl="0" algn="l">
              <a:lnSpc>
                <a:spcPct val="100000"/>
              </a:lnSpc>
              <a:spcBef>
                <a:spcPts val="400"/>
              </a:spcBef>
              <a:spcAft>
                <a:spcPts val="0"/>
              </a:spcAft>
              <a:buClr>
                <a:srgbClr val="333399"/>
              </a:buClr>
              <a:buFont typeface="Arimo"/>
              <a:buChar char="•"/>
              <a:defRPr/>
            </a:lvl8pPr>
            <a:lvl9pPr indent="-101600" lvl="8" marL="6629400" rtl="0" algn="l">
              <a:lnSpc>
                <a:spcPct val="100000"/>
              </a:lnSpc>
              <a:spcBef>
                <a:spcPts val="400"/>
              </a:spcBef>
              <a:spcAft>
                <a:spcPts val="0"/>
              </a:spcAft>
              <a:buClr>
                <a:srgbClr val="333399"/>
              </a:buClr>
              <a:buFont typeface="Arimo"/>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solidFill>
          <a:schemeClr val="lt1"/>
        </a:solidFill>
      </p:bgPr>
    </p:bg>
    <p:spTree>
      <p:nvGrpSpPr>
        <p:cNvPr id="36" name="Shape 36"/>
        <p:cNvGrpSpPr/>
        <p:nvPr/>
      </p:nvGrpSpPr>
      <p:grpSpPr>
        <a:xfrm>
          <a:off x="0" y="0"/>
          <a:ext cx="0" cy="0"/>
          <a:chOff x="0" y="0"/>
          <a:chExt cx="0" cy="0"/>
        </a:xfrm>
      </p:grpSpPr>
      <p:sp>
        <p:nvSpPr>
          <p:cNvPr id="37" name="Shape 37"/>
          <p:cNvSpPr txBox="1"/>
          <p:nvPr>
            <p:ph idx="11" type="ftr"/>
          </p:nvPr>
        </p:nvSpPr>
        <p:spPr>
          <a:xfrm>
            <a:off x="22860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8" name="Shape 38"/>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9" name="Shape 3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40" name="Shape 40"/>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333399"/>
              </a:buClr>
              <a:buFont typeface="Arimo"/>
              <a:buChar char="•"/>
              <a:defRPr/>
            </a:lvl1pPr>
            <a:lvl2pPr indent="-82550" lvl="1" marL="742950" rtl="0" algn="l">
              <a:lnSpc>
                <a:spcPct val="100000"/>
              </a:lnSpc>
              <a:spcBef>
                <a:spcPts val="640"/>
              </a:spcBef>
              <a:spcAft>
                <a:spcPts val="0"/>
              </a:spcAft>
              <a:buClr>
                <a:srgbClr val="333399"/>
              </a:buClr>
              <a:buFont typeface="Arimo"/>
              <a:buChar char="•"/>
              <a:defRPr/>
            </a:lvl2pPr>
            <a:lvl3pPr indent="-50800" lvl="2" marL="1143000" rtl="0" algn="l">
              <a:lnSpc>
                <a:spcPct val="100000"/>
              </a:lnSpc>
              <a:spcBef>
                <a:spcPts val="560"/>
              </a:spcBef>
              <a:spcAft>
                <a:spcPts val="0"/>
              </a:spcAft>
              <a:buClr>
                <a:srgbClr val="333399"/>
              </a:buClr>
              <a:buFont typeface="Arimo"/>
              <a:buChar char="•"/>
              <a:defRPr/>
            </a:lvl3pPr>
            <a:lvl4pPr indent="-76200" lvl="3" marL="1600200" rtl="0" algn="l">
              <a:lnSpc>
                <a:spcPct val="100000"/>
              </a:lnSpc>
              <a:spcBef>
                <a:spcPts val="480"/>
              </a:spcBef>
              <a:spcAft>
                <a:spcPts val="0"/>
              </a:spcAft>
              <a:buClr>
                <a:srgbClr val="333399"/>
              </a:buClr>
              <a:buFont typeface="Arimo"/>
              <a:buChar char="•"/>
              <a:defRPr/>
            </a:lvl4pPr>
            <a:lvl5pPr indent="-101600" lvl="4" marL="2057400" rtl="0" algn="l">
              <a:lnSpc>
                <a:spcPct val="100000"/>
              </a:lnSpc>
              <a:spcBef>
                <a:spcPts val="400"/>
              </a:spcBef>
              <a:spcAft>
                <a:spcPts val="0"/>
              </a:spcAft>
              <a:buClr>
                <a:srgbClr val="333399"/>
              </a:buClr>
              <a:buFont typeface="Arimo"/>
              <a:buChar char="•"/>
              <a:defRPr/>
            </a:lvl5pPr>
            <a:lvl6pPr indent="-101600" lvl="5" marL="2514600" rtl="0" algn="l">
              <a:lnSpc>
                <a:spcPct val="100000"/>
              </a:lnSpc>
              <a:spcBef>
                <a:spcPts val="400"/>
              </a:spcBef>
              <a:spcAft>
                <a:spcPts val="0"/>
              </a:spcAft>
              <a:buClr>
                <a:srgbClr val="333399"/>
              </a:buClr>
              <a:buFont typeface="Arimo"/>
              <a:buChar char="•"/>
              <a:defRPr/>
            </a:lvl6pPr>
            <a:lvl7pPr indent="-101600" lvl="6" marL="3429000" rtl="0" algn="l">
              <a:lnSpc>
                <a:spcPct val="100000"/>
              </a:lnSpc>
              <a:spcBef>
                <a:spcPts val="400"/>
              </a:spcBef>
              <a:spcAft>
                <a:spcPts val="0"/>
              </a:spcAft>
              <a:buClr>
                <a:srgbClr val="333399"/>
              </a:buClr>
              <a:buFont typeface="Arimo"/>
              <a:buChar char="•"/>
              <a:defRPr/>
            </a:lvl7pPr>
            <a:lvl8pPr indent="-101600" lvl="7" marL="4800600" rtl="0" algn="l">
              <a:lnSpc>
                <a:spcPct val="100000"/>
              </a:lnSpc>
              <a:spcBef>
                <a:spcPts val="400"/>
              </a:spcBef>
              <a:spcAft>
                <a:spcPts val="0"/>
              </a:spcAft>
              <a:buClr>
                <a:srgbClr val="333399"/>
              </a:buClr>
              <a:buFont typeface="Arimo"/>
              <a:buChar char="•"/>
              <a:defRPr/>
            </a:lvl8pPr>
            <a:lvl9pPr indent="-101600" lvl="8" marL="6629400" rtl="0" algn="l">
              <a:lnSpc>
                <a:spcPct val="100000"/>
              </a:lnSpc>
              <a:spcBef>
                <a:spcPts val="400"/>
              </a:spcBef>
              <a:spcAft>
                <a:spcPts val="0"/>
              </a:spcAft>
              <a:buClr>
                <a:srgbClr val="333399"/>
              </a:buClr>
              <a:buFont typeface="Arimo"/>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333399"/>
              </a:buClr>
              <a:buFont typeface="Arimo"/>
              <a:buChar char="•"/>
              <a:defRPr/>
            </a:lvl1pPr>
            <a:lvl2pPr indent="-82550" lvl="1" marL="742950" marR="0" rtl="0" algn="l">
              <a:lnSpc>
                <a:spcPct val="100000"/>
              </a:lnSpc>
              <a:spcBef>
                <a:spcPts val="640"/>
              </a:spcBef>
              <a:spcAft>
                <a:spcPts val="0"/>
              </a:spcAft>
              <a:buClr>
                <a:srgbClr val="333399"/>
              </a:buClr>
              <a:buFont typeface="Arimo"/>
              <a:buChar char="•"/>
              <a:defRPr/>
            </a:lvl2pPr>
            <a:lvl3pPr indent="-50800" lvl="2" marL="1143000" marR="0" rtl="0" algn="l">
              <a:lnSpc>
                <a:spcPct val="100000"/>
              </a:lnSpc>
              <a:spcBef>
                <a:spcPts val="560"/>
              </a:spcBef>
              <a:spcAft>
                <a:spcPts val="0"/>
              </a:spcAft>
              <a:buClr>
                <a:srgbClr val="333399"/>
              </a:buClr>
              <a:buFont typeface="Arimo"/>
              <a:buChar char="•"/>
              <a:defRPr/>
            </a:lvl3pPr>
            <a:lvl4pPr indent="-76200" lvl="3" marL="1600200" marR="0" rtl="0" algn="l">
              <a:lnSpc>
                <a:spcPct val="100000"/>
              </a:lnSpc>
              <a:spcBef>
                <a:spcPts val="480"/>
              </a:spcBef>
              <a:spcAft>
                <a:spcPts val="0"/>
              </a:spcAft>
              <a:buClr>
                <a:srgbClr val="333399"/>
              </a:buClr>
              <a:buFont typeface="Arimo"/>
              <a:buChar char="•"/>
              <a:defRPr/>
            </a:lvl4pPr>
            <a:lvl5pPr indent="-101600" lvl="4" marL="2057400" marR="0" rtl="0" algn="l">
              <a:lnSpc>
                <a:spcPct val="100000"/>
              </a:lnSpc>
              <a:spcBef>
                <a:spcPts val="400"/>
              </a:spcBef>
              <a:spcAft>
                <a:spcPts val="0"/>
              </a:spcAft>
              <a:buClr>
                <a:srgbClr val="333399"/>
              </a:buClr>
              <a:buFont typeface="Arimo"/>
              <a:buChar char="•"/>
              <a:defRPr/>
            </a:lvl5pPr>
            <a:lvl6pPr indent="-101600" lvl="5" marL="2514600" marR="0" rtl="0" algn="l">
              <a:lnSpc>
                <a:spcPct val="100000"/>
              </a:lnSpc>
              <a:spcBef>
                <a:spcPts val="400"/>
              </a:spcBef>
              <a:spcAft>
                <a:spcPts val="0"/>
              </a:spcAft>
              <a:buClr>
                <a:srgbClr val="333399"/>
              </a:buClr>
              <a:buFont typeface="Arimo"/>
              <a:buChar char="•"/>
              <a:defRPr/>
            </a:lvl6pPr>
            <a:lvl7pPr indent="-101600" lvl="6" marL="3429000" marR="0" rtl="0" algn="l">
              <a:lnSpc>
                <a:spcPct val="100000"/>
              </a:lnSpc>
              <a:spcBef>
                <a:spcPts val="400"/>
              </a:spcBef>
              <a:spcAft>
                <a:spcPts val="0"/>
              </a:spcAft>
              <a:buClr>
                <a:srgbClr val="333399"/>
              </a:buClr>
              <a:buFont typeface="Arimo"/>
              <a:buChar char="•"/>
              <a:defRPr/>
            </a:lvl7pPr>
            <a:lvl8pPr indent="-101600" lvl="7" marL="4800600" marR="0" rtl="0" algn="l">
              <a:lnSpc>
                <a:spcPct val="100000"/>
              </a:lnSpc>
              <a:spcBef>
                <a:spcPts val="400"/>
              </a:spcBef>
              <a:spcAft>
                <a:spcPts val="0"/>
              </a:spcAft>
              <a:buClr>
                <a:srgbClr val="333399"/>
              </a:buClr>
              <a:buFont typeface="Arimo"/>
              <a:buChar char="•"/>
              <a:defRPr/>
            </a:lvl8pPr>
            <a:lvl9pPr indent="-101600" lvl="8" marL="6629400" marR="0" rtl="0" algn="l">
              <a:lnSpc>
                <a:spcPct val="100000"/>
              </a:lnSpc>
              <a:spcBef>
                <a:spcPts val="400"/>
              </a:spcBef>
              <a:spcAft>
                <a:spcPts val="0"/>
              </a:spcAft>
              <a:buClr>
                <a:srgbClr val="333399"/>
              </a:buClr>
              <a:buFont typeface="Arimo"/>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cxnSp>
        <p:nvCxnSpPr>
          <p:cNvPr id="13" name="Shape 13"/>
          <p:cNvCxnSpPr/>
          <p:nvPr/>
        </p:nvCxnSpPr>
        <p:spPr>
          <a:xfrm flipH="1" rot="10800000">
            <a:off x="8494711" y="6034087"/>
            <a:ext cx="192087" cy="193675"/>
          </a:xfrm>
          <a:prstGeom prst="straightConnector1">
            <a:avLst/>
          </a:prstGeom>
          <a:noFill/>
          <a:ln cap="rnd" cmpd="sng" w="9525">
            <a:solidFill>
              <a:schemeClr val="lt1"/>
            </a:solidFill>
            <a:prstDash val="solid"/>
            <a:miter/>
            <a:headEnd len="med" w="med" type="none"/>
            <a:tailEnd len="med" w="med" type="none"/>
          </a:ln>
        </p:spPr>
      </p:cxnSp>
      <p:sp>
        <p:nvSpPr>
          <p:cNvPr id="14" name="Shape 14"/>
          <p:cNvSpPr txBox="1"/>
          <p:nvPr>
            <p:ph idx="11" type="ftr"/>
          </p:nvPr>
        </p:nvSpPr>
        <p:spPr>
          <a:xfrm>
            <a:off x="22860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0.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0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0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09.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07.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0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 name="Shape 44"/>
        <p:cNvGrpSpPr/>
        <p:nvPr/>
      </p:nvGrpSpPr>
      <p:grpSpPr>
        <a:xfrm>
          <a:off x="0" y="0"/>
          <a:ext cx="0" cy="0"/>
          <a:chOff x="0" y="0"/>
          <a:chExt cx="0" cy="0"/>
        </a:xfrm>
      </p:grpSpPr>
      <p:sp>
        <p:nvSpPr>
          <p:cNvPr id="45" name="Shape 45"/>
          <p:cNvSpPr txBox="1"/>
          <p:nvPr>
            <p:ph type="ctrTitle"/>
          </p:nvPr>
        </p:nvSpPr>
        <p:spPr>
          <a:xfrm>
            <a:off x="533400" y="1371600"/>
            <a:ext cx="7924799"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333399"/>
              </a:buClr>
              <a:buSzPct val="25000"/>
              <a:buFont typeface="Arimo"/>
              <a:buNone/>
            </a:pPr>
            <a:r>
              <a:rPr b="1" i="0" lang="en-US" sz="4400" u="none" cap="none" strike="noStrike">
                <a:solidFill>
                  <a:srgbClr val="333399"/>
                </a:solidFill>
                <a:latin typeface="Arimo"/>
                <a:ea typeface="Arimo"/>
                <a:cs typeface="Arimo"/>
                <a:sym typeface="Arimo"/>
              </a:rPr>
              <a:t>Systems Analysis and Design</a:t>
            </a:r>
          </a:p>
        </p:txBody>
      </p:sp>
      <p:sp>
        <p:nvSpPr>
          <p:cNvPr id="46" name="Shape 46"/>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7" name="Shape 47"/>
          <p:cNvSpPr/>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8" name="Shape 48"/>
          <p:cNvSpPr txBox="1"/>
          <p:nvPr>
            <p:ph idx="1" type="subTitle"/>
          </p:nvPr>
        </p:nvSpPr>
        <p:spPr>
          <a:xfrm>
            <a:off x="533400" y="3200400"/>
            <a:ext cx="7696199" cy="22860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333399"/>
              </a:buClr>
              <a:buSzPct val="25000"/>
              <a:buFont typeface="Arimo"/>
              <a:buNone/>
            </a:pPr>
            <a:r>
              <a:rPr b="0" i="0" lang="en-US" sz="2400" u="none" cap="none" strike="noStrike">
                <a:solidFill>
                  <a:srgbClr val="333399"/>
                </a:solidFill>
                <a:latin typeface="Arimo"/>
                <a:ea typeface="Arimo"/>
                <a:cs typeface="Arimo"/>
                <a:sym typeface="Arimo"/>
              </a:rPr>
              <a:t>Alan Dennis, Barbara Haley Wixom, and Roberta Roth</a:t>
            </a:r>
            <a:br>
              <a:rPr b="0" i="0" lang="en-US" sz="2400" u="none" cap="none" strike="noStrike">
                <a:solidFill>
                  <a:srgbClr val="333399"/>
                </a:solidFill>
                <a:latin typeface="Arimo"/>
                <a:ea typeface="Arimo"/>
                <a:cs typeface="Arimo"/>
                <a:sym typeface="Arimo"/>
              </a:rPr>
            </a:br>
            <a:r>
              <a:rPr b="0" i="0" lang="en-US" sz="2400" u="none" cap="none" strike="noStrike">
                <a:solidFill>
                  <a:srgbClr val="333399"/>
                </a:solidFill>
                <a:latin typeface="Arimo"/>
                <a:ea typeface="Arimo"/>
                <a:cs typeface="Arimo"/>
                <a:sym typeface="Arimo"/>
              </a:rPr>
              <a:t>John Wiley &amp; Sons, Inc.</a:t>
            </a:r>
          </a:p>
          <a:p>
            <a:pPr indent="0" lvl="0" marL="0" marR="0" rtl="0" algn="l">
              <a:lnSpc>
                <a:spcPct val="80000"/>
              </a:lnSpc>
              <a:spcBef>
                <a:spcPts val="560"/>
              </a:spcBef>
              <a:spcAft>
                <a:spcPts val="0"/>
              </a:spcAft>
              <a:buClr>
                <a:srgbClr val="333399"/>
              </a:buClr>
              <a:buSzPct val="25000"/>
              <a:buFont typeface="Arimo"/>
              <a:buNone/>
            </a:pPr>
            <a:r>
              <a:t/>
            </a:r>
            <a:endParaRPr b="0" i="0" sz="2800" u="none" cap="none" strike="noStrike">
              <a:solidFill>
                <a:srgbClr val="333399"/>
              </a:solidFill>
              <a:latin typeface="Arimo"/>
              <a:ea typeface="Arimo"/>
              <a:cs typeface="Arimo"/>
              <a:sym typeface="Arimo"/>
            </a:endParaRPr>
          </a:p>
          <a:p>
            <a:pPr indent="0" lvl="0" marL="0" marR="0" rtl="0" algn="l">
              <a:lnSpc>
                <a:spcPct val="80000"/>
              </a:lnSpc>
              <a:spcBef>
                <a:spcPts val="560"/>
              </a:spcBef>
              <a:spcAft>
                <a:spcPts val="0"/>
              </a:spcAft>
              <a:buClr>
                <a:srgbClr val="CC0000"/>
              </a:buClr>
              <a:buSzPct val="25000"/>
              <a:buFont typeface="Arimo"/>
              <a:buNone/>
            </a:pPr>
            <a:r>
              <a:rPr b="0" i="0" lang="en-US" sz="2800" u="none" cap="none" strike="noStrike">
                <a:solidFill>
                  <a:srgbClr val="CC0000"/>
                </a:solidFill>
                <a:latin typeface="Arimo"/>
                <a:ea typeface="Arimo"/>
                <a:cs typeface="Arimo"/>
                <a:sym typeface="Arimo"/>
              </a:rPr>
              <a:t>Slides by Candace S. Garrod</a:t>
            </a:r>
          </a:p>
          <a:p>
            <a:pPr indent="0" lvl="0" marL="0" marR="0" rtl="0" algn="l">
              <a:lnSpc>
                <a:spcPct val="80000"/>
              </a:lnSpc>
              <a:spcBef>
                <a:spcPts val="400"/>
              </a:spcBef>
              <a:spcAft>
                <a:spcPts val="0"/>
              </a:spcAft>
              <a:buClr>
                <a:srgbClr val="CC0000"/>
              </a:buClr>
              <a:buSzPct val="25000"/>
              <a:buFont typeface="Arimo"/>
              <a:buNone/>
            </a:pPr>
            <a:r>
              <a:rPr b="0" i="0" lang="en-US" sz="2000" u="none" cap="none" strike="noStrike">
                <a:solidFill>
                  <a:srgbClr val="CC0000"/>
                </a:solidFill>
                <a:latin typeface="Arimo"/>
                <a:ea typeface="Arimo"/>
                <a:cs typeface="Arimo"/>
                <a:sym typeface="Arimo"/>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6" name="Shape 126"/>
        <p:cNvGrpSpPr/>
        <p:nvPr/>
      </p:nvGrpSpPr>
      <p:grpSpPr>
        <a:xfrm>
          <a:off x="0" y="0"/>
          <a:ext cx="0" cy="0"/>
          <a:chOff x="0" y="0"/>
          <a:chExt cx="0" cy="0"/>
        </a:xfrm>
      </p:grpSpPr>
      <p:sp>
        <p:nvSpPr>
          <p:cNvPr id="127" name="Shape 127"/>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28" name="Shape 12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29" name="Shape 12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Using a DFD to Define Business Processes</a:t>
            </a:r>
          </a:p>
        </p:txBody>
      </p:sp>
      <p:sp>
        <p:nvSpPr>
          <p:cNvPr id="130" name="Shape 13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600" u="none" cap="none" strike="noStrike">
                <a:solidFill>
                  <a:srgbClr val="333399"/>
                </a:solidFill>
                <a:latin typeface="Arimo"/>
                <a:ea typeface="Arimo"/>
                <a:cs typeface="Arimo"/>
                <a:sym typeface="Arimo"/>
              </a:rPr>
              <a:t>Business processes are too complex to be shown on a single DFD</a:t>
            </a:r>
          </a:p>
          <a:p>
            <a:pPr indent="-342900" lvl="0" marL="342900" marR="0" rtl="0" algn="l">
              <a:lnSpc>
                <a:spcPct val="100000"/>
              </a:lnSpc>
              <a:spcBef>
                <a:spcPts val="720"/>
              </a:spcBef>
              <a:spcAft>
                <a:spcPts val="0"/>
              </a:spcAft>
              <a:buClr>
                <a:srgbClr val="CC0000"/>
              </a:buClr>
              <a:buSzPct val="100000"/>
              <a:buFont typeface="Arimo"/>
              <a:buChar char="•"/>
            </a:pPr>
            <a:r>
              <a:rPr b="0" i="1" lang="en-US" sz="3600" u="none" cap="none" strike="noStrike">
                <a:solidFill>
                  <a:srgbClr val="CC0000"/>
                </a:solidFill>
                <a:latin typeface="Arimo"/>
                <a:ea typeface="Arimo"/>
                <a:cs typeface="Arimo"/>
                <a:sym typeface="Arimo"/>
              </a:rPr>
              <a:t>Decomposition</a:t>
            </a:r>
            <a:r>
              <a:rPr b="0" i="0" lang="en-US" sz="3600" u="none" cap="none" strike="noStrike">
                <a:solidFill>
                  <a:srgbClr val="333399"/>
                </a:solidFill>
                <a:latin typeface="Arimo"/>
                <a:ea typeface="Arimo"/>
                <a:cs typeface="Arimo"/>
                <a:sym typeface="Arimo"/>
              </a:rPr>
              <a:t> is the process of representing the system in a hierarchy of DFD diagrams</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Child diagrams show a portion of the parent diagram in greater detail</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4" name="Shape 134"/>
        <p:cNvGrpSpPr/>
        <p:nvPr/>
      </p:nvGrpSpPr>
      <p:grpSpPr>
        <a:xfrm>
          <a:off x="0" y="0"/>
          <a:ext cx="0" cy="0"/>
          <a:chOff x="0" y="0"/>
          <a:chExt cx="0" cy="0"/>
        </a:xfrm>
      </p:grpSpPr>
      <p:sp>
        <p:nvSpPr>
          <p:cNvPr id="135" name="Shape 135"/>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36" name="Shape 13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37" name="Shape 13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Key Definition</a:t>
            </a:r>
          </a:p>
        </p:txBody>
      </p:sp>
      <p:sp>
        <p:nvSpPr>
          <p:cNvPr id="138" name="Shape 13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66FF"/>
              </a:buClr>
              <a:buSzPct val="100000"/>
              <a:buFont typeface="Arimo"/>
              <a:buChar char="•"/>
            </a:pPr>
            <a:r>
              <a:rPr b="0" i="1" lang="en-US" sz="3600" u="none" cap="none" strike="noStrike">
                <a:solidFill>
                  <a:srgbClr val="3366FF"/>
                </a:solidFill>
                <a:latin typeface="Arimo"/>
                <a:ea typeface="Arimo"/>
                <a:cs typeface="Arimo"/>
                <a:sym typeface="Arimo"/>
              </a:rPr>
              <a:t>Balancing </a:t>
            </a:r>
            <a:r>
              <a:rPr b="0" i="0" lang="en-US" sz="3600" u="none" cap="none" strike="noStrike">
                <a:solidFill>
                  <a:srgbClr val="333399"/>
                </a:solidFill>
                <a:latin typeface="Arimo"/>
                <a:ea typeface="Arimo"/>
                <a:cs typeface="Arimo"/>
                <a:sym typeface="Arimo"/>
              </a:rPr>
              <a:t>involves insuring that information presented at one level of a DFD is accurately represented in the next level DFD.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2" name="Shape 142"/>
        <p:cNvGrpSpPr/>
        <p:nvPr/>
      </p:nvGrpSpPr>
      <p:grpSpPr>
        <a:xfrm>
          <a:off x="0" y="0"/>
          <a:ext cx="0" cy="0"/>
          <a:chOff x="0" y="0"/>
          <a:chExt cx="0" cy="0"/>
        </a:xfrm>
      </p:grpSpPr>
      <p:sp>
        <p:nvSpPr>
          <p:cNvPr id="143" name="Shape 14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44" name="Shape 14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45" name="Shape 14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Relationship among Levels of DFDs</a:t>
            </a:r>
          </a:p>
        </p:txBody>
      </p:sp>
      <p:grpSp>
        <p:nvGrpSpPr>
          <p:cNvPr id="146" name="Shape 146"/>
          <p:cNvGrpSpPr/>
          <p:nvPr/>
        </p:nvGrpSpPr>
        <p:grpSpPr>
          <a:xfrm>
            <a:off x="152400" y="1676400"/>
            <a:ext cx="3047999" cy="469899"/>
            <a:chOff x="152400" y="1676400"/>
            <a:chExt cx="3047999" cy="469899"/>
          </a:xfrm>
        </p:grpSpPr>
        <p:sp>
          <p:nvSpPr>
            <p:cNvPr id="147" name="Shape 147"/>
            <p:cNvSpPr txBox="1"/>
            <p:nvPr/>
          </p:nvSpPr>
          <p:spPr>
            <a:xfrm>
              <a:off x="152400" y="1676400"/>
              <a:ext cx="2163761"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Context diagram</a:t>
              </a:r>
            </a:p>
          </p:txBody>
        </p:sp>
        <p:cxnSp>
          <p:nvCxnSpPr>
            <p:cNvPr id="148" name="Shape 148"/>
            <p:cNvCxnSpPr/>
            <p:nvPr/>
          </p:nvCxnSpPr>
          <p:spPr>
            <a:xfrm>
              <a:off x="2362200" y="1905000"/>
              <a:ext cx="8381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49" name="Shape 149"/>
          <p:cNvGrpSpPr/>
          <p:nvPr/>
        </p:nvGrpSpPr>
        <p:grpSpPr>
          <a:xfrm>
            <a:off x="152400" y="2590800"/>
            <a:ext cx="3047999" cy="469899"/>
            <a:chOff x="152400" y="1676400"/>
            <a:chExt cx="3047999" cy="469899"/>
          </a:xfrm>
        </p:grpSpPr>
        <p:sp>
          <p:nvSpPr>
            <p:cNvPr id="150" name="Shape 150"/>
            <p:cNvSpPr txBox="1"/>
            <p:nvPr/>
          </p:nvSpPr>
          <p:spPr>
            <a:xfrm>
              <a:off x="152400" y="1676400"/>
              <a:ext cx="2152649"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Level 0 diagram </a:t>
              </a:r>
            </a:p>
          </p:txBody>
        </p:sp>
        <p:cxnSp>
          <p:nvCxnSpPr>
            <p:cNvPr id="151" name="Shape 151"/>
            <p:cNvCxnSpPr/>
            <p:nvPr/>
          </p:nvCxnSpPr>
          <p:spPr>
            <a:xfrm>
              <a:off x="2362200" y="1905000"/>
              <a:ext cx="8381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52" name="Shape 152"/>
          <p:cNvGrpSpPr/>
          <p:nvPr/>
        </p:nvGrpSpPr>
        <p:grpSpPr>
          <a:xfrm>
            <a:off x="152400" y="3657600"/>
            <a:ext cx="3047999" cy="469899"/>
            <a:chOff x="152400" y="1676400"/>
            <a:chExt cx="3047999" cy="469899"/>
          </a:xfrm>
        </p:grpSpPr>
        <p:sp>
          <p:nvSpPr>
            <p:cNvPr id="153" name="Shape 153"/>
            <p:cNvSpPr txBox="1"/>
            <p:nvPr/>
          </p:nvSpPr>
          <p:spPr>
            <a:xfrm>
              <a:off x="152400" y="1676400"/>
              <a:ext cx="2152649"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Level 1 diagram </a:t>
              </a:r>
            </a:p>
          </p:txBody>
        </p:sp>
        <p:cxnSp>
          <p:nvCxnSpPr>
            <p:cNvPr id="154" name="Shape 154"/>
            <p:cNvCxnSpPr/>
            <p:nvPr/>
          </p:nvCxnSpPr>
          <p:spPr>
            <a:xfrm>
              <a:off x="2362200" y="1905000"/>
              <a:ext cx="8381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55" name="Shape 155"/>
          <p:cNvGrpSpPr/>
          <p:nvPr/>
        </p:nvGrpSpPr>
        <p:grpSpPr>
          <a:xfrm>
            <a:off x="152400" y="4876800"/>
            <a:ext cx="3047999" cy="469899"/>
            <a:chOff x="152400" y="1676400"/>
            <a:chExt cx="3047999" cy="469899"/>
          </a:xfrm>
        </p:grpSpPr>
        <p:sp>
          <p:nvSpPr>
            <p:cNvPr id="156" name="Shape 156"/>
            <p:cNvSpPr txBox="1"/>
            <p:nvPr/>
          </p:nvSpPr>
          <p:spPr>
            <a:xfrm>
              <a:off x="152400" y="1676400"/>
              <a:ext cx="2152649"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Level 2 diagram </a:t>
              </a:r>
            </a:p>
          </p:txBody>
        </p:sp>
        <p:cxnSp>
          <p:nvCxnSpPr>
            <p:cNvPr id="157" name="Shape 157"/>
            <p:cNvCxnSpPr/>
            <p:nvPr/>
          </p:nvCxnSpPr>
          <p:spPr>
            <a:xfrm>
              <a:off x="2362200" y="1905000"/>
              <a:ext cx="838199" cy="0"/>
            </a:xfrm>
            <a:prstGeom prst="straightConnector1">
              <a:avLst/>
            </a:prstGeom>
            <a:noFill/>
            <a:ln cap="rnd" cmpd="sng" w="76200">
              <a:solidFill>
                <a:srgbClr val="CC0000"/>
              </a:solidFill>
              <a:prstDash val="solid"/>
              <a:miter/>
              <a:headEnd len="med" w="med" type="none"/>
              <a:tailEnd len="med" w="med" type="triangle"/>
            </a:ln>
          </p:spPr>
        </p:cxnSp>
      </p:grpSp>
      <p:pic>
        <p:nvPicPr>
          <p:cNvPr id="158" name="Shape 158"/>
          <p:cNvPicPr preferRelativeResize="0"/>
          <p:nvPr/>
        </p:nvPicPr>
        <p:blipFill rotWithShape="1">
          <a:blip r:embed="rId3">
            <a:alphaModFix/>
          </a:blip>
          <a:srcRect b="13635" l="21568" r="20588" t="12878"/>
          <a:stretch/>
        </p:blipFill>
        <p:spPr>
          <a:xfrm>
            <a:off x="3322637" y="1600200"/>
            <a:ext cx="4449761" cy="4572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2" name="Shape 162"/>
        <p:cNvGrpSpPr/>
        <p:nvPr/>
      </p:nvGrpSpPr>
      <p:grpSpPr>
        <a:xfrm>
          <a:off x="0" y="0"/>
          <a:ext cx="0" cy="0"/>
          <a:chOff x="0" y="0"/>
          <a:chExt cx="0" cy="0"/>
        </a:xfrm>
      </p:grpSpPr>
      <p:sp>
        <p:nvSpPr>
          <p:cNvPr id="163" name="Shape 16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64" name="Shape 16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65" name="Shape 16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Context Diagram</a:t>
            </a:r>
          </a:p>
        </p:txBody>
      </p:sp>
      <p:sp>
        <p:nvSpPr>
          <p:cNvPr id="166" name="Shape 16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First DFD in every business process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the context into which the business process fits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the overall business process as just </a:t>
            </a:r>
            <a:r>
              <a:rPr b="1" i="1" lang="en-US" sz="3200" u="none" cap="none" strike="noStrike">
                <a:solidFill>
                  <a:srgbClr val="3366FF"/>
                </a:solidFill>
                <a:latin typeface="Arimo"/>
                <a:ea typeface="Arimo"/>
                <a:cs typeface="Arimo"/>
                <a:sym typeface="Arimo"/>
              </a:rPr>
              <a:t>one</a:t>
            </a:r>
            <a:r>
              <a:rPr b="1" i="0" lang="en-US" sz="3200" u="none" cap="none" strike="noStrike">
                <a:solidFill>
                  <a:srgbClr val="3366FF"/>
                </a:solidFill>
                <a:latin typeface="Arimo"/>
                <a:ea typeface="Arimo"/>
                <a:cs typeface="Arimo"/>
                <a:sym typeface="Arimo"/>
              </a:rPr>
              <a:t> </a:t>
            </a:r>
            <a:r>
              <a:rPr b="0" i="0" lang="en-US" sz="3200" u="none" cap="none" strike="noStrike">
                <a:solidFill>
                  <a:srgbClr val="333399"/>
                </a:solidFill>
                <a:latin typeface="Arimo"/>
                <a:ea typeface="Arimo"/>
                <a:cs typeface="Arimo"/>
                <a:sym typeface="Arimo"/>
              </a:rPr>
              <a:t>process (process 0)</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all the external entities that receive information from or contribute information to the system</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0" name="Shape 170"/>
        <p:cNvGrpSpPr/>
        <p:nvPr/>
      </p:nvGrpSpPr>
      <p:grpSpPr>
        <a:xfrm>
          <a:off x="0" y="0"/>
          <a:ext cx="0" cy="0"/>
          <a:chOff x="0" y="0"/>
          <a:chExt cx="0" cy="0"/>
        </a:xfrm>
      </p:grpSpPr>
      <p:sp>
        <p:nvSpPr>
          <p:cNvPr id="171" name="Shape 17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72" name="Shape 17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73" name="Shape 17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Level 0 Diagram</a:t>
            </a:r>
          </a:p>
        </p:txBody>
      </p:sp>
      <p:sp>
        <p:nvSpPr>
          <p:cNvPr id="174" name="Shape 17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all the major processes that comprise the overall system – the internal components of process 0</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how the major processes are interrelated by data flows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Shows external entities and the major processes with which they interact</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Adds data stores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8" name="Shape 178"/>
        <p:cNvGrpSpPr/>
        <p:nvPr/>
      </p:nvGrpSpPr>
      <p:grpSpPr>
        <a:xfrm>
          <a:off x="0" y="0"/>
          <a:ext cx="0" cy="0"/>
          <a:chOff x="0" y="0"/>
          <a:chExt cx="0" cy="0"/>
        </a:xfrm>
      </p:grpSpPr>
      <p:sp>
        <p:nvSpPr>
          <p:cNvPr id="179" name="Shape 179"/>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80" name="Shape 18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81" name="Shape 18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Level 1 Diagrams</a:t>
            </a:r>
          </a:p>
        </p:txBody>
      </p:sp>
      <p:sp>
        <p:nvSpPr>
          <p:cNvPr id="182" name="Shape 18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Generally, one level 1 diagram is created for every major process on the level 0 diagram</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Shows all the internal processes that comprise a single process on the level 0 diagram</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Shows how information moves from and to each of these processes</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If a parent process is decomposed into, for example, three child processes, these three child processes wholly and completely make up the parent process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6" name="Shape 186"/>
        <p:cNvGrpSpPr/>
        <p:nvPr/>
      </p:nvGrpSpPr>
      <p:grpSpPr>
        <a:xfrm>
          <a:off x="0" y="0"/>
          <a:ext cx="0" cy="0"/>
          <a:chOff x="0" y="0"/>
          <a:chExt cx="0" cy="0"/>
        </a:xfrm>
      </p:grpSpPr>
      <p:sp>
        <p:nvSpPr>
          <p:cNvPr id="187" name="Shape 187"/>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88" name="Shape 18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89" name="Shape 18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Level 2 Diagrams</a:t>
            </a:r>
          </a:p>
        </p:txBody>
      </p:sp>
      <p:sp>
        <p:nvSpPr>
          <p:cNvPr id="190" name="Shape 19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Shows all processes that comprise a single process on the level 1 diagram</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Shows how information moves from and to each of these processes</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Level 2 diagrams may not be needed for all level 1 processes</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Correctly numbering each process helps the user understand where the process fits into the overall system</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4" name="Shape 194"/>
        <p:cNvGrpSpPr/>
        <p:nvPr/>
      </p:nvGrpSpPr>
      <p:grpSpPr>
        <a:xfrm>
          <a:off x="0" y="0"/>
          <a:ext cx="0" cy="0"/>
          <a:chOff x="0" y="0"/>
          <a:chExt cx="0" cy="0"/>
        </a:xfrm>
      </p:grpSpPr>
      <p:sp>
        <p:nvSpPr>
          <p:cNvPr id="195" name="Shape 195"/>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96" name="Shape 19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97" name="Shape 19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Alternative Data Flows</a:t>
            </a:r>
          </a:p>
        </p:txBody>
      </p:sp>
      <p:sp>
        <p:nvSpPr>
          <p:cNvPr id="198" name="Shape 19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Where a process can produce different data flows given different conditions</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We show both data flows and use the process description to explain why they are alternatives</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Tip -- alternative data flows often accompany processes with IF statements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2" name="Shape 202"/>
        <p:cNvGrpSpPr/>
        <p:nvPr/>
      </p:nvGrpSpPr>
      <p:grpSpPr>
        <a:xfrm>
          <a:off x="0" y="0"/>
          <a:ext cx="0" cy="0"/>
          <a:chOff x="0" y="0"/>
          <a:chExt cx="0" cy="0"/>
        </a:xfrm>
      </p:grpSpPr>
      <p:sp>
        <p:nvSpPr>
          <p:cNvPr id="203" name="Shape 20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04" name="Shape 20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05" name="Shape 20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66FF"/>
              </a:buClr>
              <a:buSzPct val="25000"/>
              <a:buFont typeface="Arimo"/>
              <a:buNone/>
            </a:pPr>
            <a:r>
              <a:rPr b="1" i="0" lang="en-US" sz="3600" u="none" cap="none" strike="noStrike">
                <a:solidFill>
                  <a:srgbClr val="3366FF"/>
                </a:solidFill>
                <a:latin typeface="Arimo"/>
                <a:ea typeface="Arimo"/>
                <a:cs typeface="Arimo"/>
                <a:sym typeface="Arimo"/>
              </a:rPr>
              <a:t>Your Turn</a:t>
            </a:r>
          </a:p>
        </p:txBody>
      </p:sp>
      <p:sp>
        <p:nvSpPr>
          <p:cNvPr id="206" name="Shape 20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14285"/>
              <a:buFont typeface="Arimo"/>
              <a:buChar char="•"/>
            </a:pPr>
            <a:r>
              <a:rPr b="0" i="0" lang="en-US" sz="2800" u="none" cap="none" strike="noStrike">
                <a:solidFill>
                  <a:srgbClr val="333399"/>
                </a:solidFill>
                <a:latin typeface="Arimo"/>
                <a:ea typeface="Arimo"/>
                <a:cs typeface="Arimo"/>
                <a:sym typeface="Arimo"/>
              </a:rPr>
              <a:t>At this point in the process it is easy to lose track of the “big picture”.</a:t>
            </a:r>
            <a:r>
              <a:rPr b="0" i="0" lang="en-US" sz="3200" u="none" cap="none" strike="noStrike">
                <a:solidFill>
                  <a:srgbClr val="333399"/>
                </a:solidFill>
                <a:latin typeface="Arimo"/>
                <a:ea typeface="Arimo"/>
                <a:cs typeface="Arimo"/>
                <a:sym typeface="Arimo"/>
              </a:rPr>
              <a:t> </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Describe the difference between data flows, data stores, and processes.  </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Describe in your own words the relationship between the DFD and the ultimate new application being developed.</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0" name="Shape 210"/>
        <p:cNvGrpSpPr/>
        <p:nvPr/>
      </p:nvGrpSpPr>
      <p:grpSpPr>
        <a:xfrm>
          <a:off x="0" y="0"/>
          <a:ext cx="0" cy="0"/>
          <a:chOff x="0" y="0"/>
          <a:chExt cx="0" cy="0"/>
        </a:xfrm>
      </p:grpSpPr>
      <p:sp>
        <p:nvSpPr>
          <p:cNvPr id="211" name="Shape 21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12" name="Shape 21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13" name="Shape 21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Process Descriptions</a:t>
            </a:r>
          </a:p>
        </p:txBody>
      </p:sp>
      <p:sp>
        <p:nvSpPr>
          <p:cNvPr id="214" name="Shape 21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Text-based process descriptions provide more information about the process than the DFD alone</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If the logic underlying the process is quite complex, more detail may be needed in the form of</a:t>
            </a:r>
          </a:p>
          <a:p>
            <a:pPr indent="-285750" lvl="1" marL="74295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Structured English</a:t>
            </a:r>
          </a:p>
          <a:p>
            <a:pPr indent="-285750" lvl="1" marL="74295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Decision trees</a:t>
            </a:r>
          </a:p>
          <a:p>
            <a:pPr indent="-285750" lvl="1" marL="74295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Decision tables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Process Modeling</a:t>
            </a:r>
          </a:p>
        </p:txBody>
      </p:sp>
      <p:sp>
        <p:nvSpPr>
          <p:cNvPr id="55" name="Shape 55"/>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333399"/>
              </a:buClr>
              <a:buSzPct val="25000"/>
              <a:buFont typeface="Arimo"/>
              <a:buNone/>
            </a:pPr>
            <a:r>
              <a:rPr b="0" i="0" lang="en-US" sz="3600" u="none" cap="none" strike="noStrike">
                <a:solidFill>
                  <a:srgbClr val="333399"/>
                </a:solidFill>
                <a:latin typeface="Arimo"/>
                <a:ea typeface="Arimo"/>
                <a:cs typeface="Arimo"/>
                <a:sym typeface="Arimo"/>
              </a:rPr>
              <a:t>Chapter 5</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9" name="Shape 219"/>
        <p:cNvGrpSpPr/>
        <p:nvPr/>
      </p:nvGrpSpPr>
      <p:grpSpPr>
        <a:xfrm>
          <a:off x="0" y="0"/>
          <a:ext cx="0" cy="0"/>
          <a:chOff x="0" y="0"/>
          <a:chExt cx="0" cy="0"/>
        </a:xfrm>
      </p:grpSpPr>
      <p:sp>
        <p:nvSpPr>
          <p:cNvPr id="220" name="Shape 220"/>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333399"/>
              </a:buClr>
              <a:buSzPct val="25000"/>
              <a:buFont typeface="Arimo"/>
              <a:buNone/>
            </a:pPr>
            <a:r>
              <a:rPr b="1" i="0" lang="en-US" sz="4400" u="none" cap="none" strike="noStrike">
                <a:solidFill>
                  <a:srgbClr val="333399"/>
                </a:solidFill>
                <a:latin typeface="Arimo"/>
                <a:ea typeface="Arimo"/>
                <a:cs typeface="Arimo"/>
                <a:sym typeface="Arimo"/>
              </a:rPr>
              <a:t>CREATING DATA FLOW DIAGRAMS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4" name="Shape 224"/>
        <p:cNvGrpSpPr/>
        <p:nvPr/>
      </p:nvGrpSpPr>
      <p:grpSpPr>
        <a:xfrm>
          <a:off x="0" y="0"/>
          <a:ext cx="0" cy="0"/>
          <a:chOff x="0" y="0"/>
          <a:chExt cx="0" cy="0"/>
        </a:xfrm>
      </p:grpSpPr>
      <p:sp>
        <p:nvSpPr>
          <p:cNvPr id="225" name="Shape 225"/>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26" name="Shape 22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27" name="Shape 22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Integrating Scenario Descriptions</a:t>
            </a:r>
          </a:p>
        </p:txBody>
      </p:sp>
      <p:sp>
        <p:nvSpPr>
          <p:cNvPr id="228" name="Shape 22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DFDs start with the use cases and requirements definition</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Generally, the DFDs integrate the use cases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Names of use cases become processes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Inputs and outputs become data flows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“Small” data inputs and outputs are combined into a single flow</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2" name="Shape 232"/>
        <p:cNvGrpSpPr/>
        <p:nvPr/>
      </p:nvGrpSpPr>
      <p:grpSpPr>
        <a:xfrm>
          <a:off x="0" y="0"/>
          <a:ext cx="0" cy="0"/>
          <a:chOff x="0" y="0"/>
          <a:chExt cx="0" cy="0"/>
        </a:xfrm>
      </p:grpSpPr>
      <p:sp>
        <p:nvSpPr>
          <p:cNvPr id="233" name="Shape 23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34" name="Shape 23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35" name="Shape 23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Steps in Building DFDs</a:t>
            </a:r>
          </a:p>
        </p:txBody>
      </p:sp>
      <p:sp>
        <p:nvSpPr>
          <p:cNvPr id="236" name="Shape 23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Build the context diagram</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Create DFD fragments for each use case</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Organize DFD fragments into level 0 diagram</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Decompose level 0 processes into level 1 diagrams as needed; decompose level 1 processes into level 2 diagrams as needed; etc.</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Validate DFDs with user to ensure completeness and correctness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0" name="Shape 240"/>
        <p:cNvGrpSpPr/>
        <p:nvPr/>
      </p:nvGrpSpPr>
      <p:grpSpPr>
        <a:xfrm>
          <a:off x="0" y="0"/>
          <a:ext cx="0" cy="0"/>
          <a:chOff x="0" y="0"/>
          <a:chExt cx="0" cy="0"/>
        </a:xfrm>
      </p:grpSpPr>
      <p:sp>
        <p:nvSpPr>
          <p:cNvPr id="241" name="Shape 24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42" name="Shape 24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43" name="Shape 24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Creating the Context Diagram</a:t>
            </a:r>
          </a:p>
        </p:txBody>
      </p:sp>
      <p:sp>
        <p:nvSpPr>
          <p:cNvPr id="244" name="Shape 24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Draw one process representing the entire system (process 0)</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Find all inputs and outputs listed at the top of the use cases that come from or go to external entities; draw as data flows</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Draw in external entities as the source or destination of the data flows</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8" name="Shape 248"/>
        <p:cNvGrpSpPr/>
        <p:nvPr/>
      </p:nvGrpSpPr>
      <p:grpSpPr>
        <a:xfrm>
          <a:off x="0" y="0"/>
          <a:ext cx="0" cy="0"/>
          <a:chOff x="0" y="0"/>
          <a:chExt cx="0" cy="0"/>
        </a:xfrm>
      </p:grpSpPr>
      <p:sp>
        <p:nvSpPr>
          <p:cNvPr id="249" name="Shape 249"/>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50" name="Shape 25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51" name="Shape 25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A Context Diagram Example</a:t>
            </a:r>
          </a:p>
        </p:txBody>
      </p:sp>
      <p:sp>
        <p:nvSpPr>
          <p:cNvPr id="252" name="Shape 252"/>
          <p:cNvSpPr txBox="1"/>
          <p:nvPr/>
        </p:nvSpPr>
        <p:spPr>
          <a:xfrm>
            <a:off x="2193925" y="22431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253" name="Shape 253"/>
          <p:cNvPicPr preferRelativeResize="0"/>
          <p:nvPr/>
        </p:nvPicPr>
        <p:blipFill rotWithShape="1">
          <a:blip r:embed="rId3">
            <a:alphaModFix/>
          </a:blip>
          <a:srcRect b="36363" l="21568" r="21568" t="35606"/>
          <a:stretch/>
        </p:blipFill>
        <p:spPr>
          <a:xfrm>
            <a:off x="2286000" y="2362200"/>
            <a:ext cx="4419599" cy="2819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7" name="Shape 257"/>
        <p:cNvGrpSpPr/>
        <p:nvPr/>
      </p:nvGrpSpPr>
      <p:grpSpPr>
        <a:xfrm>
          <a:off x="0" y="0"/>
          <a:ext cx="0" cy="0"/>
          <a:chOff x="0" y="0"/>
          <a:chExt cx="0" cy="0"/>
        </a:xfrm>
      </p:grpSpPr>
      <p:sp>
        <p:nvSpPr>
          <p:cNvPr id="258" name="Shape 258"/>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59" name="Shape 25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60" name="Shape 26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Creating DFD Fragments</a:t>
            </a:r>
          </a:p>
        </p:txBody>
      </p:sp>
      <p:sp>
        <p:nvSpPr>
          <p:cNvPr id="261" name="Shape 26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Each use case is converted into one DFD fragment</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Number the process the same as the use case number</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Change process name into verb phrase</a:t>
            </a:r>
          </a:p>
          <a:p>
            <a:pPr indent="-342900" lvl="0" marL="34290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Design the processes from the viewpoint of the organization running the system</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5" name="Shape 265"/>
        <p:cNvGrpSpPr/>
        <p:nvPr/>
      </p:nvGrpSpPr>
      <p:grpSpPr>
        <a:xfrm>
          <a:off x="0" y="0"/>
          <a:ext cx="0" cy="0"/>
          <a:chOff x="0" y="0"/>
          <a:chExt cx="0" cy="0"/>
        </a:xfrm>
      </p:grpSpPr>
      <p:sp>
        <p:nvSpPr>
          <p:cNvPr id="266" name="Shape 266"/>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67" name="Shape 2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68" name="Shape 2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Creating DFD Fragments</a:t>
            </a:r>
          </a:p>
        </p:txBody>
      </p:sp>
      <p:sp>
        <p:nvSpPr>
          <p:cNvPr id="269" name="Shape 26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Add data flows to show use of data stores as sources and destinations of data</a:t>
            </a:r>
          </a:p>
          <a:p>
            <a:pPr indent="-342900" lvl="0" marL="34290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Layouts typically place</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processes in the center</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inputs from the left</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outputs to the right</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stores beneath the processes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3" name="Shape 273"/>
        <p:cNvGrpSpPr/>
        <p:nvPr/>
      </p:nvGrpSpPr>
      <p:grpSpPr>
        <a:xfrm>
          <a:off x="0" y="0"/>
          <a:ext cx="0" cy="0"/>
          <a:chOff x="0" y="0"/>
          <a:chExt cx="0" cy="0"/>
        </a:xfrm>
      </p:grpSpPr>
      <p:sp>
        <p:nvSpPr>
          <p:cNvPr id="274" name="Shape 274"/>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75" name="Shape 2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76" name="Shape 2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A DFD Fragment Example</a:t>
            </a:r>
          </a:p>
        </p:txBody>
      </p:sp>
      <p:sp>
        <p:nvSpPr>
          <p:cNvPr id="277" name="Shape 277"/>
          <p:cNvSpPr txBox="1"/>
          <p:nvPr/>
        </p:nvSpPr>
        <p:spPr>
          <a:xfrm>
            <a:off x="2193925" y="22431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278" name="Shape 278"/>
          <p:cNvPicPr preferRelativeResize="0"/>
          <p:nvPr/>
        </p:nvPicPr>
        <p:blipFill rotWithShape="1">
          <a:blip r:embed="rId3">
            <a:alphaModFix/>
          </a:blip>
          <a:srcRect b="35606" l="27450" r="26470" t="34091"/>
          <a:stretch/>
        </p:blipFill>
        <p:spPr>
          <a:xfrm>
            <a:off x="2743200" y="2286000"/>
            <a:ext cx="3581399" cy="30480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2" name="Shape 282"/>
        <p:cNvGrpSpPr/>
        <p:nvPr/>
      </p:nvGrpSpPr>
      <p:grpSpPr>
        <a:xfrm>
          <a:off x="0" y="0"/>
          <a:ext cx="0" cy="0"/>
          <a:chOff x="0" y="0"/>
          <a:chExt cx="0" cy="0"/>
        </a:xfrm>
      </p:grpSpPr>
      <p:sp>
        <p:nvSpPr>
          <p:cNvPr id="283" name="Shape 28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84" name="Shape 28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85" name="Shape 28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Creating the Level 0 Diagram</a:t>
            </a:r>
          </a:p>
        </p:txBody>
      </p:sp>
      <p:sp>
        <p:nvSpPr>
          <p:cNvPr id="286" name="Shape 28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Combine the set of DFD fragments into one diagram</a:t>
            </a:r>
          </a:p>
          <a:p>
            <a:pPr indent="-342900" lvl="0" marL="34290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Generally move from top to bottom, left to right</a:t>
            </a:r>
          </a:p>
          <a:p>
            <a:pPr indent="-342900" lvl="0" marL="34290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Minimize crossed lines</a:t>
            </a:r>
          </a:p>
          <a:p>
            <a:pPr indent="-342900" lvl="0" marL="34290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Iterate as needed</a:t>
            </a:r>
          </a:p>
          <a:p>
            <a:pPr indent="-285750" lvl="1" marL="742950" marR="0" rtl="0" algn="l">
              <a:lnSpc>
                <a:spcPct val="90000"/>
              </a:lnSpc>
              <a:spcBef>
                <a:spcPts val="560"/>
              </a:spcBef>
              <a:spcAft>
                <a:spcPts val="0"/>
              </a:spcAft>
              <a:buClr>
                <a:srgbClr val="3366FF"/>
              </a:buClr>
              <a:buSzPct val="100000"/>
              <a:buFont typeface="Arimo"/>
              <a:buChar char="•"/>
            </a:pPr>
            <a:r>
              <a:rPr b="1" i="1" lang="en-US" sz="2800" u="none" cap="none" strike="noStrike">
                <a:solidFill>
                  <a:srgbClr val="3366FF"/>
                </a:solidFill>
                <a:latin typeface="Arimo"/>
                <a:ea typeface="Arimo"/>
                <a:cs typeface="Arimo"/>
                <a:sym typeface="Arimo"/>
              </a:rPr>
              <a:t>DFDs are often drawn many times before being finished, even with very experienced systems analysts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0" name="Shape 290"/>
        <p:cNvGrpSpPr/>
        <p:nvPr/>
      </p:nvGrpSpPr>
      <p:grpSpPr>
        <a:xfrm>
          <a:off x="0" y="0"/>
          <a:ext cx="0" cy="0"/>
          <a:chOff x="0" y="0"/>
          <a:chExt cx="0" cy="0"/>
        </a:xfrm>
      </p:grpSpPr>
      <p:sp>
        <p:nvSpPr>
          <p:cNvPr id="291" name="Shape 29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92" name="Shape 29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293" name="Shape 29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A Level 0 DFD Example</a:t>
            </a:r>
          </a:p>
        </p:txBody>
      </p:sp>
      <p:sp>
        <p:nvSpPr>
          <p:cNvPr id="294" name="Shape 294"/>
          <p:cNvSpPr txBox="1"/>
          <p:nvPr/>
        </p:nvSpPr>
        <p:spPr>
          <a:xfrm>
            <a:off x="2193925" y="22431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295" name="Shape 295"/>
          <p:cNvPicPr preferRelativeResize="0"/>
          <p:nvPr/>
        </p:nvPicPr>
        <p:blipFill rotWithShape="1">
          <a:blip r:embed="rId3">
            <a:alphaModFix/>
          </a:blip>
          <a:srcRect b="24241" l="20588" r="19607" t="24243"/>
          <a:stretch/>
        </p:blipFill>
        <p:spPr>
          <a:xfrm>
            <a:off x="2438400" y="1600200"/>
            <a:ext cx="4724400" cy="4648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61" name="Shape 6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62" name="Shape 6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Key Definitions</a:t>
            </a:r>
          </a:p>
        </p:txBody>
      </p:sp>
      <p:sp>
        <p:nvSpPr>
          <p:cNvPr id="63" name="Shape 6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0000"/>
              </a:buClr>
              <a:buSzPct val="100000"/>
              <a:buFont typeface="Arimo"/>
              <a:buChar char="•"/>
            </a:pPr>
            <a:r>
              <a:rPr b="1" i="1" lang="en-US" sz="3200" u="none" cap="none" strike="noStrike">
                <a:solidFill>
                  <a:srgbClr val="CC0000"/>
                </a:solidFill>
                <a:latin typeface="Arimo"/>
                <a:ea typeface="Arimo"/>
                <a:cs typeface="Arimo"/>
                <a:sym typeface="Arimo"/>
              </a:rPr>
              <a:t>Process model</a:t>
            </a:r>
            <a:r>
              <a:rPr b="0" i="0" lang="en-US" sz="3200" u="none" cap="none" strike="noStrike">
                <a:solidFill>
                  <a:srgbClr val="333399"/>
                </a:solidFill>
                <a:latin typeface="Arimo"/>
                <a:ea typeface="Arimo"/>
                <a:cs typeface="Arimo"/>
                <a:sym typeface="Arimo"/>
              </a:rPr>
              <a:t> </a:t>
            </a:r>
          </a:p>
          <a:p>
            <a:pPr indent="-285750" lvl="1" marL="74295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A formal way of representing how a business system operates</a:t>
            </a:r>
          </a:p>
          <a:p>
            <a:pPr indent="-285750" lvl="1" marL="74295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Illustrates the activities that are performed and how data moves among them</a:t>
            </a:r>
          </a:p>
          <a:p>
            <a:pPr indent="-342900" lvl="0" marL="342900" marR="0" rtl="0" algn="l">
              <a:lnSpc>
                <a:spcPct val="100000"/>
              </a:lnSpc>
              <a:spcBef>
                <a:spcPts val="640"/>
              </a:spcBef>
              <a:spcAft>
                <a:spcPts val="0"/>
              </a:spcAft>
              <a:buClr>
                <a:srgbClr val="CC0000"/>
              </a:buClr>
              <a:buSzPct val="100000"/>
              <a:buFont typeface="Arimo"/>
              <a:buChar char="•"/>
            </a:pPr>
            <a:r>
              <a:rPr b="1" i="1" lang="en-US" sz="3200" u="none" cap="none" strike="noStrike">
                <a:solidFill>
                  <a:srgbClr val="CC0000"/>
                </a:solidFill>
                <a:latin typeface="Arimo"/>
                <a:ea typeface="Arimo"/>
                <a:cs typeface="Arimo"/>
                <a:sym typeface="Arimo"/>
              </a:rPr>
              <a:t>Data flow diagramming</a:t>
            </a:r>
          </a:p>
          <a:p>
            <a:pPr indent="-285750" lvl="1" marL="742950" marR="0" rtl="0" algn="l">
              <a:lnSpc>
                <a:spcPct val="10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A common technique for creating process models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9" name="Shape 299"/>
        <p:cNvGrpSpPr/>
        <p:nvPr/>
      </p:nvGrpSpPr>
      <p:grpSpPr>
        <a:xfrm>
          <a:off x="0" y="0"/>
          <a:ext cx="0" cy="0"/>
          <a:chOff x="0" y="0"/>
          <a:chExt cx="0" cy="0"/>
        </a:xfrm>
      </p:grpSpPr>
      <p:sp>
        <p:nvSpPr>
          <p:cNvPr id="300" name="Shape 300"/>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01" name="Shape 30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02" name="Shape 302"/>
          <p:cNvSpPr txBox="1"/>
          <p:nvPr>
            <p:ph type="title"/>
          </p:nvPr>
        </p:nvSpPr>
        <p:spPr>
          <a:xfrm>
            <a:off x="533400" y="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Creating Level 1 Diagrams (and Below)</a:t>
            </a:r>
          </a:p>
        </p:txBody>
      </p:sp>
      <p:sp>
        <p:nvSpPr>
          <p:cNvPr id="303" name="Shape 30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1" i="0" lang="en-US" sz="2800" u="none" cap="none" strike="noStrike">
                <a:solidFill>
                  <a:srgbClr val="333399"/>
                </a:solidFill>
                <a:latin typeface="Arimo"/>
                <a:ea typeface="Arimo"/>
                <a:cs typeface="Arimo"/>
                <a:sym typeface="Arimo"/>
              </a:rPr>
              <a:t>Each use case is turned into its own DFD</a:t>
            </a:r>
          </a:p>
          <a:p>
            <a:pPr indent="-342900" lvl="0" marL="342900" marR="0" rtl="0" algn="l">
              <a:lnSpc>
                <a:spcPct val="100000"/>
              </a:lnSpc>
              <a:spcBef>
                <a:spcPts val="560"/>
              </a:spcBef>
              <a:spcAft>
                <a:spcPts val="0"/>
              </a:spcAft>
              <a:buClr>
                <a:srgbClr val="333399"/>
              </a:buClr>
              <a:buSzPct val="100000"/>
              <a:buFont typeface="Arimo"/>
              <a:buChar char="•"/>
            </a:pPr>
            <a:r>
              <a:rPr b="1" i="0" lang="en-US" sz="2800" u="none" cap="none" strike="noStrike">
                <a:solidFill>
                  <a:srgbClr val="333399"/>
                </a:solidFill>
                <a:latin typeface="Arimo"/>
                <a:ea typeface="Arimo"/>
                <a:cs typeface="Arimo"/>
                <a:sym typeface="Arimo"/>
              </a:rPr>
              <a:t>Take the steps listed on the use case and depict each as a process on the level 1 DFD</a:t>
            </a:r>
          </a:p>
          <a:p>
            <a:pPr indent="-342900" lvl="0" marL="342900" marR="0" rtl="0" algn="l">
              <a:lnSpc>
                <a:spcPct val="100000"/>
              </a:lnSpc>
              <a:spcBef>
                <a:spcPts val="560"/>
              </a:spcBef>
              <a:spcAft>
                <a:spcPts val="0"/>
              </a:spcAft>
              <a:buClr>
                <a:srgbClr val="333399"/>
              </a:buClr>
              <a:buSzPct val="100000"/>
              <a:buFont typeface="Arimo"/>
              <a:buChar char="•"/>
            </a:pPr>
            <a:r>
              <a:rPr b="1" i="0" lang="en-US" sz="2800" u="none" cap="none" strike="noStrike">
                <a:solidFill>
                  <a:srgbClr val="333399"/>
                </a:solidFill>
                <a:latin typeface="Arimo"/>
                <a:ea typeface="Arimo"/>
                <a:cs typeface="Arimo"/>
                <a:sym typeface="Arimo"/>
              </a:rPr>
              <a:t>Inputs and outputs listed on use case become data flows on DFD</a:t>
            </a:r>
          </a:p>
          <a:p>
            <a:pPr indent="-342900" lvl="0" marL="342900" marR="0" rtl="0" algn="l">
              <a:lnSpc>
                <a:spcPct val="100000"/>
              </a:lnSpc>
              <a:spcBef>
                <a:spcPts val="560"/>
              </a:spcBef>
              <a:spcAft>
                <a:spcPts val="0"/>
              </a:spcAft>
              <a:buClr>
                <a:srgbClr val="333399"/>
              </a:buClr>
              <a:buSzPct val="100000"/>
              <a:buFont typeface="Arimo"/>
              <a:buChar char="•"/>
            </a:pPr>
            <a:r>
              <a:rPr b="1" i="0" lang="en-US" sz="2800" u="none" cap="none" strike="noStrike">
                <a:solidFill>
                  <a:srgbClr val="333399"/>
                </a:solidFill>
                <a:latin typeface="Arimo"/>
                <a:ea typeface="Arimo"/>
                <a:cs typeface="Arimo"/>
                <a:sym typeface="Arimo"/>
              </a:rPr>
              <a:t>Include sources and destinations of data flows to processes and stores within the DFD</a:t>
            </a:r>
          </a:p>
          <a:p>
            <a:pPr indent="-342900" lvl="0" marL="342900" marR="0" rtl="0" algn="l">
              <a:lnSpc>
                <a:spcPct val="100000"/>
              </a:lnSpc>
              <a:spcBef>
                <a:spcPts val="560"/>
              </a:spcBef>
              <a:spcAft>
                <a:spcPts val="0"/>
              </a:spcAft>
              <a:buClr>
                <a:srgbClr val="333399"/>
              </a:buClr>
              <a:buSzPct val="100000"/>
              <a:buFont typeface="Arimo"/>
              <a:buChar char="•"/>
            </a:pPr>
            <a:r>
              <a:rPr b="1" i="0" lang="en-US" sz="2800" u="none" cap="none" strike="noStrike">
                <a:solidFill>
                  <a:srgbClr val="333399"/>
                </a:solidFill>
                <a:latin typeface="Arimo"/>
                <a:ea typeface="Arimo"/>
                <a:cs typeface="Arimo"/>
                <a:sym typeface="Arimo"/>
              </a:rPr>
              <a:t>May also include external entities for clarity</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7" name="Shape 307"/>
        <p:cNvGrpSpPr/>
        <p:nvPr/>
      </p:nvGrpSpPr>
      <p:grpSpPr>
        <a:xfrm>
          <a:off x="0" y="0"/>
          <a:ext cx="0" cy="0"/>
          <a:chOff x="0" y="0"/>
          <a:chExt cx="0" cy="0"/>
        </a:xfrm>
      </p:grpSpPr>
      <p:sp>
        <p:nvSpPr>
          <p:cNvPr id="308" name="Shape 308"/>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09" name="Shape 30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10" name="Shape 31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Creating Level 1 Diagrams (and Below)</a:t>
            </a:r>
          </a:p>
        </p:txBody>
      </p:sp>
      <p:sp>
        <p:nvSpPr>
          <p:cNvPr id="311" name="Shape 31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When to stop decomposing DFDs?</a:t>
            </a:r>
          </a:p>
          <a:p>
            <a:pPr indent="-285750" lvl="1" marL="74295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Ideally, a DFD has at least three processes and no more than seven to nine.</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5" name="Shape 315"/>
        <p:cNvGrpSpPr/>
        <p:nvPr/>
      </p:nvGrpSpPr>
      <p:grpSpPr>
        <a:xfrm>
          <a:off x="0" y="0"/>
          <a:ext cx="0" cy="0"/>
          <a:chOff x="0" y="0"/>
          <a:chExt cx="0" cy="0"/>
        </a:xfrm>
      </p:grpSpPr>
      <p:sp>
        <p:nvSpPr>
          <p:cNvPr id="316" name="Shape 316"/>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17" name="Shape 31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18" name="Shape 31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Validating the DFD</a:t>
            </a:r>
          </a:p>
        </p:txBody>
      </p:sp>
      <p:sp>
        <p:nvSpPr>
          <p:cNvPr id="319" name="Shape 319"/>
          <p:cNvSpPr txBox="1"/>
          <p:nvPr>
            <p:ph idx="1" type="body"/>
          </p:nvPr>
        </p:nvSpPr>
        <p:spPr>
          <a:xfrm>
            <a:off x="571500" y="1676400"/>
            <a:ext cx="8001000" cy="1295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Syntax errors – diagram follows the rules</a:t>
            </a:r>
          </a:p>
          <a:p>
            <a:pPr indent="-285750" lvl="1" marL="742950" marR="0" rtl="0" algn="l">
              <a:lnSpc>
                <a:spcPct val="10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Assure correct DFD structure</a:t>
            </a:r>
          </a:p>
        </p:txBody>
      </p:sp>
      <p:sp>
        <p:nvSpPr>
          <p:cNvPr id="320" name="Shape 320"/>
          <p:cNvSpPr txBox="1"/>
          <p:nvPr/>
        </p:nvSpPr>
        <p:spPr>
          <a:xfrm>
            <a:off x="990600" y="2895600"/>
            <a:ext cx="6553200" cy="2895600"/>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1" name="Shape 321"/>
          <p:cNvSpPr txBox="1"/>
          <p:nvPr/>
        </p:nvSpPr>
        <p:spPr>
          <a:xfrm>
            <a:off x="-227012" y="3009900"/>
            <a:ext cx="7715249" cy="28352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0" i="0" lang="en-US" sz="2400" u="none" cap="none" strike="noStrike">
                <a:solidFill>
                  <a:schemeClr val="dk1"/>
                </a:solidFill>
                <a:latin typeface="Tahoma"/>
                <a:ea typeface="Tahoma"/>
                <a:cs typeface="Tahoma"/>
                <a:sym typeface="Tahoma"/>
              </a:rPr>
              <a:t>             For each DFD:</a:t>
            </a:r>
            <a:br>
              <a:rPr b="0" i="0" lang="en-US" sz="2400" u="none" cap="none" strike="noStrike">
                <a:solidFill>
                  <a:schemeClr val="dk1"/>
                </a:solidFill>
                <a:latin typeface="Tahoma"/>
                <a:ea typeface="Tahoma"/>
                <a:cs typeface="Tahoma"/>
                <a:sym typeface="Tahoma"/>
              </a:rPr>
            </a:br>
            <a:r>
              <a:rPr b="0" i="0" lang="en-US" sz="2400" u="none" cap="none" strike="noStrike">
                <a:solidFill>
                  <a:schemeClr val="dk1"/>
                </a:solidFill>
                <a:latin typeface="Tahoma"/>
                <a:ea typeface="Tahoma"/>
                <a:cs typeface="Tahoma"/>
                <a:sym typeface="Tahoma"/>
              </a:rPr>
              <a:t>                        Check each </a:t>
            </a:r>
            <a:r>
              <a:rPr b="1" i="0" lang="en-US" sz="2400" u="none" cap="none" strike="noStrike">
                <a:solidFill>
                  <a:srgbClr val="3366FF"/>
                </a:solidFill>
                <a:latin typeface="Tahoma"/>
                <a:ea typeface="Tahoma"/>
                <a:cs typeface="Tahoma"/>
                <a:sym typeface="Tahoma"/>
              </a:rPr>
              <a:t>process</a:t>
            </a:r>
            <a:r>
              <a:rPr b="0" i="0" lang="en-US" sz="2400" u="none" cap="none" strike="noStrike">
                <a:solidFill>
                  <a:schemeClr val="dk1"/>
                </a:solidFill>
                <a:latin typeface="Tahoma"/>
                <a:ea typeface="Tahoma"/>
                <a:cs typeface="Tahoma"/>
                <a:sym typeface="Tahoma"/>
              </a:rPr>
              <a:t> for: </a:t>
            </a:r>
            <a:br>
              <a:rPr b="0" i="0" lang="en-US" sz="2400" u="none" cap="none" strike="noStrike">
                <a:solidFill>
                  <a:schemeClr val="dk1"/>
                </a:solidFill>
                <a:latin typeface="Tahoma"/>
                <a:ea typeface="Tahoma"/>
                <a:cs typeface="Tahoma"/>
                <a:sym typeface="Tahoma"/>
              </a:rPr>
            </a:br>
            <a:r>
              <a:rPr b="0" i="0" lang="en-US" sz="2400" u="none" cap="none" strike="noStrike">
                <a:solidFill>
                  <a:schemeClr val="dk1"/>
                </a:solidFill>
                <a:latin typeface="Tahoma"/>
                <a:ea typeface="Tahoma"/>
                <a:cs typeface="Tahoma"/>
                <a:sym typeface="Tahoma"/>
              </a:rPr>
              <a:t>                   </a:t>
            </a:r>
            <a:r>
              <a:rPr b="0" i="0" lang="en-US" sz="1800" u="none" cap="none" strike="noStrike">
                <a:solidFill>
                  <a:schemeClr val="dk1"/>
                </a:solidFill>
                <a:latin typeface="Tahoma"/>
                <a:ea typeface="Tahoma"/>
                <a:cs typeface="Tahoma"/>
                <a:sym typeface="Tahoma"/>
              </a:rPr>
              <a:t>A unique name: action verb phrase; number; description</a:t>
            </a:r>
          </a:p>
          <a:p>
            <a:pPr indent="0" lvl="4" marL="1828800" marR="0" rtl="0" algn="l">
              <a:lnSpc>
                <a:spcPct val="100000"/>
              </a:lnSpc>
              <a:spcBef>
                <a:spcPts val="0"/>
              </a:spcBef>
              <a:spcAft>
                <a:spcPts val="0"/>
              </a:spcAft>
              <a:buClr>
                <a:schemeClr val="dk1"/>
              </a:buClr>
              <a:buSzPct val="25000"/>
              <a:buFont typeface="Tahoma"/>
              <a:buNone/>
            </a:pPr>
            <a:r>
              <a:rPr b="0" i="0" lang="en-US" sz="1800" u="none" cap="none" strike="noStrike">
                <a:solidFill>
                  <a:schemeClr val="dk1"/>
                </a:solidFill>
                <a:latin typeface="Tahoma"/>
                <a:ea typeface="Tahoma"/>
                <a:cs typeface="Tahoma"/>
                <a:sym typeface="Tahoma"/>
              </a:rPr>
              <a:t>At least one input data flow</a:t>
            </a:r>
          </a:p>
          <a:p>
            <a:pPr indent="0" lvl="4" marL="1828800" marR="0" rtl="0" algn="l">
              <a:lnSpc>
                <a:spcPct val="100000"/>
              </a:lnSpc>
              <a:spcBef>
                <a:spcPts val="0"/>
              </a:spcBef>
              <a:spcAft>
                <a:spcPts val="0"/>
              </a:spcAft>
              <a:buClr>
                <a:schemeClr val="dk1"/>
              </a:buClr>
              <a:buSzPct val="25000"/>
              <a:buFont typeface="Tahoma"/>
              <a:buNone/>
            </a:pPr>
            <a:r>
              <a:rPr b="0" i="0" lang="en-US" sz="1800" u="none" cap="none" strike="noStrike">
                <a:solidFill>
                  <a:schemeClr val="dk1"/>
                </a:solidFill>
                <a:latin typeface="Tahoma"/>
                <a:ea typeface="Tahoma"/>
                <a:cs typeface="Tahoma"/>
                <a:sym typeface="Tahoma"/>
              </a:rPr>
              <a:t>At least one output data flow</a:t>
            </a:r>
          </a:p>
          <a:p>
            <a:pPr indent="0" lvl="4" marL="1828800" marR="0" rtl="0" algn="l">
              <a:lnSpc>
                <a:spcPct val="100000"/>
              </a:lnSpc>
              <a:spcBef>
                <a:spcPts val="0"/>
              </a:spcBef>
              <a:spcAft>
                <a:spcPts val="0"/>
              </a:spcAft>
              <a:buClr>
                <a:schemeClr val="dk1"/>
              </a:buClr>
              <a:buSzPct val="25000"/>
              <a:buFont typeface="Tahoma"/>
              <a:buNone/>
            </a:pPr>
            <a:r>
              <a:rPr b="0" i="0" lang="en-US" sz="1800" u="none" cap="none" strike="noStrike">
                <a:solidFill>
                  <a:schemeClr val="dk1"/>
                </a:solidFill>
                <a:latin typeface="Tahoma"/>
                <a:ea typeface="Tahoma"/>
                <a:cs typeface="Tahoma"/>
                <a:sym typeface="Tahoma"/>
              </a:rPr>
              <a:t>Output data flow names usually different than</a:t>
            </a:r>
            <a:br>
              <a:rPr b="0" i="0" lang="en-US" sz="1800" u="none" cap="none" strike="noStrike">
                <a:solidFill>
                  <a:schemeClr val="dk1"/>
                </a:solidFill>
                <a:latin typeface="Tahoma"/>
                <a:ea typeface="Tahoma"/>
                <a:cs typeface="Tahoma"/>
                <a:sym typeface="Tahoma"/>
              </a:rPr>
            </a:br>
            <a:r>
              <a:rPr b="0" i="0" lang="en-US" sz="1800" u="none" cap="none" strike="noStrike">
                <a:solidFill>
                  <a:schemeClr val="dk1"/>
                </a:solidFill>
                <a:latin typeface="Tahoma"/>
                <a:ea typeface="Tahoma"/>
                <a:cs typeface="Tahoma"/>
                <a:sym typeface="Tahoma"/>
              </a:rPr>
              <a:t>input data flow names</a:t>
            </a:r>
          </a:p>
          <a:p>
            <a:pPr indent="0" lvl="4" marL="1828800" marR="0" rtl="0" algn="l">
              <a:lnSpc>
                <a:spcPct val="100000"/>
              </a:lnSpc>
              <a:spcBef>
                <a:spcPts val="0"/>
              </a:spcBef>
              <a:spcAft>
                <a:spcPts val="0"/>
              </a:spcAft>
              <a:buClr>
                <a:schemeClr val="dk1"/>
              </a:buClr>
              <a:buSzPct val="25000"/>
              <a:buFont typeface="Tahoma"/>
              <a:buNone/>
            </a:pPr>
            <a:r>
              <a:rPr b="0" i="0" lang="en-US" sz="1800" u="none" cap="none" strike="noStrike">
                <a:solidFill>
                  <a:schemeClr val="dk1"/>
                </a:solidFill>
                <a:latin typeface="Tahoma"/>
                <a:ea typeface="Tahoma"/>
                <a:cs typeface="Tahoma"/>
                <a:sym typeface="Tahoma"/>
              </a:rPr>
              <a:t>Between 3 and 7 processes per DFD</a:t>
            </a:r>
          </a:p>
          <a:p>
            <a:pPr indent="0" lvl="0" marL="0" marR="0" rtl="0" algn="l">
              <a:lnSpc>
                <a:spcPct val="100000"/>
              </a:lnSpc>
              <a:spcBef>
                <a:spcPts val="0"/>
              </a:spcBef>
              <a:spcAft>
                <a:spcPts val="0"/>
              </a:spcAft>
              <a:buNone/>
            </a:pPr>
            <a:r>
              <a:t/>
            </a:r>
            <a:endParaRPr b="0" i="0" sz="1800" u="none" cap="none" strike="noStrike">
              <a:solidFill>
                <a:schemeClr val="dk1"/>
              </a:solidFill>
              <a:latin typeface="Tahoma"/>
              <a:ea typeface="Tahoma"/>
              <a:cs typeface="Tahoma"/>
              <a:sym typeface="Tahom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5" name="Shape 325"/>
        <p:cNvGrpSpPr/>
        <p:nvPr/>
      </p:nvGrpSpPr>
      <p:grpSpPr>
        <a:xfrm>
          <a:off x="0" y="0"/>
          <a:ext cx="0" cy="0"/>
          <a:chOff x="0" y="0"/>
          <a:chExt cx="0" cy="0"/>
        </a:xfrm>
      </p:grpSpPr>
      <p:sp>
        <p:nvSpPr>
          <p:cNvPr id="326" name="Shape 326"/>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27" name="Shape 32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28" name="Shape 32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Validating the DFD</a:t>
            </a:r>
          </a:p>
        </p:txBody>
      </p:sp>
      <p:sp>
        <p:nvSpPr>
          <p:cNvPr id="329" name="Shape 329"/>
          <p:cNvSpPr txBox="1"/>
          <p:nvPr>
            <p:ph idx="1" type="body"/>
          </p:nvPr>
        </p:nvSpPr>
        <p:spPr>
          <a:xfrm>
            <a:off x="457200" y="1600200"/>
            <a:ext cx="8001000" cy="4495800"/>
          </a:xfrm>
          <a:prstGeom prst="rect">
            <a:avLst/>
          </a:prstGeom>
          <a:solidFill>
            <a:schemeClr val="accent2"/>
          </a:solidFill>
          <a:ln cap="flat" cmpd="sng" w="12700">
            <a:solidFill>
              <a:schemeClr val="dk1"/>
            </a:solidFill>
            <a:prstDash val="solid"/>
            <a:miter/>
            <a:headEnd len="med" w="med" type="none"/>
            <a:tailEnd len="med" w="med" type="none"/>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Arimo"/>
              <a:buNone/>
            </a:pPr>
            <a:r>
              <a:rPr b="0" i="0" lang="en-US" sz="2400" u="none" cap="none" strike="noStrike">
                <a:solidFill>
                  <a:schemeClr val="dk1"/>
                </a:solidFill>
                <a:latin typeface="Arimo"/>
                <a:ea typeface="Arimo"/>
                <a:cs typeface="Arimo"/>
                <a:sym typeface="Arimo"/>
              </a:rPr>
              <a:t>For each DFD:</a:t>
            </a:r>
            <a:br>
              <a:rPr b="0" i="0" lang="en-US" sz="2400" u="none" cap="none" strike="noStrike">
                <a:solidFill>
                  <a:schemeClr val="dk1"/>
                </a:solidFill>
                <a:latin typeface="Arimo"/>
                <a:ea typeface="Arimo"/>
                <a:cs typeface="Arimo"/>
                <a:sym typeface="Arimo"/>
              </a:rPr>
            </a:br>
            <a:r>
              <a:rPr b="0" i="0" lang="en-US" sz="2000" u="none" cap="none" strike="noStrike">
                <a:solidFill>
                  <a:schemeClr val="dk1"/>
                </a:solidFill>
                <a:latin typeface="Arimo"/>
                <a:ea typeface="Arimo"/>
                <a:cs typeface="Arimo"/>
                <a:sym typeface="Arimo"/>
              </a:rPr>
              <a:t>Check each </a:t>
            </a:r>
            <a:r>
              <a:rPr b="1" i="0" lang="en-US" sz="2000" u="none" cap="none" strike="noStrike">
                <a:solidFill>
                  <a:schemeClr val="dk1"/>
                </a:solidFill>
                <a:latin typeface="Arimo"/>
                <a:ea typeface="Arimo"/>
                <a:cs typeface="Arimo"/>
                <a:sym typeface="Arimo"/>
              </a:rPr>
              <a:t>data flow</a:t>
            </a:r>
            <a:r>
              <a:rPr b="0" i="0" lang="en-US" sz="2000" u="none" cap="none" strike="noStrike">
                <a:solidFill>
                  <a:schemeClr val="dk1"/>
                </a:solidFill>
                <a:latin typeface="Arimo"/>
                <a:ea typeface="Arimo"/>
                <a:cs typeface="Arimo"/>
                <a:sym typeface="Arimo"/>
              </a:rPr>
              <a:t> for:</a:t>
            </a:r>
            <a:br>
              <a:rPr b="0" i="0" lang="en-US" sz="2000" u="none" cap="none" strike="noStrike">
                <a:solidFill>
                  <a:schemeClr val="dk1"/>
                </a:solidFill>
                <a:latin typeface="Arimo"/>
                <a:ea typeface="Arimo"/>
                <a:cs typeface="Arimo"/>
                <a:sym typeface="Arimo"/>
              </a:rPr>
            </a:br>
            <a:r>
              <a:rPr b="0" i="0" lang="en-US" sz="2400" u="none" cap="none" strike="noStrike">
                <a:solidFill>
                  <a:schemeClr val="dk1"/>
                </a:solidFill>
                <a:latin typeface="Arimo"/>
                <a:ea typeface="Arimo"/>
                <a:cs typeface="Arimo"/>
                <a:sym typeface="Arimo"/>
              </a:rPr>
              <a:t>	</a:t>
            </a:r>
            <a:r>
              <a:rPr b="0" i="0" lang="en-US" sz="1800" u="none" cap="none" strike="noStrike">
                <a:solidFill>
                  <a:schemeClr val="dk1"/>
                </a:solidFill>
                <a:latin typeface="Arimo"/>
                <a:ea typeface="Arimo"/>
                <a:cs typeface="Arimo"/>
                <a:sym typeface="Arimo"/>
              </a:rPr>
              <a:t>A unique name: noun; description</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Connects to at least one process</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Shown in only one direction (no two-headed arrows)</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 minimum number of crossed lines</a:t>
            </a:r>
          </a:p>
          <a:p>
            <a:pPr indent="-342900" lvl="0" marL="342900" marR="0" rtl="0" algn="l">
              <a:lnSpc>
                <a:spcPct val="90000"/>
              </a:lnSpc>
              <a:spcBef>
                <a:spcPts val="0"/>
              </a:spcBef>
              <a:spcAft>
                <a:spcPts val="0"/>
              </a:spcAft>
              <a:buClr>
                <a:schemeClr val="dk1"/>
              </a:buClr>
              <a:buSzPct val="25000"/>
              <a:buFont typeface="Arimo"/>
              <a:buNone/>
            </a:pPr>
            <a:r>
              <a:rPr b="0" i="0" lang="en-US" sz="2400" u="none" cap="none" strike="noStrike">
                <a:solidFill>
                  <a:schemeClr val="dk1"/>
                </a:solidFill>
                <a:latin typeface="Arimo"/>
                <a:ea typeface="Arimo"/>
                <a:cs typeface="Arimo"/>
                <a:sym typeface="Arimo"/>
              </a:rPr>
              <a:t>	</a:t>
            </a:r>
            <a:r>
              <a:rPr b="0" i="0" lang="en-US" sz="2000" u="none" cap="none" strike="noStrike">
                <a:solidFill>
                  <a:schemeClr val="dk1"/>
                </a:solidFill>
                <a:latin typeface="Arimo"/>
                <a:ea typeface="Arimo"/>
                <a:cs typeface="Arimo"/>
                <a:sym typeface="Arimo"/>
              </a:rPr>
              <a:t>Check each </a:t>
            </a:r>
            <a:r>
              <a:rPr b="1" i="0" lang="en-US" sz="2000" u="none" cap="none" strike="noStrike">
                <a:solidFill>
                  <a:schemeClr val="dk1"/>
                </a:solidFill>
                <a:latin typeface="Arimo"/>
                <a:ea typeface="Arimo"/>
                <a:cs typeface="Arimo"/>
                <a:sym typeface="Arimo"/>
              </a:rPr>
              <a:t>data store</a:t>
            </a:r>
            <a:r>
              <a:rPr b="0" i="0" lang="en-US" sz="2000" u="none" cap="none" strike="noStrike">
                <a:solidFill>
                  <a:schemeClr val="dk1"/>
                </a:solidFill>
                <a:latin typeface="Arimo"/>
                <a:ea typeface="Arimo"/>
                <a:cs typeface="Arimo"/>
                <a:sym typeface="Arimo"/>
              </a:rPr>
              <a:t> for:</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 unique name: noun; description</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At least one input data flow</a:t>
            </a:r>
          </a:p>
          <a:p>
            <a:pPr indent="-342900" lvl="0" marL="342900" marR="0" rtl="0" algn="l">
              <a:lnSpc>
                <a:spcPct val="9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At least one output data flow</a:t>
            </a:r>
          </a:p>
          <a:p>
            <a:pPr indent="-342900" lvl="0" marL="342900" marR="0" rtl="0" algn="l">
              <a:lnSpc>
                <a:spcPct val="90000"/>
              </a:lnSpc>
              <a:spcBef>
                <a:spcPts val="0"/>
              </a:spcBef>
              <a:spcAft>
                <a:spcPts val="0"/>
              </a:spcAft>
              <a:buClr>
                <a:schemeClr val="dk1"/>
              </a:buClr>
              <a:buSzPct val="25000"/>
              <a:buFont typeface="Arimo"/>
              <a:buNone/>
            </a:pPr>
            <a:r>
              <a:rPr b="0" i="0" lang="en-US" sz="2000" u="none" cap="none" strike="noStrike">
                <a:solidFill>
                  <a:schemeClr val="dk1"/>
                </a:solidFill>
                <a:latin typeface="Arimo"/>
                <a:ea typeface="Arimo"/>
                <a:cs typeface="Arimo"/>
                <a:sym typeface="Arimo"/>
              </a:rPr>
              <a:t>     Check each </a:t>
            </a:r>
            <a:r>
              <a:rPr b="1" i="0" lang="en-US" sz="2000" u="none" cap="none" strike="noStrike">
                <a:solidFill>
                  <a:schemeClr val="dk1"/>
                </a:solidFill>
                <a:latin typeface="Arimo"/>
                <a:ea typeface="Arimo"/>
                <a:cs typeface="Arimo"/>
                <a:sym typeface="Arimo"/>
              </a:rPr>
              <a:t>external entity</a:t>
            </a:r>
            <a:r>
              <a:rPr b="0" i="0" lang="en-US" sz="2000" u="none" cap="none" strike="noStrike">
                <a:solidFill>
                  <a:schemeClr val="dk1"/>
                </a:solidFill>
                <a:latin typeface="Arimo"/>
                <a:ea typeface="Arimo"/>
                <a:cs typeface="Arimo"/>
                <a:sym typeface="Arimo"/>
              </a:rPr>
              <a:t> for:</a:t>
            </a:r>
          </a:p>
          <a:p>
            <a:pPr indent="-342900" lvl="0" marL="342900" marR="0" rtl="0" algn="l">
              <a:lnSpc>
                <a:spcPct val="90000"/>
              </a:lnSpc>
              <a:spcBef>
                <a:spcPts val="400"/>
              </a:spcBef>
              <a:spcAft>
                <a:spcPts val="0"/>
              </a:spcAft>
              <a:buClr>
                <a:schemeClr val="dk1"/>
              </a:buClr>
              <a:buSzPct val="25000"/>
              <a:buFont typeface="Arimo"/>
              <a:buNone/>
            </a:pPr>
            <a:r>
              <a:rPr b="0" i="0" lang="en-US" sz="2000" u="none" cap="none" strike="noStrike">
                <a:solidFill>
                  <a:schemeClr val="dk1"/>
                </a:solidFill>
                <a:latin typeface="Arimo"/>
                <a:ea typeface="Arimo"/>
                <a:cs typeface="Arimo"/>
                <a:sym typeface="Arimo"/>
              </a:rPr>
              <a:t>		A unique name: noun; description</a:t>
            </a:r>
          </a:p>
          <a:p>
            <a:pPr indent="-342900" lvl="0" marL="342900" marR="0" rtl="0" algn="l">
              <a:lnSpc>
                <a:spcPct val="90000"/>
              </a:lnSpc>
              <a:spcBef>
                <a:spcPts val="400"/>
              </a:spcBef>
              <a:spcAft>
                <a:spcPts val="0"/>
              </a:spcAft>
              <a:buClr>
                <a:schemeClr val="dk1"/>
              </a:buClr>
              <a:buSzPct val="25000"/>
              <a:buFont typeface="Arimo"/>
              <a:buNone/>
            </a:pPr>
            <a:r>
              <a:rPr b="0" i="0" lang="en-US" sz="2000" u="none" cap="none" strike="noStrike">
                <a:solidFill>
                  <a:schemeClr val="dk1"/>
                </a:solidFill>
                <a:latin typeface="Arimo"/>
                <a:ea typeface="Arimo"/>
                <a:cs typeface="Arimo"/>
                <a:sym typeface="Arimo"/>
              </a:rPr>
              <a:t>		At least one input  or output data flow</a:t>
            </a:r>
          </a:p>
          <a:p>
            <a:pPr indent="-342900" lvl="0" marL="342900" marR="0" rtl="0" algn="l">
              <a:lnSpc>
                <a:spcPct val="90000"/>
              </a:lnSpc>
              <a:spcBef>
                <a:spcPts val="0"/>
              </a:spcBef>
              <a:spcAft>
                <a:spcPts val="0"/>
              </a:spcAft>
              <a:buClr>
                <a:srgbClr val="333399"/>
              </a:buClr>
              <a:buSzPct val="25000"/>
              <a:buFont typeface="Arimo"/>
              <a:buNone/>
            </a:pPr>
            <a:r>
              <a:t/>
            </a:r>
            <a:endParaRPr b="0" i="0" sz="2000" u="none" cap="none" strike="noStrike">
              <a:solidFill>
                <a:schemeClr val="dk1"/>
              </a:solidFill>
              <a:latin typeface="Arimo"/>
              <a:ea typeface="Arimo"/>
              <a:cs typeface="Arimo"/>
              <a:sym typeface="Arimo"/>
            </a:endParaRPr>
          </a:p>
          <a:p>
            <a:pPr indent="-342900" lvl="0" marL="342900" marR="0" rtl="0" algn="l">
              <a:lnSpc>
                <a:spcPct val="90000"/>
              </a:lnSpc>
              <a:spcBef>
                <a:spcPts val="0"/>
              </a:spcBef>
              <a:spcAft>
                <a:spcPts val="0"/>
              </a:spcAft>
              <a:buClr>
                <a:srgbClr val="333399"/>
              </a:buClr>
              <a:buSzPct val="25000"/>
              <a:buFont typeface="Arimo"/>
              <a:buNone/>
            </a:pPr>
            <a:r>
              <a:t/>
            </a:r>
            <a:endParaRPr b="0" i="0" sz="2400" u="none" cap="none" strike="noStrike">
              <a:solidFill>
                <a:schemeClr val="dk1"/>
              </a:solidFill>
              <a:latin typeface="Arimo"/>
              <a:ea typeface="Arimo"/>
              <a:cs typeface="Arimo"/>
              <a:sym typeface="Arimo"/>
            </a:endParaRPr>
          </a:p>
          <a:p>
            <a:pPr indent="-342900" lvl="0" marL="342900" marR="0" rtl="0" algn="l">
              <a:lnSpc>
                <a:spcPct val="100000"/>
              </a:lnSpc>
              <a:spcBef>
                <a:spcPts val="480"/>
              </a:spcBef>
              <a:spcAft>
                <a:spcPts val="0"/>
              </a:spcAft>
              <a:buClr>
                <a:srgbClr val="333399"/>
              </a:buClr>
              <a:buSzPct val="100000"/>
              <a:buFont typeface="Arimo"/>
              <a:buNone/>
            </a:pPr>
            <a:r>
              <a:t/>
            </a:r>
            <a:endParaRPr b="0" i="0" sz="2400" u="none" cap="none" strike="noStrike">
              <a:solidFill>
                <a:schemeClr val="dk1"/>
              </a:solidFill>
              <a:latin typeface="Arimo"/>
              <a:ea typeface="Arimo"/>
              <a:cs typeface="Arimo"/>
              <a:sym typeface="Arimo"/>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3" name="Shape 333"/>
        <p:cNvGrpSpPr/>
        <p:nvPr/>
      </p:nvGrpSpPr>
      <p:grpSpPr>
        <a:xfrm>
          <a:off x="0" y="0"/>
          <a:ext cx="0" cy="0"/>
          <a:chOff x="0" y="0"/>
          <a:chExt cx="0" cy="0"/>
        </a:xfrm>
      </p:grpSpPr>
      <p:sp>
        <p:nvSpPr>
          <p:cNvPr id="334" name="Shape 334"/>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35" name="Shape 33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36" name="Shape 33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Validating the DFD</a:t>
            </a:r>
          </a:p>
        </p:txBody>
      </p:sp>
      <p:sp>
        <p:nvSpPr>
          <p:cNvPr id="337" name="Shape 337"/>
          <p:cNvSpPr txBox="1"/>
          <p:nvPr>
            <p:ph idx="1" type="body"/>
          </p:nvPr>
        </p:nvSpPr>
        <p:spPr>
          <a:xfrm>
            <a:off x="457200" y="1600200"/>
            <a:ext cx="8001000" cy="4495800"/>
          </a:xfrm>
          <a:prstGeom prst="rect">
            <a:avLst/>
          </a:prstGeom>
          <a:solidFill>
            <a:schemeClr val="accent2"/>
          </a:solidFill>
          <a:ln cap="flat" cmpd="sng" w="12700">
            <a:solidFill>
              <a:schemeClr val="dk1"/>
            </a:solidFill>
            <a:prstDash val="solid"/>
            <a:miter/>
            <a:headEnd len="med" w="med" type="none"/>
            <a:tailEnd len="med" w="med" type="none"/>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Across DFDs:</a:t>
            </a:r>
            <a:br>
              <a:rPr b="0" i="0" lang="en-US" sz="1800" u="none" cap="none" strike="noStrike">
                <a:solidFill>
                  <a:schemeClr val="dk1"/>
                </a:solidFill>
                <a:latin typeface="Arimo"/>
                <a:ea typeface="Arimo"/>
                <a:cs typeface="Arimo"/>
                <a:sym typeface="Arimo"/>
              </a:rPr>
            </a:br>
          </a:p>
          <a:p>
            <a:pPr indent="-342900" lvl="0" marL="342900" marR="0" rtl="0" algn="l">
              <a:lnSpc>
                <a:spcPct val="100000"/>
              </a:lnSpc>
              <a:spcBef>
                <a:spcPts val="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t>
            </a:r>
            <a:r>
              <a:rPr b="1" i="0" lang="en-US" sz="1800" u="none" cap="none" strike="noStrike">
                <a:solidFill>
                  <a:srgbClr val="3366FF"/>
                </a:solidFill>
                <a:latin typeface="Arimo"/>
                <a:ea typeface="Arimo"/>
                <a:cs typeface="Arimo"/>
                <a:sym typeface="Arimo"/>
              </a:rPr>
              <a:t>Context Diagram:</a:t>
            </a:r>
            <a:br>
              <a:rPr b="1" i="0" lang="en-US" sz="1800" u="none" cap="none" strike="noStrike">
                <a:solidFill>
                  <a:srgbClr val="3366FF"/>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Every set of DFDs must have one Context Diagram</a:t>
            </a:r>
            <a:br>
              <a:rPr b="0" i="0" lang="en-US" sz="1800" u="none" cap="none" strike="noStrike">
                <a:solidFill>
                  <a:schemeClr val="dk1"/>
                </a:solidFill>
                <a:latin typeface="Arimo"/>
                <a:ea typeface="Arimo"/>
                <a:cs typeface="Arimo"/>
                <a:sym typeface="Arimo"/>
              </a:rPr>
            </a:br>
          </a:p>
          <a:p>
            <a:pPr indent="-342900" lvl="0" marL="342900" marR="0" rtl="0" algn="l">
              <a:lnSpc>
                <a:spcPct val="80000"/>
              </a:lnSpc>
              <a:spcBef>
                <a:spcPts val="360"/>
              </a:spcBef>
              <a:spcAft>
                <a:spcPts val="0"/>
              </a:spcAft>
              <a:buClr>
                <a:schemeClr val="dk1"/>
              </a:buClr>
              <a:buSzPct val="25000"/>
              <a:buFont typeface="Arimo"/>
              <a:buNone/>
            </a:pPr>
            <a:r>
              <a:rPr b="0" i="0" lang="en-US" sz="1800" u="none" cap="none" strike="noStrike">
                <a:solidFill>
                  <a:schemeClr val="dk1"/>
                </a:solidFill>
                <a:latin typeface="Arimo"/>
                <a:ea typeface="Arimo"/>
                <a:cs typeface="Arimo"/>
                <a:sym typeface="Arimo"/>
              </a:rPr>
              <a:t>		</a:t>
            </a:r>
            <a:r>
              <a:rPr b="1" i="0" lang="en-US" sz="1800" u="none" cap="none" strike="noStrike">
                <a:solidFill>
                  <a:srgbClr val="3366FF"/>
                </a:solidFill>
                <a:latin typeface="Arimo"/>
                <a:ea typeface="Arimo"/>
                <a:cs typeface="Arimo"/>
                <a:sym typeface="Arimo"/>
              </a:rPr>
              <a:t>Viewpoint:</a:t>
            </a:r>
            <a:br>
              <a:rPr b="1" i="0" lang="en-US" sz="1800" u="none" cap="none" strike="noStrike">
                <a:solidFill>
                  <a:srgbClr val="3366FF"/>
                </a:solidFill>
                <a:latin typeface="Arimo"/>
                <a:ea typeface="Arimo"/>
                <a:cs typeface="Arimo"/>
                <a:sym typeface="Arimo"/>
              </a:rPr>
            </a:br>
            <a:r>
              <a:rPr b="1" i="0" lang="en-US" sz="1800" u="none" cap="none" strike="noStrike">
                <a:solidFill>
                  <a:srgbClr val="3366FF"/>
                </a:solidFill>
                <a:latin typeface="Arimo"/>
                <a:ea typeface="Arimo"/>
                <a:cs typeface="Arimo"/>
                <a:sym typeface="Arimo"/>
              </a:rPr>
              <a:t>	</a:t>
            </a:r>
            <a:r>
              <a:rPr b="0" i="0" lang="en-US" sz="1800" u="none" cap="none" strike="noStrike">
                <a:solidFill>
                  <a:schemeClr val="dk1"/>
                </a:solidFill>
                <a:latin typeface="Arimo"/>
                <a:ea typeface="Arimo"/>
                <a:cs typeface="Arimo"/>
                <a:sym typeface="Arimo"/>
              </a:rPr>
              <a:t>There is a consistent viewpoint for the entire set of DFDs</a:t>
            </a:r>
            <a:br>
              <a:rPr b="0" i="0" lang="en-US" sz="1800" u="none" cap="none" strike="noStrike">
                <a:solidFill>
                  <a:schemeClr val="dk1"/>
                </a:solidFill>
                <a:latin typeface="Arimo"/>
                <a:ea typeface="Arimo"/>
                <a:cs typeface="Arimo"/>
                <a:sym typeface="Arimo"/>
              </a:rPr>
            </a:b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a:t>
            </a:r>
            <a:r>
              <a:rPr b="1" i="0" lang="en-US" sz="1800" u="none" cap="none" strike="noStrike">
                <a:solidFill>
                  <a:srgbClr val="3366FF"/>
                </a:solidFill>
                <a:latin typeface="Arimo"/>
                <a:ea typeface="Arimo"/>
                <a:cs typeface="Arimo"/>
                <a:sym typeface="Arimo"/>
              </a:rPr>
              <a:t>Decomposition:</a:t>
            </a:r>
            <a:br>
              <a:rPr b="1" i="0" lang="en-US" sz="1800" u="none" cap="none" strike="noStrike">
                <a:solidFill>
                  <a:srgbClr val="3366FF"/>
                </a:solidFill>
                <a:latin typeface="Arimo"/>
                <a:ea typeface="Arimo"/>
                <a:cs typeface="Arimo"/>
                <a:sym typeface="Arimo"/>
              </a:rPr>
            </a:br>
            <a:r>
              <a:rPr b="1" i="0" lang="en-US" sz="1800" u="none" cap="none" strike="noStrike">
                <a:solidFill>
                  <a:srgbClr val="3366FF"/>
                </a:solidFill>
                <a:latin typeface="Arimo"/>
                <a:ea typeface="Arimo"/>
                <a:cs typeface="Arimo"/>
                <a:sym typeface="Arimo"/>
              </a:rPr>
              <a:t>	</a:t>
            </a:r>
            <a:r>
              <a:rPr b="0" i="0" lang="en-US" sz="1800" u="none" cap="none" strike="noStrike">
                <a:solidFill>
                  <a:schemeClr val="dk1"/>
                </a:solidFill>
                <a:latin typeface="Arimo"/>
                <a:ea typeface="Arimo"/>
                <a:cs typeface="Arimo"/>
                <a:sym typeface="Arimo"/>
              </a:rPr>
              <a:t>Every process is wholly and complete described by the </a:t>
            </a: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processes on its children DFDs</a:t>
            </a:r>
            <a:br>
              <a:rPr b="0" i="0" lang="en-US" sz="1800" u="none" cap="none" strike="noStrike">
                <a:solidFill>
                  <a:schemeClr val="dk1"/>
                </a:solidFill>
                <a:latin typeface="Arimo"/>
                <a:ea typeface="Arimo"/>
                <a:cs typeface="Arimo"/>
                <a:sym typeface="Arimo"/>
              </a:rPr>
            </a:b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a:t>
            </a:r>
            <a:r>
              <a:rPr b="1" i="0" lang="en-US" sz="1800" u="none" cap="none" strike="noStrike">
                <a:solidFill>
                  <a:srgbClr val="3366FF"/>
                </a:solidFill>
                <a:latin typeface="Arimo"/>
                <a:ea typeface="Arimo"/>
                <a:cs typeface="Arimo"/>
                <a:sym typeface="Arimo"/>
              </a:rPr>
              <a:t>Balance:</a:t>
            </a:r>
            <a:br>
              <a:rPr b="1" i="0" lang="en-US" sz="1800" u="none" cap="none" strike="noStrike">
                <a:solidFill>
                  <a:srgbClr val="3366FF"/>
                </a:solidFill>
                <a:latin typeface="Arimo"/>
                <a:ea typeface="Arimo"/>
                <a:cs typeface="Arimo"/>
                <a:sym typeface="Arimo"/>
              </a:rPr>
            </a:br>
            <a:r>
              <a:rPr b="1" i="0" lang="en-US" sz="1800" u="none" cap="none" strike="noStrike">
                <a:solidFill>
                  <a:srgbClr val="3366FF"/>
                </a:solidFill>
                <a:latin typeface="Arimo"/>
                <a:ea typeface="Arimo"/>
                <a:cs typeface="Arimo"/>
                <a:sym typeface="Arimo"/>
              </a:rPr>
              <a:t>	</a:t>
            </a:r>
            <a:r>
              <a:rPr b="0" i="0" lang="en-US" sz="1800" u="none" cap="none" strike="noStrike">
                <a:solidFill>
                  <a:schemeClr val="dk1"/>
                </a:solidFill>
                <a:latin typeface="Arimo"/>
                <a:ea typeface="Arimo"/>
                <a:cs typeface="Arimo"/>
                <a:sym typeface="Arimo"/>
              </a:rPr>
              <a:t>Every data flow, data store, and external entity on a higher level </a:t>
            </a: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DFD is shown on the lower level DFD that decomposes it</a:t>
            </a: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No data stores or data flows appear on lower-lever DFDs that do </a:t>
            </a:r>
            <a:br>
              <a:rPr b="0" i="0" lang="en-US" sz="1800" u="none" cap="none" strike="noStrike">
                <a:solidFill>
                  <a:schemeClr val="dk1"/>
                </a:solidFill>
                <a:latin typeface="Arimo"/>
                <a:ea typeface="Arimo"/>
                <a:cs typeface="Arimo"/>
                <a:sym typeface="Arimo"/>
              </a:rPr>
            </a:br>
            <a:r>
              <a:rPr b="0" i="0" lang="en-US" sz="1800" u="none" cap="none" strike="noStrike">
                <a:solidFill>
                  <a:schemeClr val="dk1"/>
                </a:solidFill>
                <a:latin typeface="Arimo"/>
                <a:ea typeface="Arimo"/>
                <a:cs typeface="Arimo"/>
                <a:sym typeface="Arimo"/>
              </a:rPr>
              <a:t>         not appear on their parent DFD</a:t>
            </a:r>
          </a:p>
          <a:p>
            <a:pPr indent="-342900" lvl="0" marL="342900" marR="0" rtl="0" algn="l">
              <a:lnSpc>
                <a:spcPct val="80000"/>
              </a:lnSpc>
              <a:spcBef>
                <a:spcPts val="0"/>
              </a:spcBef>
              <a:spcAft>
                <a:spcPts val="0"/>
              </a:spcAft>
              <a:buClr>
                <a:srgbClr val="333399"/>
              </a:buClr>
              <a:buSzPct val="25000"/>
              <a:buFont typeface="Arimo"/>
              <a:buNone/>
            </a:pPr>
            <a:r>
              <a:t/>
            </a:r>
            <a:endParaRPr b="1" i="0" sz="1800" u="none" cap="none" strike="noStrike">
              <a:solidFill>
                <a:srgbClr val="3366FF"/>
              </a:solidFill>
              <a:latin typeface="Arimo"/>
              <a:ea typeface="Arimo"/>
              <a:cs typeface="Arimo"/>
              <a:sym typeface="Arimo"/>
            </a:endParaRPr>
          </a:p>
          <a:p>
            <a:pPr indent="-342900" lvl="0" marL="342900" marR="0" rtl="0" algn="l">
              <a:lnSpc>
                <a:spcPct val="80000"/>
              </a:lnSpc>
              <a:spcBef>
                <a:spcPts val="80"/>
              </a:spcBef>
              <a:spcAft>
                <a:spcPts val="0"/>
              </a:spcAft>
              <a:buClr>
                <a:srgbClr val="333399"/>
              </a:buClr>
              <a:buSzPct val="25000"/>
              <a:buFont typeface="Arimo"/>
              <a:buNone/>
            </a:pPr>
            <a:r>
              <a:t/>
            </a:r>
            <a:endParaRPr b="1" i="0" sz="400" u="none" cap="none" strike="noStrike">
              <a:solidFill>
                <a:srgbClr val="3366FF"/>
              </a:solidFill>
              <a:latin typeface="Arimo"/>
              <a:ea typeface="Arimo"/>
              <a:cs typeface="Arimo"/>
              <a:sym typeface="Arimo"/>
            </a:endParaRPr>
          </a:p>
          <a:p>
            <a:pPr indent="-342900" lvl="0" marL="342900" marR="0" rtl="0" algn="l">
              <a:lnSpc>
                <a:spcPct val="80000"/>
              </a:lnSpc>
              <a:spcBef>
                <a:spcPts val="0"/>
              </a:spcBef>
              <a:spcAft>
                <a:spcPts val="0"/>
              </a:spcAft>
              <a:buClr>
                <a:srgbClr val="333399"/>
              </a:buClr>
              <a:buSzPct val="25000"/>
              <a:buFont typeface="Arimo"/>
              <a:buNone/>
            </a:pPr>
            <a:r>
              <a:t/>
            </a:r>
            <a:endParaRPr b="1" i="0" sz="400" u="none" cap="none" strike="noStrike">
              <a:solidFill>
                <a:srgbClr val="3366FF"/>
              </a:solidFill>
              <a:latin typeface="Arimo"/>
              <a:ea typeface="Arimo"/>
              <a:cs typeface="Arimo"/>
              <a:sym typeface="Arimo"/>
            </a:endParaRPr>
          </a:p>
          <a:p>
            <a:pPr indent="-342900" lvl="0" marL="342900" marR="0" rtl="0" algn="l">
              <a:lnSpc>
                <a:spcPct val="100000"/>
              </a:lnSpc>
              <a:spcBef>
                <a:spcPts val="0"/>
              </a:spcBef>
              <a:spcAft>
                <a:spcPts val="0"/>
              </a:spcAft>
              <a:buClr>
                <a:srgbClr val="333399"/>
              </a:buClr>
              <a:buSzPct val="25000"/>
              <a:buFont typeface="Arimo"/>
              <a:buNone/>
            </a:pPr>
            <a:r>
              <a:t/>
            </a:r>
            <a:endParaRPr b="1" i="0" sz="400" u="none" cap="none" strike="noStrike">
              <a:solidFill>
                <a:srgbClr val="3366FF"/>
              </a:solidFill>
              <a:latin typeface="Arimo"/>
              <a:ea typeface="Arimo"/>
              <a:cs typeface="Arimo"/>
              <a:sym typeface="Arimo"/>
            </a:endParaRPr>
          </a:p>
          <a:p>
            <a:pPr indent="-342900" lvl="0" marL="342900" marR="0" rtl="0" algn="l">
              <a:lnSpc>
                <a:spcPct val="100000"/>
              </a:lnSpc>
              <a:spcBef>
                <a:spcPts val="0"/>
              </a:spcBef>
              <a:spcAft>
                <a:spcPts val="0"/>
              </a:spcAft>
              <a:buClr>
                <a:srgbClr val="333399"/>
              </a:buClr>
              <a:buSzPct val="25000"/>
              <a:buFont typeface="Arimo"/>
              <a:buNone/>
            </a:pPr>
            <a:r>
              <a:t/>
            </a:r>
            <a:endParaRPr b="1" i="0" sz="400" u="none" cap="none" strike="noStrike">
              <a:solidFill>
                <a:srgbClr val="3366FF"/>
              </a:solidFill>
              <a:latin typeface="Arimo"/>
              <a:ea typeface="Arimo"/>
              <a:cs typeface="Arimo"/>
              <a:sym typeface="Arimo"/>
            </a:endParaRPr>
          </a:p>
          <a:p>
            <a:pPr indent="-342900" lvl="0" marL="342900" marR="0" rtl="0" algn="l">
              <a:lnSpc>
                <a:spcPct val="100000"/>
              </a:lnSpc>
              <a:spcBef>
                <a:spcPts val="0"/>
              </a:spcBef>
              <a:spcAft>
                <a:spcPts val="0"/>
              </a:spcAft>
              <a:buClr>
                <a:schemeClr val="dk1"/>
              </a:buClr>
              <a:buSzPct val="25000"/>
              <a:buFont typeface="Arimo"/>
              <a:buNone/>
            </a:pPr>
            <a:r>
              <a:rPr b="0" i="0" lang="en-US" sz="500" u="none" cap="none" strike="noStrike">
                <a:solidFill>
                  <a:schemeClr val="dk1"/>
                </a:solidFill>
                <a:latin typeface="Arimo"/>
                <a:ea typeface="Arimo"/>
                <a:cs typeface="Arimo"/>
                <a:sym typeface="Arimo"/>
              </a:rPr>
              <a:t>	</a:t>
            </a:r>
          </a:p>
          <a:p>
            <a:pPr indent="-342900" lvl="0" marL="342900" marR="0" rtl="0" algn="l">
              <a:lnSpc>
                <a:spcPct val="100000"/>
              </a:lnSpc>
              <a:spcBef>
                <a:spcPts val="100"/>
              </a:spcBef>
              <a:spcAft>
                <a:spcPts val="0"/>
              </a:spcAft>
              <a:buClr>
                <a:srgbClr val="333399"/>
              </a:buClr>
              <a:buSzPct val="100000"/>
              <a:buFont typeface="Arimo"/>
              <a:buNone/>
            </a:pPr>
            <a:r>
              <a:t/>
            </a:r>
            <a:endParaRPr b="0" i="0" sz="500" u="none" cap="none" strike="noStrike">
              <a:solidFill>
                <a:schemeClr val="dk1"/>
              </a:solidFill>
              <a:latin typeface="Arimo"/>
              <a:ea typeface="Arimo"/>
              <a:cs typeface="Arimo"/>
              <a:sym typeface="Arimo"/>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1" name="Shape 341"/>
        <p:cNvGrpSpPr/>
        <p:nvPr/>
      </p:nvGrpSpPr>
      <p:grpSpPr>
        <a:xfrm>
          <a:off x="0" y="0"/>
          <a:ext cx="0" cy="0"/>
          <a:chOff x="0" y="0"/>
          <a:chExt cx="0" cy="0"/>
        </a:xfrm>
      </p:grpSpPr>
      <p:sp>
        <p:nvSpPr>
          <p:cNvPr id="342" name="Shape 342"/>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43" name="Shape 34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44" name="Shape 34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Validating the DFD</a:t>
            </a:r>
          </a:p>
        </p:txBody>
      </p:sp>
      <p:sp>
        <p:nvSpPr>
          <p:cNvPr id="345" name="Shape 345"/>
          <p:cNvSpPr txBox="1"/>
          <p:nvPr>
            <p:ph idx="1" type="body"/>
          </p:nvPr>
        </p:nvSpPr>
        <p:spPr>
          <a:xfrm>
            <a:off x="571500" y="1600200"/>
            <a:ext cx="8001000"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Semantics errors – diagram conveys correct meaning</a:t>
            </a:r>
          </a:p>
          <a:p>
            <a:pPr indent="-285750" lvl="1" marL="74295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Assure accuracy of DFD relative to actual/desired business processes</a:t>
            </a:r>
          </a:p>
          <a:p>
            <a:pPr indent="-342900" lvl="0" marL="34290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To verify correct representation, use</a:t>
            </a:r>
          </a:p>
          <a:p>
            <a:pPr indent="-285750" lvl="1" marL="742950" marR="0" rtl="0" algn="l">
              <a:lnSpc>
                <a:spcPct val="9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User walkthroughs</a:t>
            </a:r>
          </a:p>
          <a:p>
            <a:pPr indent="-285750" lvl="1" marL="742950" marR="0" rtl="0" algn="l">
              <a:lnSpc>
                <a:spcPct val="9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Role-play processes</a:t>
            </a:r>
          </a:p>
          <a:p>
            <a:pPr indent="-342900" lvl="0" marL="34290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Examine lowest level DFDs to ensure consistent decomposition</a:t>
            </a:r>
          </a:p>
          <a:p>
            <a:pPr indent="-342900" lvl="0" marL="34290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Examine names carefully to ensure consistent use of terms</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9" name="Shape 349"/>
        <p:cNvGrpSpPr/>
        <p:nvPr/>
      </p:nvGrpSpPr>
      <p:grpSpPr>
        <a:xfrm>
          <a:off x="0" y="0"/>
          <a:ext cx="0" cy="0"/>
          <a:chOff x="0" y="0"/>
          <a:chExt cx="0" cy="0"/>
        </a:xfrm>
      </p:grpSpPr>
      <p:sp>
        <p:nvSpPr>
          <p:cNvPr id="350" name="Shape 350"/>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51" name="Shape 35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52" name="Shape 35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A Quick Review of Decomposition for CD Selections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6" name="Shape 356"/>
        <p:cNvGrpSpPr/>
        <p:nvPr/>
      </p:nvGrpSpPr>
      <p:grpSpPr>
        <a:xfrm>
          <a:off x="0" y="0"/>
          <a:ext cx="0" cy="0"/>
          <a:chOff x="0" y="0"/>
          <a:chExt cx="0" cy="0"/>
        </a:xfrm>
      </p:grpSpPr>
      <p:sp>
        <p:nvSpPr>
          <p:cNvPr id="357" name="Shape 357"/>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58" name="Shape 35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59" name="Shape 35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Context Diagram for CD Selections Internet Sales System</a:t>
            </a:r>
          </a:p>
        </p:txBody>
      </p:sp>
      <p:pic>
        <p:nvPicPr>
          <p:cNvPr id="360" name="Shape 360"/>
          <p:cNvPicPr preferRelativeResize="0"/>
          <p:nvPr/>
        </p:nvPicPr>
        <p:blipFill rotWithShape="1">
          <a:blip r:embed="rId3">
            <a:alphaModFix/>
          </a:blip>
          <a:srcRect b="29230" l="17646" r="16666" t="29230"/>
          <a:stretch/>
        </p:blipFill>
        <p:spPr>
          <a:xfrm>
            <a:off x="685800" y="2209800"/>
            <a:ext cx="7772400" cy="3809999"/>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4" name="Shape 364"/>
        <p:cNvGrpSpPr/>
        <p:nvPr/>
      </p:nvGrpSpPr>
      <p:grpSpPr>
        <a:xfrm>
          <a:off x="0" y="0"/>
          <a:ext cx="0" cy="0"/>
          <a:chOff x="0" y="0"/>
          <a:chExt cx="0" cy="0"/>
        </a:xfrm>
      </p:grpSpPr>
      <p:sp>
        <p:nvSpPr>
          <p:cNvPr id="365" name="Shape 365"/>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66" name="Shape 36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67" name="Shape 36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Level 0 DFD for CD Selections Internet System</a:t>
            </a:r>
          </a:p>
        </p:txBody>
      </p:sp>
      <p:pic>
        <p:nvPicPr>
          <p:cNvPr id="368" name="Shape 368"/>
          <p:cNvPicPr preferRelativeResize="0"/>
          <p:nvPr/>
        </p:nvPicPr>
        <p:blipFill rotWithShape="1">
          <a:blip r:embed="rId3">
            <a:alphaModFix/>
          </a:blip>
          <a:srcRect b="18181" l="10784" r="9802" t="17424"/>
          <a:stretch/>
        </p:blipFill>
        <p:spPr>
          <a:xfrm>
            <a:off x="990600" y="1676400"/>
            <a:ext cx="7315200" cy="4648199"/>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2" name="Shape 372"/>
        <p:cNvGrpSpPr/>
        <p:nvPr/>
      </p:nvGrpSpPr>
      <p:grpSpPr>
        <a:xfrm>
          <a:off x="0" y="0"/>
          <a:ext cx="0" cy="0"/>
          <a:chOff x="0" y="0"/>
          <a:chExt cx="0" cy="0"/>
        </a:xfrm>
      </p:grpSpPr>
      <p:sp>
        <p:nvSpPr>
          <p:cNvPr id="373" name="Shape 373"/>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74" name="Shape 37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75" name="Shape 375"/>
          <p:cNvSpPr txBox="1"/>
          <p:nvPr>
            <p:ph type="title"/>
          </p:nvPr>
        </p:nvSpPr>
        <p:spPr>
          <a:xfrm>
            <a:off x="381000" y="304800"/>
            <a:ext cx="7962899"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200" u="none" cap="none" strike="noStrike">
                <a:solidFill>
                  <a:srgbClr val="333399"/>
                </a:solidFill>
                <a:latin typeface="Arimo"/>
                <a:ea typeface="Arimo"/>
                <a:cs typeface="Arimo"/>
                <a:sym typeface="Arimo"/>
              </a:rPr>
              <a:t>Level 1 DFD for CD Selections Process 1: Take Requests</a:t>
            </a:r>
          </a:p>
        </p:txBody>
      </p:sp>
      <p:pic>
        <p:nvPicPr>
          <p:cNvPr id="376" name="Shape 376"/>
          <p:cNvPicPr preferRelativeResize="0"/>
          <p:nvPr/>
        </p:nvPicPr>
        <p:blipFill rotWithShape="1">
          <a:blip r:embed="rId3">
            <a:alphaModFix/>
          </a:blip>
          <a:srcRect b="21968" l="15685" r="14706" t="21968"/>
          <a:stretch/>
        </p:blipFill>
        <p:spPr>
          <a:xfrm>
            <a:off x="1219200" y="1676400"/>
            <a:ext cx="7162799" cy="449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7" name="Shape 67"/>
        <p:cNvGrpSpPr/>
        <p:nvPr/>
      </p:nvGrpSpPr>
      <p:grpSpPr>
        <a:xfrm>
          <a:off x="0" y="0"/>
          <a:ext cx="0" cy="0"/>
          <a:chOff x="0" y="0"/>
          <a:chExt cx="0" cy="0"/>
        </a:xfrm>
      </p:grpSpPr>
      <p:sp>
        <p:nvSpPr>
          <p:cNvPr id="68" name="Shape 68"/>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69" name="Shape 6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70" name="Shape 7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Key Definitions</a:t>
            </a:r>
          </a:p>
        </p:txBody>
      </p:sp>
      <p:sp>
        <p:nvSpPr>
          <p:cNvPr id="71" name="Shape 7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CC0000"/>
              </a:buClr>
              <a:buSzPct val="100000"/>
              <a:buFont typeface="Arimo"/>
              <a:buChar char="•"/>
            </a:pPr>
            <a:r>
              <a:rPr b="1" i="1" lang="en-US" sz="3600" u="none" cap="none" strike="noStrike">
                <a:solidFill>
                  <a:srgbClr val="CC0000"/>
                </a:solidFill>
                <a:latin typeface="Arimo"/>
                <a:ea typeface="Arimo"/>
                <a:cs typeface="Arimo"/>
                <a:sym typeface="Arimo"/>
              </a:rPr>
              <a:t>Logical</a:t>
            </a:r>
            <a:r>
              <a:rPr b="0" i="1" lang="en-US" sz="3600" u="none" cap="none" strike="noStrike">
                <a:solidFill>
                  <a:srgbClr val="CC0000"/>
                </a:solidFill>
                <a:latin typeface="Arimo"/>
                <a:ea typeface="Arimo"/>
                <a:cs typeface="Arimo"/>
                <a:sym typeface="Arimo"/>
              </a:rPr>
              <a:t> </a:t>
            </a:r>
            <a:r>
              <a:rPr b="0" i="0" lang="en-US" sz="3600" u="none" cap="none" strike="noStrike">
                <a:solidFill>
                  <a:srgbClr val="333399"/>
                </a:solidFill>
                <a:latin typeface="Arimo"/>
                <a:ea typeface="Arimo"/>
                <a:cs typeface="Arimo"/>
                <a:sym typeface="Arimo"/>
              </a:rPr>
              <a:t>process models describe processes without suggesting how they are conducted</a:t>
            </a:r>
          </a:p>
          <a:p>
            <a:pPr indent="-342900" lvl="0" marL="342900" marR="0" rtl="0" algn="l">
              <a:lnSpc>
                <a:spcPct val="100000"/>
              </a:lnSpc>
              <a:spcBef>
                <a:spcPts val="720"/>
              </a:spcBef>
              <a:spcAft>
                <a:spcPts val="0"/>
              </a:spcAft>
              <a:buClr>
                <a:srgbClr val="CC0000"/>
              </a:buClr>
              <a:buSzPct val="100000"/>
              <a:buFont typeface="Arimo"/>
              <a:buChar char="•"/>
            </a:pPr>
            <a:r>
              <a:rPr b="1" i="1" lang="en-US" sz="3600" u="none" cap="none" strike="noStrike">
                <a:solidFill>
                  <a:srgbClr val="CC0000"/>
                </a:solidFill>
                <a:latin typeface="Arimo"/>
                <a:ea typeface="Arimo"/>
                <a:cs typeface="Arimo"/>
                <a:sym typeface="Arimo"/>
              </a:rPr>
              <a:t>Physical </a:t>
            </a:r>
            <a:r>
              <a:rPr b="0" i="0" lang="en-US" sz="3600" u="none" cap="none" strike="noStrike">
                <a:solidFill>
                  <a:srgbClr val="333399"/>
                </a:solidFill>
                <a:latin typeface="Arimo"/>
                <a:ea typeface="Arimo"/>
                <a:cs typeface="Arimo"/>
                <a:sym typeface="Arimo"/>
              </a:rPr>
              <a:t>process models provide information that is needed to build the system</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0" name="Shape 380"/>
        <p:cNvGrpSpPr/>
        <p:nvPr/>
      </p:nvGrpSpPr>
      <p:grpSpPr>
        <a:xfrm>
          <a:off x="0" y="0"/>
          <a:ext cx="0" cy="0"/>
          <a:chOff x="0" y="0"/>
          <a:chExt cx="0" cy="0"/>
        </a:xfrm>
      </p:grpSpPr>
      <p:sp>
        <p:nvSpPr>
          <p:cNvPr id="381" name="Shape 38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82" name="Shape 38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83" name="Shape 38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Summary</a:t>
            </a:r>
          </a:p>
        </p:txBody>
      </p:sp>
      <p:sp>
        <p:nvSpPr>
          <p:cNvPr id="384" name="Shape 38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3000" u="none" cap="none" strike="noStrike">
                <a:solidFill>
                  <a:srgbClr val="333399"/>
                </a:solidFill>
                <a:latin typeface="Arimo"/>
                <a:ea typeface="Arimo"/>
                <a:cs typeface="Arimo"/>
                <a:sym typeface="Arimo"/>
              </a:rPr>
              <a:t>The Data Flow Diagram (DFD) is an essential tool for creating formal descriptions of business processes.</a:t>
            </a:r>
          </a:p>
          <a:p>
            <a:pPr indent="-342900" lvl="0" marL="342900" marR="0" rtl="0" algn="l">
              <a:lnSpc>
                <a:spcPct val="100000"/>
              </a:lnSpc>
              <a:spcBef>
                <a:spcPts val="600"/>
              </a:spcBef>
              <a:spcAft>
                <a:spcPts val="0"/>
              </a:spcAft>
              <a:buClr>
                <a:srgbClr val="333399"/>
              </a:buClr>
              <a:buSzPct val="100000"/>
              <a:buFont typeface="Arimo"/>
              <a:buChar char="•"/>
            </a:pPr>
            <a:r>
              <a:rPr b="0" i="0" lang="en-US" sz="3000" u="none" cap="none" strike="noStrike">
                <a:solidFill>
                  <a:srgbClr val="333399"/>
                </a:solidFill>
                <a:latin typeface="Arimo"/>
                <a:ea typeface="Arimo"/>
                <a:cs typeface="Arimo"/>
                <a:sym typeface="Arimo"/>
              </a:rPr>
              <a:t>Use cases record the input, transformation, and output of business processes and are the basis for process models.</a:t>
            </a:r>
          </a:p>
          <a:p>
            <a:pPr indent="-342900" lvl="0" marL="342900" marR="0" rtl="0" algn="l">
              <a:lnSpc>
                <a:spcPct val="100000"/>
              </a:lnSpc>
              <a:spcBef>
                <a:spcPts val="600"/>
              </a:spcBef>
              <a:spcAft>
                <a:spcPts val="0"/>
              </a:spcAft>
              <a:buClr>
                <a:srgbClr val="333399"/>
              </a:buClr>
              <a:buSzPct val="100000"/>
              <a:buFont typeface="Arimo"/>
              <a:buChar char="•"/>
            </a:pPr>
            <a:r>
              <a:rPr b="0" i="0" lang="en-US" sz="3000" u="none" cap="none" strike="noStrike">
                <a:solidFill>
                  <a:srgbClr val="333399"/>
                </a:solidFill>
                <a:latin typeface="Arimo"/>
                <a:ea typeface="Arimo"/>
                <a:cs typeface="Arimo"/>
                <a:sym typeface="Arimo"/>
              </a:rPr>
              <a:t>Eliciting use cases and modeling business processes are critically important skills for the systems analyst to master.</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9" name="Shape 389"/>
        <p:cNvGrpSpPr/>
        <p:nvPr/>
      </p:nvGrpSpPr>
      <p:grpSpPr>
        <a:xfrm>
          <a:off x="0" y="0"/>
          <a:ext cx="0" cy="0"/>
          <a:chOff x="0" y="0"/>
          <a:chExt cx="0" cy="0"/>
        </a:xfrm>
      </p:grpSpPr>
      <p:sp>
        <p:nvSpPr>
          <p:cNvPr id="390" name="Shape 390"/>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91" name="Shape 39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92" name="Shape 39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0" i="0" lang="en-US" sz="3200" u="none" cap="none" strike="noStrike">
                <a:solidFill>
                  <a:srgbClr val="333399"/>
                </a:solidFill>
                <a:latin typeface="Arimo"/>
                <a:ea typeface="Arimo"/>
                <a:cs typeface="Arimo"/>
                <a:sym typeface="Arimo"/>
              </a:rPr>
              <a:t>Copyright © 2009 John Wiley &amp; Sons, Inc.</a:t>
            </a:r>
          </a:p>
        </p:txBody>
      </p:sp>
      <p:sp>
        <p:nvSpPr>
          <p:cNvPr id="393" name="Shape 39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Request for further information should be addressed to the Permissions Department, John Wiley &amp; Sons, Inc.  </a:t>
            </a:r>
          </a:p>
          <a:p>
            <a:pPr indent="-342900" lvl="0" marL="34290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The purchaser may make back-up copies for his/her own use only and not for redistribution or resale.  </a:t>
            </a:r>
          </a:p>
          <a:p>
            <a:pPr indent="-342900" lvl="0" marL="342900" marR="0" rtl="0" algn="l">
              <a:lnSpc>
                <a:spcPct val="100000"/>
              </a:lnSpc>
              <a:spcBef>
                <a:spcPts val="480"/>
              </a:spcBef>
              <a:spcAft>
                <a:spcPts val="0"/>
              </a:spcAft>
              <a:buClr>
                <a:srgbClr val="333399"/>
              </a:buClr>
              <a:buSzPct val="100000"/>
              <a:buFont typeface="Arimo"/>
              <a:buChar char="•"/>
            </a:pPr>
            <a:r>
              <a:rPr b="0" i="0" lang="en-US" sz="2400" u="none" cap="none" strike="noStrike">
                <a:solidFill>
                  <a:srgbClr val="333399"/>
                </a:solidFill>
                <a:latin typeface="Arimo"/>
                <a:ea typeface="Arimo"/>
                <a:cs typeface="Arimo"/>
                <a:sym typeface="Arimo"/>
              </a:rPr>
              <a:t>The Publisher assumes no responsibility for errors, omissions, or damages, caused by the use of these programs or from the use of the information contained herein.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6" name="Shape 76"/>
        <p:cNvGrpSpPr/>
        <p:nvPr/>
      </p:nvGrpSpPr>
      <p:grpSpPr>
        <a:xfrm>
          <a:off x="0" y="0"/>
          <a:ext cx="0" cy="0"/>
          <a:chOff x="0" y="0"/>
          <a:chExt cx="0" cy="0"/>
        </a:xfrm>
      </p:grpSpPr>
      <p:sp>
        <p:nvSpPr>
          <p:cNvPr id="77" name="Shape 77"/>
          <p:cNvSpPr txBox="1"/>
          <p:nvPr>
            <p:ph type="ctrTitle"/>
          </p:nvPr>
        </p:nvSpPr>
        <p:spPr>
          <a:xfrm>
            <a:off x="685800" y="1600200"/>
            <a:ext cx="77724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333399"/>
              </a:buClr>
              <a:buSzPct val="25000"/>
              <a:buFont typeface="Arimo"/>
              <a:buNone/>
            </a:pPr>
            <a:r>
              <a:rPr b="1" i="0" lang="en-US" sz="4000" u="none" cap="none" strike="noStrike">
                <a:solidFill>
                  <a:srgbClr val="333399"/>
                </a:solidFill>
                <a:latin typeface="Arimo"/>
                <a:ea typeface="Arimo"/>
                <a:cs typeface="Arimo"/>
                <a:sym typeface="Arimo"/>
              </a:rPr>
              <a:t>DATA FLOW DIAGRAMS (DFD)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1" name="Shape 81"/>
        <p:cNvGrpSpPr/>
        <p:nvPr/>
      </p:nvGrpSpPr>
      <p:grpSpPr>
        <a:xfrm>
          <a:off x="0" y="0"/>
          <a:ext cx="0" cy="0"/>
          <a:chOff x="0" y="0"/>
          <a:chExt cx="0" cy="0"/>
        </a:xfrm>
      </p:grpSpPr>
      <p:sp>
        <p:nvSpPr>
          <p:cNvPr id="82" name="Shape 82"/>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83" name="Shape 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84" name="Shape 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Reading a DFD</a:t>
            </a:r>
          </a:p>
        </p:txBody>
      </p:sp>
      <p:sp>
        <p:nvSpPr>
          <p:cNvPr id="85" name="Shape 85"/>
          <p:cNvSpPr txBox="1"/>
          <p:nvPr/>
        </p:nvSpPr>
        <p:spPr>
          <a:xfrm>
            <a:off x="1736725" y="29289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86" name="Shape 86"/>
          <p:cNvPicPr preferRelativeResize="0"/>
          <p:nvPr/>
        </p:nvPicPr>
        <p:blipFill rotWithShape="1">
          <a:blip r:embed="rId3">
            <a:alphaModFix/>
          </a:blip>
          <a:srcRect b="28030" l="10784" r="8824" t="26514"/>
          <a:stretch/>
        </p:blipFill>
        <p:spPr>
          <a:xfrm>
            <a:off x="1524000" y="1600200"/>
            <a:ext cx="6248399" cy="4572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0" name="Shape 90"/>
        <p:cNvGrpSpPr/>
        <p:nvPr/>
      </p:nvGrpSpPr>
      <p:grpSpPr>
        <a:xfrm>
          <a:off x="0" y="0"/>
          <a:ext cx="0" cy="0"/>
          <a:chOff x="0" y="0"/>
          <a:chExt cx="0" cy="0"/>
        </a:xfrm>
      </p:grpSpPr>
      <p:sp>
        <p:nvSpPr>
          <p:cNvPr id="91" name="Shape 91"/>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92" name="Shape 9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93" name="Shape 9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Elements of a DFD</a:t>
            </a:r>
          </a:p>
        </p:txBody>
      </p:sp>
      <p:sp>
        <p:nvSpPr>
          <p:cNvPr id="94" name="Shape 9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99"/>
              </a:buClr>
              <a:buSzPct val="100000"/>
              <a:buFont typeface="Arimo"/>
              <a:buChar char="•"/>
            </a:pPr>
            <a:r>
              <a:rPr b="0" i="0" lang="en-US" sz="3600" u="none" cap="none" strike="noStrike">
                <a:solidFill>
                  <a:srgbClr val="333399"/>
                </a:solidFill>
                <a:latin typeface="Arimo"/>
                <a:ea typeface="Arimo"/>
                <a:cs typeface="Arimo"/>
                <a:sym typeface="Arimo"/>
              </a:rPr>
              <a:t>Process</a:t>
            </a:r>
          </a:p>
          <a:p>
            <a:pPr indent="-285750" lvl="1" marL="74295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An activity or function performed for a specific business reason</a:t>
            </a:r>
          </a:p>
          <a:p>
            <a:pPr indent="-285750" lvl="1" marL="74295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Manual or computerized</a:t>
            </a:r>
          </a:p>
          <a:p>
            <a:pPr indent="-342900" lvl="0" marL="342900" marR="0" rtl="0" algn="l">
              <a:lnSpc>
                <a:spcPct val="90000"/>
              </a:lnSpc>
              <a:spcBef>
                <a:spcPts val="720"/>
              </a:spcBef>
              <a:spcAft>
                <a:spcPts val="0"/>
              </a:spcAft>
              <a:buClr>
                <a:srgbClr val="333399"/>
              </a:buClr>
              <a:buSzPct val="100000"/>
              <a:buFont typeface="Arimo"/>
              <a:buChar char="•"/>
            </a:pPr>
            <a:r>
              <a:rPr b="0" i="0" lang="en-US" sz="3600" u="none" cap="none" strike="noStrike">
                <a:solidFill>
                  <a:srgbClr val="333399"/>
                </a:solidFill>
                <a:latin typeface="Arimo"/>
                <a:ea typeface="Arimo"/>
                <a:cs typeface="Arimo"/>
                <a:sym typeface="Arimo"/>
              </a:rPr>
              <a:t>Data flow</a:t>
            </a:r>
          </a:p>
          <a:p>
            <a:pPr indent="-285750" lvl="1" marL="74295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 single piece of data or a logical collection of data</a:t>
            </a:r>
          </a:p>
          <a:p>
            <a:pPr indent="-285750" lvl="1" marL="74295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Always starts or ends at a process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8" name="Shape 98"/>
        <p:cNvGrpSpPr/>
        <p:nvPr/>
      </p:nvGrpSpPr>
      <p:grpSpPr>
        <a:xfrm>
          <a:off x="0" y="0"/>
          <a:ext cx="0" cy="0"/>
          <a:chOff x="0" y="0"/>
          <a:chExt cx="0" cy="0"/>
        </a:xfrm>
      </p:grpSpPr>
      <p:sp>
        <p:nvSpPr>
          <p:cNvPr id="99" name="Shape 99"/>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00" name="Shape 10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01" name="Shape 10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DFD Elements</a:t>
            </a:r>
          </a:p>
        </p:txBody>
      </p:sp>
      <p:sp>
        <p:nvSpPr>
          <p:cNvPr id="102" name="Shape 10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Data Store</a:t>
            </a:r>
          </a:p>
          <a:p>
            <a:pPr indent="-285750" lvl="1" marL="74295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A collection of data that is stored in some way</a:t>
            </a:r>
          </a:p>
          <a:p>
            <a:pPr indent="-285750" lvl="1" marL="74295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Data flowing out is retrieved from the data store</a:t>
            </a:r>
          </a:p>
          <a:p>
            <a:pPr indent="-285750" lvl="1" marL="74295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Data flowing in updates or is added to the data store</a:t>
            </a:r>
          </a:p>
          <a:p>
            <a:pPr indent="-342900" lvl="0" marL="342900" marR="0" rtl="0" algn="l">
              <a:lnSpc>
                <a:spcPct val="90000"/>
              </a:lnSpc>
              <a:spcBef>
                <a:spcPts val="640"/>
              </a:spcBef>
              <a:spcAft>
                <a:spcPts val="0"/>
              </a:spcAft>
              <a:buClr>
                <a:srgbClr val="333399"/>
              </a:buClr>
              <a:buSzPct val="100000"/>
              <a:buFont typeface="Arimo"/>
              <a:buChar char="•"/>
            </a:pPr>
            <a:r>
              <a:rPr b="0" i="0" lang="en-US" sz="3200" u="none" cap="none" strike="noStrike">
                <a:solidFill>
                  <a:srgbClr val="333399"/>
                </a:solidFill>
                <a:latin typeface="Arimo"/>
                <a:ea typeface="Arimo"/>
                <a:cs typeface="Arimo"/>
                <a:sym typeface="Arimo"/>
              </a:rPr>
              <a:t>External entity</a:t>
            </a:r>
          </a:p>
          <a:p>
            <a:pPr indent="-285750" lvl="1" marL="742950" marR="0" rtl="0" algn="l">
              <a:lnSpc>
                <a:spcPct val="90000"/>
              </a:lnSpc>
              <a:spcBef>
                <a:spcPts val="560"/>
              </a:spcBef>
              <a:spcAft>
                <a:spcPts val="0"/>
              </a:spcAft>
              <a:buClr>
                <a:srgbClr val="333399"/>
              </a:buClr>
              <a:buSzPct val="100000"/>
              <a:buFont typeface="Arimo"/>
              <a:buChar char="•"/>
            </a:pPr>
            <a:r>
              <a:rPr b="0" i="0" lang="en-US" sz="2800" u="none" cap="none" strike="noStrike">
                <a:solidFill>
                  <a:srgbClr val="333399"/>
                </a:solidFill>
                <a:latin typeface="Arimo"/>
                <a:ea typeface="Arimo"/>
                <a:cs typeface="Arimo"/>
                <a:sym typeface="Arimo"/>
              </a:rPr>
              <a:t>A person, organization, or system that is </a:t>
            </a:r>
            <a:r>
              <a:rPr b="1" i="0" lang="en-US" sz="2800" u="none" cap="none" strike="noStrike">
                <a:solidFill>
                  <a:srgbClr val="3366FF"/>
                </a:solidFill>
                <a:latin typeface="Arimo"/>
                <a:ea typeface="Arimo"/>
                <a:cs typeface="Arimo"/>
                <a:sym typeface="Arimo"/>
              </a:rPr>
              <a:t>external</a:t>
            </a:r>
            <a:r>
              <a:rPr b="0" i="0" lang="en-US" sz="2800" u="none" cap="none" strike="noStrike">
                <a:solidFill>
                  <a:srgbClr val="333399"/>
                </a:solidFill>
                <a:latin typeface="Arimo"/>
                <a:ea typeface="Arimo"/>
                <a:cs typeface="Arimo"/>
                <a:sym typeface="Arimo"/>
              </a:rPr>
              <a:t> to the system but interacts with it.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6" name="Shape 106"/>
        <p:cNvGrpSpPr/>
        <p:nvPr/>
      </p:nvGrpSpPr>
      <p:grpSpPr>
        <a:xfrm>
          <a:off x="0" y="0"/>
          <a:ext cx="0" cy="0"/>
          <a:chOff x="0" y="0"/>
          <a:chExt cx="0" cy="0"/>
        </a:xfrm>
      </p:grpSpPr>
      <p:sp>
        <p:nvSpPr>
          <p:cNvPr id="107" name="Shape 107"/>
          <p:cNvSpPr txBox="1"/>
          <p:nvPr>
            <p:ph idx="11" type="ftr"/>
          </p:nvPr>
        </p:nvSpPr>
        <p:spPr>
          <a:xfrm>
            <a:off x="22860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108" name="Shape 10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09" name="Shape 10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333399"/>
              </a:buClr>
              <a:buSzPct val="25000"/>
              <a:buFont typeface="Arimo"/>
              <a:buNone/>
            </a:pPr>
            <a:r>
              <a:rPr b="1" i="0" lang="en-US" sz="3600" u="none" cap="none" strike="noStrike">
                <a:solidFill>
                  <a:srgbClr val="333399"/>
                </a:solidFill>
                <a:latin typeface="Arimo"/>
                <a:ea typeface="Arimo"/>
                <a:cs typeface="Arimo"/>
                <a:sym typeface="Arimo"/>
              </a:rPr>
              <a:t>Naming and Drawing DFD Elements</a:t>
            </a:r>
          </a:p>
        </p:txBody>
      </p:sp>
      <p:pic>
        <p:nvPicPr>
          <p:cNvPr id="110" name="Shape 110"/>
          <p:cNvPicPr preferRelativeResize="0"/>
          <p:nvPr/>
        </p:nvPicPr>
        <p:blipFill rotWithShape="1">
          <a:blip r:embed="rId3">
            <a:alphaModFix/>
          </a:blip>
          <a:srcRect b="0" l="0" r="0" t="0"/>
          <a:stretch/>
        </p:blipFill>
        <p:spPr>
          <a:xfrm>
            <a:off x="2133600" y="1600200"/>
            <a:ext cx="6369049" cy="4618036"/>
          </a:xfrm>
          <a:prstGeom prst="rect">
            <a:avLst/>
          </a:prstGeom>
          <a:noFill/>
          <a:ln>
            <a:noFill/>
          </a:ln>
        </p:spPr>
      </p:pic>
      <p:grpSp>
        <p:nvGrpSpPr>
          <p:cNvPr id="111" name="Shape 111"/>
          <p:cNvGrpSpPr/>
          <p:nvPr/>
        </p:nvGrpSpPr>
        <p:grpSpPr>
          <a:xfrm>
            <a:off x="381000" y="2286000"/>
            <a:ext cx="1752599" cy="469899"/>
            <a:chOff x="381000" y="2286000"/>
            <a:chExt cx="1752599" cy="469899"/>
          </a:xfrm>
        </p:grpSpPr>
        <p:sp>
          <p:nvSpPr>
            <p:cNvPr id="112" name="Shape 112"/>
            <p:cNvSpPr txBox="1"/>
            <p:nvPr/>
          </p:nvSpPr>
          <p:spPr>
            <a:xfrm>
              <a:off x="381000" y="2286000"/>
              <a:ext cx="1101725"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Process</a:t>
              </a:r>
            </a:p>
          </p:txBody>
        </p:sp>
        <p:cxnSp>
          <p:nvCxnSpPr>
            <p:cNvPr id="113" name="Shape 113"/>
            <p:cNvCxnSpPr/>
            <p:nvPr/>
          </p:nvCxnSpPr>
          <p:spPr>
            <a:xfrm>
              <a:off x="1524000" y="2514600"/>
              <a:ext cx="6095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14" name="Shape 114"/>
          <p:cNvGrpSpPr/>
          <p:nvPr/>
        </p:nvGrpSpPr>
        <p:grpSpPr>
          <a:xfrm>
            <a:off x="152400" y="3352800"/>
            <a:ext cx="1981199" cy="469899"/>
            <a:chOff x="152400" y="3352800"/>
            <a:chExt cx="1981199" cy="469899"/>
          </a:xfrm>
        </p:grpSpPr>
        <p:sp>
          <p:nvSpPr>
            <p:cNvPr id="115" name="Shape 115"/>
            <p:cNvSpPr txBox="1"/>
            <p:nvPr/>
          </p:nvSpPr>
          <p:spPr>
            <a:xfrm>
              <a:off x="152400" y="3352800"/>
              <a:ext cx="1371599"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Data flow</a:t>
              </a:r>
            </a:p>
          </p:txBody>
        </p:sp>
        <p:cxnSp>
          <p:nvCxnSpPr>
            <p:cNvPr id="116" name="Shape 116"/>
            <p:cNvCxnSpPr/>
            <p:nvPr/>
          </p:nvCxnSpPr>
          <p:spPr>
            <a:xfrm>
              <a:off x="1524000" y="3581400"/>
              <a:ext cx="6095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17" name="Shape 117"/>
          <p:cNvGrpSpPr/>
          <p:nvPr/>
        </p:nvGrpSpPr>
        <p:grpSpPr>
          <a:xfrm>
            <a:off x="152400" y="4419600"/>
            <a:ext cx="1981199" cy="469899"/>
            <a:chOff x="152400" y="4419600"/>
            <a:chExt cx="1981199" cy="469899"/>
          </a:xfrm>
        </p:grpSpPr>
        <p:sp>
          <p:nvSpPr>
            <p:cNvPr id="118" name="Shape 118"/>
            <p:cNvSpPr txBox="1"/>
            <p:nvPr/>
          </p:nvSpPr>
          <p:spPr>
            <a:xfrm>
              <a:off x="152400" y="4419600"/>
              <a:ext cx="1428749" cy="469899"/>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Data store</a:t>
              </a:r>
            </a:p>
          </p:txBody>
        </p:sp>
        <p:cxnSp>
          <p:nvCxnSpPr>
            <p:cNvPr id="119" name="Shape 119"/>
            <p:cNvCxnSpPr/>
            <p:nvPr/>
          </p:nvCxnSpPr>
          <p:spPr>
            <a:xfrm>
              <a:off x="1600200" y="4648200"/>
              <a:ext cx="533399" cy="0"/>
            </a:xfrm>
            <a:prstGeom prst="straightConnector1">
              <a:avLst/>
            </a:prstGeom>
            <a:noFill/>
            <a:ln cap="rnd" cmpd="sng" w="76200">
              <a:solidFill>
                <a:srgbClr val="CC0000"/>
              </a:solidFill>
              <a:prstDash val="solid"/>
              <a:miter/>
              <a:headEnd len="med" w="med" type="none"/>
              <a:tailEnd len="med" w="med" type="triangle"/>
            </a:ln>
          </p:spPr>
        </p:cxnSp>
      </p:grpSp>
      <p:grpSp>
        <p:nvGrpSpPr>
          <p:cNvPr id="120" name="Shape 120"/>
          <p:cNvGrpSpPr/>
          <p:nvPr/>
        </p:nvGrpSpPr>
        <p:grpSpPr>
          <a:xfrm>
            <a:off x="304800" y="5334000"/>
            <a:ext cx="1828799" cy="835025"/>
            <a:chOff x="304800" y="5334000"/>
            <a:chExt cx="1828799" cy="835025"/>
          </a:xfrm>
        </p:grpSpPr>
        <p:sp>
          <p:nvSpPr>
            <p:cNvPr id="121" name="Shape 121"/>
            <p:cNvSpPr txBox="1"/>
            <p:nvPr/>
          </p:nvSpPr>
          <p:spPr>
            <a:xfrm>
              <a:off x="304800" y="5334000"/>
              <a:ext cx="1203324" cy="835025"/>
            </a:xfrm>
            <a:prstGeom prst="rect">
              <a:avLst/>
            </a:prstGeom>
            <a:noFill/>
            <a:ln cap="rnd" cmpd="sng" w="12700">
              <a:solidFill>
                <a:srgbClr val="CC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External</a:t>
              </a:r>
            </a:p>
            <a:p>
              <a:pPr indent="0" lvl="0" marL="0" marR="0" rtl="0" algn="l">
                <a:lnSpc>
                  <a:spcPct val="100000"/>
                </a:lnSpc>
                <a:spcBef>
                  <a:spcPts val="0"/>
                </a:spcBef>
                <a:spcAft>
                  <a:spcPts val="0"/>
                </a:spcAft>
                <a:buClr>
                  <a:srgbClr val="CC0000"/>
                </a:buClr>
                <a:buSzPct val="25000"/>
                <a:buFont typeface="Garamond"/>
                <a:buNone/>
              </a:pPr>
              <a:r>
                <a:rPr b="0" i="0" lang="en-US" sz="2400" u="none" cap="none" strike="noStrike">
                  <a:solidFill>
                    <a:srgbClr val="CC0000"/>
                  </a:solidFill>
                  <a:latin typeface="Garamond"/>
                  <a:ea typeface="Garamond"/>
                  <a:cs typeface="Garamond"/>
                  <a:sym typeface="Garamond"/>
                </a:rPr>
                <a:t>entity</a:t>
              </a:r>
            </a:p>
          </p:txBody>
        </p:sp>
        <p:cxnSp>
          <p:nvCxnSpPr>
            <p:cNvPr id="122" name="Shape 122"/>
            <p:cNvCxnSpPr/>
            <p:nvPr/>
          </p:nvCxnSpPr>
          <p:spPr>
            <a:xfrm>
              <a:off x="1524000" y="5715000"/>
              <a:ext cx="609599" cy="0"/>
            </a:xfrm>
            <a:prstGeom prst="straightConnector1">
              <a:avLst/>
            </a:prstGeom>
            <a:noFill/>
            <a:ln cap="rnd" cmpd="sng" w="76200">
              <a:solidFill>
                <a:srgbClr val="CC0000"/>
              </a:solidFill>
              <a:prstDash val="solid"/>
              <a:miter/>
              <a:headEnd len="med" w="med" type="none"/>
              <a:tailEnd len="med" w="med" type="triangle"/>
            </a:ln>
          </p:spPr>
        </p:cxnSp>
      </p:grpSp>
    </p:spTree>
  </p:cSld>
  <p:clrMapOvr>
    <a:masterClrMapping/>
  </p:clrMapOvr>
</p:sld>
</file>

<file path=ppt/theme/theme1.xml><?xml version="1.0" encoding="utf-8"?>
<a:theme xmlns:a="http://schemas.openxmlformats.org/drawingml/2006/main" xmlns:r="http://schemas.openxmlformats.org/officeDocument/2006/relationships" name="Dennis PPT">
  <a:themeElements>
    <a:clrScheme name="Dennis PPT 1">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themeOverride>
</file>