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 id="2147483661" r:id="rId5"/>
    <p:sldMasterId id="2147483662" r:id="rId6"/>
    <p:sldMasterId id="2147483663" r:id="rId7"/>
    <p:sldMasterId id="2147483664" r:id="rId8"/>
    <p:sldMasterId id="214748366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29.xml" Type="http://schemas.openxmlformats.org/officeDocument/2006/relationships/slide" Id="rId39"/><Relationship Target="slides/slide28.xml" Type="http://schemas.openxmlformats.org/officeDocument/2006/relationships/slide" Id="rId38"/><Relationship Target="slides/slide27.xml" Type="http://schemas.openxmlformats.org/officeDocument/2006/relationships/slide" Id="rId37"/><Relationship Target="slides/slide9.xml" Type="http://schemas.openxmlformats.org/officeDocument/2006/relationships/slide" Id="rId19"/><Relationship Target="slides/slide26.xml" Type="http://schemas.openxmlformats.org/officeDocument/2006/relationships/slide" Id="rId36"/><Relationship Target="slides/slide8.xml" Type="http://schemas.openxmlformats.org/officeDocument/2006/relationships/slide" Id="rId18"/><Relationship Target="slides/slide7.xml" Type="http://schemas.openxmlformats.org/officeDocument/2006/relationships/slide" Id="rId17"/><Relationship Target="slides/slide6.xml" Type="http://schemas.openxmlformats.org/officeDocument/2006/relationships/slide" Id="rId16"/><Relationship Target="slides/slide5.xml" Type="http://schemas.openxmlformats.org/officeDocument/2006/relationships/slide" Id="rId15"/><Relationship Target="slides/slide4.xml" Type="http://schemas.openxmlformats.org/officeDocument/2006/relationships/slide" Id="rId14"/><Relationship Target="slides/slide20.xml" Type="http://schemas.openxmlformats.org/officeDocument/2006/relationships/slide" Id="rId30"/><Relationship Target="slides/slide2.xml" Type="http://schemas.openxmlformats.org/officeDocument/2006/relationships/slide" Id="rId12"/><Relationship Target="slides/slide21.xml" Type="http://schemas.openxmlformats.org/officeDocument/2006/relationships/slide" Id="rId31"/><Relationship Target="slides/slide3.xml" Type="http://schemas.openxmlformats.org/officeDocument/2006/relationships/slide" Id="rId13"/><Relationship Target="notesMasters/notesMaster1.xml" Type="http://schemas.openxmlformats.org/officeDocument/2006/relationships/notesMaster" Id="rId10"/><Relationship Target="slides/slide1.xml" Type="http://schemas.openxmlformats.org/officeDocument/2006/relationships/slide" Id="rId11"/><Relationship Target="slides/slide24.xml" Type="http://schemas.openxmlformats.org/officeDocument/2006/relationships/slide" Id="rId34"/><Relationship Target="slides/slide25.xml" Type="http://schemas.openxmlformats.org/officeDocument/2006/relationships/slide" Id="rId35"/><Relationship Target="slides/slide22.xml" Type="http://schemas.openxmlformats.org/officeDocument/2006/relationships/slide" Id="rId32"/><Relationship Target="slides/slide23.xml" Type="http://schemas.openxmlformats.org/officeDocument/2006/relationships/slide" Id="rId33"/><Relationship Target="slides/slide40.xml" Type="http://schemas.openxmlformats.org/officeDocument/2006/relationships/slide" Id="rId50"/><Relationship Target="slides/slide38.xml" Type="http://schemas.openxmlformats.org/officeDocument/2006/relationships/slide" Id="rId48"/><Relationship Target="slides/slide37.xml" Type="http://schemas.openxmlformats.org/officeDocument/2006/relationships/slide" Id="rId47"/><Relationship Target="slides/slide19.xml" Type="http://schemas.openxmlformats.org/officeDocument/2006/relationships/slide" Id="rId29"/><Relationship Target="slides/slide39.xml" Type="http://schemas.openxmlformats.org/officeDocument/2006/relationships/slide" Id="rId49"/><Relationship Target="slides/slide16.xml" Type="http://schemas.openxmlformats.org/officeDocument/2006/relationships/slide" Id="rId26"/><Relationship Target="slides/slide15.xml" Type="http://schemas.openxmlformats.org/officeDocument/2006/relationships/slide" Id="rId25"/><Relationship Target="slides/slide18.xml" Type="http://schemas.openxmlformats.org/officeDocument/2006/relationships/slide" Id="rId28"/><Relationship Target="slides/slide17.xml" Type="http://schemas.openxmlformats.org/officeDocument/2006/relationships/slide" Id="rId27"/><Relationship Target="presProps.xml" Type="http://schemas.openxmlformats.org/officeDocument/2006/relationships/presProps" Id="rId2"/><Relationship Target="slides/slide11.xml" Type="http://schemas.openxmlformats.org/officeDocument/2006/relationships/slide" Id="rId21"/><Relationship Target="slides/slide30.xml" Type="http://schemas.openxmlformats.org/officeDocument/2006/relationships/slide" Id="rId40"/><Relationship Target="theme/theme4.xml" Type="http://schemas.openxmlformats.org/officeDocument/2006/relationships/theme" Id="rId1"/><Relationship Target="slides/slide12.xml" Type="http://schemas.openxmlformats.org/officeDocument/2006/relationships/slide" Id="rId22"/><Relationship Target="slides/slide31.xml" Type="http://schemas.openxmlformats.org/officeDocument/2006/relationships/slide" Id="rId41"/><Relationship Target="slideMasters/slideMaster1.xml" Type="http://schemas.openxmlformats.org/officeDocument/2006/relationships/slideMaster" Id="rId4"/><Relationship Target="slides/slide13.xml" Type="http://schemas.openxmlformats.org/officeDocument/2006/relationships/slide" Id="rId23"/><Relationship Target="slides/slide32.xml" Type="http://schemas.openxmlformats.org/officeDocument/2006/relationships/slide" Id="rId42"/><Relationship Target="tableStyles.xml" Type="http://schemas.openxmlformats.org/officeDocument/2006/relationships/tableStyles" Id="rId3"/><Relationship Target="slides/slide14.xml" Type="http://schemas.openxmlformats.org/officeDocument/2006/relationships/slide" Id="rId24"/><Relationship Target="slides/slide33.xml" Type="http://schemas.openxmlformats.org/officeDocument/2006/relationships/slide" Id="rId43"/><Relationship Target="slides/slide34.xml" Type="http://schemas.openxmlformats.org/officeDocument/2006/relationships/slide" Id="rId44"/><Relationship Target="slides/slide35.xml" Type="http://schemas.openxmlformats.org/officeDocument/2006/relationships/slide" Id="rId45"/><Relationship Target="slides/slide36.xml" Type="http://schemas.openxmlformats.org/officeDocument/2006/relationships/slide" Id="rId46"/><Relationship Target="slides/slide10.xml" Type="http://schemas.openxmlformats.org/officeDocument/2006/relationships/slide" Id="rId20"/><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b" anchorCtr="0">
            <a:noAutofit/>
          </a:bodyPr>
          <a:lstStyle/>
          <a:p>
            <a:pPr lvl="0" indent="-8890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9" name="Shape 1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68" name="Shape 16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Analyzers – “Let others take the risks of innovating, &amp; we’ll imitate what works best”</a:t>
            </a:r>
          </a:p>
          <a:p>
            <a:pPr>
              <a:spcBef>
                <a:spcPts val="0"/>
              </a:spcBef>
              <a:buNone/>
            </a:pPr>
            <a:r>
              <a:t/>
            </a:r>
            <a:endParaRPr strike="noStrike" u="none" b="0" cap="none" baseline="0" sz="1800" i="0"/>
          </a:p>
        </p:txBody>
      </p:sp>
      <p:sp>
        <p:nvSpPr>
          <p:cNvPr id="169" name="Shape 16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76" name="Shape 17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Reactors – “Let’s wait until there’s a crisis, then we’ll react”</a:t>
            </a:r>
          </a:p>
          <a:p>
            <a:pPr>
              <a:spcBef>
                <a:spcPts val="0"/>
              </a:spcBef>
              <a:buNone/>
            </a:pPr>
            <a:r>
              <a:t/>
            </a:r>
            <a:endParaRPr strike="noStrike" u="none" b="0" cap="none" baseline="0" sz="1800" i="0"/>
          </a:p>
        </p:txBody>
      </p:sp>
      <p:sp>
        <p:nvSpPr>
          <p:cNvPr id="177" name="Shape 17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Calibri"/>
              <a:buNone/>
            </a:pPr>
            <a:r>
              <a:rPr strike="noStrike" u="none" b="0" cap="none" baseline="0" sz="1200" lang="en-US" i="0">
                <a:latin typeface="Calibri"/>
                <a:ea typeface="Calibri"/>
                <a:cs typeface="Calibri"/>
                <a:sym typeface="Calibri"/>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83" name="Shape 18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correct answer is “D” - defender </a:t>
            </a:r>
          </a:p>
          <a:p>
            <a:pPr algn="l" rtl="0" lvl="0" marR="0" indent="0" marL="0">
              <a:spcBef>
                <a:spcPts val="0"/>
              </a:spcBef>
              <a:buSzPct val="25000"/>
              <a:buFont typeface="Arial"/>
              <a:buNone/>
            </a:pPr>
            <a:r>
              <a:rPr strike="noStrike" u="none" b="0" cap="none" baseline="0" sz="1800" lang="en-US" i="0"/>
              <a:t>p. 134</a:t>
            </a:r>
          </a:p>
          <a:p>
            <a:pPr algn="l" rtl="0" lvl="0" marR="0" indent="0" marL="0">
              <a:spcBef>
                <a:spcPts val="0"/>
              </a:spcBef>
              <a:buFont typeface="Arial"/>
              <a:buNone/>
            </a:pPr>
            <a:r>
              <a:t/>
            </a:r>
            <a:endParaRPr strike="noStrike" u="none" b="0" cap="none" baseline="0" sz="1800" i="0"/>
          </a:p>
          <a:p>
            <a:pPr>
              <a:spcBef>
                <a:spcPts val="0"/>
              </a:spcBef>
              <a:buNone/>
            </a:pPr>
            <a:r>
              <a:t/>
            </a:r>
            <a:endParaRPr strike="noStrike" u="none" b="0" cap="none" baseline="0" sz="1800" i="0"/>
          </a:p>
        </p:txBody>
      </p:sp>
      <p:sp>
        <p:nvSpPr>
          <p:cNvPr id="184" name="Shape 18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8" name="Shape 188"/>
        <p:cNvGrpSpPr/>
        <p:nvPr/>
      </p:nvGrpSpPr>
      <p:grpSpPr>
        <a:xfrm>
          <a:off y="0" x="0"/>
          <a:ext cy="0" cx="0"/>
          <a:chOff y="0" x="0"/>
          <a:chExt cy="0" cx="0"/>
        </a:xfrm>
      </p:grpSpPr>
      <p:sp>
        <p:nvSpPr>
          <p:cNvPr id="189" name="Shape 1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90" name="Shape 19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Entrepreneurial – selecting and making adjustments of products and markets </a:t>
            </a:r>
          </a:p>
          <a:p>
            <a:pPr algn="l" rtl="0" lvl="0" marR="0" indent="0" marL="0">
              <a:spcBef>
                <a:spcPts val="0"/>
              </a:spcBef>
              <a:buSzPct val="25000"/>
              <a:buFont typeface="Arial"/>
              <a:buNone/>
            </a:pPr>
            <a:r>
              <a:rPr strike="noStrike" u="none" b="0" cap="none" baseline="0" sz="1800" lang="en-US" i="0"/>
              <a:t>Engineering – producing and delivering the products</a:t>
            </a:r>
          </a:p>
          <a:p>
            <a:pPr algn="l" rtl="0" lvl="0" marR="0" indent="0" marL="0">
              <a:spcBef>
                <a:spcPts val="0"/>
              </a:spcBef>
              <a:buSzPct val="25000"/>
              <a:buFont typeface="Arial"/>
              <a:buNone/>
            </a:pPr>
            <a:r>
              <a:rPr strike="noStrike" u="none" b="0" cap="none" baseline="0" sz="1800" lang="en-US" i="0"/>
              <a:t>Administrative – establishing roles, relationships, and organizational processes</a:t>
            </a:r>
          </a:p>
        </p:txBody>
      </p:sp>
      <p:sp>
        <p:nvSpPr>
          <p:cNvPr id="191" name="Shape 19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8" name="Shape 19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4" name="Shape 2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211" name="Shape 21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http://nestfresh.com/ourstory.aspx</a:t>
            </a:r>
          </a:p>
        </p:txBody>
      </p:sp>
      <p:sp>
        <p:nvSpPr>
          <p:cNvPr id="212" name="Shape 21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Calibri"/>
              <a:buNone/>
            </a:pPr>
            <a:r>
              <a:rPr strike="noStrike" u="none" b="0" cap="none" baseline="0" sz="1200" lang="en-US" i="0">
                <a:latin typeface="Calibri"/>
                <a:ea typeface="Calibri"/>
                <a:cs typeface="Calibri"/>
                <a:sym typeface="Calibri"/>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8" name="Shape 2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224" name="Shape 22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correct answer is “A” </a:t>
            </a:r>
          </a:p>
          <a:p>
            <a:pPr algn="l" rtl="0" lvl="0" marR="0" indent="0" marL="0">
              <a:spcBef>
                <a:spcPts val="0"/>
              </a:spcBef>
              <a:buFont typeface="Arial"/>
              <a:buNone/>
            </a:pPr>
            <a:r>
              <a:t/>
            </a:r>
            <a:endParaRPr strike="noStrike" u="none" b="0" cap="none" baseline="0" sz="1800" i="0"/>
          </a:p>
          <a:p>
            <a:pPr algn="l" rtl="0" lvl="0" marR="0" indent="0" marL="0">
              <a:spcBef>
                <a:spcPts val="0"/>
              </a:spcBef>
              <a:buSzPct val="25000"/>
              <a:buFont typeface="Arial"/>
              <a:buNone/>
            </a:pPr>
            <a:r>
              <a:rPr strike="noStrike" u="none" b="0" cap="none" baseline="0" sz="1800" lang="en-US" i="0"/>
              <a:t>Page: 138   LO: 2   Difficulty: Hard   </a:t>
            </a:r>
          </a:p>
          <a:p>
            <a:pPr algn="l" rtl="0" lvl="0" marR="0" indent="0" marL="0">
              <a:spcBef>
                <a:spcPts val="0"/>
              </a:spcBef>
              <a:buFont typeface="Arial"/>
              <a:buNone/>
            </a:pPr>
            <a:r>
              <a:t/>
            </a:r>
            <a:endParaRPr strike="noStrike" u="none" b="0" cap="none" baseline="0" sz="1800" i="0"/>
          </a:p>
          <a:p>
            <a:pPr algn="l" rtl="0" lvl="0" marR="0" indent="0" marL="0">
              <a:spcBef>
                <a:spcPts val="0"/>
              </a:spcBef>
              <a:buSzPct val="25000"/>
              <a:buFont typeface="Arial"/>
              <a:buNone/>
            </a:pPr>
            <a:r>
              <a:rPr strike="noStrike" u="none" b="0" cap="none" baseline="0" sz="1800" lang="en-US" i="0"/>
              <a:t>Rationale: He is participating in long-term planning, a part of strategic planning.</a:t>
            </a:r>
          </a:p>
          <a:p>
            <a:pPr algn="l" rtl="0" lvl="0" marR="0" indent="0" marL="0">
              <a:spcBef>
                <a:spcPts val="0"/>
              </a:spcBef>
              <a:buSzPct val="25000"/>
              <a:buFont typeface="Arial"/>
              <a:buNone/>
            </a:pPr>
            <a:r>
              <a:rPr strike="noStrike" u="none" b="0" cap="none" baseline="0" sz="1800" lang="en-US" i="0"/>
              <a:t>AACSB: 6		BT: Application</a:t>
            </a:r>
          </a:p>
        </p:txBody>
      </p:sp>
      <p:sp>
        <p:nvSpPr>
          <p:cNvPr id="225" name="Shape 22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1" name="Shape 23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5" name="Shape 1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6" name="Shape 236"/>
        <p:cNvGrpSpPr/>
        <p:nvPr/>
      </p:nvGrpSpPr>
      <p:grpSpPr>
        <a:xfrm>
          <a:off y="0" x="0"/>
          <a:ext cy="0" cx="0"/>
          <a:chOff y="0" x="0"/>
          <a:chExt cy="0" cx="0"/>
        </a:xfrm>
      </p:grpSpPr>
      <p:sp>
        <p:nvSpPr>
          <p:cNvPr id="237" name="Shape 23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8" name="Shape 2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45" name="Shape 2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1" name="Shape 2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7" name="Shape 2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3" name="Shape 2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0" name="Shape 2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6" name="Shape 2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82" name="Shape 2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88" name="Shape 2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2" name="Shape 292"/>
        <p:cNvGrpSpPr/>
        <p:nvPr/>
      </p:nvGrpSpPr>
      <p:grpSpPr>
        <a:xfrm>
          <a:off y="0" x="0"/>
          <a:ext cy="0" cx="0"/>
          <a:chOff y="0" x="0"/>
          <a:chExt cy="0" cx="0"/>
        </a:xfrm>
      </p:grpSpPr>
      <p:sp>
        <p:nvSpPr>
          <p:cNvPr id="293" name="Shape 29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94" name="Shape 2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2" name="Shape 12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00" name="Shape 3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306" name="Shape 30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buSzPct val="25000"/>
              <a:buFont typeface="Arial"/>
              <a:buNone/>
            </a:pPr>
            <a:r>
              <a:rPr strike="noStrike" u="none" b="0" cap="none" baseline="0" sz="1800" lang="en-US" i="0"/>
              <a:t>• </a:t>
            </a:r>
            <a:r>
              <a:rPr strike="noStrike" u="none" b="1" cap="none" baseline="0" sz="1800" lang="en-US" i="1"/>
              <a:t>Specific: </a:t>
            </a:r>
            <a:r>
              <a:rPr strike="noStrike" u="none" b="0" cap="none" baseline="0" sz="1800" lang="en-US" i="0"/>
              <a:t>Goals should be stated in </a:t>
            </a:r>
            <a:r>
              <a:rPr strike="noStrike" u="none" b="0" cap="none" baseline="0" sz="1800" lang="en-US" i="1"/>
              <a:t>specific </a:t>
            </a:r>
            <a:r>
              <a:rPr strike="noStrike" u="none" b="0" cap="none" baseline="0" sz="1800" lang="en-US" i="0"/>
              <a:t>rather than vague terms. The</a:t>
            </a:r>
          </a:p>
          <a:p>
            <a:pPr algn="l" rtl="0" lvl="0" marR="0" indent="0" marL="0">
              <a:lnSpc>
                <a:spcPct val="90000"/>
              </a:lnSpc>
              <a:spcBef>
                <a:spcPts val="0"/>
              </a:spcBef>
              <a:buSzPct val="25000"/>
              <a:buFont typeface="Arial"/>
              <a:buNone/>
            </a:pPr>
            <a:r>
              <a:rPr strike="noStrike" u="none" b="0" cap="none" baseline="0" sz="1800" lang="en-US" i="0"/>
              <a:t>goal that “As many planes as possible should arrive on time” is too general.</a:t>
            </a:r>
          </a:p>
          <a:p>
            <a:pPr algn="l" rtl="0" lvl="0" marR="0" indent="0" marL="0">
              <a:lnSpc>
                <a:spcPct val="90000"/>
              </a:lnSpc>
              <a:spcBef>
                <a:spcPts val="0"/>
              </a:spcBef>
              <a:buSzPct val="25000"/>
              <a:buFont typeface="Arial"/>
              <a:buNone/>
            </a:pPr>
            <a:r>
              <a:rPr strike="noStrike" u="none" b="0" cap="none" baseline="0" sz="1800" lang="en-US" i="0"/>
              <a:t>The goal that “Ninety percent of planes should arrive within 15 minutes</a:t>
            </a:r>
          </a:p>
          <a:p>
            <a:pPr algn="l" rtl="0" lvl="0" marR="0" indent="0" marL="0">
              <a:lnSpc>
                <a:spcPct val="90000"/>
              </a:lnSpc>
              <a:spcBef>
                <a:spcPts val="0"/>
              </a:spcBef>
              <a:buSzPct val="25000"/>
              <a:buFont typeface="Arial"/>
              <a:buNone/>
            </a:pPr>
            <a:r>
              <a:rPr strike="noStrike" u="none" b="0" cap="none" baseline="0" sz="1800" lang="en-US" i="0"/>
              <a:t>of the scheduled arrival time” is specific.</a:t>
            </a:r>
          </a:p>
          <a:p>
            <a:pPr algn="l" rtl="0" lvl="0" marR="0" indent="0" marL="0">
              <a:lnSpc>
                <a:spcPct val="90000"/>
              </a:lnSpc>
              <a:spcBef>
                <a:spcPts val="0"/>
              </a:spcBef>
              <a:buSzPct val="25000"/>
              <a:buFont typeface="Arial"/>
              <a:buNone/>
            </a:pPr>
            <a:r>
              <a:rPr strike="noStrike" u="none" b="0" cap="none" baseline="0" sz="1800" lang="en-US" i="0"/>
              <a:t>• </a:t>
            </a:r>
            <a:r>
              <a:rPr strike="noStrike" u="none" b="1" cap="none" baseline="0" sz="1800" lang="en-US" i="1"/>
              <a:t>Measurable: </a:t>
            </a:r>
            <a:r>
              <a:rPr strike="noStrike" u="none" b="0" cap="none" baseline="0" sz="1800" lang="en-US" i="0"/>
              <a:t>Whenever possible, goals should be </a:t>
            </a:r>
            <a:r>
              <a:rPr strike="noStrike" u="none" b="0" cap="none" baseline="0" sz="1800" lang="en-US" i="1"/>
              <a:t>measurable, </a:t>
            </a:r>
            <a:r>
              <a:rPr strike="noStrike" u="none" b="0" cap="none" baseline="0" sz="1800" lang="en-US" i="0"/>
              <a:t>or quantifiable</a:t>
            </a:r>
          </a:p>
          <a:p>
            <a:pPr algn="l" rtl="0" lvl="0" marR="0" indent="0" marL="0">
              <a:lnSpc>
                <a:spcPct val="90000"/>
              </a:lnSpc>
              <a:spcBef>
                <a:spcPts val="0"/>
              </a:spcBef>
              <a:buSzPct val="25000"/>
              <a:buFont typeface="Arial"/>
              <a:buNone/>
            </a:pPr>
            <a:r>
              <a:rPr strike="noStrike" u="none" b="0" cap="none" baseline="0" sz="1800" lang="en-US" i="0"/>
              <a:t>(as in “90% of planes should arrive within 15 minutes . . .”). That is,</a:t>
            </a:r>
          </a:p>
          <a:p>
            <a:pPr algn="l" rtl="0" lvl="0" marR="0" indent="0" marL="0">
              <a:lnSpc>
                <a:spcPct val="90000"/>
              </a:lnSpc>
              <a:spcBef>
                <a:spcPts val="0"/>
              </a:spcBef>
              <a:buSzPct val="25000"/>
              <a:buFont typeface="Arial"/>
              <a:buNone/>
            </a:pPr>
            <a:r>
              <a:rPr strike="noStrike" u="none" b="0" cap="none" baseline="0" sz="1800" lang="en-US" i="0"/>
              <a:t>there should be some way to measure the degree to which a goal has been</a:t>
            </a:r>
          </a:p>
          <a:p>
            <a:pPr algn="l" rtl="0" lvl="0" marR="0" indent="0" marL="0">
              <a:lnSpc>
                <a:spcPct val="90000"/>
              </a:lnSpc>
              <a:spcBef>
                <a:spcPts val="0"/>
              </a:spcBef>
              <a:buSzPct val="25000"/>
              <a:buFont typeface="Arial"/>
              <a:buNone/>
            </a:pPr>
            <a:r>
              <a:rPr strike="noStrike" u="none" b="0" cap="none" baseline="0" sz="1800" lang="en-US" i="0"/>
              <a:t>reached.</a:t>
            </a:r>
          </a:p>
          <a:p>
            <a:pPr algn="l" rtl="0" lvl="0" marR="0" indent="0" marL="0">
              <a:lnSpc>
                <a:spcPct val="90000"/>
              </a:lnSpc>
              <a:spcBef>
                <a:spcPts val="0"/>
              </a:spcBef>
              <a:buSzPct val="25000"/>
              <a:buFont typeface="Arial"/>
              <a:buNone/>
            </a:pPr>
            <a:r>
              <a:rPr strike="noStrike" u="none" b="0" cap="none" baseline="0" sz="1800" lang="en-US" i="0"/>
              <a:t>Of course, some goals—such as those concerned with improving</a:t>
            </a:r>
          </a:p>
          <a:p>
            <a:pPr algn="l" rtl="0" lvl="0" marR="0" indent="0" marL="0">
              <a:lnSpc>
                <a:spcPct val="90000"/>
              </a:lnSpc>
              <a:spcBef>
                <a:spcPts val="0"/>
              </a:spcBef>
              <a:buSzPct val="25000"/>
              <a:buFont typeface="Arial"/>
              <a:buNone/>
            </a:pPr>
            <a:r>
              <a:rPr strike="noStrike" u="none" b="0" cap="none" baseline="0" sz="1800" lang="en-US" i="0"/>
              <a:t>quality—are not precisely quantifiable. In that case, something on the</a:t>
            </a:r>
          </a:p>
          <a:p>
            <a:pPr algn="l" rtl="0" lvl="0" marR="0" indent="0" marL="0">
              <a:lnSpc>
                <a:spcPct val="90000"/>
              </a:lnSpc>
              <a:spcBef>
                <a:spcPts val="0"/>
              </a:spcBef>
              <a:buSzPct val="25000"/>
              <a:buFont typeface="Arial"/>
              <a:buNone/>
            </a:pPr>
            <a:r>
              <a:rPr strike="noStrike" u="none" b="0" cap="none" baseline="0" sz="1800" lang="en-US" i="0"/>
              <a:t>order of “Improve the quality of customer relations by instituting 10 follow-up</a:t>
            </a:r>
          </a:p>
          <a:p>
            <a:pPr algn="l" rtl="0" lvl="0" marR="0" indent="0" marL="0">
              <a:lnSpc>
                <a:spcPct val="90000"/>
              </a:lnSpc>
              <a:spcBef>
                <a:spcPts val="0"/>
              </a:spcBef>
              <a:buSzPct val="25000"/>
              <a:buFont typeface="Arial"/>
              <a:buNone/>
            </a:pPr>
            <a:r>
              <a:rPr strike="noStrike" u="none" b="0" cap="none" baseline="0" sz="1800" lang="en-US" i="0"/>
              <a:t>telephone calls every week” will do. You can certainly quantify how</a:t>
            </a:r>
          </a:p>
          <a:p>
            <a:pPr algn="l" rtl="0" lvl="0" marR="0" indent="0" marL="0">
              <a:lnSpc>
                <a:spcPct val="90000"/>
              </a:lnSpc>
              <a:spcBef>
                <a:spcPts val="0"/>
              </a:spcBef>
              <a:buSzPct val="25000"/>
              <a:buFont typeface="Arial"/>
              <a:buNone/>
            </a:pPr>
            <a:r>
              <a:rPr strike="noStrike" u="none" b="0" cap="none" baseline="0" sz="1800" lang="en-US" i="0"/>
              <a:t>many follow-up phone calls were made.</a:t>
            </a:r>
          </a:p>
          <a:p>
            <a:pPr algn="l" rtl="0" lvl="0" marR="0" indent="0" marL="0">
              <a:lnSpc>
                <a:spcPct val="90000"/>
              </a:lnSpc>
              <a:spcBef>
                <a:spcPts val="0"/>
              </a:spcBef>
              <a:buSzPct val="25000"/>
              <a:buFont typeface="Arial"/>
              <a:buNone/>
            </a:pPr>
            <a:r>
              <a:rPr strike="noStrike" u="none" b="0" cap="none" baseline="0" sz="1800" lang="en-US" i="0"/>
              <a:t>• </a:t>
            </a:r>
            <a:r>
              <a:rPr strike="noStrike" u="none" b="1" cap="none" baseline="0" sz="1800" lang="en-US" i="1"/>
              <a:t>Attainable: </a:t>
            </a:r>
            <a:r>
              <a:rPr strike="noStrike" u="none" b="0" cap="none" baseline="0" sz="1800" lang="en-US" i="0"/>
              <a:t>Goals should be challenging, of course, but above all they</a:t>
            </a:r>
          </a:p>
          <a:p>
            <a:pPr algn="l" rtl="0" lvl="0" marR="0" indent="0" marL="0">
              <a:lnSpc>
                <a:spcPct val="90000"/>
              </a:lnSpc>
              <a:spcBef>
                <a:spcPts val="0"/>
              </a:spcBef>
              <a:buSzPct val="25000"/>
              <a:buFont typeface="Arial"/>
              <a:buNone/>
            </a:pPr>
            <a:r>
              <a:rPr strike="noStrike" u="none" b="0" cap="none" baseline="0" sz="1800" lang="en-US" i="0"/>
              <a:t>should be realistic and </a:t>
            </a:r>
            <a:r>
              <a:rPr strike="noStrike" u="none" b="0" cap="none" baseline="0" sz="1800" lang="en-US" i="1"/>
              <a:t>attainable. </a:t>
            </a:r>
            <a:r>
              <a:rPr strike="noStrike" u="none" b="0" cap="none" baseline="0" sz="1800" lang="en-US" i="0"/>
              <a:t>It may be best to set goals that are quite</a:t>
            </a:r>
          </a:p>
          <a:p>
            <a:pPr algn="l" rtl="0" lvl="0" marR="0" indent="0" marL="0">
              <a:lnSpc>
                <a:spcPct val="90000"/>
              </a:lnSpc>
              <a:spcBef>
                <a:spcPts val="0"/>
              </a:spcBef>
              <a:buSzPct val="25000"/>
              <a:buFont typeface="Arial"/>
              <a:buNone/>
            </a:pPr>
            <a:r>
              <a:rPr strike="noStrike" u="none" b="0" cap="none" baseline="0" sz="1800" lang="en-US" i="0"/>
              <a:t>ambitious so as to challenge people to meet high standards. Always, however,</a:t>
            </a:r>
          </a:p>
          <a:p>
            <a:pPr algn="l" rtl="0" lvl="0" marR="0" indent="0" marL="0">
              <a:lnSpc>
                <a:spcPct val="90000"/>
              </a:lnSpc>
              <a:spcBef>
                <a:spcPts val="0"/>
              </a:spcBef>
              <a:buSzPct val="25000"/>
              <a:buFont typeface="Arial"/>
              <a:buNone/>
            </a:pPr>
            <a:r>
              <a:rPr strike="noStrike" u="none" b="0" cap="none" baseline="0" sz="1800" lang="en-US" i="0"/>
              <a:t>the goals should be achievable within the scope of the time, equipment,</a:t>
            </a:r>
          </a:p>
          <a:p>
            <a:pPr algn="l" rtl="0" lvl="0" marR="0" indent="0" marL="0">
              <a:lnSpc>
                <a:spcPct val="90000"/>
              </a:lnSpc>
              <a:spcBef>
                <a:spcPts val="0"/>
              </a:spcBef>
              <a:buSzPct val="25000"/>
              <a:buFont typeface="Arial"/>
              <a:buNone/>
            </a:pPr>
            <a:r>
              <a:rPr strike="noStrike" u="none" b="0" cap="none" baseline="0" sz="1800" lang="en-US" i="0"/>
              <a:t>and financial support available. </a:t>
            </a:r>
            <a:r>
              <a:rPr strike="noStrike" u="none" b="0" cap="none" baseline="0" sz="1800" lang="en-US" i="1"/>
              <a:t>(See Figure 5.4 . )</a:t>
            </a:r>
          </a:p>
          <a:p>
            <a:pPr algn="l" rtl="0" lvl="0" marR="0" indent="0" marL="0">
              <a:lnSpc>
                <a:spcPct val="90000"/>
              </a:lnSpc>
              <a:spcBef>
                <a:spcPts val="0"/>
              </a:spcBef>
              <a:buSzPct val="25000"/>
              <a:buFont typeface="Arial"/>
              <a:buNone/>
            </a:pPr>
            <a:r>
              <a:rPr strike="noStrike" u="none" b="0" cap="none" baseline="0" sz="1800" lang="en-US" i="0"/>
              <a:t>If too easy (as in “half the flights should arrive on time”), goals</a:t>
            </a:r>
          </a:p>
          <a:p>
            <a:pPr algn="l" rtl="0" lvl="0" marR="0" indent="0" marL="0">
              <a:lnSpc>
                <a:spcPct val="90000"/>
              </a:lnSpc>
              <a:spcBef>
                <a:spcPts val="0"/>
              </a:spcBef>
              <a:buSzPct val="25000"/>
              <a:buFont typeface="Arial"/>
              <a:buNone/>
            </a:pPr>
            <a:r>
              <a:rPr strike="noStrike" u="none" b="0" cap="none" baseline="0" sz="1800" lang="en-US" i="0"/>
              <a:t>won’t impel people to make much effort. If impossible (“all flights must</a:t>
            </a:r>
          </a:p>
          <a:p>
            <a:pPr algn="l" rtl="0" lvl="0" marR="0" indent="0" marL="0">
              <a:lnSpc>
                <a:spcPct val="90000"/>
              </a:lnSpc>
              <a:spcBef>
                <a:spcPts val="0"/>
              </a:spcBef>
              <a:buSzPct val="25000"/>
              <a:buFont typeface="Arial"/>
              <a:buNone/>
            </a:pPr>
            <a:r>
              <a:rPr strike="noStrike" u="none" b="0" cap="none" baseline="0" sz="1800" lang="en-US" i="0"/>
              <a:t>arrive on time, regardless of weather”), employees won’t even bother</a:t>
            </a:r>
          </a:p>
          <a:p>
            <a:pPr algn="l" rtl="0" lvl="0" marR="0" indent="0" marL="0">
              <a:lnSpc>
                <a:spcPct val="90000"/>
              </a:lnSpc>
              <a:spcBef>
                <a:spcPts val="0"/>
              </a:spcBef>
              <a:buSzPct val="25000"/>
              <a:buFont typeface="Arial"/>
              <a:buNone/>
            </a:pPr>
            <a:r>
              <a:rPr strike="noStrike" u="none" b="0" cap="none" baseline="0" sz="1800" lang="en-US" i="0"/>
              <a:t>trying. Or they will try and continually fail, which will end up hurting</a:t>
            </a:r>
          </a:p>
          <a:p>
            <a:pPr algn="l" rtl="0" lvl="0" marR="0" indent="0" marL="0">
              <a:lnSpc>
                <a:spcPct val="90000"/>
              </a:lnSpc>
              <a:spcBef>
                <a:spcPts val="0"/>
              </a:spcBef>
              <a:buSzPct val="25000"/>
              <a:buFont typeface="Arial"/>
              <a:buNone/>
            </a:pPr>
            <a:r>
              <a:rPr strike="noStrike" u="none" b="0" cap="none" baseline="0" sz="1800" lang="en-US" i="0"/>
              <a:t>morale.</a:t>
            </a:r>
          </a:p>
          <a:p>
            <a:pPr algn="l" rtl="0" lvl="0" marR="0" indent="0" marL="0">
              <a:lnSpc>
                <a:spcPct val="90000"/>
              </a:lnSpc>
              <a:spcBef>
                <a:spcPts val="0"/>
              </a:spcBef>
              <a:buSzPct val="25000"/>
              <a:buFont typeface="Arial"/>
              <a:buNone/>
            </a:pPr>
            <a:r>
              <a:rPr strike="noStrike" u="none" b="0" cap="none" baseline="0" sz="1800" lang="en-US" i="0"/>
              <a:t>• </a:t>
            </a:r>
            <a:r>
              <a:rPr strike="noStrike" u="none" b="1" cap="none" baseline="0" sz="1800" lang="en-US" i="1"/>
              <a:t>Results-oriented: </a:t>
            </a:r>
            <a:r>
              <a:rPr strike="noStrike" u="none" b="0" cap="none" baseline="0" sz="1800" lang="en-US" i="0"/>
              <a:t>Only a few goals should be chosen—say, five for any</a:t>
            </a:r>
          </a:p>
          <a:p>
            <a:pPr algn="l" rtl="0" lvl="0" marR="0" indent="0" marL="0">
              <a:lnSpc>
                <a:spcPct val="90000"/>
              </a:lnSpc>
              <a:spcBef>
                <a:spcPts val="0"/>
              </a:spcBef>
              <a:buSzPct val="25000"/>
              <a:buFont typeface="Arial"/>
              <a:buNone/>
            </a:pPr>
            <a:r>
              <a:rPr strike="noStrike" u="none" b="0" cap="none" baseline="0" sz="1800" lang="en-US" i="0"/>
              <a:t>work unit. And they should be </a:t>
            </a:r>
            <a:r>
              <a:rPr strike="noStrike" u="none" b="0" cap="none" baseline="0" sz="1800" lang="en-US" i="1"/>
              <a:t>results-oriented </a:t>
            </a:r>
            <a:r>
              <a:rPr strike="noStrike" u="none" b="0" cap="none" baseline="0" sz="1800" lang="en-US" i="0"/>
              <a:t>—they should support the</a:t>
            </a:r>
          </a:p>
          <a:p>
            <a:pPr algn="l" rtl="0" lvl="0" marR="0" indent="0" marL="0">
              <a:lnSpc>
                <a:spcPct val="90000"/>
              </a:lnSpc>
              <a:spcBef>
                <a:spcPts val="0"/>
              </a:spcBef>
              <a:buSzPct val="25000"/>
              <a:buFont typeface="Arial"/>
              <a:buNone/>
            </a:pPr>
            <a:r>
              <a:rPr strike="noStrike" u="none" b="0" cap="none" baseline="0" sz="1800" lang="en-US" i="0"/>
              <a:t>organization’s vision.</a:t>
            </a:r>
          </a:p>
          <a:p>
            <a:pPr algn="l" rtl="0" lvl="0" marR="0" indent="0" marL="0">
              <a:lnSpc>
                <a:spcPct val="90000"/>
              </a:lnSpc>
              <a:spcBef>
                <a:spcPts val="0"/>
              </a:spcBef>
              <a:buSzPct val="25000"/>
              <a:buFont typeface="Arial"/>
              <a:buNone/>
            </a:pPr>
            <a:r>
              <a:rPr strike="noStrike" u="none" b="0" cap="none" baseline="0" sz="1800" lang="en-US" i="0"/>
              <a:t>In writing out the goals, start with the word “To” and follow it</a:t>
            </a:r>
          </a:p>
          <a:p>
            <a:pPr algn="l" rtl="0" lvl="0" marR="0" indent="0" marL="0">
              <a:lnSpc>
                <a:spcPct val="90000"/>
              </a:lnSpc>
              <a:spcBef>
                <a:spcPts val="0"/>
              </a:spcBef>
              <a:buSzPct val="25000"/>
              <a:buFont typeface="Arial"/>
              <a:buNone/>
            </a:pPr>
            <a:r>
              <a:rPr strike="noStrike" u="none" b="0" cap="none" baseline="0" sz="1800" lang="en-US" i="0"/>
              <a:t>with action-oriented verbs—“complete,” “acquire,” “increase” (“to decrease</a:t>
            </a:r>
          </a:p>
          <a:p>
            <a:pPr algn="l" rtl="0" lvl="0" marR="0" indent="0" marL="0">
              <a:lnSpc>
                <a:spcPct val="90000"/>
              </a:lnSpc>
              <a:spcBef>
                <a:spcPts val="0"/>
              </a:spcBef>
              <a:buSzPct val="25000"/>
              <a:buFont typeface="Arial"/>
              <a:buNone/>
            </a:pPr>
            <a:r>
              <a:rPr strike="noStrike" u="none" b="0" cap="none" baseline="0" sz="1800" lang="en-US" i="0"/>
              <a:t>by 10% the time to get passengers settled in their seats before</a:t>
            </a:r>
          </a:p>
          <a:p>
            <a:pPr algn="l" rtl="0" lvl="0" marR="0" indent="0" marL="0">
              <a:lnSpc>
                <a:spcPct val="90000"/>
              </a:lnSpc>
              <a:spcBef>
                <a:spcPts val="0"/>
              </a:spcBef>
              <a:buSzPct val="25000"/>
              <a:buFont typeface="Arial"/>
              <a:buNone/>
            </a:pPr>
            <a:r>
              <a:rPr strike="noStrike" u="none" b="0" cap="none" baseline="0" sz="1800" lang="en-US" i="0"/>
              <a:t>departure”).</a:t>
            </a:r>
          </a:p>
          <a:p>
            <a:pPr algn="l" rtl="0" lvl="0" marR="0" indent="0" marL="0">
              <a:lnSpc>
                <a:spcPct val="90000"/>
              </a:lnSpc>
              <a:spcBef>
                <a:spcPts val="0"/>
              </a:spcBef>
              <a:buSzPct val="25000"/>
              <a:buFont typeface="Arial"/>
              <a:buNone/>
            </a:pPr>
            <a:r>
              <a:rPr strike="noStrike" u="none" b="0" cap="none" baseline="0" sz="1800" lang="en-US" i="0"/>
              <a:t>Some verbs should not be used in your goal statement because they</a:t>
            </a:r>
          </a:p>
          <a:p>
            <a:pPr algn="l" rtl="0" lvl="0" marR="0" indent="0" marL="0">
              <a:lnSpc>
                <a:spcPct val="90000"/>
              </a:lnSpc>
              <a:spcBef>
                <a:spcPts val="0"/>
              </a:spcBef>
              <a:buSzPct val="25000"/>
              <a:buFont typeface="Arial"/>
              <a:buNone/>
            </a:pPr>
            <a:r>
              <a:rPr strike="noStrike" u="none" b="0" cap="none" baseline="0" sz="1800" lang="en-US" i="0"/>
              <a:t>imply activities—the tactics used to accomplish goals (such as having baggage</a:t>
            </a:r>
          </a:p>
          <a:p>
            <a:pPr algn="l" rtl="0" lvl="0" marR="0" indent="0" marL="0">
              <a:lnSpc>
                <a:spcPct val="90000"/>
              </a:lnSpc>
              <a:spcBef>
                <a:spcPts val="0"/>
              </a:spcBef>
              <a:buSzPct val="25000"/>
              <a:buFont typeface="Arial"/>
              <a:buNone/>
            </a:pPr>
            <a:r>
              <a:rPr strike="noStrike" u="none" b="0" cap="none" baseline="0" sz="1800" lang="en-US" i="0"/>
              <a:t>handlers waiting). For example, you should not use “to develop,” “to</a:t>
            </a:r>
          </a:p>
          <a:p>
            <a:pPr algn="l" rtl="0" lvl="0" marR="0" indent="0" marL="0">
              <a:lnSpc>
                <a:spcPct val="90000"/>
              </a:lnSpc>
              <a:spcBef>
                <a:spcPts val="0"/>
              </a:spcBef>
              <a:buSzPct val="25000"/>
              <a:buFont typeface="Arial"/>
              <a:buNone/>
            </a:pPr>
            <a:r>
              <a:rPr strike="noStrike" u="none" b="0" cap="none" baseline="0" sz="1800" lang="en-US" i="0"/>
              <a:t>conduct,” “to implement.”</a:t>
            </a:r>
          </a:p>
          <a:p>
            <a:pPr algn="l" rtl="0" lvl="0" marR="0" indent="0" marL="0">
              <a:lnSpc>
                <a:spcPct val="90000"/>
              </a:lnSpc>
              <a:spcBef>
                <a:spcPts val="0"/>
              </a:spcBef>
              <a:buSzPct val="25000"/>
              <a:buFont typeface="Arial"/>
              <a:buNone/>
            </a:pPr>
            <a:r>
              <a:rPr strike="noStrike" u="none" b="0" cap="none" baseline="0" sz="1800" lang="en-US" i="0"/>
              <a:t>• </a:t>
            </a:r>
            <a:r>
              <a:rPr strike="noStrike" u="none" b="1" cap="none" baseline="0" sz="1800" lang="en-US" i="1"/>
              <a:t>Target dates: </a:t>
            </a:r>
            <a:r>
              <a:rPr strike="noStrike" u="none" b="0" cap="none" baseline="0" sz="1800" lang="en-US" i="0"/>
              <a:t>Goals should specify the </a:t>
            </a:r>
            <a:r>
              <a:rPr strike="noStrike" u="none" b="0" cap="none" baseline="0" sz="1800" lang="en-US" i="1"/>
              <a:t>target dates </a:t>
            </a:r>
            <a:r>
              <a:rPr strike="noStrike" u="none" b="0" cap="none" baseline="0" sz="1800" lang="en-US" i="0"/>
              <a:t>or deadline dates when</a:t>
            </a:r>
          </a:p>
          <a:p>
            <a:pPr algn="l" rtl="0" lvl="0" marR="0" indent="0" marL="0">
              <a:lnSpc>
                <a:spcPct val="90000"/>
              </a:lnSpc>
              <a:spcBef>
                <a:spcPts val="0"/>
              </a:spcBef>
              <a:buSzPct val="25000"/>
              <a:buFont typeface="Arial"/>
              <a:buNone/>
            </a:pPr>
            <a:r>
              <a:rPr strike="noStrike" u="none" b="0" cap="none" baseline="0" sz="1800" lang="en-US" i="0"/>
              <a:t>they are to be attained. For example, it’s unrealistic to expect an airline to</a:t>
            </a:r>
          </a:p>
          <a:p>
            <a:pPr algn="l" rtl="0" lvl="0" marR="0" indent="0" marL="0">
              <a:lnSpc>
                <a:spcPct val="90000"/>
              </a:lnSpc>
              <a:spcBef>
                <a:spcPts val="0"/>
              </a:spcBef>
              <a:buSzPct val="25000"/>
              <a:buFont typeface="Arial"/>
              <a:buNone/>
            </a:pPr>
            <a:r>
              <a:rPr strike="noStrike" u="none" b="0" cap="none" baseline="0" sz="1800" lang="en-US" i="0"/>
              <a:t>improve its on-time arrivals by 10% overnight. However, you could set a</a:t>
            </a:r>
          </a:p>
          <a:p>
            <a:pPr algn="l" rtl="0" lvl="0" marR="0" indent="0" marL="0">
              <a:lnSpc>
                <a:spcPct val="90000"/>
              </a:lnSpc>
              <a:spcBef>
                <a:spcPts val="0"/>
              </a:spcBef>
              <a:buSzPct val="25000"/>
              <a:buFont typeface="Arial"/>
              <a:buNone/>
            </a:pPr>
            <a:r>
              <a:rPr strike="noStrike" u="none" b="0" cap="none" baseline="0" sz="1800" lang="en-US" i="0"/>
              <a:t>target date—3 to 6 months away, say—by which this goal is to be achieved.</a:t>
            </a:r>
          </a:p>
          <a:p>
            <a:pPr algn="l" rtl="0" lvl="0" marR="0" indent="0" marL="0">
              <a:lnSpc>
                <a:spcPct val="90000"/>
              </a:lnSpc>
              <a:spcBef>
                <a:spcPts val="0"/>
              </a:spcBef>
              <a:buSzPct val="25000"/>
              <a:buFont typeface="Arial"/>
              <a:buNone/>
            </a:pPr>
            <a:r>
              <a:rPr strike="noStrike" u="none" b="0" cap="none" baseline="0" sz="1800" lang="en-US" i="0"/>
              <a:t>That allows enough time for lower-level managers and employees to</a:t>
            </a:r>
          </a:p>
          <a:p>
            <a:pPr algn="l" rtl="0" lvl="0" marR="0" indent="0" marL="0">
              <a:lnSpc>
                <a:spcPct val="90000"/>
              </a:lnSpc>
              <a:spcBef>
                <a:spcPts val="0"/>
              </a:spcBef>
              <a:buSzPct val="25000"/>
              <a:buFont typeface="Arial"/>
              <a:buNone/>
            </a:pPr>
            <a:r>
              <a:rPr strike="noStrike" u="none" b="0" cap="none" baseline="0" sz="1800" lang="en-US" i="0"/>
              <a:t>revamp their systems and work habits and gives them a clear time frame</a:t>
            </a:r>
          </a:p>
          <a:p>
            <a:pPr algn="l" rtl="0" lvl="0" marR="0" indent="0" marL="0">
              <a:lnSpc>
                <a:spcPct val="90000"/>
              </a:lnSpc>
              <a:spcBef>
                <a:spcPts val="0"/>
              </a:spcBef>
              <a:buSzPct val="25000"/>
              <a:buFont typeface="Arial"/>
              <a:buNone/>
            </a:pPr>
            <a:r>
              <a:rPr strike="noStrike" u="none" b="0" cap="none" baseline="0" sz="1800" lang="en-US" i="0"/>
              <a:t>in which they know what they are expected to do.</a:t>
            </a:r>
          </a:p>
        </p:txBody>
      </p:sp>
      <p:sp>
        <p:nvSpPr>
          <p:cNvPr id="307" name="Shape 30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Calibri"/>
              <a:buNone/>
            </a:pPr>
            <a:r>
              <a:rPr strike="noStrike" u="none" b="0" cap="none" baseline="0" sz="1200" lang="en-US" i="0">
                <a:latin typeface="Calibri"/>
                <a:ea typeface="Calibri"/>
                <a:cs typeface="Calibri"/>
                <a:sym typeface="Calibri"/>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2" name="Shape 312"/>
        <p:cNvGrpSpPr/>
        <p:nvPr/>
      </p:nvGrpSpPr>
      <p:grpSpPr>
        <a:xfrm>
          <a:off y="0" x="0"/>
          <a:ext cy="0" cx="0"/>
          <a:chOff y="0" x="0"/>
          <a:chExt cy="0" cx="0"/>
        </a:xfrm>
      </p:grpSpPr>
      <p:sp>
        <p:nvSpPr>
          <p:cNvPr id="313" name="Shape 31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14" name="Shape 31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8" name="Shape 318"/>
        <p:cNvGrpSpPr/>
        <p:nvPr/>
      </p:nvGrpSpPr>
      <p:grpSpPr>
        <a:xfrm>
          <a:off y="0" x="0"/>
          <a:ext cy="0" cx="0"/>
          <a:chOff y="0" x="0"/>
          <a:chExt cy="0" cx="0"/>
        </a:xfrm>
      </p:grpSpPr>
      <p:sp>
        <p:nvSpPr>
          <p:cNvPr id="319" name="Shape 31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20" name="Shape 3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27" name="Shape 3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2" name="Shape 332"/>
        <p:cNvGrpSpPr/>
        <p:nvPr/>
      </p:nvGrpSpPr>
      <p:grpSpPr>
        <a:xfrm>
          <a:off y="0" x="0"/>
          <a:ext cy="0" cx="0"/>
          <a:chOff y="0" x="0"/>
          <a:chExt cy="0" cx="0"/>
        </a:xfrm>
      </p:grpSpPr>
      <p:sp>
        <p:nvSpPr>
          <p:cNvPr id="333" name="Shape 3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334" name="Shape 33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Objectives are structured in a </a:t>
            </a:r>
            <a:r>
              <a:rPr strike="noStrike" u="none" b="0" cap="none" baseline="0" sz="1800" lang="en-US" i="1"/>
              <a:t>unified hierarchy</a:t>
            </a:r>
            <a:r>
              <a:rPr strike="noStrike" u="none" b="0" cap="none" baseline="0" sz="1800" lang="en-US" i="0"/>
              <a:t>, becoming more specific at lower levels of the organization.</a:t>
            </a:r>
          </a:p>
        </p:txBody>
      </p:sp>
      <p:sp>
        <p:nvSpPr>
          <p:cNvPr id="335" name="Shape 33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9" name="Shape 339"/>
        <p:cNvGrpSpPr/>
        <p:nvPr/>
      </p:nvGrpSpPr>
      <p:grpSpPr>
        <a:xfrm>
          <a:off y="0" x="0"/>
          <a:ext cy="0" cx="0"/>
          <a:chOff y="0" x="0"/>
          <a:chExt cy="0" cx="0"/>
        </a:xfrm>
      </p:grpSpPr>
      <p:sp>
        <p:nvSpPr>
          <p:cNvPr id="340" name="Shape 34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41" name="Shape 3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5" name="Shape 345"/>
        <p:cNvGrpSpPr/>
        <p:nvPr/>
      </p:nvGrpSpPr>
      <p:grpSpPr>
        <a:xfrm>
          <a:off y="0" x="0"/>
          <a:ext cy="0" cx="0"/>
          <a:chOff y="0" x="0"/>
          <a:chExt cy="0" cx="0"/>
        </a:xfrm>
      </p:grpSpPr>
      <p:sp>
        <p:nvSpPr>
          <p:cNvPr id="346" name="Shape 34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347" name="Shape 34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correct answer is “D” – Target dates.</a:t>
            </a:r>
          </a:p>
        </p:txBody>
      </p:sp>
      <p:sp>
        <p:nvSpPr>
          <p:cNvPr id="348" name="Shape 34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2" name="Shape 352"/>
        <p:cNvGrpSpPr/>
        <p:nvPr/>
      </p:nvGrpSpPr>
      <p:grpSpPr>
        <a:xfrm>
          <a:off y="0" x="0"/>
          <a:ext cy="0" cx="0"/>
          <a:chOff y="0" x="0"/>
          <a:chExt cy="0" cx="0"/>
        </a:xfrm>
      </p:grpSpPr>
      <p:sp>
        <p:nvSpPr>
          <p:cNvPr id="353" name="Shape 35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4" name="Shape 3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61" name="Shape 36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367" name="Shape 36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correct answer is “C” – take corrective action. </a:t>
            </a:r>
          </a:p>
        </p:txBody>
      </p:sp>
      <p:sp>
        <p:nvSpPr>
          <p:cNvPr id="368" name="Shape 36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5" name="Shape 1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1" name="Shape 1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7" name="Shape 1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54" name="Shape 15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Defenders </a:t>
            </a:r>
          </a:p>
          <a:p>
            <a:pPr algn="l" rtl="0" lvl="1" marR="0" indent="0" marL="0">
              <a:spcBef>
                <a:spcPts val="0"/>
              </a:spcBef>
              <a:buSzPct val="25000"/>
              <a:buFont typeface="Arial"/>
              <a:buNone/>
            </a:pPr>
            <a:r>
              <a:rPr strike="noStrike" u="none" b="0" cap="none" baseline="0" sz="1800" lang="en-US" i="0"/>
              <a:t>“Let’s stick with what we do best, avoid other involvements </a:t>
            </a:r>
          </a:p>
          <a:p>
            <a:pPr algn="l" rtl="0" lvl="1" marR="0" indent="0" marL="0">
              <a:spcBef>
                <a:spcPts val="0"/>
              </a:spcBef>
              <a:buSzPct val="25000"/>
              <a:buFont typeface="Arial"/>
              <a:buNone/>
            </a:pPr>
            <a:r>
              <a:rPr strike="noStrike" u="none" b="0" cap="none" baseline="0" sz="1800" lang="en-US" i="0"/>
              <a:t>experts at producing and selling narrowly defined products</a:t>
            </a:r>
          </a:p>
          <a:p>
            <a:pPr>
              <a:spcBef>
                <a:spcPts val="0"/>
              </a:spcBef>
              <a:buNone/>
            </a:pPr>
            <a:r>
              <a:t/>
            </a:r>
            <a:endParaRPr strike="noStrike" u="none" b="0" cap="none" baseline="0" sz="1800" i="0"/>
          </a:p>
        </p:txBody>
      </p:sp>
      <p:sp>
        <p:nvSpPr>
          <p:cNvPr id="155" name="Shape 15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Multimedia Lecture Support Package to Accompany Basic Marketing</a:t>
            </a:r>
          </a:p>
          <a:p>
            <a:pPr algn="r" rtl="0" lvl="0" marR="0" indent="0" marL="0">
              <a:spcBef>
                <a:spcPts val="0"/>
              </a:spcBef>
              <a:buSzPct val="25000"/>
              <a:buFont typeface="Times New Roman"/>
              <a:buNone/>
            </a:pPr>
            <a:r>
              <a:rPr strike="noStrike" u="none" b="0" cap="none" baseline="0" sz="800" lang="en-US" i="0">
                <a:latin typeface="Times New Roman"/>
                <a:ea typeface="Times New Roman"/>
                <a:cs typeface="Times New Roman"/>
                <a:sym typeface="Times New Roman"/>
              </a:rPr>
              <a:t>Lecture Script 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161" name="Shape 16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Prospectors </a:t>
            </a:r>
          </a:p>
          <a:p>
            <a:pPr algn="l" rtl="0" lvl="1" marR="0" indent="0" marL="0">
              <a:spcBef>
                <a:spcPts val="0"/>
              </a:spcBef>
              <a:buSzPct val="25000"/>
              <a:buFont typeface="Arial"/>
              <a:buNone/>
            </a:pPr>
            <a:r>
              <a:rPr strike="noStrike" u="none" b="0" cap="none" baseline="0" sz="1800" lang="en-US" i="0"/>
              <a:t>“Let’s create our own opportunities, not wait for them to happen” </a:t>
            </a:r>
          </a:p>
          <a:p>
            <a:pPr algn="l" rtl="0" lvl="1" marR="0" indent="0" marL="0">
              <a:spcBef>
                <a:spcPts val="0"/>
              </a:spcBef>
              <a:buSzPct val="25000"/>
              <a:buFont typeface="Arial"/>
              <a:buNone/>
            </a:pPr>
            <a:r>
              <a:rPr strike="noStrike" u="none" b="0" cap="none" baseline="0" sz="1800" lang="en-US" i="0"/>
              <a:t>focus on developing new products and in seeking out new markets, rather than waiting for things to happen</a:t>
            </a:r>
          </a:p>
          <a:p>
            <a:pPr>
              <a:spcBef>
                <a:spcPts val="0"/>
              </a:spcBef>
              <a:buNone/>
            </a:pPr>
            <a:r>
              <a:t/>
            </a:r>
            <a:endParaRPr strike="noStrike" u="none" b="0" cap="none" baseline="0" sz="1800" i="0"/>
          </a:p>
        </p:txBody>
      </p:sp>
      <p:sp>
        <p:nvSpPr>
          <p:cNvPr id="162" name="Shape 16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Calibri"/>
              <a:buNone/>
            </a:pPr>
            <a:r>
              <a:rPr strike="noStrike" u="none" b="0" cap="none" baseline="0" sz="1200" lang="en-US" i="0">
                <a:latin typeface="Calibri"/>
                <a:ea typeface="Calibri"/>
                <a:cs typeface="Calibri"/>
                <a:sym typeface="Calibri"/>
              </a:rPr>
              <a:t>*</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 name="Shape 15"/>
        <p:cNvGrpSpPr/>
        <p:nvPr/>
      </p:nvGrpSpPr>
      <p:grpSpPr>
        <a:xfrm>
          <a:off y="0" x="0"/>
          <a:ext cy="0" cx="0"/>
          <a:chOff y="0" x="0"/>
          <a:chExt cy="0" cx="0"/>
        </a:xfrm>
      </p:grpSpPr>
      <p:sp>
        <p:nvSpPr>
          <p:cNvPr id="16" name="Shape 16"/>
          <p:cNvSpPr txBox="1"/>
          <p:nvPr>
            <p:ph type="title"/>
          </p:nvPr>
        </p:nvSpPr>
        <p:spPr>
          <a:xfrm rot="5400000">
            <a:off y="2171700" x="4732337"/>
            <a:ext cy="2057400" cx="5851525"/>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7" name="Shape 17"/>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Calibri"/>
              <a:buChar char="•"/>
              <a:defRPr/>
            </a:lvl1pPr>
            <a:lvl2pPr algn="l" rtl="0" indent="-107950" marL="742950">
              <a:spcBef>
                <a:spcPts val="560"/>
              </a:spcBef>
              <a:spcAft>
                <a:spcPts val="0"/>
              </a:spcAft>
              <a:buClr>
                <a:schemeClr val="dk1"/>
              </a:buClr>
              <a:buFont typeface="Calibri"/>
              <a:buChar char="–"/>
              <a:defRPr/>
            </a:lvl2pPr>
            <a:lvl3pPr algn="l" rtl="0" indent="-76200" marL="1143000">
              <a:spcBef>
                <a:spcPts val="480"/>
              </a:spcBef>
              <a:spcAft>
                <a:spcPts val="0"/>
              </a:spcAft>
              <a:buClr>
                <a:schemeClr val="dk1"/>
              </a:buClr>
              <a:buFont typeface="Calibri"/>
              <a:buChar char="•"/>
              <a:defRPr/>
            </a:lvl3pPr>
            <a:lvl4pPr algn="l" rtl="0" indent="-101600" marL="1600200">
              <a:spcBef>
                <a:spcPts val="400"/>
              </a:spcBef>
              <a:spcAft>
                <a:spcPts val="0"/>
              </a:spcAft>
              <a:buClr>
                <a:schemeClr val="dk1"/>
              </a:buClr>
              <a:buFont typeface="Calibri"/>
              <a:buChar char="–"/>
              <a:defRPr/>
            </a:lvl4pPr>
            <a:lvl5pPr algn="l" rtl="0" indent="-101600" marL="2057400">
              <a:spcBef>
                <a:spcPts val="400"/>
              </a:spcBef>
              <a:spcAft>
                <a:spcPts val="0"/>
              </a:spcAft>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9" name="Shape 79"/>
        <p:cNvGrpSpPr/>
        <p:nvPr/>
      </p:nvGrpSpPr>
      <p:grpSpPr>
        <a:xfrm>
          <a:off y="0" x="0"/>
          <a:ext cy="0" cx="0"/>
          <a:chOff y="0" x="0"/>
          <a:chExt cy="0" cx="0"/>
        </a:xfrm>
      </p:grpSpPr>
      <p:sp>
        <p:nvSpPr>
          <p:cNvPr id="80" name="Shape 80"/>
          <p:cNvSpPr txBox="1"/>
          <p:nvPr>
            <p:ph type="title"/>
          </p:nvPr>
        </p:nvSpPr>
        <p:spPr>
          <a:xfrm>
            <a:off y="152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1" type="body"/>
          </p:nvPr>
        </p:nvSpPr>
        <p:spPr>
          <a:xfrm>
            <a:off y="1676400" x="457200"/>
            <a:ext cy="4525963" cx="4038599"/>
          </a:xfrm>
          <a:prstGeom prst="rect">
            <a:avLst/>
          </a:prstGeom>
          <a:noFill/>
          <a:ln>
            <a:noFill/>
          </a:ln>
        </p:spPr>
        <p:txBody>
          <a:bodyPr bIns="91425" rIns="91425" lIns="91425" tIns="91425" anchor="t" anchorCtr="0"/>
          <a:lstStyle>
            <a:lvl1pPr rtl="0" indent="-223837" marL="461963">
              <a:spcBef>
                <a:spcPts val="0"/>
              </a:spcBef>
              <a:buClr>
                <a:srgbClr val="366092"/>
              </a:buClr>
              <a:buFont typeface="Calibri"/>
              <a:buChar char="✦"/>
              <a:defRPr/>
            </a:lvl1pPr>
            <a:lvl2pPr rtl="0" indent="-144145" marL="798513">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2" type="body"/>
          </p:nvPr>
        </p:nvSpPr>
        <p:spPr>
          <a:xfrm>
            <a:off y="1676400" x="4661885"/>
            <a:ext cy="4525963" cx="4038599"/>
          </a:xfrm>
          <a:prstGeom prst="rect">
            <a:avLst/>
          </a:prstGeom>
          <a:noFill/>
          <a:ln>
            <a:noFill/>
          </a:ln>
        </p:spPr>
        <p:txBody>
          <a:bodyPr bIns="91425" rIns="91425" lIns="91425" tIns="91425" anchor="t" anchorCtr="0"/>
          <a:lstStyle>
            <a:lvl1pPr rtl="0" indent="-223837" marL="461963">
              <a:spcBef>
                <a:spcPts val="0"/>
              </a:spcBef>
              <a:buClr>
                <a:srgbClr val="366092"/>
              </a:buClr>
              <a:buFont typeface="Calibri"/>
              <a:buChar char="✦"/>
              <a:defRPr/>
            </a:lvl1pPr>
            <a:lvl2pPr rtl="0" indent="-144145" marL="798513">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 name="Shape 92"/>
        <p:cNvGrpSpPr/>
        <p:nvPr/>
      </p:nvGrpSpPr>
      <p:grpSpPr>
        <a:xfrm>
          <a:off y="0" x="0"/>
          <a:ext cy="0" cx="0"/>
          <a:chOff y="0" x="0"/>
          <a:chExt cy="0" cx="0"/>
        </a:xfrm>
      </p:grpSpPr>
      <p:sp>
        <p:nvSpPr>
          <p:cNvPr id="93" name="Shape 93"/>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98" name="Shape 98"/>
        <p:cNvGrpSpPr/>
        <p:nvPr/>
      </p:nvGrpSpPr>
      <p:grpSpPr>
        <a:xfrm>
          <a:off y="0" x="0"/>
          <a:ext cy="0" cx="0"/>
          <a:chOff y="0" x="0"/>
          <a:chExt cy="0" cx="0"/>
        </a:xfrm>
      </p:grpSpPr>
      <p:sp>
        <p:nvSpPr>
          <p:cNvPr id="99" name="Shape 99"/>
          <p:cNvSpPr txBox="1"/>
          <p:nvPr>
            <p:ph type="title"/>
          </p:nvPr>
        </p:nvSpPr>
        <p:spPr>
          <a:xfrm>
            <a:off y="457200" x="1347787"/>
            <a:ext cy="609599" cx="72390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00" name="Shape 100"/>
          <p:cNvSpPr txBox="1"/>
          <p:nvPr>
            <p:ph idx="1" type="body"/>
          </p:nvPr>
        </p:nvSpPr>
        <p:spPr>
          <a:xfrm>
            <a:off y="1524000" x="609600"/>
            <a:ext cy="4525963" cx="3962399"/>
          </a:xfrm>
          <a:prstGeom prst="rect">
            <a:avLst/>
          </a:prstGeom>
          <a:noFill/>
          <a:ln>
            <a:noFill/>
          </a:ln>
        </p:spPr>
        <p:txBody>
          <a:bodyPr bIns="91425" rIns="91425" lIns="91425" tIns="91425" anchor="t" anchorCtr="0"/>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2" type="body"/>
          </p:nvPr>
        </p:nvSpPr>
        <p:spPr>
          <a:xfrm>
            <a:off y="1524000" x="4724400"/>
            <a:ext cy="4525963" cx="3962399"/>
          </a:xfrm>
          <a:prstGeom prst="rect">
            <a:avLst/>
          </a:prstGeom>
          <a:noFill/>
          <a:ln>
            <a:noFill/>
          </a:ln>
        </p:spPr>
        <p:txBody>
          <a:bodyPr bIns="91425" rIns="91425" lIns="91425" tIns="91425" anchor="t" anchorCtr="0"/>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 name="Shape 18"/>
        <p:cNvGrpSpPr/>
        <p:nvPr/>
      </p:nvGrpSpPr>
      <p:grpSpPr>
        <a:xfrm>
          <a:off y="0" x="0"/>
          <a:ext cy="0" cx="0"/>
          <a:chOff y="0" x="0"/>
          <a:chExt cy="0" cx="0"/>
        </a:xfrm>
      </p:grpSpPr>
      <p:sp>
        <p:nvSpPr>
          <p:cNvPr id="19" name="Shape 1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20" name="Shape 20"/>
          <p:cNvSpPr txBox="1"/>
          <p:nvPr>
            <p:ph idx="1" type="body"/>
          </p:nvPr>
        </p:nvSpPr>
        <p:spPr>
          <a:xfrm rot="5400000">
            <a:off y="-251619" x="2309018"/>
            <a:ext cy="8229600" cx="4525961"/>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Calibri"/>
              <a:buChar char="•"/>
              <a:defRPr/>
            </a:lvl1pPr>
            <a:lvl2pPr algn="l" rtl="0" indent="-107950" marL="742950">
              <a:spcBef>
                <a:spcPts val="560"/>
              </a:spcBef>
              <a:spcAft>
                <a:spcPts val="0"/>
              </a:spcAft>
              <a:buClr>
                <a:schemeClr val="dk1"/>
              </a:buClr>
              <a:buFont typeface="Calibri"/>
              <a:buChar char="–"/>
              <a:defRPr/>
            </a:lvl2pPr>
            <a:lvl3pPr algn="l" rtl="0" indent="-76200" marL="1143000">
              <a:spcBef>
                <a:spcPts val="480"/>
              </a:spcBef>
              <a:spcAft>
                <a:spcPts val="0"/>
              </a:spcAft>
              <a:buClr>
                <a:schemeClr val="dk1"/>
              </a:buClr>
              <a:buFont typeface="Calibri"/>
              <a:buChar char="•"/>
              <a:defRPr/>
            </a:lvl3pPr>
            <a:lvl4pPr algn="l" rtl="0" indent="-101600" marL="1600200">
              <a:spcBef>
                <a:spcPts val="400"/>
              </a:spcBef>
              <a:spcAft>
                <a:spcPts val="0"/>
              </a:spcAft>
              <a:buClr>
                <a:schemeClr val="dk1"/>
              </a:buClr>
              <a:buFont typeface="Calibri"/>
              <a:buChar char="–"/>
              <a:defRPr/>
            </a:lvl4pPr>
            <a:lvl5pPr algn="l" rtl="0" indent="-101600" marL="2057400">
              <a:spcBef>
                <a:spcPts val="400"/>
              </a:spcBef>
              <a:spcAft>
                <a:spcPts val="0"/>
              </a:spcAft>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 name="Shape 21"/>
        <p:cNvGrpSpPr/>
        <p:nvPr/>
      </p:nvGrpSpPr>
      <p:grpSpPr>
        <a:xfrm>
          <a:off y="0" x="0"/>
          <a:ext cy="0" cx="0"/>
          <a:chOff y="0" x="0"/>
          <a:chExt cy="0" cx="0"/>
        </a:xfrm>
      </p:grpSpPr>
      <p:sp>
        <p:nvSpPr>
          <p:cNvPr id="22" name="Shape 22"/>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p:nvPr>
            <p:ph idx="2" type="pic"/>
          </p:nvPr>
        </p:nvSpPr>
        <p:spPr>
          <a:xfrm>
            <a:off y="612775" x="1792288"/>
            <a:ext cy="4114800" cx="5486399"/>
          </a:xfrm>
          <a:prstGeom prst="rect">
            <a:avLst/>
          </a:prstGeom>
          <a:noFill/>
          <a:ln>
            <a:noFill/>
          </a:ln>
        </p:spPr>
      </p:sp>
      <p:sp>
        <p:nvSpPr>
          <p:cNvPr id="24" name="Shape 24"/>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5" name="Shape 25"/>
        <p:cNvGrpSpPr/>
        <p:nvPr/>
      </p:nvGrpSpPr>
      <p:grpSpPr>
        <a:xfrm>
          <a:off y="0" x="0"/>
          <a:ext cy="0" cx="0"/>
          <a:chOff y="0" x="0"/>
          <a:chExt cy="0" cx="0"/>
        </a:xfrm>
      </p:grpSpPr>
      <p:sp>
        <p:nvSpPr>
          <p:cNvPr id="26" name="Shape 26"/>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y="0" x="0"/>
          <a:ext cy="0" cx="0"/>
          <a:chOff y="0" x="0"/>
          <a:chExt cy="0" cx="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 name="Shape 30"/>
        <p:cNvGrpSpPr/>
        <p:nvPr/>
      </p:nvGrpSpPr>
      <p:grpSpPr>
        <a:xfrm>
          <a:off y="0" x="0"/>
          <a:ext cy="0" cx="0"/>
          <a:chOff y="0" x="0"/>
          <a:chExt cy="0" cx="0"/>
        </a:xfrm>
      </p:grpSpPr>
      <p:sp>
        <p:nvSpPr>
          <p:cNvPr id="31" name="Shape 31"/>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33" name="Shape 33"/>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35" name="Shape 35"/>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y="0" x="0"/>
          <a:ext cy="0" cx="0"/>
          <a:chOff y="0" x="0"/>
          <a:chExt cy="0" cx="0"/>
        </a:xfrm>
      </p:grpSpPr>
      <p:sp>
        <p:nvSpPr>
          <p:cNvPr id="37" name="Shape 37"/>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a:lvl1pPr>
            <a:lvl2pPr rtl="0" indent="0" marL="457200">
              <a:spcBef>
                <a:spcPts val="0"/>
              </a:spcBef>
              <a:buClr>
                <a:srgbClr val="888888"/>
              </a:buClr>
              <a:buFont typeface="Calibri"/>
              <a:buNone/>
              <a:defRPr/>
            </a:lvl2pPr>
            <a:lvl3pPr rtl="0" indent="0" marL="914400">
              <a:spcBef>
                <a:spcPts val="0"/>
              </a:spcBef>
              <a:buClr>
                <a:srgbClr val="888888"/>
              </a:buClr>
              <a:buFont typeface="Calibri"/>
              <a:buNone/>
              <a:defRPr/>
            </a:lvl3pPr>
            <a:lvl4pPr rtl="0" indent="0" marL="1371600">
              <a:spcBef>
                <a:spcPts val="0"/>
              </a:spcBef>
              <a:buClr>
                <a:srgbClr val="888888"/>
              </a:buClr>
              <a:buFont typeface="Calibri"/>
              <a:buNone/>
              <a:defRPr/>
            </a:lvl4pPr>
            <a:lvl5pPr rtl="0" indent="0" marL="1828800">
              <a:spcBef>
                <a:spcPts val="0"/>
              </a:spcBef>
              <a:buClr>
                <a:srgbClr val="888888"/>
              </a:buClr>
              <a:buFont typeface="Calibri"/>
              <a:buNone/>
              <a:defRPr/>
            </a:lvl5pPr>
            <a:lvl6pPr rtl="0" indent="0" marL="2286000">
              <a:spcBef>
                <a:spcPts val="0"/>
              </a:spcBef>
              <a:buClr>
                <a:srgbClr val="888888"/>
              </a:buClr>
              <a:buFont typeface="Calibri"/>
              <a:buNone/>
              <a:defRPr/>
            </a:lvl6pPr>
            <a:lvl7pPr rtl="0" indent="0" marL="2743200">
              <a:spcBef>
                <a:spcPts val="0"/>
              </a:spcBef>
              <a:buClr>
                <a:srgbClr val="888888"/>
              </a:buClr>
              <a:buFont typeface="Calibri"/>
              <a:buNone/>
              <a:defRPr/>
            </a:lvl7pPr>
            <a:lvl8pPr rtl="0" indent="0" marL="3200400">
              <a:spcBef>
                <a:spcPts val="0"/>
              </a:spcBef>
              <a:buClr>
                <a:srgbClr val="888888"/>
              </a:buClr>
              <a:buFont typeface="Calibri"/>
              <a:buNone/>
              <a:defRPr/>
            </a:lvl8pPr>
            <a:lvl9pPr rtl="0" indent="0" marL="3657600">
              <a:spcBef>
                <a:spcPts val="0"/>
              </a:spcBef>
              <a:buClr>
                <a:srgbClr val="888888"/>
              </a:buClr>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1" name="Shape 51"/>
        <p:cNvGrpSpPr/>
        <p:nvPr/>
      </p:nvGrpSpPr>
      <p:grpSpPr>
        <a:xfrm>
          <a:off y="0" x="0"/>
          <a:ext cy="0" cx="0"/>
          <a:chOff y="0" x="0"/>
          <a:chExt cy="0" cx="0"/>
        </a:xfrm>
      </p:grpSpPr>
      <p:sp>
        <p:nvSpPr>
          <p:cNvPr id="52" name="Shape 52"/>
          <p:cNvSpPr txBox="1"/>
          <p:nvPr>
            <p:ph type="ctrTitle"/>
          </p:nvPr>
        </p:nvSpPr>
        <p:spPr>
          <a:xfrm>
            <a:off y="914400" x="4800600"/>
            <a:ext cy="2743199" cx="35052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53" name="Shape 53"/>
          <p:cNvSpPr txBox="1"/>
          <p:nvPr>
            <p:ph idx="1" type="subTitle"/>
          </p:nvPr>
        </p:nvSpPr>
        <p:spPr>
          <a:xfrm>
            <a:off y="4343400" x="4876800"/>
            <a:ext cy="1752600" cx="3429000"/>
          </a:xfrm>
          <a:prstGeom prst="rect">
            <a:avLst/>
          </a:prstGeom>
          <a:noFill/>
          <a:ln>
            <a:noFill/>
          </a:ln>
        </p:spPr>
        <p:txBody>
          <a:bodyPr bIns="91425" rIns="91425" lIns="91425" tIns="91425" anchor="t" anchorCtr="0"/>
          <a:lstStyle>
            <a:lvl1pPr algn="ctr" rtl="0" marR="0" indent="0" marL="0">
              <a:spcBef>
                <a:spcPts val="640"/>
              </a:spcBef>
              <a:spcAft>
                <a:spcPts val="0"/>
              </a:spcAft>
              <a:buClr>
                <a:schemeClr val="lt1"/>
              </a:buClr>
              <a:buFont typeface="Calibri"/>
              <a:buNone/>
              <a:defRPr/>
            </a:lvl1pPr>
            <a:lvl2pPr algn="ctr" rtl="0" marR="0" indent="0" marL="457200">
              <a:spcBef>
                <a:spcPts val="560"/>
              </a:spcBef>
              <a:spcAft>
                <a:spcPts val="0"/>
              </a:spcAft>
              <a:buClr>
                <a:srgbClr val="888888"/>
              </a:buClr>
              <a:buFont typeface="Calibri"/>
              <a:buNone/>
              <a:defRPr/>
            </a:lvl2pPr>
            <a:lvl3pPr algn="ctr" rtl="0" marR="0" indent="0" marL="914400">
              <a:spcBef>
                <a:spcPts val="480"/>
              </a:spcBef>
              <a:spcAft>
                <a:spcPts val="0"/>
              </a:spcAft>
              <a:buClr>
                <a:srgbClr val="888888"/>
              </a:buClr>
              <a:buFont typeface="Calibri"/>
              <a:buNone/>
              <a:defRPr/>
            </a:lvl3pPr>
            <a:lvl4pPr algn="ctr" rtl="0" marR="0" indent="0" marL="1371600">
              <a:spcBef>
                <a:spcPts val="400"/>
              </a:spcBef>
              <a:spcAft>
                <a:spcPts val="0"/>
              </a:spcAft>
              <a:buClr>
                <a:srgbClr val="888888"/>
              </a:buClr>
              <a:buFont typeface="Calibri"/>
              <a:buNone/>
              <a:defRPr/>
            </a:lvl4pPr>
            <a:lvl5pPr algn="ctr" rtl="0" marR="0" indent="0" marL="1828800">
              <a:spcBef>
                <a:spcPts val="400"/>
              </a:spcBef>
              <a:spcAft>
                <a:spcPts val="0"/>
              </a:spcAft>
              <a:buClr>
                <a:srgbClr val="888888"/>
              </a:buClr>
              <a:buFont typeface="Calibri"/>
              <a:buNone/>
              <a:defRPr/>
            </a:lvl5pPr>
            <a:lvl6pPr algn="ctr" rtl="0" marR="0" indent="0" marL="2286000">
              <a:spcBef>
                <a:spcPts val="400"/>
              </a:spcBef>
              <a:buClr>
                <a:srgbClr val="888888"/>
              </a:buClr>
              <a:buFont typeface="Calibri"/>
              <a:buNone/>
              <a:defRPr/>
            </a:lvl6pPr>
            <a:lvl7pPr algn="ctr" rtl="0" marR="0" indent="0" marL="2743200">
              <a:spcBef>
                <a:spcPts val="400"/>
              </a:spcBef>
              <a:buClr>
                <a:srgbClr val="888888"/>
              </a:buClr>
              <a:buFont typeface="Calibri"/>
              <a:buNone/>
              <a:defRPr/>
            </a:lvl7pPr>
            <a:lvl8pPr algn="ctr" rtl="0" marR="0" indent="0" marL="3200400">
              <a:spcBef>
                <a:spcPts val="400"/>
              </a:spcBef>
              <a:buClr>
                <a:srgbClr val="888888"/>
              </a:buClr>
              <a:buFont typeface="Calibri"/>
              <a:buNone/>
              <a:defRPr/>
            </a:lvl8pPr>
            <a:lvl9pPr algn="ctr" rtl="0" marR="0" indent="0" marL="3657600">
              <a:spcBef>
                <a:spcPts val="400"/>
              </a:spcBef>
              <a:buClr>
                <a:srgbClr val="888888"/>
              </a:buClr>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6" name="Shape 66"/>
        <p:cNvGrpSpPr/>
        <p:nvPr/>
      </p:nvGrpSpPr>
      <p:grpSpPr>
        <a:xfrm>
          <a:off y="0" x="0"/>
          <a:ext cy="0" cx="0"/>
          <a:chOff y="0" x="0"/>
          <a:chExt cy="0" cx="0"/>
        </a:xfrm>
      </p:grpSpPr>
      <p:sp>
        <p:nvSpPr>
          <p:cNvPr id="67" name="Shape 67"/>
          <p:cNvSpPr txBox="1"/>
          <p:nvPr>
            <p:ph type="title"/>
          </p:nvPr>
        </p:nvSpPr>
        <p:spPr>
          <a:xfrm>
            <a:off y="15240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rtl="0" indent="-207962" marL="461963">
              <a:spcBef>
                <a:spcPts val="0"/>
              </a:spcBef>
              <a:buClr>
                <a:srgbClr val="244061"/>
              </a:buClr>
              <a:buFont typeface="Calibri"/>
              <a:buChar char="✦"/>
              <a:defRPr/>
            </a:lvl1pPr>
            <a:lvl2pPr rtl="0" indent="-207644" marL="860425">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8"/><Relationship Target="../slideLayouts/slideLayout7.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8.xml" Type="http://schemas.openxmlformats.org/officeDocument/2006/relationships/slideLayout" Id="rId2"/><Relationship Target="../media/image02.jpg" Type="http://schemas.openxmlformats.org/officeDocument/2006/relationships/image" Id="rId1"/><Relationship Target="../theme/theme7.xml" Type="http://schemas.openxmlformats.org/officeDocument/2006/relationships/theme" Id="rId3"/></Relationships>
</file>

<file path=ppt/slideMasters/_rels/slideMaster3.xml.rels><?xml version="1.0" encoding="UTF-8" standalone="yes"?><Relationships xmlns="http://schemas.openxmlformats.org/package/2006/relationships"><Relationship Target="../theme/theme6.xml" Type="http://schemas.openxmlformats.org/officeDocument/2006/relationships/theme" Id="rId2"/><Relationship Target="../slideLayouts/slideLayout9.xml" Type="http://schemas.openxmlformats.org/officeDocument/2006/relationships/slideLayout" Id="rId1"/></Relationships>
</file>

<file path=ppt/slideMasters/_rels/slideMaster4.xml.rels><?xml version="1.0" encoding="UTF-8" standalone="yes"?><Relationships xmlns="http://schemas.openxmlformats.org/package/2006/relationships"><Relationship Target="../theme/theme2.xml" Type="http://schemas.openxmlformats.org/officeDocument/2006/relationships/theme" Id="rId2"/><Relationship Target="../slideLayouts/slideLayout10.xml" Type="http://schemas.openxmlformats.org/officeDocument/2006/relationships/slideLayout" Id="rId1"/></Relationships>
</file>

<file path=ppt/slideMasters/_rels/slideMaster5.xml.rels><?xml version="1.0" encoding="UTF-8" standalone="yes"?><Relationships xmlns="http://schemas.openxmlformats.org/package/2006/relationships"><Relationship Target="../theme/theme8.xml" Type="http://schemas.openxmlformats.org/officeDocument/2006/relationships/theme" Id="rId2"/><Relationship Target="../slideLayouts/slideLayout11.xml" Type="http://schemas.openxmlformats.org/officeDocument/2006/relationships/slideLayout" Id="rId1"/></Relationships>
</file>

<file path=ppt/slideMasters/_rels/slideMaster6.xml.rels><?xml version="1.0" encoding="UTF-8" standalone="yes"?><Relationships xmlns="http://schemas.openxmlformats.org/package/2006/relationships"><Relationship Target="../theme/theme5.xml" Type="http://schemas.openxmlformats.org/officeDocument/2006/relationships/theme" Id="rId2"/><Relationship Target="../slideLayouts/slideLayout12.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10" name="Shape 10"/>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11" name="Shape 11"/>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14" name="Shape 14"/>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y="0" x="0"/>
          <a:ext cy="0" cx="0"/>
          <a:chOff y="0" x="0"/>
          <a:chExt cy="0" cx="0"/>
        </a:xfrm>
      </p:grpSpPr>
      <p:sp>
        <p:nvSpPr>
          <p:cNvPr id="40" name="Shape 40"/>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1" name="Shape 41"/>
          <p:cNvSpPr txBox="1"/>
          <p:nvPr/>
        </p:nvSpPr>
        <p:spPr>
          <a:xfrm>
            <a:off y="0" x="0"/>
            <a:ext cy="1371599" cx="9144000"/>
          </a:xfrm>
          <a:prstGeom prst="rect">
            <a:avLst/>
          </a:prstGeom>
          <a:solidFill>
            <a:srgbClr val="558ED5"/>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42" name="Shape 42"/>
          <p:cNvCxnSpPr/>
          <p:nvPr/>
        </p:nvCxnSpPr>
        <p:spPr>
          <a:xfrm>
            <a:off y="1524000" x="0"/>
            <a:ext cy="0" cx="9144000"/>
          </a:xfrm>
          <a:prstGeom prst="straightConnector1">
            <a:avLst/>
          </a:prstGeom>
          <a:noFill/>
          <a:ln w="31750" cap="rnd">
            <a:solidFill>
              <a:srgbClr val="376092"/>
            </a:solidFill>
            <a:prstDash val="solid"/>
            <a:miter/>
            <a:headEnd w="med" len="med" type="none"/>
            <a:tailEnd w="med" len="med" type="none"/>
          </a:ln>
        </p:spPr>
      </p:cxnSp>
      <p:sp>
        <p:nvSpPr>
          <p:cNvPr id="43" name="Shape 43"/>
          <p:cNvSpPr txBox="1"/>
          <p:nvPr/>
        </p:nvSpPr>
        <p:spPr>
          <a:xfrm>
            <a:off y="0" x="0"/>
            <a:ext cy="6858000" cx="9144000"/>
          </a:xfrm>
          <a:prstGeom prst="rect">
            <a:avLst/>
          </a:prstGeom>
          <a:solidFill>
            <a:srgbClr val="1574FF">
              <a:alpha val="97254"/>
            </a:srgbClr>
          </a:solidFill>
          <a:ln w="25400" cap="rnd">
            <a:solidFill>
              <a:srgbClr val="385D8A"/>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4" name="Shape 44"/>
          <p:cNvSpPr txBox="1"/>
          <p:nvPr/>
        </p:nvSpPr>
        <p:spPr>
          <a:xfrm>
            <a:off y="3962400" x="0"/>
            <a:ext cy="2895600" cx="9144000"/>
          </a:xfrm>
          <a:prstGeom prst="rect">
            <a:avLst/>
          </a:prstGeom>
          <a:solidFill>
            <a:srgbClr val="3366FF">
              <a:alpha val="72549"/>
            </a:srgbClr>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45" name="Shape 45"/>
          <p:cNvCxnSpPr/>
          <p:nvPr/>
        </p:nvCxnSpPr>
        <p:spPr>
          <a:xfrm>
            <a:off y="3962400" x="0"/>
            <a:ext cy="0" cx="9144000"/>
          </a:xfrm>
          <a:prstGeom prst="straightConnector1">
            <a:avLst/>
          </a:prstGeom>
          <a:noFill/>
          <a:ln w="38100" cap="rnd">
            <a:solidFill>
              <a:srgbClr val="4A7EBB"/>
            </a:solidFill>
            <a:prstDash val="solid"/>
            <a:miter/>
            <a:headEnd w="med" len="med" type="none"/>
            <a:tailEnd w="med" len="med" type="none"/>
          </a:ln>
        </p:spPr>
      </p:cxnSp>
      <p:pic>
        <p:nvPicPr>
          <p:cNvPr id="46" name="Shape 46"/>
          <p:cNvPicPr preferRelativeResize="0"/>
          <p:nvPr/>
        </p:nvPicPr>
        <p:blipFill rotWithShape="1">
          <a:blip r:embed="rId1">
            <a:alphaModFix/>
          </a:blip>
          <a:srcRect t="0" b="0" r="0" l="0"/>
          <a:stretch/>
        </p:blipFill>
        <p:spPr>
          <a:xfrm>
            <a:off y="620712" x="609600"/>
            <a:ext cy="4789486" cx="3748087"/>
          </a:xfrm>
          <a:prstGeom prst="rect">
            <a:avLst/>
          </a:prstGeom>
          <a:noFill/>
          <a:ln>
            <a:noFill/>
          </a:ln>
        </p:spPr>
      </p:pic>
      <p:sp>
        <p:nvSpPr>
          <p:cNvPr id="47" name="Shape 4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48" name="Shape 48"/>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49" name="Shape 49"/>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0" name="Shape 50"/>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55"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y="0" x="0"/>
          <a:ext cy="0" cx="0"/>
          <a:chOff y="0" x="0"/>
          <a:chExt cy="0" cx="0"/>
        </a:xfrm>
      </p:grpSpPr>
      <p:sp>
        <p:nvSpPr>
          <p:cNvPr id="55" name="Shape 55"/>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56" name="Shape 56"/>
          <p:cNvCxnSpPr/>
          <p:nvPr/>
        </p:nvCxnSpPr>
        <p:spPr>
          <a:xfrm>
            <a:off y="1066800" x="0"/>
            <a:ext cy="0" cx="381000"/>
          </a:xfrm>
          <a:prstGeom prst="straightConnector1">
            <a:avLst/>
          </a:prstGeom>
          <a:noFill/>
          <a:ln w="25400" cap="rnd">
            <a:solidFill>
              <a:srgbClr val="17375E"/>
            </a:solidFill>
            <a:prstDash val="solid"/>
            <a:miter/>
            <a:headEnd w="med" len="med" type="none"/>
            <a:tailEnd w="med" len="med" type="none"/>
          </a:ln>
        </p:spPr>
      </p:cxnSp>
      <p:cxnSp>
        <p:nvCxnSpPr>
          <p:cNvPr id="57" name="Shape 57"/>
          <p:cNvCxnSpPr/>
          <p:nvPr/>
        </p:nvCxnSpPr>
        <p:spPr>
          <a:xfrm rot="-5400000">
            <a:off y="685800" x="-457199"/>
            <a:ext cy="0" cx="1371599"/>
          </a:xfrm>
          <a:prstGeom prst="straightConnector1">
            <a:avLst/>
          </a:prstGeom>
          <a:noFill/>
          <a:ln w="25400" cap="rnd">
            <a:solidFill>
              <a:srgbClr val="95B3D7"/>
            </a:solidFill>
            <a:prstDash val="solid"/>
            <a:miter/>
            <a:headEnd w="med" len="med" type="none"/>
            <a:tailEnd w="med" len="med" type="none"/>
          </a:ln>
        </p:spPr>
      </p:cxnSp>
      <p:cxnSp>
        <p:nvCxnSpPr>
          <p:cNvPr id="58" name="Shape 58"/>
          <p:cNvCxnSpPr/>
          <p:nvPr/>
        </p:nvCxnSpPr>
        <p:spPr>
          <a:xfrm>
            <a:off y="1371600" x="228600"/>
            <a:ext cy="0" cx="8915400"/>
          </a:xfrm>
          <a:prstGeom prst="straightConnector1">
            <a:avLst/>
          </a:prstGeom>
          <a:noFill/>
          <a:ln w="25400" cap="rnd">
            <a:solidFill>
              <a:srgbClr val="95B3D7"/>
            </a:solidFill>
            <a:prstDash val="solid"/>
            <a:miter/>
            <a:headEnd w="med" len="med" type="none"/>
            <a:tailEnd w="med" len="med" type="none"/>
          </a:ln>
        </p:spPr>
      </p:cxnSp>
      <p:cxnSp>
        <p:nvCxnSpPr>
          <p:cNvPr id="59" name="Shape 59"/>
          <p:cNvCxnSpPr/>
          <p:nvPr/>
        </p:nvCxnSpPr>
        <p:spPr>
          <a:xfrm>
            <a:off y="1524000" x="0"/>
            <a:ext cy="0" cx="9144000"/>
          </a:xfrm>
          <a:prstGeom prst="straightConnector1">
            <a:avLst/>
          </a:prstGeom>
          <a:noFill/>
          <a:ln w="57150" cap="rnd">
            <a:solidFill>
              <a:srgbClr val="4A7EBB"/>
            </a:solidFill>
            <a:prstDash val="solid"/>
            <a:miter/>
            <a:headEnd w="med" len="med" type="none"/>
            <a:tailEnd w="med" len="med" type="none"/>
          </a:ln>
        </p:spPr>
      </p:cxnSp>
      <p:cxnSp>
        <p:nvCxnSpPr>
          <p:cNvPr id="60" name="Shape 60"/>
          <p:cNvCxnSpPr/>
          <p:nvPr/>
        </p:nvCxnSpPr>
        <p:spPr>
          <a:xfrm rot="5400000">
            <a:off y="3962400" x="-2514600"/>
            <a:ext cy="0" cx="5791200"/>
          </a:xfrm>
          <a:prstGeom prst="straightConnector1">
            <a:avLst/>
          </a:prstGeom>
          <a:noFill/>
          <a:ln w="25400" cap="rnd">
            <a:solidFill>
              <a:srgbClr val="17375E"/>
            </a:solidFill>
            <a:prstDash val="solid"/>
            <a:miter/>
            <a:headEnd w="med" len="med" type="none"/>
            <a:tailEnd w="med" len="med" type="none"/>
          </a:ln>
        </p:spPr>
      </p:cxnSp>
      <p:sp>
        <p:nvSpPr>
          <p:cNvPr id="61" name="Shape 6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62" name="Shape 62"/>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63" name="Shape 63"/>
          <p:cNvSpPr txBox="1"/>
          <p:nvPr>
            <p:ph idx="11" type="ftr"/>
          </p:nvPr>
        </p:nvSpPr>
        <p:spPr>
          <a:xfrm>
            <a:off y="6324600" x="4572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4" name="Shape 64"/>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65" name="Shape 65"/>
          <p:cNvSpPr txBox="1"/>
          <p:nvPr/>
        </p:nvSpPr>
        <p:spPr>
          <a:xfrm>
            <a:off y="6400800" x="6934200"/>
            <a:ext cy="457200" cx="21335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Times New Roman"/>
              <a:buNone/>
            </a:pPr>
            <a:r>
              <a:rPr strike="noStrike" u="none" b="0" cap="none" baseline="0" sz="1000" lang="en-US" i="0">
                <a:solidFill>
                  <a:schemeClr val="dk1"/>
                </a:solidFill>
                <a:latin typeface="Times New Roman"/>
                <a:ea typeface="Times New Roman"/>
                <a:cs typeface="Times New Roman"/>
                <a:sym typeface="Times New Roman"/>
              </a:rPr>
              <a:t>5-*</a:t>
            </a:r>
          </a:p>
        </p:txBody>
      </p:sp>
    </p:spTree>
  </p:cSld>
  <p:clrMap accent2="accent2" accent3="accent3" accent4="accent4" accent5="accent5" accent6="accent6" hlink="hlink" tx2="lt2" tx1="dk1" bg2="dk2" bg1="lt1" folHlink="folHlink" accent1="accent1"/>
  <p:sldLayoutIdLst>
    <p:sldLayoutId id="2147483656"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y="0" x="0"/>
          <a:ext cy="0" cx="0"/>
          <a:chOff y="0" x="0"/>
          <a:chExt cy="0" cx="0"/>
        </a:xfrm>
      </p:grpSpPr>
      <p:sp>
        <p:nvSpPr>
          <p:cNvPr id="70" name="Shape 70"/>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71" name="Shape 71"/>
          <p:cNvCxnSpPr/>
          <p:nvPr/>
        </p:nvCxnSpPr>
        <p:spPr>
          <a:xfrm rot="-5400000">
            <a:off y="685800" x="-457199"/>
            <a:ext cy="0" cx="1371599"/>
          </a:xfrm>
          <a:prstGeom prst="straightConnector1">
            <a:avLst/>
          </a:prstGeom>
          <a:noFill/>
          <a:ln w="25400" cap="rnd">
            <a:solidFill>
              <a:srgbClr val="95B3D7"/>
            </a:solidFill>
            <a:prstDash val="solid"/>
            <a:miter/>
            <a:headEnd w="med" len="med" type="none"/>
            <a:tailEnd w="med" len="med" type="none"/>
          </a:ln>
        </p:spPr>
      </p:cxnSp>
      <p:cxnSp>
        <p:nvCxnSpPr>
          <p:cNvPr id="72" name="Shape 72"/>
          <p:cNvCxnSpPr/>
          <p:nvPr/>
        </p:nvCxnSpPr>
        <p:spPr>
          <a:xfrm>
            <a:off y="1371600" x="228600"/>
            <a:ext cy="0" cx="8915400"/>
          </a:xfrm>
          <a:prstGeom prst="straightConnector1">
            <a:avLst/>
          </a:prstGeom>
          <a:noFill/>
          <a:ln w="25400" cap="rnd">
            <a:solidFill>
              <a:srgbClr val="95B3D7"/>
            </a:solidFill>
            <a:prstDash val="solid"/>
            <a:miter/>
            <a:headEnd w="med" len="med" type="none"/>
            <a:tailEnd w="med" len="med" type="none"/>
          </a:ln>
        </p:spPr>
      </p:cxnSp>
      <p:cxnSp>
        <p:nvCxnSpPr>
          <p:cNvPr id="73" name="Shape 73"/>
          <p:cNvCxnSpPr/>
          <p:nvPr/>
        </p:nvCxnSpPr>
        <p:spPr>
          <a:xfrm>
            <a:off y="1524000" x="0"/>
            <a:ext cy="0" cx="9144000"/>
          </a:xfrm>
          <a:prstGeom prst="straightConnector1">
            <a:avLst/>
          </a:prstGeom>
          <a:noFill/>
          <a:ln w="57150" cap="rnd">
            <a:solidFill>
              <a:srgbClr val="4A7EBB"/>
            </a:solidFill>
            <a:prstDash val="solid"/>
            <a:miter/>
            <a:headEnd w="med" len="med" type="none"/>
            <a:tailEnd w="med" len="med" type="none"/>
          </a:ln>
        </p:spPr>
      </p:cxnSp>
      <p:sp>
        <p:nvSpPr>
          <p:cNvPr id="74" name="Shape 7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75" name="Shape 75"/>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76" name="Shape 76"/>
          <p:cNvSpPr txBox="1"/>
          <p:nvPr>
            <p:ph idx="11" type="ftr"/>
          </p:nvPr>
        </p:nvSpPr>
        <p:spPr>
          <a:xfrm>
            <a:off y="6324600" x="4572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7" name="Shape 77"/>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78" name="Shape 78"/>
          <p:cNvSpPr txBox="1"/>
          <p:nvPr/>
        </p:nvSpPr>
        <p:spPr>
          <a:xfrm>
            <a:off y="6400800" x="6934200"/>
            <a:ext cy="457200" cx="21335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Times New Roman"/>
              <a:buNone/>
            </a:pPr>
            <a:r>
              <a:rPr strike="noStrike" u="none" b="0" cap="none" baseline="0" sz="1000" lang="en-US" i="0">
                <a:solidFill>
                  <a:schemeClr val="dk1"/>
                </a:solidFill>
                <a:latin typeface="Times New Roman"/>
                <a:ea typeface="Times New Roman"/>
                <a:cs typeface="Times New Roman"/>
                <a:sym typeface="Times New Roman"/>
              </a:rPr>
              <a:t>5-*</a:t>
            </a:r>
          </a:p>
        </p:txBody>
      </p:sp>
    </p:spTree>
  </p:cSld>
  <p:clrMap accent2="accent2" accent3="accent3" accent4="accent4" accent5="accent5" accent6="accent6" hlink="hlink" tx2="lt2" tx1="dk1" bg2="dk2" bg1="lt1" folHlink="folHlink" accent1="accent1"/>
  <p:sldLayoutIdLst>
    <p:sldLayoutId id="2147483657"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y="0" x="0"/>
          <a:ext cy="0" cx="0"/>
          <a:chOff y="0" x="0"/>
          <a:chExt cy="0" cx="0"/>
        </a:xfrm>
      </p:grpSpPr>
      <p:sp>
        <p:nvSpPr>
          <p:cNvPr id="84" name="Shape 84"/>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cxnSp>
        <p:nvCxnSpPr>
          <p:cNvPr id="85" name="Shape 85"/>
          <p:cNvCxnSpPr/>
          <p:nvPr/>
        </p:nvCxnSpPr>
        <p:spPr>
          <a:xfrm>
            <a:off y="1524000" x="0"/>
            <a:ext cy="0" cx="9144000"/>
          </a:xfrm>
          <a:prstGeom prst="straightConnector1">
            <a:avLst/>
          </a:prstGeom>
          <a:noFill/>
          <a:ln w="31750" cap="rnd">
            <a:solidFill>
              <a:srgbClr val="558ED5"/>
            </a:solidFill>
            <a:prstDash val="solid"/>
            <a:miter/>
            <a:headEnd w="med" len="med" type="none"/>
            <a:tailEnd w="med" len="med" type="none"/>
          </a:ln>
        </p:spPr>
      </p:cxnSp>
      <p:cxnSp>
        <p:nvCxnSpPr>
          <p:cNvPr id="86" name="Shape 86"/>
          <p:cNvCxnSpPr/>
          <p:nvPr/>
        </p:nvCxnSpPr>
        <p:spPr>
          <a:xfrm>
            <a:off y="1524000" x="0"/>
            <a:ext cy="0" cx="9144000"/>
          </a:xfrm>
          <a:prstGeom prst="straightConnector1">
            <a:avLst/>
          </a:prstGeom>
          <a:noFill/>
          <a:ln w="57150" cap="rnd">
            <a:solidFill>
              <a:srgbClr val="4A7EBB"/>
            </a:solidFill>
            <a:prstDash val="solid"/>
            <a:miter/>
            <a:headEnd w="med" len="med" type="none"/>
            <a:tailEnd w="med" len="med" type="none"/>
          </a:ln>
        </p:spPr>
      </p:cxnSp>
      <p:sp>
        <p:nvSpPr>
          <p:cNvPr id="87" name="Shape 8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88" name="Shape 88"/>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89" name="Shape 89"/>
          <p:cNvSpPr txBox="1"/>
          <p:nvPr>
            <p:ph idx="11" type="ftr"/>
          </p:nvPr>
        </p:nvSpPr>
        <p:spPr>
          <a:xfrm>
            <a:off y="6324600" x="228600"/>
            <a:ext cy="365125" cx="28956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0" name="Shape 90"/>
          <p:cNvSpPr txBox="1"/>
          <p:nvPr>
            <p:ph idx="12" type="sldNum"/>
          </p:nvPr>
        </p:nvSpPr>
        <p:spPr>
          <a:xfrm>
            <a:off y="6356350" x="6553200"/>
            <a:ext cy="365125"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91" name="Shape 91"/>
          <p:cNvSpPr txBox="1"/>
          <p:nvPr/>
        </p:nvSpPr>
        <p:spPr>
          <a:xfrm>
            <a:off y="6400800" x="6934200"/>
            <a:ext cy="457200" cx="21335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Times New Roman"/>
              <a:buNone/>
            </a:pPr>
            <a:r>
              <a:rPr strike="noStrike" u="none" b="0" cap="none" baseline="0" sz="1000" lang="en-US" i="0">
                <a:solidFill>
                  <a:schemeClr val="dk1"/>
                </a:solidFill>
                <a:latin typeface="Times New Roman"/>
                <a:ea typeface="Times New Roman"/>
                <a:cs typeface="Times New Roman"/>
                <a:sym typeface="Times New Roman"/>
              </a:rPr>
              <a:t>5-*</a:t>
            </a:r>
          </a:p>
        </p:txBody>
      </p:sp>
    </p:spTree>
  </p:cSld>
  <p:clrMap accent2="accent2" accent3="accent3" accent4="accent4" accent5="accent5" accent6="accent6" hlink="hlink" tx2="lt2" tx1="dk1" bg2="dk2" bg1="lt1" folHlink="folHlink" accent1="accent1"/>
  <p:sldLayoutIdLst>
    <p:sldLayoutId id="2147483658"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 name="Shape 94"/>
        <p:cNvGrpSpPr/>
        <p:nvPr/>
      </p:nvGrpSpPr>
      <p:grpSpPr>
        <a:xfrm>
          <a:off y="0" x="0"/>
          <a:ext cy="0" cx="0"/>
          <a:chOff y="0" x="0"/>
          <a:chExt cy="0" cx="0"/>
        </a:xfrm>
      </p:grpSpPr>
      <p:sp>
        <p:nvSpPr>
          <p:cNvPr id="95" name="Shape 95"/>
          <p:cNvSpPr txBox="1"/>
          <p:nvPr/>
        </p:nvSpPr>
        <p:spPr>
          <a:xfrm>
            <a:off y="0" x="0"/>
            <a:ext cy="1524000" cx="9144000"/>
          </a:xfrm>
          <a:prstGeom prst="rect">
            <a:avLst/>
          </a:prstGeom>
          <a:solidFill>
            <a:srgbClr val="3366FF"/>
          </a:solidFill>
          <a:ln>
            <a:noFill/>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96" name="Shape 9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97" name="Shape 97"/>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Calibri"/>
              <a:buChar char="•"/>
              <a:defRPr/>
            </a:lvl1pPr>
            <a:lvl2pPr algn="l" rtl="0" marR="0" indent="-107950" marL="742950">
              <a:spcBef>
                <a:spcPts val="560"/>
              </a:spcBef>
              <a:spcAft>
                <a:spcPts val="0"/>
              </a:spcAft>
              <a:buClr>
                <a:schemeClr val="dk1"/>
              </a:buClr>
              <a:buFont typeface="Calibri"/>
              <a:buChar char="–"/>
              <a:defRPr/>
            </a:lvl2pPr>
            <a:lvl3pPr algn="l" rtl="0" marR="0" indent="-76200" marL="1143000">
              <a:spcBef>
                <a:spcPts val="480"/>
              </a:spcBef>
              <a:spcAft>
                <a:spcPts val="0"/>
              </a:spcAft>
              <a:buClr>
                <a:schemeClr val="dk1"/>
              </a:buClr>
              <a:buFont typeface="Calibri"/>
              <a:buChar char="•"/>
              <a:defRPr/>
            </a:lvl3pPr>
            <a:lvl4pPr algn="l" rtl="0" marR="0" indent="-101600" marL="1600200">
              <a:spcBef>
                <a:spcPts val="400"/>
              </a:spcBef>
              <a:spcAft>
                <a:spcPts val="0"/>
              </a:spcAft>
              <a:buClr>
                <a:schemeClr val="dk1"/>
              </a:buClr>
              <a:buFont typeface="Calibri"/>
              <a:buChar char="–"/>
              <a:defRPr/>
            </a:lvl4pPr>
            <a:lvl5pPr algn="l" rtl="0" marR="0" indent="-101600" marL="2057400">
              <a:spcBef>
                <a:spcPts val="400"/>
              </a:spcBef>
              <a:spcAft>
                <a:spcPts val="0"/>
              </a:spcAft>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Tree>
  </p:cSld>
  <p:clrMap accent2="accent2" accent3="accent3" accent4="accent4" accent5="accent5" accent6="accent6" hlink="hlink" tx2="lt2" tx1="dk1" bg2="dk2" bg1="lt1" folHlink="folHlink" accent1="accent1"/>
  <p:sldLayoutIdLst>
    <p:sldLayoutId id="2147483659" r:id="rId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8.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9.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0.xml" Type="http://schemas.openxmlformats.org/officeDocument/2006/relationships/slideLayout" Id="rId1"/><Relationship Target="../media/image00.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9.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9.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1.xml" Type="http://schemas.openxmlformats.org/officeDocument/2006/relationships/slideLayout" Id="rId1"/><Relationship Target="../media/image08.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9.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9.xml" Type="http://schemas.openxmlformats.org/officeDocument/2006/relationships/slideLayout" Id="rId1"/><Relationship Target="../media/image03.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9.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9.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9.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9.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0.xml" Type="http://schemas.openxmlformats.org/officeDocument/2006/relationships/slideLayout" Id="rId1"/><Relationship Target="../media/image05.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1.xml" Type="http://schemas.openxmlformats.org/officeDocument/2006/relationships/slideLayout" Id="rId1"/><Relationship Target="../media/image13.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9.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9.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9.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9.xml" Type="http://schemas.openxmlformats.org/officeDocument/2006/relationships/slideLayout" Id="rId1"/><Relationship Target="../media/image06.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9.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9.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9.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9.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0.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9.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9.xml" Type="http://schemas.openxmlformats.org/officeDocument/2006/relationships/slideLayout" Id="rId1"/><Relationship Target="../media/image12.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1.xml" Type="http://schemas.openxmlformats.org/officeDocument/2006/relationships/slideLayout" Id="rId1"/><Relationship Target="../media/image07.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9.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1.xml" Type="http://schemas.openxmlformats.org/officeDocument/2006/relationships/slideLayout" Id="rId1"/><Relationship Target="../media/image09.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9.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9.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9.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9.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1.xml" Type="http://schemas.openxmlformats.org/officeDocument/2006/relationships/slideLayout" Id="rId1"/><Relationship Target="../media/image1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1.xml" Type="http://schemas.openxmlformats.org/officeDocument/2006/relationships/slideLayout" Id="rId1"/><Relationship Target="../media/image04.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9.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9.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9.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1.xml" Type="http://schemas.openxmlformats.org/officeDocument/2006/relationships/slideLayout" Id="rId1"/><Relationship Target="../media/image1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0.xml" Type="http://schemas.openxmlformats.org/officeDocument/2006/relationships/slideLayout" Id="rId1"/><Relationship Target="../media/image01.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9.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y="0" x="0"/>
          <a:ext cy="0" cx="0"/>
          <a:chOff y="0" x="0"/>
          <a:chExt cy="0" cx="0"/>
        </a:xfrm>
      </p:grpSpPr>
      <p:sp>
        <p:nvSpPr>
          <p:cNvPr id="103" name="Shape 103"/>
          <p:cNvSpPr txBox="1"/>
          <p:nvPr>
            <p:ph type="ctrTitle"/>
          </p:nvPr>
        </p:nvSpPr>
        <p:spPr>
          <a:xfrm>
            <a:off y="4038600" x="5334000"/>
            <a:ext cy="1143000" cx="35052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0" cap="none" baseline="0" sz="3600" lang="en-US" i="0">
                <a:solidFill>
                  <a:schemeClr val="lt1"/>
                </a:solidFill>
                <a:latin typeface="Calibri"/>
                <a:ea typeface="Calibri"/>
                <a:cs typeface="Calibri"/>
                <a:sym typeface="Calibri"/>
              </a:rPr>
              <a:t>Chapter Five</a:t>
            </a:r>
          </a:p>
        </p:txBody>
      </p:sp>
      <p:sp>
        <p:nvSpPr>
          <p:cNvPr id="104" name="Shape 104"/>
          <p:cNvSpPr txBox="1"/>
          <p:nvPr>
            <p:ph idx="1" type="subTitle"/>
          </p:nvPr>
        </p:nvSpPr>
        <p:spPr>
          <a:xfrm>
            <a:off y="1219200" x="4876800"/>
            <a:ext cy="3048000" cx="3962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1" cap="none" baseline="0" sz="4000" lang="en-US" i="0">
                <a:solidFill>
                  <a:schemeClr val="lt1"/>
                </a:solidFill>
                <a:latin typeface="Calibri"/>
                <a:ea typeface="Calibri"/>
                <a:cs typeface="Calibri"/>
                <a:sym typeface="Calibri"/>
              </a:rPr>
              <a:t>Planning:</a:t>
            </a:r>
            <a:br>
              <a:rPr strike="noStrike" u="none" b="0" cap="none" baseline="0" sz="4000" lang="en-US" i="0">
                <a:solidFill>
                  <a:schemeClr val="lt1"/>
                </a:solidFill>
                <a:latin typeface="Calibri"/>
                <a:ea typeface="Calibri"/>
                <a:cs typeface="Calibri"/>
                <a:sym typeface="Calibri"/>
              </a:rPr>
            </a:br>
            <a:r>
              <a:rPr strike="noStrike" u="none" b="0" cap="none" baseline="0" sz="3600" lang="en-US" i="0">
                <a:solidFill>
                  <a:schemeClr val="lt1"/>
                </a:solidFill>
                <a:latin typeface="Calibri"/>
                <a:ea typeface="Calibri"/>
                <a:cs typeface="Calibri"/>
                <a:sym typeface="Calibri"/>
              </a:rPr>
              <a:t>The Foundation of Successful Management</a:t>
            </a:r>
          </a:p>
        </p:txBody>
      </p:sp>
      <p:sp>
        <p:nvSpPr>
          <p:cNvPr id="105" name="Shape 105"/>
          <p:cNvSpPr txBox="1"/>
          <p:nvPr/>
        </p:nvSpPr>
        <p:spPr>
          <a:xfrm>
            <a:off y="6594475" x="76200"/>
            <a:ext cy="244474" cx="1752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Times New Roman"/>
              <a:buNone/>
            </a:pPr>
            <a:r>
              <a:rPr strike="noStrike" u="none" b="1" cap="none" baseline="0" sz="1000" lang="en-US" i="1">
                <a:solidFill>
                  <a:schemeClr val="lt1"/>
                </a:solidFill>
                <a:latin typeface="Times New Roman"/>
                <a:ea typeface="Times New Roman"/>
                <a:cs typeface="Times New Roman"/>
                <a:sym typeface="Times New Roman"/>
              </a:rPr>
              <a:t>McGraw-Hill/Irwin</a:t>
            </a:r>
          </a:p>
        </p:txBody>
      </p:sp>
      <p:sp>
        <p:nvSpPr>
          <p:cNvPr id="106" name="Shape 106"/>
          <p:cNvSpPr txBox="1"/>
          <p:nvPr/>
        </p:nvSpPr>
        <p:spPr>
          <a:xfrm>
            <a:off y="6613525" x="4572000"/>
            <a:ext cy="244474" cx="4495800"/>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chemeClr val="lt1"/>
              </a:buClr>
              <a:buSzPct val="25000"/>
              <a:buFont typeface="Times New Roman"/>
              <a:buNone/>
            </a:pPr>
            <a:r>
              <a:rPr strike="noStrike" u="none" b="1" cap="none" baseline="0" sz="1000" lang="en-US" i="1">
                <a:solidFill>
                  <a:schemeClr val="lt1"/>
                </a:solidFill>
                <a:latin typeface="Times New Roman"/>
                <a:ea typeface="Times New Roman"/>
                <a:cs typeface="Times New Roman"/>
                <a:sym typeface="Times New Roman"/>
              </a:rPr>
              <a:t>Copyright © 2013 by The McGraw-Hill Companies, Inc. All rights reserved</a:t>
            </a:r>
            <a:r>
              <a:rPr strike="noStrike" u="none" b="1" cap="none" baseline="0" sz="1000" lang="en-US" i="0">
                <a:solidFill>
                  <a:schemeClr val="lt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3" name="Shape 163"/>
        <p:cNvGrpSpPr/>
        <p:nvPr/>
      </p:nvGrpSpPr>
      <p:grpSpPr>
        <a:xfrm>
          <a:off y="0" x="0"/>
          <a:ext cy="0" cx="0"/>
          <a:chOff y="0" x="0"/>
          <a:chExt cy="0" cx="0"/>
        </a:xfrm>
      </p:grpSpPr>
      <p:sp>
        <p:nvSpPr>
          <p:cNvPr id="164" name="Shape 164"/>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Four Basic Strategy Types</a:t>
            </a:r>
          </a:p>
        </p:txBody>
      </p:sp>
      <p:sp>
        <p:nvSpPr>
          <p:cNvPr id="165" name="Shape 165"/>
          <p:cNvSpPr txBox="1"/>
          <p:nvPr>
            <p:ph idx="1" type="body"/>
          </p:nvPr>
        </p:nvSpPr>
        <p:spPr>
          <a:xfrm>
            <a:off y="17653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Analyzers</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let other organizations take the risks of product development and marketing and then imitate what seems to work best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0" name="Shape 170"/>
        <p:cNvGrpSpPr/>
        <p:nvPr/>
      </p:nvGrpSpPr>
      <p:grpSpPr>
        <a:xfrm>
          <a:off y="0" x="0"/>
          <a:ext cy="0" cx="0"/>
          <a:chOff y="0" x="0"/>
          <a:chExt cy="0" cx="0"/>
        </a:xfrm>
      </p:grpSpPr>
      <p:sp>
        <p:nvSpPr>
          <p:cNvPr id="171" name="Shape 171"/>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Four Basic Strategy Types</a:t>
            </a:r>
          </a:p>
        </p:txBody>
      </p:sp>
      <p:sp>
        <p:nvSpPr>
          <p:cNvPr id="172" name="Shape 172"/>
          <p:cNvSpPr txBox="1"/>
          <p:nvPr>
            <p:ph idx="1" type="body"/>
          </p:nvPr>
        </p:nvSpPr>
        <p:spPr>
          <a:xfrm>
            <a:off y="1828800" x="4724400"/>
            <a:ext cy="4525961" cx="4038599"/>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376092"/>
              </a:buClr>
              <a:buSzPct val="125000"/>
              <a:buFont typeface="Calibri"/>
              <a:buChar char="✦"/>
            </a:pPr>
            <a:r>
              <a:rPr strike="noStrike" u="none" b="1" cap="none" baseline="0" sz="3000" lang="en-US" i="0">
                <a:solidFill>
                  <a:schemeClr val="dk1"/>
                </a:solidFill>
                <a:latin typeface="Calibri"/>
                <a:ea typeface="Calibri"/>
                <a:cs typeface="Calibri"/>
                <a:sym typeface="Calibri"/>
              </a:rPr>
              <a:t>Reactors </a:t>
            </a:r>
          </a:p>
          <a:p>
            <a:pPr algn="l" rtl="0" lvl="1" marR="0" indent="-341312" marL="798512">
              <a:lnSpc>
                <a:spcPct val="100000"/>
              </a:lnSpc>
              <a:spcBef>
                <a:spcPts val="540"/>
              </a:spcBef>
              <a:spcAft>
                <a:spcPts val="0"/>
              </a:spcAft>
              <a:buClr>
                <a:srgbClr val="376092"/>
              </a:buClr>
              <a:buSzPct val="115000"/>
              <a:buFont typeface="Calibri"/>
              <a:buChar char="9"/>
            </a:pPr>
            <a:r>
              <a:rPr strike="noStrike" u="none" b="0" cap="none" baseline="0" sz="2700" lang="en-US" i="0">
                <a:solidFill>
                  <a:schemeClr val="dk1"/>
                </a:solidFill>
                <a:latin typeface="Calibri"/>
                <a:ea typeface="Calibri"/>
                <a:cs typeface="Calibri"/>
                <a:sym typeface="Calibri"/>
              </a:rPr>
              <a:t>make adjustments only when finally forced to by environmental pressures</a:t>
            </a:r>
          </a:p>
          <a:p>
            <a:pPr algn="l" rtl="0" lvl="0" marR="0" indent="0" marL="0">
              <a:spcBef>
                <a:spcPts val="0"/>
              </a:spcBef>
              <a:buNone/>
            </a:pPr>
            <a:r>
              <a:t/>
            </a:r>
            <a:endParaRPr strike="noStrike" u="none" b="0" cap="none" baseline="0" sz="2700" i="0">
              <a:solidFill>
                <a:schemeClr val="dk1"/>
              </a:solidFill>
              <a:latin typeface="Calibri"/>
              <a:ea typeface="Calibri"/>
              <a:cs typeface="Calibri"/>
              <a:sym typeface="Calibri"/>
            </a:endParaRPr>
          </a:p>
        </p:txBody>
      </p:sp>
      <p:pic>
        <p:nvPicPr>
          <p:cNvPr id="173" name="Shape 173"/>
          <p:cNvPicPr preferRelativeResize="0"/>
          <p:nvPr/>
        </p:nvPicPr>
        <p:blipFill rotWithShape="1">
          <a:blip r:embed="rId3">
            <a:alphaModFix/>
          </a:blip>
          <a:srcRect t="0" b="0" r="0" l="0"/>
          <a:stretch/>
        </p:blipFill>
        <p:spPr>
          <a:xfrm>
            <a:off y="2133600" x="914400"/>
            <a:ext cy="4411661" cx="33527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8" name="Shape 178"/>
        <p:cNvGrpSpPr/>
        <p:nvPr/>
      </p:nvGrpSpPr>
      <p:grpSpPr>
        <a:xfrm>
          <a:off y="0" x="0"/>
          <a:ext cy="0" cx="0"/>
          <a:chOff y="0" x="0"/>
          <a:chExt cy="0" cx="0"/>
        </a:xfrm>
      </p:grpSpPr>
      <p:sp>
        <p:nvSpPr>
          <p:cNvPr id="179" name="Shape 179"/>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Question?</a:t>
            </a:r>
          </a:p>
        </p:txBody>
      </p:sp>
      <p:sp>
        <p:nvSpPr>
          <p:cNvPr id="180" name="Shape 180"/>
          <p:cNvSpPr txBox="1"/>
          <p:nvPr>
            <p:ph idx="1" type="body"/>
          </p:nvPr>
        </p:nvSpPr>
        <p:spPr>
          <a:xfrm>
            <a:off y="17653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	Fredhandbag Photography scans it environment regularly.  However, it does not tend to seek opportunities outside its present markets.  This company would most likely be a (n): </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Reactor</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Prospector </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Analyzer </a:t>
            </a:r>
          </a:p>
          <a:p>
            <a:pPr algn="l" rtl="0" lvl="0" marR="0" indent="-461962" marL="461962">
              <a:lnSpc>
                <a:spcPct val="100000"/>
              </a:lnSpc>
              <a:spcBef>
                <a:spcPts val="560"/>
              </a:spcBef>
              <a:spcAft>
                <a:spcPts val="0"/>
              </a:spcAft>
              <a:buClr>
                <a:srgbClr val="604A7B"/>
              </a:buClr>
              <a:buSzPct val="125000"/>
              <a:buFont typeface="Calibri"/>
              <a:buAutoNum type="alphaUcPeriod"/>
            </a:pPr>
            <a:r>
              <a:rPr strike="noStrike" u="none" b="0" cap="none" baseline="0" sz="2800" lang="en-US" i="0">
                <a:solidFill>
                  <a:schemeClr val="dk1"/>
                </a:solidFill>
                <a:latin typeface="Calibri"/>
                <a:ea typeface="Calibri"/>
                <a:cs typeface="Calibri"/>
                <a:sym typeface="Calibri"/>
              </a:rPr>
              <a:t>Defender </a:t>
            </a:r>
          </a:p>
          <a:p>
            <a:pPr algn="l" rtl="0" lvl="0" marR="0" indent="0" marL="0">
              <a:spcBef>
                <a:spcPts val="0"/>
              </a:spcBef>
              <a:buNone/>
            </a:pPr>
            <a:r>
              <a:t/>
            </a:r>
            <a:endParaRPr strike="noStrike" u="none" b="0" cap="none" baseline="0" sz="28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5" name="Shape 185"/>
        <p:cNvGrpSpPr/>
        <p:nvPr/>
      </p:nvGrpSpPr>
      <p:grpSpPr>
        <a:xfrm>
          <a:off y="0" x="0"/>
          <a:ext cy="0" cx="0"/>
          <a:chOff y="0" x="0"/>
          <a:chExt cy="0" cx="0"/>
        </a:xfrm>
      </p:grpSpPr>
      <p:sp>
        <p:nvSpPr>
          <p:cNvPr id="186" name="Shape 186"/>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The Adaptive Cycle</a:t>
            </a:r>
          </a:p>
        </p:txBody>
      </p:sp>
      <p:sp>
        <p:nvSpPr>
          <p:cNvPr id="187" name="Shape 187"/>
          <p:cNvSpPr txBox="1"/>
          <p:nvPr>
            <p:ph idx="1" type="body"/>
          </p:nvPr>
        </p:nvSpPr>
        <p:spPr>
          <a:xfrm>
            <a:off y="18161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Adaptive Cycle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businesses are continuously cycling through decisions about three kinds of business problems: (1) </a:t>
            </a:r>
            <a:r>
              <a:rPr strike="noStrike" u="none" b="0" cap="none" baseline="0" sz="2800" lang="en-US" i="1">
                <a:solidFill>
                  <a:schemeClr val="dk1"/>
                </a:solidFill>
                <a:latin typeface="Calibri"/>
                <a:ea typeface="Calibri"/>
                <a:cs typeface="Calibri"/>
                <a:sym typeface="Calibri"/>
              </a:rPr>
              <a:t>entrepreneurial</a:t>
            </a:r>
            <a:r>
              <a:rPr strike="noStrike" u="none" b="0" cap="none" baseline="0" sz="2800" lang="en-US" i="0">
                <a:solidFill>
                  <a:schemeClr val="dk1"/>
                </a:solidFill>
                <a:latin typeface="Calibri"/>
                <a:ea typeface="Calibri"/>
                <a:cs typeface="Calibri"/>
                <a:sym typeface="Calibri"/>
              </a:rPr>
              <a:t>, (2) </a:t>
            </a:r>
            <a:r>
              <a:rPr strike="noStrike" u="none" b="0" cap="none" baseline="0" sz="2800" lang="en-US" i="1">
                <a:solidFill>
                  <a:schemeClr val="dk1"/>
                </a:solidFill>
                <a:latin typeface="Calibri"/>
                <a:ea typeface="Calibri"/>
                <a:cs typeface="Calibri"/>
                <a:sym typeface="Calibri"/>
              </a:rPr>
              <a:t>engineering</a:t>
            </a:r>
            <a:r>
              <a:rPr strike="noStrike" u="none" b="0" cap="none" baseline="0" sz="2800" lang="en-US" i="0">
                <a:solidFill>
                  <a:schemeClr val="dk1"/>
                </a:solidFill>
                <a:latin typeface="Calibri"/>
                <a:ea typeface="Calibri"/>
                <a:cs typeface="Calibri"/>
                <a:sym typeface="Calibri"/>
              </a:rPr>
              <a:t>, and (3) </a:t>
            </a:r>
            <a:r>
              <a:rPr strike="noStrike" u="none" b="0" cap="none" baseline="0" sz="2800" lang="en-US" i="1">
                <a:solidFill>
                  <a:schemeClr val="dk1"/>
                </a:solidFill>
                <a:latin typeface="Calibri"/>
                <a:ea typeface="Calibri"/>
                <a:cs typeface="Calibri"/>
                <a:sym typeface="Calibri"/>
              </a:rPr>
              <a:t>administrative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2" name="Shape 192"/>
        <p:cNvGrpSpPr/>
        <p:nvPr/>
      </p:nvGrpSpPr>
      <p:grpSpPr>
        <a:xfrm>
          <a:off y="0" x="0"/>
          <a:ext cy="0" cx="0"/>
          <a:chOff y="0" x="0"/>
          <a:chExt cy="0" cx="0"/>
        </a:xfrm>
      </p:grpSpPr>
      <p:sp>
        <p:nvSpPr>
          <p:cNvPr id="193" name="Shape 19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Making Plans</a:t>
            </a:r>
          </a:p>
        </p:txBody>
      </p:sp>
      <p:sp>
        <p:nvSpPr>
          <p:cNvPr id="194" name="Shape 194"/>
          <p:cNvSpPr txBox="1"/>
          <p:nvPr/>
        </p:nvSpPr>
        <p:spPr>
          <a:xfrm>
            <a:off y="1611312" x="0"/>
            <a:ext cy="369886" cx="1981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5.2</a:t>
            </a:r>
          </a:p>
        </p:txBody>
      </p:sp>
      <p:pic>
        <p:nvPicPr>
          <p:cNvPr id="195" name="Shape 195"/>
          <p:cNvPicPr preferRelativeResize="0"/>
          <p:nvPr/>
        </p:nvPicPr>
        <p:blipFill rotWithShape="1">
          <a:blip r:embed="rId3">
            <a:alphaModFix/>
          </a:blip>
          <a:srcRect t="0" b="0" r="0" l="0"/>
          <a:stretch/>
        </p:blipFill>
        <p:spPr>
          <a:xfrm>
            <a:off y="2286000" x="284162"/>
            <a:ext cy="3581399" cx="85756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9" name="Shape 199"/>
        <p:cNvGrpSpPr/>
        <p:nvPr/>
      </p:nvGrpSpPr>
      <p:grpSpPr>
        <a:xfrm>
          <a:off y="0" x="0"/>
          <a:ext cy="0" cx="0"/>
          <a:chOff y="0" x="0"/>
          <a:chExt cy="0" cx="0"/>
        </a:xfrm>
      </p:grpSpPr>
      <p:sp>
        <p:nvSpPr>
          <p:cNvPr id="200" name="Shape 200"/>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Mission &amp; Vision Statements</a:t>
            </a:r>
          </a:p>
        </p:txBody>
      </p:sp>
      <p:sp>
        <p:nvSpPr>
          <p:cNvPr id="201" name="Shape 201"/>
          <p:cNvSpPr txBox="1"/>
          <p:nvPr>
            <p:ph idx="1" type="body"/>
          </p:nvPr>
        </p:nvSpPr>
        <p:spPr>
          <a:xfrm>
            <a:off y="18161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Mission statement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expresses the purpose of the organization</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Vision statement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long-term goal describing “what” an organization wants to become</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clear sense of the future and the actions needed to get there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5" name="Shape 205"/>
        <p:cNvGrpSpPr/>
        <p:nvPr/>
      </p:nvGrpSpPr>
      <p:grpSpPr>
        <a:xfrm>
          <a:off y="0" x="0"/>
          <a:ext cy="0" cx="0"/>
          <a:chOff y="0" x="0"/>
          <a:chExt cy="0" cx="0"/>
        </a:xfrm>
      </p:grpSpPr>
      <p:sp>
        <p:nvSpPr>
          <p:cNvPr id="206" name="Shape 206"/>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Example: Nest Fresh Eggs</a:t>
            </a:r>
          </a:p>
        </p:txBody>
      </p:sp>
      <p:sp>
        <p:nvSpPr>
          <p:cNvPr id="207" name="Shape 207"/>
          <p:cNvSpPr txBox="1"/>
          <p:nvPr>
            <p:ph idx="1" type="body"/>
          </p:nvPr>
        </p:nvSpPr>
        <p:spPr>
          <a:xfrm>
            <a:off y="17145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2800" lang="en-US" i="0">
                <a:solidFill>
                  <a:schemeClr val="dk1"/>
                </a:solidFill>
                <a:latin typeface="Calibri"/>
                <a:ea typeface="Calibri"/>
                <a:cs typeface="Calibri"/>
                <a:sym typeface="Calibri"/>
              </a:rPr>
              <a:t>	“NestFresh strives to provide you and your family with a more sustainable, humane alternative to conventional eggs, which are produced in caged facilities. We insist on producing cage free and organic eggs to create awareness about the need for humane treatment of egg laying hens and the importance of environmental responsibility.”</a:t>
            </a:r>
          </a:p>
        </p:txBody>
      </p:sp>
      <p:pic>
        <p:nvPicPr>
          <p:cNvPr id="208" name="Shape 208"/>
          <p:cNvPicPr preferRelativeResize="0"/>
          <p:nvPr/>
        </p:nvPicPr>
        <p:blipFill rotWithShape="1">
          <a:blip r:embed="rId3">
            <a:alphaModFix/>
          </a:blip>
          <a:srcRect t="0" b="0" r="0" l="0"/>
          <a:stretch/>
        </p:blipFill>
        <p:spPr>
          <a:xfrm>
            <a:off y="4940300" x="4267200"/>
            <a:ext cy="1752600" cx="36480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3" name="Shape 213"/>
        <p:cNvGrpSpPr/>
        <p:nvPr/>
      </p:nvGrpSpPr>
      <p:grpSpPr>
        <a:xfrm>
          <a:off y="0" x="0"/>
          <a:ext cy="0" cx="0"/>
          <a:chOff y="0" x="0"/>
          <a:chExt cy="0" cx="0"/>
        </a:xfrm>
      </p:grpSpPr>
      <p:sp>
        <p:nvSpPr>
          <p:cNvPr id="214" name="Shape 214"/>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Three Types of Planning for Three Levels of Management</a:t>
            </a:r>
          </a:p>
        </p:txBody>
      </p:sp>
      <p:sp>
        <p:nvSpPr>
          <p:cNvPr id="215" name="Shape 215"/>
          <p:cNvSpPr txBox="1"/>
          <p:nvPr>
            <p:ph idx="1" type="body"/>
          </p:nvPr>
        </p:nvSpPr>
        <p:spPr>
          <a:xfrm>
            <a:off y="18034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Strategic planning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determine what the organization’s long-term goals should be for the next 1-5 years with the resources they expect to have available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9" name="Shape 219"/>
        <p:cNvGrpSpPr/>
        <p:nvPr/>
      </p:nvGrpSpPr>
      <p:grpSpPr>
        <a:xfrm>
          <a:off y="0" x="0"/>
          <a:ext cy="0" cx="0"/>
          <a:chOff y="0" x="0"/>
          <a:chExt cy="0" cx="0"/>
        </a:xfrm>
      </p:grpSpPr>
      <p:sp>
        <p:nvSpPr>
          <p:cNvPr id="220" name="Shape 220"/>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Question?</a:t>
            </a:r>
          </a:p>
        </p:txBody>
      </p:sp>
      <p:sp>
        <p:nvSpPr>
          <p:cNvPr id="221" name="Shape 221"/>
          <p:cNvSpPr txBox="1"/>
          <p:nvPr>
            <p:ph idx="1" type="body"/>
          </p:nvPr>
        </p:nvSpPr>
        <p:spPr>
          <a:xfrm>
            <a:off y="18034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	Danny is participating with other managers in a discussion about what his organization's goals should be for the next decade.  He is participating in:</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Strategic planning </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Operational planning </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Tactical planning </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Controlling </a:t>
            </a:r>
          </a:p>
          <a:p>
            <a:pPr algn="l" rtl="0" lvl="0" marR="0" indent="0" marL="0">
              <a:spcBef>
                <a:spcPts val="0"/>
              </a:spcBef>
              <a:buNone/>
            </a:pPr>
            <a:r>
              <a:t/>
            </a:r>
            <a:endParaRPr strike="noStrike" u="none" b="0" cap="none" baseline="0" sz="32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6" name="Shape 226"/>
        <p:cNvGrpSpPr/>
        <p:nvPr/>
      </p:nvGrpSpPr>
      <p:grpSpPr>
        <a:xfrm>
          <a:off y="0" x="0"/>
          <a:ext cy="0" cx="0"/>
          <a:chOff y="0" x="0"/>
          <a:chExt cy="0" cx="0"/>
        </a:xfrm>
      </p:grpSpPr>
      <p:sp>
        <p:nvSpPr>
          <p:cNvPr id="227" name="Shape 22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Three Types of Planning for Three Levels of Management</a:t>
            </a:r>
          </a:p>
        </p:txBody>
      </p:sp>
      <p:sp>
        <p:nvSpPr>
          <p:cNvPr id="228" name="Shape 228"/>
          <p:cNvSpPr txBox="1"/>
          <p:nvPr>
            <p:ph idx="1" type="body"/>
          </p:nvPr>
        </p:nvSpPr>
        <p:spPr>
          <a:xfrm>
            <a:off y="17653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Tactical planning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determine what contributions their departments or similar work units can make during the next 6-24 months</a:t>
            </a:r>
          </a:p>
          <a:p>
            <a:pPr algn="l" rtl="0" lvl="0" marR="0" indent="0" marL="0">
              <a:spcBef>
                <a:spcPts val="0"/>
              </a:spcBef>
              <a:buNone/>
            </a:pPr>
            <a:r>
              <a:t/>
            </a:r>
            <a:endParaRPr strike="noStrike" u="none" b="0" cap="none" baseline="0" sz="28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y="0" x="0"/>
          <a:ext cy="0" cx="0"/>
          <a:chOff y="0" x="0"/>
          <a:chExt cy="0" cx="0"/>
        </a:xfrm>
      </p:grpSpPr>
      <p:sp>
        <p:nvSpPr>
          <p:cNvPr id="111" name="Shape 111"/>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Major Questions You Should Be Able to Answer</a:t>
            </a:r>
          </a:p>
        </p:txBody>
      </p:sp>
      <p:sp>
        <p:nvSpPr>
          <p:cNvPr id="112" name="Shape 112"/>
          <p:cNvSpPr txBox="1"/>
          <p:nvPr>
            <p:ph idx="1" type="body"/>
          </p:nvPr>
        </p:nvSpPr>
        <p:spPr>
          <a:xfrm>
            <a:off y="1765300" x="457200"/>
            <a:ext cy="4525961" cx="8229600"/>
          </a:xfrm>
          <a:prstGeom prst="rect">
            <a:avLst/>
          </a:prstGeom>
          <a:noFill/>
          <a:ln>
            <a:noFill/>
          </a:ln>
        </p:spPr>
        <p:txBody>
          <a:bodyPr bIns="45700" rIns="91425" lIns="91425" tIns="45700" anchor="t" anchorCtr="0">
            <a:noAutofit/>
          </a:bodyPr>
          <a:lstStyle/>
          <a:p>
            <a:pPr algn="l" rtl="0" lvl="0" marR="0" indent="-627062" marL="627062">
              <a:lnSpc>
                <a:spcPct val="100000"/>
              </a:lnSpc>
              <a:spcBef>
                <a:spcPts val="0"/>
              </a:spcBef>
              <a:spcAft>
                <a:spcPts val="0"/>
              </a:spcAft>
              <a:buClr>
                <a:srgbClr val="FF0000"/>
              </a:buClr>
              <a:buSzPct val="25000"/>
              <a:buFont typeface="Calibri"/>
              <a:buNone/>
            </a:pPr>
            <a:r>
              <a:rPr strike="noStrike" u="none" b="1" cap="none" baseline="0" sz="3000" lang="en-US" i="0">
                <a:solidFill>
                  <a:srgbClr val="FF0000"/>
                </a:solidFill>
                <a:latin typeface="Calibri"/>
                <a:ea typeface="Calibri"/>
                <a:cs typeface="Calibri"/>
                <a:sym typeface="Calibri"/>
              </a:rPr>
              <a:t>5.1</a:t>
            </a:r>
            <a:r>
              <a:rPr strike="noStrike" u="none" b="0" cap="none" baseline="0" sz="3000" lang="en-US" i="0">
                <a:solidFill>
                  <a:schemeClr val="dk1"/>
                </a:solidFill>
                <a:latin typeface="Calibri"/>
                <a:ea typeface="Calibri"/>
                <a:cs typeface="Calibri"/>
                <a:sym typeface="Calibri"/>
              </a:rPr>
              <a:t> How do I tend to deal with uncertainty, and how can planning help?</a:t>
            </a:r>
          </a:p>
          <a:p>
            <a:pPr algn="l" rtl="0" lvl="0" marR="0" indent="-627062" marL="627062">
              <a:lnSpc>
                <a:spcPct val="100000"/>
              </a:lnSpc>
              <a:spcBef>
                <a:spcPts val="600"/>
              </a:spcBef>
              <a:spcAft>
                <a:spcPts val="0"/>
              </a:spcAft>
              <a:buClr>
                <a:srgbClr val="FF0000"/>
              </a:buClr>
              <a:buSzPct val="25000"/>
              <a:buFont typeface="Calibri"/>
              <a:buNone/>
            </a:pPr>
            <a:r>
              <a:rPr strike="noStrike" u="none" b="1" cap="none" baseline="0" sz="3000" lang="en-US" i="0">
                <a:solidFill>
                  <a:srgbClr val="FF0000"/>
                </a:solidFill>
                <a:latin typeface="Calibri"/>
                <a:ea typeface="Calibri"/>
                <a:cs typeface="Calibri"/>
                <a:sym typeface="Calibri"/>
              </a:rPr>
              <a:t>5.2</a:t>
            </a:r>
            <a:r>
              <a:rPr strike="noStrike" u="none" b="0" cap="none" baseline="0" sz="3000" lang="en-US" i="0">
                <a:solidFill>
                  <a:schemeClr val="dk1"/>
                </a:solidFill>
                <a:latin typeface="Calibri"/>
                <a:ea typeface="Calibri"/>
                <a:cs typeface="Calibri"/>
                <a:sym typeface="Calibri"/>
              </a:rPr>
              <a:t> What are mission and vision statements and what are three types of planning and goals?</a:t>
            </a:r>
          </a:p>
          <a:p>
            <a:pPr algn="l" rtl="0" lvl="0" marR="0" indent="-627062" marL="627062">
              <a:lnSpc>
                <a:spcPct val="100000"/>
              </a:lnSpc>
              <a:spcBef>
                <a:spcPts val="600"/>
              </a:spcBef>
              <a:spcAft>
                <a:spcPts val="0"/>
              </a:spcAft>
              <a:buClr>
                <a:srgbClr val="FF0000"/>
              </a:buClr>
              <a:buSzPct val="25000"/>
              <a:buFont typeface="Calibri"/>
              <a:buNone/>
            </a:pPr>
            <a:r>
              <a:rPr strike="noStrike" u="none" b="1" cap="none" baseline="0" sz="3000" lang="en-US" i="0">
                <a:solidFill>
                  <a:srgbClr val="FF0000"/>
                </a:solidFill>
                <a:latin typeface="Calibri"/>
                <a:ea typeface="Calibri"/>
                <a:cs typeface="Calibri"/>
                <a:sym typeface="Calibri"/>
              </a:rPr>
              <a:t>5.3</a:t>
            </a:r>
            <a:r>
              <a:rPr strike="noStrike" u="none" b="0" cap="none" baseline="0" sz="3000" lang="en-US" i="0">
                <a:solidFill>
                  <a:schemeClr val="dk1"/>
                </a:solidFill>
                <a:latin typeface="Calibri"/>
                <a:ea typeface="Calibri"/>
                <a:cs typeface="Calibri"/>
                <a:sym typeface="Calibri"/>
              </a:rPr>
              <a:t> What are SMART goals and MBO, and how can they be implemented?</a:t>
            </a:r>
          </a:p>
          <a:p>
            <a:pPr algn="l" rtl="0" lvl="0" marR="0" indent="-627062" marL="627062">
              <a:lnSpc>
                <a:spcPct val="100000"/>
              </a:lnSpc>
              <a:spcBef>
                <a:spcPts val="600"/>
              </a:spcBef>
              <a:spcAft>
                <a:spcPts val="0"/>
              </a:spcAft>
              <a:buClr>
                <a:srgbClr val="FF0000"/>
              </a:buClr>
              <a:buSzPct val="25000"/>
              <a:buFont typeface="Calibri"/>
              <a:buNone/>
            </a:pPr>
            <a:r>
              <a:rPr strike="noStrike" u="none" b="1" cap="none" baseline="0" sz="3000" lang="en-US" i="0">
                <a:solidFill>
                  <a:srgbClr val="FF0000"/>
                </a:solidFill>
                <a:latin typeface="Calibri"/>
                <a:ea typeface="Calibri"/>
                <a:cs typeface="Calibri"/>
                <a:sym typeface="Calibri"/>
              </a:rPr>
              <a:t>5.4</a:t>
            </a:r>
            <a:r>
              <a:rPr strike="noStrike" u="none" b="0" cap="none" baseline="0" sz="3000" lang="en-US" i="0">
                <a:solidFill>
                  <a:schemeClr val="dk1"/>
                </a:solidFill>
                <a:latin typeface="Calibri"/>
                <a:ea typeface="Calibri"/>
                <a:cs typeface="Calibri"/>
                <a:sym typeface="Calibri"/>
              </a:rPr>
              <a:t> How does the planning/control cycle help keep a manager’s plans headed in the right direction?</a:t>
            </a:r>
          </a:p>
          <a:p>
            <a:pPr algn="l" rtl="0" lvl="0" marR="0" indent="0" marL="0">
              <a:spcBef>
                <a:spcPts val="0"/>
              </a:spcBef>
              <a:buNone/>
            </a:pPr>
            <a:r>
              <a:t/>
            </a:r>
            <a:endParaRPr strike="noStrike" u="none" b="0" cap="none" baseline="0" sz="30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2" name="Shape 232"/>
        <p:cNvGrpSpPr/>
        <p:nvPr/>
      </p:nvGrpSpPr>
      <p:grpSpPr>
        <a:xfrm>
          <a:off y="0" x="0"/>
          <a:ext cy="0" cx="0"/>
          <a:chOff y="0" x="0"/>
          <a:chExt cy="0" cx="0"/>
        </a:xfrm>
      </p:grpSpPr>
      <p:sp>
        <p:nvSpPr>
          <p:cNvPr id="233" name="Shape 23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Three Types of Planning for Three Levels of Management</a:t>
            </a:r>
          </a:p>
        </p:txBody>
      </p:sp>
      <p:sp>
        <p:nvSpPr>
          <p:cNvPr id="234" name="Shape 234"/>
          <p:cNvSpPr txBox="1"/>
          <p:nvPr>
            <p:ph idx="1" type="body"/>
          </p:nvPr>
        </p:nvSpPr>
        <p:spPr>
          <a:xfrm>
            <a:off y="1798636" x="457200"/>
            <a:ext cy="4525961" cx="4038599"/>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376092"/>
              </a:buClr>
              <a:buSzPct val="125000"/>
              <a:buFont typeface="Calibri"/>
              <a:buChar char="✦"/>
            </a:pPr>
            <a:r>
              <a:rPr strike="noStrike" u="none" b="1" cap="none" baseline="0" sz="3000" lang="en-US" i="0">
                <a:solidFill>
                  <a:schemeClr val="dk1"/>
                </a:solidFill>
                <a:latin typeface="Calibri"/>
                <a:ea typeface="Calibri"/>
                <a:cs typeface="Calibri"/>
                <a:sym typeface="Calibri"/>
              </a:rPr>
              <a:t>Operational planning </a:t>
            </a:r>
          </a:p>
          <a:p>
            <a:pPr algn="l" rtl="0" lvl="1" marR="0" indent="-341312" marL="798512">
              <a:lnSpc>
                <a:spcPct val="100000"/>
              </a:lnSpc>
              <a:spcBef>
                <a:spcPts val="540"/>
              </a:spcBef>
              <a:spcAft>
                <a:spcPts val="0"/>
              </a:spcAft>
              <a:buClr>
                <a:srgbClr val="376092"/>
              </a:buClr>
              <a:buSzPct val="115000"/>
              <a:buFont typeface="Calibri"/>
              <a:buChar char="9"/>
            </a:pPr>
            <a:r>
              <a:rPr strike="noStrike" u="none" b="0" cap="none" baseline="0" sz="2700" lang="en-US" i="0">
                <a:solidFill>
                  <a:schemeClr val="dk1"/>
                </a:solidFill>
                <a:latin typeface="Calibri"/>
                <a:ea typeface="Calibri"/>
                <a:cs typeface="Calibri"/>
                <a:sym typeface="Calibri"/>
              </a:rPr>
              <a:t>determine how to accomplish specific tasks with available resources within the next 1-52 weeks</a:t>
            </a:r>
          </a:p>
          <a:p>
            <a:pPr algn="l" rtl="0" lvl="0" marR="0" indent="0" marL="0">
              <a:spcBef>
                <a:spcPts val="0"/>
              </a:spcBef>
              <a:buNone/>
            </a:pPr>
            <a:r>
              <a:t/>
            </a:r>
            <a:endParaRPr strike="noStrike" u="none" b="0" cap="none" baseline="0" sz="2700" i="0">
              <a:solidFill>
                <a:schemeClr val="dk1"/>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t="0" b="0" r="0" l="0"/>
          <a:stretch/>
        </p:blipFill>
        <p:spPr>
          <a:xfrm>
            <a:off y="2228850" x="5257800"/>
            <a:ext cy="3963986" cx="317023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9" name="Shape 239"/>
        <p:cNvGrpSpPr/>
        <p:nvPr/>
      </p:nvGrpSpPr>
      <p:grpSpPr>
        <a:xfrm>
          <a:off y="0" x="0"/>
          <a:ext cy="0" cx="0"/>
          <a:chOff y="0" x="0"/>
          <a:chExt cy="0" cx="0"/>
        </a:xfrm>
      </p:grpSpPr>
      <p:sp>
        <p:nvSpPr>
          <p:cNvPr id="240" name="Shape 24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Three Levels of Management, Three Types of Planning</a:t>
            </a:r>
          </a:p>
        </p:txBody>
      </p:sp>
      <p:sp>
        <p:nvSpPr>
          <p:cNvPr id="241" name="Shape 241"/>
          <p:cNvSpPr txBox="1"/>
          <p:nvPr/>
        </p:nvSpPr>
        <p:spPr>
          <a:xfrm>
            <a:off y="1706561" x="0"/>
            <a:ext cy="369886" cx="1752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5.3</a:t>
            </a:r>
          </a:p>
        </p:txBody>
      </p:sp>
      <p:pic>
        <p:nvPicPr>
          <p:cNvPr id="242" name="Shape 242"/>
          <p:cNvPicPr preferRelativeResize="0"/>
          <p:nvPr/>
        </p:nvPicPr>
        <p:blipFill rotWithShape="1">
          <a:blip r:embed="rId3">
            <a:alphaModFix/>
          </a:blip>
          <a:srcRect t="0" b="0" r="0" l="0"/>
          <a:stretch/>
        </p:blipFill>
        <p:spPr>
          <a:xfrm>
            <a:off y="2176461" x="976312"/>
            <a:ext cy="4316412" cx="719137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6" name="Shape 246"/>
        <p:cNvGrpSpPr/>
        <p:nvPr/>
      </p:nvGrpSpPr>
      <p:grpSpPr>
        <a:xfrm>
          <a:off y="0" x="0"/>
          <a:ext cy="0" cx="0"/>
          <a:chOff y="0" x="0"/>
          <a:chExt cy="0" cx="0"/>
        </a:xfrm>
      </p:grpSpPr>
      <p:sp>
        <p:nvSpPr>
          <p:cNvPr id="247" name="Shape 24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 Goals, Action Plans &amp; Operating Plans</a:t>
            </a:r>
          </a:p>
        </p:txBody>
      </p:sp>
      <p:sp>
        <p:nvSpPr>
          <p:cNvPr id="248" name="Shape 248"/>
          <p:cNvSpPr txBox="1"/>
          <p:nvPr>
            <p:ph idx="1" type="body"/>
          </p:nvPr>
        </p:nvSpPr>
        <p:spPr>
          <a:xfrm>
            <a:off y="17780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Goals</a:t>
            </a:r>
            <a:r>
              <a:rPr strike="noStrike" u="none" b="0" cap="none" baseline="0" sz="3200" lang="en-US" i="0">
                <a:solidFill>
                  <a:schemeClr val="dk1"/>
                </a:solidFill>
                <a:latin typeface="Calibri"/>
                <a:ea typeface="Calibri"/>
                <a:cs typeface="Calibri"/>
                <a:sym typeface="Calibri"/>
              </a:rPr>
              <a:t> </a:t>
            </a:r>
          </a:p>
          <a:p>
            <a:pPr algn="l" rtl="0" lvl="1" marR="0" indent="-406400" marL="863600">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specific commitment to achieve a measurable result within a stated period of time</a:t>
            </a:r>
          </a:p>
          <a:p>
            <a:pPr algn="l" rtl="0" lvl="1" marR="0" indent="-406400" marL="863600">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also known as an objective</a:t>
            </a:r>
          </a:p>
          <a:p>
            <a:pPr algn="l" rtl="0" lvl="1" marR="0" indent="-406400" marL="863600">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strategic, tactical, operational</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2" name="Shape 252"/>
        <p:cNvGrpSpPr/>
        <p:nvPr/>
      </p:nvGrpSpPr>
      <p:grpSpPr>
        <a:xfrm>
          <a:off y="0" x="0"/>
          <a:ext cy="0" cx="0"/>
          <a:chOff y="0" x="0"/>
          <a:chExt cy="0" cx="0"/>
        </a:xfrm>
      </p:grpSpPr>
      <p:sp>
        <p:nvSpPr>
          <p:cNvPr id="253" name="Shape 25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Goals</a:t>
            </a:r>
          </a:p>
        </p:txBody>
      </p:sp>
      <p:sp>
        <p:nvSpPr>
          <p:cNvPr id="254" name="Shape 254"/>
          <p:cNvSpPr txBox="1"/>
          <p:nvPr>
            <p:ph idx="1" type="body"/>
          </p:nvPr>
        </p:nvSpPr>
        <p:spPr>
          <a:xfrm>
            <a:off y="18034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Strategic goals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set by and for top management and focus on objectives for the organization as a whole.</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Tactical goals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set by and for middle managers and focus on the actions needed to achieve strategic goals.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8" name="Shape 258"/>
        <p:cNvGrpSpPr/>
        <p:nvPr/>
      </p:nvGrpSpPr>
      <p:grpSpPr>
        <a:xfrm>
          <a:off y="0" x="0"/>
          <a:ext cy="0" cx="0"/>
          <a:chOff y="0" x="0"/>
          <a:chExt cy="0" cx="0"/>
        </a:xfrm>
      </p:grpSpPr>
      <p:sp>
        <p:nvSpPr>
          <p:cNvPr id="259" name="Shape 259"/>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Goals</a:t>
            </a:r>
          </a:p>
        </p:txBody>
      </p:sp>
      <p:sp>
        <p:nvSpPr>
          <p:cNvPr id="260" name="Shape 260"/>
          <p:cNvSpPr txBox="1"/>
          <p:nvPr>
            <p:ph idx="1" type="body"/>
          </p:nvPr>
        </p:nvSpPr>
        <p:spPr>
          <a:xfrm>
            <a:off y="17653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Operational goals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set by and for first-line managers and are concerned with short-term matters associated with realizing tactical goals.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4" name="Shape 264"/>
        <p:cNvGrpSpPr/>
        <p:nvPr/>
      </p:nvGrpSpPr>
      <p:grpSpPr>
        <a:xfrm>
          <a:off y="0" x="0"/>
          <a:ext cy="0" cx="0"/>
          <a:chOff y="0" x="0"/>
          <a:chExt cy="0" cx="0"/>
        </a:xfrm>
      </p:grpSpPr>
      <p:sp>
        <p:nvSpPr>
          <p:cNvPr id="265" name="Shape 265"/>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 Goals, Action Plans &amp; Operating Plans</a:t>
            </a:r>
          </a:p>
        </p:txBody>
      </p:sp>
      <p:sp>
        <p:nvSpPr>
          <p:cNvPr id="266" name="Shape 266"/>
          <p:cNvSpPr txBox="1"/>
          <p:nvPr>
            <p:ph idx="1" type="body"/>
          </p:nvPr>
        </p:nvSpPr>
        <p:spPr>
          <a:xfrm>
            <a:off y="17145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Action plan </a:t>
            </a:r>
          </a:p>
          <a:p>
            <a:pPr algn="l" rtl="0" lvl="1" marR="0" indent="-406400" marL="863600">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defines the course of action needed to achieve the stated goal</a:t>
            </a:r>
          </a:p>
        </p:txBody>
      </p:sp>
      <p:pic>
        <p:nvPicPr>
          <p:cNvPr id="267" name="Shape 267"/>
          <p:cNvPicPr preferRelativeResize="0"/>
          <p:nvPr/>
        </p:nvPicPr>
        <p:blipFill rotWithShape="1">
          <a:blip r:embed="rId3">
            <a:alphaModFix/>
          </a:blip>
          <a:srcRect t="0" b="0" r="0" l="0"/>
          <a:stretch/>
        </p:blipFill>
        <p:spPr>
          <a:xfrm>
            <a:off y="3276600" x="3810000"/>
            <a:ext cy="2895600" cx="4344986"/>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1" name="Shape 271"/>
        <p:cNvGrpSpPr/>
        <p:nvPr/>
      </p:nvGrpSpPr>
      <p:grpSpPr>
        <a:xfrm>
          <a:off y="0" x="0"/>
          <a:ext cy="0" cx="0"/>
          <a:chOff y="0" x="0"/>
          <a:chExt cy="0" cx="0"/>
        </a:xfrm>
      </p:grpSpPr>
      <p:sp>
        <p:nvSpPr>
          <p:cNvPr id="272" name="Shape 272"/>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 Goals, Action Plans &amp; Operating Plans</a:t>
            </a:r>
          </a:p>
        </p:txBody>
      </p:sp>
      <p:sp>
        <p:nvSpPr>
          <p:cNvPr id="273" name="Shape 273"/>
          <p:cNvSpPr txBox="1"/>
          <p:nvPr>
            <p:ph idx="1" type="body"/>
          </p:nvPr>
        </p:nvSpPr>
        <p:spPr>
          <a:xfrm>
            <a:off y="17907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Operating plan </a:t>
            </a:r>
          </a:p>
          <a:p>
            <a:pPr algn="l" rtl="0" lvl="1" marR="0" indent="-406400" marL="863600">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designed for a 1-year period </a:t>
            </a:r>
          </a:p>
          <a:p>
            <a:pPr algn="l" rtl="0" lvl="1" marR="0" indent="-406400" marL="863600">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defines how you conduct your business based on the action plan </a:t>
            </a:r>
          </a:p>
          <a:p>
            <a:pPr algn="l" rtl="0" lvl="1" marR="0" indent="-406400" marL="863600">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identifies clear targets such as revenue, cash flow, and market share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7" name="Shape 277"/>
        <p:cNvGrpSpPr/>
        <p:nvPr/>
      </p:nvGrpSpPr>
      <p:grpSpPr>
        <a:xfrm>
          <a:off y="0" x="0"/>
          <a:ext cy="0" cx="0"/>
          <a:chOff y="0" x="0"/>
          <a:chExt cy="0" cx="0"/>
        </a:xfrm>
      </p:grpSpPr>
      <p:sp>
        <p:nvSpPr>
          <p:cNvPr id="278" name="Shape 278"/>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Standing Plans: Policies, Procedures, &amp; Rules</a:t>
            </a:r>
          </a:p>
        </p:txBody>
      </p:sp>
      <p:sp>
        <p:nvSpPr>
          <p:cNvPr id="279" name="Shape 279"/>
          <p:cNvSpPr txBox="1"/>
          <p:nvPr>
            <p:ph idx="1" type="body"/>
          </p:nvPr>
        </p:nvSpPr>
        <p:spPr>
          <a:xfrm>
            <a:off y="18161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Standing plans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plans developed for activities that occur repeatedly over a period of time</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consist of policies, procedures, and rules.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3" name="Shape 283"/>
        <p:cNvGrpSpPr/>
        <p:nvPr/>
      </p:nvGrpSpPr>
      <p:grpSpPr>
        <a:xfrm>
          <a:off y="0" x="0"/>
          <a:ext cy="0" cx="0"/>
          <a:chOff y="0" x="0"/>
          <a:chExt cy="0" cx="0"/>
        </a:xfrm>
      </p:grpSpPr>
      <p:sp>
        <p:nvSpPr>
          <p:cNvPr id="284" name="Shape 284"/>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Standing Plans: Policies, Procedures, &amp; Rules</a:t>
            </a:r>
          </a:p>
        </p:txBody>
      </p:sp>
      <p:sp>
        <p:nvSpPr>
          <p:cNvPr id="285" name="Shape 285"/>
          <p:cNvSpPr txBox="1"/>
          <p:nvPr>
            <p:ph idx="1" type="body"/>
          </p:nvPr>
        </p:nvSpPr>
        <p:spPr>
          <a:xfrm>
            <a:off y="17526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Policy</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outlines the general response to a designated problem or situation</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Procedure</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outlines the response to a particular problem or circumstances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Rule</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designates specific required action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9" name="Shape 289"/>
        <p:cNvGrpSpPr/>
        <p:nvPr/>
      </p:nvGrpSpPr>
      <p:grpSpPr>
        <a:xfrm>
          <a:off y="0" x="0"/>
          <a:ext cy="0" cx="0"/>
          <a:chOff y="0" x="0"/>
          <a:chExt cy="0" cx="0"/>
        </a:xfrm>
      </p:grpSpPr>
      <p:sp>
        <p:nvSpPr>
          <p:cNvPr id="290" name="Shape 290"/>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Single-Use Plans: </a:t>
            </a:r>
            <a:br>
              <a:rPr strike="noStrike" u="none" b="0" cap="none" baseline="0" sz="4400" lang="en-US" i="0">
                <a:solidFill>
                  <a:srgbClr val="DCE6F2"/>
                </a:solidFill>
                <a:latin typeface="Calibri"/>
                <a:ea typeface="Calibri"/>
                <a:cs typeface="Calibri"/>
                <a:sym typeface="Calibri"/>
              </a:rPr>
            </a:br>
            <a:r>
              <a:rPr strike="noStrike" u="none" b="0" cap="none" baseline="0" sz="4400" lang="en-US" i="0">
                <a:solidFill>
                  <a:srgbClr val="DCE6F2"/>
                </a:solidFill>
                <a:latin typeface="Calibri"/>
                <a:ea typeface="Calibri"/>
                <a:cs typeface="Calibri"/>
                <a:sym typeface="Calibri"/>
              </a:rPr>
              <a:t>Programs &amp; Projects</a:t>
            </a:r>
          </a:p>
        </p:txBody>
      </p:sp>
      <p:sp>
        <p:nvSpPr>
          <p:cNvPr id="291" name="Shape 291"/>
          <p:cNvSpPr txBox="1"/>
          <p:nvPr>
            <p:ph idx="1" type="body"/>
          </p:nvPr>
        </p:nvSpPr>
        <p:spPr>
          <a:xfrm>
            <a:off y="17780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Single-use plans</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 plans developed for activities that are not likely to be repeated in the future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y="0" x="0"/>
          <a:ext cy="0" cx="0"/>
          <a:chOff y="0" x="0"/>
          <a:chExt cy="0" cx="0"/>
        </a:xfrm>
      </p:grpSpPr>
      <p:sp>
        <p:nvSpPr>
          <p:cNvPr id="117" name="Shape 11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Planning &amp; Uncertainty</a:t>
            </a:r>
          </a:p>
        </p:txBody>
      </p:sp>
      <p:sp>
        <p:nvSpPr>
          <p:cNvPr id="118" name="Shape 118"/>
          <p:cNvSpPr txBox="1"/>
          <p:nvPr>
            <p:ph idx="1" type="body"/>
          </p:nvPr>
        </p:nvSpPr>
        <p:spPr>
          <a:xfrm>
            <a:off y="1803400" x="457200"/>
            <a:ext cy="4525961" cx="4038599"/>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376092"/>
              </a:buClr>
              <a:buSzPct val="125000"/>
              <a:buFont typeface="Calibri"/>
              <a:buChar char="✦"/>
            </a:pPr>
            <a:r>
              <a:rPr strike="noStrike" u="none" b="1" cap="none" baseline="0" sz="3000" lang="en-US" i="0">
                <a:solidFill>
                  <a:schemeClr val="dk1"/>
                </a:solidFill>
                <a:latin typeface="Calibri"/>
                <a:ea typeface="Calibri"/>
                <a:cs typeface="Calibri"/>
                <a:sym typeface="Calibri"/>
              </a:rPr>
              <a:t>Planning </a:t>
            </a:r>
          </a:p>
          <a:p>
            <a:pPr algn="l" rtl="0" lvl="1" marR="0" indent="-406400" marL="863600">
              <a:lnSpc>
                <a:spcPct val="100000"/>
              </a:lnSpc>
              <a:spcBef>
                <a:spcPts val="540"/>
              </a:spcBef>
              <a:spcAft>
                <a:spcPts val="0"/>
              </a:spcAft>
              <a:buClr>
                <a:srgbClr val="376092"/>
              </a:buClr>
              <a:buSzPct val="115000"/>
              <a:buFont typeface="Calibri"/>
              <a:buChar char="9"/>
            </a:pPr>
            <a:r>
              <a:rPr strike="noStrike" u="none" b="0" cap="none" baseline="0" sz="2700" lang="en-US" i="0">
                <a:solidFill>
                  <a:schemeClr val="dk1"/>
                </a:solidFill>
                <a:latin typeface="Calibri"/>
                <a:ea typeface="Calibri"/>
                <a:cs typeface="Calibri"/>
                <a:sym typeface="Calibri"/>
              </a:rPr>
              <a:t>coping with uncertainty by formulating future courses of action to achieved specified results</a:t>
            </a:r>
          </a:p>
          <a:p>
            <a:pPr algn="l" rtl="0" lvl="1" marR="0" indent="-406400" marL="863600">
              <a:lnSpc>
                <a:spcPct val="100000"/>
              </a:lnSpc>
              <a:spcBef>
                <a:spcPts val="540"/>
              </a:spcBef>
              <a:spcAft>
                <a:spcPts val="0"/>
              </a:spcAft>
              <a:buClr>
                <a:srgbClr val="376092"/>
              </a:buClr>
              <a:buSzPct val="115000"/>
              <a:buFont typeface="Calibri"/>
              <a:buChar char="9"/>
            </a:pPr>
            <a:r>
              <a:rPr strike="noStrike" u="none" b="0" cap="none" baseline="0" sz="2700" lang="en-US" i="0">
                <a:solidFill>
                  <a:schemeClr val="dk1"/>
                </a:solidFill>
                <a:latin typeface="Calibri"/>
                <a:ea typeface="Calibri"/>
                <a:cs typeface="Calibri"/>
                <a:sym typeface="Calibri"/>
              </a:rPr>
              <a:t>setting goals and deciding how to achieve them</a:t>
            </a:r>
          </a:p>
        </p:txBody>
      </p:sp>
      <p:pic>
        <p:nvPicPr>
          <p:cNvPr id="119" name="Shape 119"/>
          <p:cNvPicPr preferRelativeResize="0"/>
          <p:nvPr/>
        </p:nvPicPr>
        <p:blipFill/>
        <p:spPr>
          <a:xfrm>
            <a:off y="2514600" x="5105400"/>
            <a:ext cy="3427412" cx="3427412"/>
          </a:xfrm>
          <a:prstGeom prst="rect">
            <a:avLst/>
          </a:prstGeom>
          <a:solidFill>
            <a:srgbClr val="FFFFFF"/>
          </a:solid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5" name="Shape 295"/>
        <p:cNvGrpSpPr/>
        <p:nvPr/>
      </p:nvGrpSpPr>
      <p:grpSpPr>
        <a:xfrm>
          <a:off y="0" x="0"/>
          <a:ext cy="0" cx="0"/>
          <a:chOff y="0" x="0"/>
          <a:chExt cy="0" cx="0"/>
        </a:xfrm>
      </p:grpSpPr>
      <p:sp>
        <p:nvSpPr>
          <p:cNvPr id="296" name="Shape 296"/>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Single-Use Plans: Programs &amp; Projects</a:t>
            </a:r>
          </a:p>
        </p:txBody>
      </p:sp>
      <p:sp>
        <p:nvSpPr>
          <p:cNvPr id="297" name="Shape 297"/>
          <p:cNvSpPr txBox="1"/>
          <p:nvPr>
            <p:ph idx="1" type="body"/>
          </p:nvPr>
        </p:nvSpPr>
        <p:spPr>
          <a:xfrm>
            <a:off y="17653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Program</a:t>
            </a:r>
            <a:r>
              <a:rPr strike="noStrike" u="none" b="0" cap="none" baseline="0" sz="3200" lang="en-US" i="0">
                <a:solidFill>
                  <a:schemeClr val="dk1"/>
                </a:solidFill>
                <a:latin typeface="Calibri"/>
                <a:ea typeface="Calibri"/>
                <a:cs typeface="Calibri"/>
                <a:sym typeface="Calibri"/>
              </a:rPr>
              <a: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encompasses a range of projects or activities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Project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plan of less scope and complexity than a program</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1" name="Shape 301"/>
        <p:cNvGrpSpPr/>
        <p:nvPr/>
      </p:nvGrpSpPr>
      <p:grpSpPr>
        <a:xfrm>
          <a:off y="0" x="0"/>
          <a:ext cy="0" cx="0"/>
          <a:chOff y="0" x="0"/>
          <a:chExt cy="0" cx="0"/>
        </a:xfrm>
      </p:grpSpPr>
      <p:sp>
        <p:nvSpPr>
          <p:cNvPr id="302" name="Shape 302"/>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SMART Goals</a:t>
            </a:r>
          </a:p>
        </p:txBody>
      </p:sp>
      <p:pic>
        <p:nvPicPr>
          <p:cNvPr id="303" name="Shape 303"/>
          <p:cNvPicPr preferRelativeResize="0"/>
          <p:nvPr/>
        </p:nvPicPr>
        <p:blipFill rotWithShape="1">
          <a:blip r:embed="rId3">
            <a:alphaModFix/>
          </a:blip>
          <a:srcRect t="0" b="0" r="0" l="0"/>
          <a:stretch/>
        </p:blipFill>
        <p:spPr>
          <a:xfrm>
            <a:off y="1957386" x="2346325"/>
            <a:ext cy="4729161" cx="44513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8" name="Shape 308"/>
        <p:cNvGrpSpPr/>
        <p:nvPr/>
      </p:nvGrpSpPr>
      <p:grpSpPr>
        <a:xfrm>
          <a:off y="0" x="0"/>
          <a:ext cy="0" cx="0"/>
          <a:chOff y="0" x="0"/>
          <a:chExt cy="0" cx="0"/>
        </a:xfrm>
      </p:grpSpPr>
      <p:sp>
        <p:nvSpPr>
          <p:cNvPr id="309" name="Shape 30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Relationship Between Goal Difficulty and Performance</a:t>
            </a:r>
          </a:p>
        </p:txBody>
      </p:sp>
      <p:pic>
        <p:nvPicPr>
          <p:cNvPr id="310" name="Shape 310"/>
          <p:cNvPicPr preferRelativeResize="0"/>
          <p:nvPr/>
        </p:nvPicPr>
        <p:blipFill rotWithShape="1">
          <a:blip r:embed="rId3">
            <a:alphaModFix/>
          </a:blip>
          <a:srcRect t="0" b="0" r="0" l="0"/>
          <a:stretch/>
        </p:blipFill>
        <p:spPr>
          <a:xfrm>
            <a:off y="1905000" x="2943225"/>
            <a:ext cy="4508500" cx="3257550"/>
          </a:xfrm>
          <a:prstGeom prst="rect">
            <a:avLst/>
          </a:prstGeom>
          <a:noFill/>
          <a:ln>
            <a:noFill/>
          </a:ln>
        </p:spPr>
      </p:pic>
      <p:sp>
        <p:nvSpPr>
          <p:cNvPr id="311" name="Shape 311"/>
          <p:cNvSpPr txBox="1"/>
          <p:nvPr/>
        </p:nvSpPr>
        <p:spPr>
          <a:xfrm>
            <a:off y="1751011" x="76200"/>
            <a:ext cy="307974" cx="167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Figure 5.4</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5" name="Shape 315"/>
        <p:cNvGrpSpPr/>
        <p:nvPr/>
      </p:nvGrpSpPr>
      <p:grpSpPr>
        <a:xfrm>
          <a:off y="0" x="0"/>
          <a:ext cy="0" cx="0"/>
          <a:chOff y="0" x="0"/>
          <a:chExt cy="0" cx="0"/>
        </a:xfrm>
      </p:grpSpPr>
      <p:sp>
        <p:nvSpPr>
          <p:cNvPr id="316" name="Shape 316"/>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What Is MBO?</a:t>
            </a:r>
          </a:p>
        </p:txBody>
      </p:sp>
      <p:sp>
        <p:nvSpPr>
          <p:cNvPr id="317" name="Shape 317"/>
          <p:cNvSpPr txBox="1"/>
          <p:nvPr>
            <p:ph idx="1" type="body"/>
          </p:nvPr>
        </p:nvSpPr>
        <p:spPr>
          <a:xfrm>
            <a:off y="1778000"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Jointly set objectives</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Develop action plan</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Periodically review performance</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Give performance appraisal and rewards, if any</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1" name="Shape 321"/>
        <p:cNvGrpSpPr/>
        <p:nvPr/>
      </p:nvGrpSpPr>
      <p:grpSpPr>
        <a:xfrm>
          <a:off y="0" x="0"/>
          <a:ext cy="0" cx="0"/>
          <a:chOff y="0" x="0"/>
          <a:chExt cy="0" cx="0"/>
        </a:xfrm>
      </p:grpSpPr>
      <p:sp>
        <p:nvSpPr>
          <p:cNvPr id="322" name="Shape 32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Three Types of Objectives Used in MBO</a:t>
            </a:r>
          </a:p>
        </p:txBody>
      </p:sp>
      <p:sp>
        <p:nvSpPr>
          <p:cNvPr id="323" name="Shape 323"/>
          <p:cNvSpPr txBox="1"/>
          <p:nvPr/>
        </p:nvSpPr>
        <p:spPr>
          <a:xfrm>
            <a:off y="1752600" x="76200"/>
            <a:ext cy="307974" cx="18288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Table 5.2</a:t>
            </a:r>
          </a:p>
        </p:txBody>
      </p:sp>
      <p:pic>
        <p:nvPicPr>
          <p:cNvPr id="324" name="Shape 324"/>
          <p:cNvPicPr preferRelativeResize="0"/>
          <p:nvPr/>
        </p:nvPicPr>
        <p:blipFill rotWithShape="1">
          <a:blip r:embed="rId3">
            <a:alphaModFix/>
          </a:blip>
          <a:srcRect t="0" b="0" r="0" l="0"/>
          <a:stretch/>
        </p:blipFill>
        <p:spPr>
          <a:xfrm>
            <a:off y="2060575" x="769937"/>
            <a:ext cy="4276725" cx="767715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8" name="Shape 328"/>
        <p:cNvGrpSpPr/>
        <p:nvPr/>
      </p:nvGrpSpPr>
      <p:grpSpPr>
        <a:xfrm>
          <a:off y="0" x="0"/>
          <a:ext cy="0" cx="0"/>
          <a:chOff y="0" x="0"/>
          <a:chExt cy="0" cx="0"/>
        </a:xfrm>
      </p:grpSpPr>
      <p:sp>
        <p:nvSpPr>
          <p:cNvPr id="329" name="Shape 329"/>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Cascading Objectives: MBO from the Top Down</a:t>
            </a:r>
          </a:p>
        </p:txBody>
      </p:sp>
      <p:sp>
        <p:nvSpPr>
          <p:cNvPr id="330" name="Shape 330"/>
          <p:cNvSpPr txBox="1"/>
          <p:nvPr>
            <p:ph idx="1" type="body"/>
          </p:nvPr>
        </p:nvSpPr>
        <p:spPr>
          <a:xfrm>
            <a:off y="1790700"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Top management must be committed</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It must be applied organization-wide</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Objectives must “cascade”</a:t>
            </a:r>
          </a:p>
        </p:txBody>
      </p:sp>
      <p:pic>
        <p:nvPicPr>
          <p:cNvPr id="331" name="Shape 331"/>
          <p:cNvPicPr preferRelativeResize="0"/>
          <p:nvPr/>
        </p:nvPicPr>
        <p:blipFill/>
        <p:spPr>
          <a:xfrm>
            <a:off y="3733800" x="3657600"/>
            <a:ext cy="2535237" cx="4190999"/>
          </a:xfrm>
          <a:prstGeom prst="rect">
            <a:avLst/>
          </a:prstGeom>
          <a:solidFill>
            <a:srgbClr val="FFFFFF"/>
          </a:solid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6" name="Shape 336"/>
        <p:cNvGrpSpPr/>
        <p:nvPr/>
      </p:nvGrpSpPr>
      <p:grpSpPr>
        <a:xfrm>
          <a:off y="0" x="0"/>
          <a:ext cy="0" cx="0"/>
          <a:chOff y="0" x="0"/>
          <a:chExt cy="0" cx="0"/>
        </a:xfrm>
      </p:grpSpPr>
      <p:sp>
        <p:nvSpPr>
          <p:cNvPr id="337" name="Shape 33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Example: Wal-Mart Setting Objectives for Change</a:t>
            </a:r>
          </a:p>
        </p:txBody>
      </p:sp>
      <p:sp>
        <p:nvSpPr>
          <p:cNvPr id="338" name="Shape 338"/>
          <p:cNvSpPr txBox="1"/>
          <p:nvPr>
            <p:ph idx="1" type="body"/>
          </p:nvPr>
        </p:nvSpPr>
        <p:spPr>
          <a:xfrm>
            <a:off y="18288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In 2008 Walmart CEO, Lee Scott, laid out new environmental, health, and ethical goals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Walmart would continue to promote energy-saving in more products</a:t>
            </a:r>
          </a:p>
          <a:p>
            <a:pPr algn="l" rtl="0" lvl="0" marR="0" indent="-461962" marL="461962">
              <a:lnSpc>
                <a:spcPct val="100000"/>
              </a:lnSpc>
              <a:spcBef>
                <a:spcPts val="640"/>
              </a:spcBef>
              <a:spcAft>
                <a:spcPts val="0"/>
              </a:spcAft>
              <a:buClr>
                <a:srgbClr val="254061"/>
              </a:buClr>
              <a:buSzPct val="125000"/>
              <a:buFont typeface="Calibri"/>
              <a:buChar char="✦"/>
            </a:pPr>
            <a:r>
              <a:rPr strike="noStrike" u="none" b="0" cap="none" baseline="0" sz="3200" lang="en-US" i="0">
                <a:solidFill>
                  <a:schemeClr val="dk1"/>
                </a:solidFill>
                <a:latin typeface="Calibri"/>
                <a:ea typeface="Calibri"/>
                <a:cs typeface="Calibri"/>
                <a:sym typeface="Calibri"/>
              </a:rPr>
              <a:t>Walmart would apply cost-cutting skills to helping other companies deliver health care for its employees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2" name="Shape 342"/>
        <p:cNvGrpSpPr/>
        <p:nvPr/>
      </p:nvGrpSpPr>
      <p:grpSpPr>
        <a:xfrm>
          <a:off y="0" x="0"/>
          <a:ext cy="0" cx="0"/>
          <a:chOff y="0" x="0"/>
          <a:chExt cy="0" cx="0"/>
        </a:xfrm>
      </p:grpSpPr>
      <p:sp>
        <p:nvSpPr>
          <p:cNvPr id="343" name="Shape 34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Question?</a:t>
            </a:r>
          </a:p>
        </p:txBody>
      </p:sp>
      <p:sp>
        <p:nvSpPr>
          <p:cNvPr id="344" name="Shape 344"/>
          <p:cNvSpPr txBox="1"/>
          <p:nvPr>
            <p:ph idx="1" type="body"/>
          </p:nvPr>
        </p:nvSpPr>
        <p:spPr>
          <a:xfrm>
            <a:off y="17907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	Melissa wants her employee, Ralph, to turn in his monthly sales report by the 5</a:t>
            </a:r>
            <a:r>
              <a:rPr strike="noStrike" u="none" b="0" cap="none" baseline="30000" sz="3200" lang="en-US" i="0">
                <a:solidFill>
                  <a:schemeClr val="dk1"/>
                </a:solidFill>
                <a:latin typeface="Calibri"/>
                <a:ea typeface="Calibri"/>
                <a:cs typeface="Calibri"/>
                <a:sym typeface="Calibri"/>
              </a:rPr>
              <a:t>th</a:t>
            </a:r>
            <a:r>
              <a:rPr strike="noStrike" u="none" b="0" cap="none" baseline="0" sz="3200" lang="en-US" i="0">
                <a:solidFill>
                  <a:schemeClr val="dk1"/>
                </a:solidFill>
                <a:latin typeface="Calibri"/>
                <a:ea typeface="Calibri"/>
                <a:cs typeface="Calibri"/>
                <a:sym typeface="Calibri"/>
              </a:rPr>
              <a:t> of every month. This meets the ____________ requirement of SMART goals.</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Specific</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Measurable</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Attainable</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Target dates</a:t>
            </a:r>
          </a:p>
          <a:p>
            <a:pPr algn="l" rtl="0" lvl="0" marR="0" indent="0" marL="0">
              <a:spcBef>
                <a:spcPts val="0"/>
              </a:spcBef>
              <a:buNone/>
            </a:pPr>
            <a:r>
              <a:t/>
            </a:r>
            <a:endParaRPr strike="noStrike" u="none" b="0" cap="none" baseline="0" sz="32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9" name="Shape 349"/>
        <p:cNvGrpSpPr/>
        <p:nvPr/>
      </p:nvGrpSpPr>
      <p:grpSpPr>
        <a:xfrm>
          <a:off y="0" x="0"/>
          <a:ext cy="0" cx="0"/>
          <a:chOff y="0" x="0"/>
          <a:chExt cy="0" cx="0"/>
        </a:xfrm>
      </p:grpSpPr>
      <p:sp>
        <p:nvSpPr>
          <p:cNvPr id="350" name="Shape 350"/>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The Planning/Control Cycle</a:t>
            </a:r>
          </a:p>
        </p:txBody>
      </p:sp>
      <p:sp>
        <p:nvSpPr>
          <p:cNvPr id="351" name="Shape 351"/>
          <p:cNvSpPr txBox="1"/>
          <p:nvPr>
            <p:ph idx="1" type="body"/>
          </p:nvPr>
        </p:nvSpPr>
        <p:spPr>
          <a:xfrm>
            <a:off y="1841500"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Make the plan</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Carry out the plan</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Control the direction by comparing results with the plan</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Control the direction by taking corrective action in two ways</a:t>
            </a:r>
          </a:p>
          <a:p>
            <a:pPr algn="l" rtl="0" lvl="1" marR="0" indent="-520700" marL="914400">
              <a:lnSpc>
                <a:spcPct val="100000"/>
              </a:lnSpc>
              <a:spcBef>
                <a:spcPts val="560"/>
              </a:spcBef>
              <a:spcAft>
                <a:spcPts val="0"/>
              </a:spcAft>
              <a:buClr>
                <a:srgbClr val="376092"/>
              </a:buClr>
              <a:buSzPct val="110000"/>
              <a:buFont typeface="Calibri"/>
              <a:buChar char="•"/>
            </a:pPr>
            <a:r>
              <a:rPr strike="noStrike" u="none" b="0" cap="none" baseline="0" sz="2800" lang="en-US" i="0">
                <a:solidFill>
                  <a:schemeClr val="dk1"/>
                </a:solidFill>
                <a:latin typeface="Calibri"/>
                <a:ea typeface="Calibri"/>
                <a:cs typeface="Calibri"/>
                <a:sym typeface="Calibri"/>
              </a:rPr>
              <a:t>Correcting deviations</a:t>
            </a:r>
          </a:p>
          <a:p>
            <a:pPr algn="l" rtl="0" lvl="1" marR="0" indent="-520700" marL="914400">
              <a:lnSpc>
                <a:spcPct val="100000"/>
              </a:lnSpc>
              <a:spcBef>
                <a:spcPts val="560"/>
              </a:spcBef>
              <a:spcAft>
                <a:spcPts val="0"/>
              </a:spcAft>
              <a:buClr>
                <a:srgbClr val="376092"/>
              </a:buClr>
              <a:buSzPct val="110000"/>
              <a:buFont typeface="Calibri"/>
              <a:buChar char="•"/>
            </a:pPr>
            <a:r>
              <a:rPr strike="noStrike" u="none" b="0" cap="none" baseline="0" sz="2800" lang="en-US" i="0">
                <a:solidFill>
                  <a:schemeClr val="dk1"/>
                </a:solidFill>
                <a:latin typeface="Calibri"/>
                <a:ea typeface="Calibri"/>
                <a:cs typeface="Calibri"/>
                <a:sym typeface="Calibri"/>
              </a:rPr>
              <a:t>Improving future plans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5" name="Shape 355"/>
        <p:cNvGrpSpPr/>
        <p:nvPr/>
      </p:nvGrpSpPr>
      <p:grpSpPr>
        <a:xfrm>
          <a:off y="0" x="0"/>
          <a:ext cy="0" cx="0"/>
          <a:chOff y="0" x="0"/>
          <a:chExt cy="0" cx="0"/>
        </a:xfrm>
      </p:grpSpPr>
      <p:sp>
        <p:nvSpPr>
          <p:cNvPr id="356" name="Shape 35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The Planning/Control Cycle</a:t>
            </a:r>
          </a:p>
        </p:txBody>
      </p:sp>
      <p:sp>
        <p:nvSpPr>
          <p:cNvPr id="357" name="Shape 357"/>
          <p:cNvSpPr txBox="1"/>
          <p:nvPr/>
        </p:nvSpPr>
        <p:spPr>
          <a:xfrm>
            <a:off y="1727200" x="80961"/>
            <a:ext cy="369886" cx="1819274"/>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5.5</a:t>
            </a:r>
          </a:p>
        </p:txBody>
      </p:sp>
      <p:pic>
        <p:nvPicPr>
          <p:cNvPr id="358" name="Shape 358"/>
          <p:cNvPicPr preferRelativeResize="0"/>
          <p:nvPr/>
        </p:nvPicPr>
        <p:blipFill rotWithShape="1">
          <a:blip r:embed="rId3">
            <a:alphaModFix/>
          </a:blip>
          <a:srcRect t="0" b="0" r="0" l="0"/>
          <a:stretch/>
        </p:blipFill>
        <p:spPr>
          <a:xfrm>
            <a:off y="2135186" x="990600"/>
            <a:ext cy="4521199" cx="71627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 name="Shape 123"/>
        <p:cNvGrpSpPr/>
        <p:nvPr/>
      </p:nvGrpSpPr>
      <p:grpSpPr>
        <a:xfrm>
          <a:off y="0" x="0"/>
          <a:ext cy="0" cx="0"/>
          <a:chOff y="0" x="0"/>
          <a:chExt cy="0" cx="0"/>
        </a:xfrm>
      </p:grpSpPr>
      <p:sp>
        <p:nvSpPr>
          <p:cNvPr id="124" name="Shape 12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Planning &amp; Strategic Management</a:t>
            </a:r>
          </a:p>
        </p:txBody>
      </p:sp>
      <p:sp>
        <p:nvSpPr>
          <p:cNvPr id="125" name="Shape 125"/>
          <p:cNvSpPr txBox="1"/>
          <p:nvPr/>
        </p:nvSpPr>
        <p:spPr>
          <a:xfrm>
            <a:off y="1752600" x="227012"/>
            <a:ext cy="369886" cx="1893887"/>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Figure 5.1</a:t>
            </a:r>
          </a:p>
        </p:txBody>
      </p:sp>
      <p:pic>
        <p:nvPicPr>
          <p:cNvPr id="126" name="Shape 126"/>
          <p:cNvPicPr preferRelativeResize="0"/>
          <p:nvPr/>
        </p:nvPicPr>
        <p:blipFill rotWithShape="1">
          <a:blip r:embed="rId3">
            <a:alphaModFix/>
          </a:blip>
          <a:srcRect t="0" b="0" r="0" l="0"/>
          <a:stretch/>
        </p:blipFill>
        <p:spPr>
          <a:xfrm>
            <a:off y="2743200" x="231775"/>
            <a:ext cy="1752600" cx="868045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2" name="Shape 362"/>
        <p:cNvGrpSpPr/>
        <p:nvPr/>
      </p:nvGrpSpPr>
      <p:grpSpPr>
        <a:xfrm>
          <a:off y="0" x="0"/>
          <a:ext cy="0" cx="0"/>
          <a:chOff y="0" x="0"/>
          <a:chExt cy="0" cx="0"/>
        </a:xfrm>
      </p:grpSpPr>
      <p:sp>
        <p:nvSpPr>
          <p:cNvPr id="363" name="Shape 363"/>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Question?</a:t>
            </a:r>
          </a:p>
        </p:txBody>
      </p:sp>
      <p:sp>
        <p:nvSpPr>
          <p:cNvPr id="364" name="Shape 364"/>
          <p:cNvSpPr txBox="1"/>
          <p:nvPr>
            <p:ph idx="1" type="body"/>
          </p:nvPr>
        </p:nvSpPr>
        <p:spPr>
          <a:xfrm>
            <a:off y="17526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	Apple has fired employees who have leaked news about unannounced products. Which step of the Planning/Control is this?</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Make the plan</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Carry out the plan</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Take corrective action</a:t>
            </a:r>
          </a:p>
          <a:p>
            <a:pPr algn="l" rtl="0" lvl="0" marR="0" indent="-461962" marL="461962">
              <a:lnSpc>
                <a:spcPct val="100000"/>
              </a:lnSpc>
              <a:spcBef>
                <a:spcPts val="640"/>
              </a:spcBef>
              <a:spcAft>
                <a:spcPts val="0"/>
              </a:spcAft>
              <a:buClr>
                <a:srgbClr val="604A7B"/>
              </a:buClr>
              <a:buSzPct val="125000"/>
              <a:buFont typeface="Calibri"/>
              <a:buAutoNum type="alphaUcPeriod"/>
            </a:pPr>
            <a:r>
              <a:rPr strike="noStrike" u="none" b="0" cap="none" baseline="0" sz="3200" lang="en-US" i="0">
                <a:solidFill>
                  <a:schemeClr val="dk1"/>
                </a:solidFill>
                <a:latin typeface="Calibri"/>
                <a:ea typeface="Calibri"/>
                <a:cs typeface="Calibri"/>
                <a:sym typeface="Calibri"/>
              </a:rPr>
              <a:t>Document the plan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0" name="Shape 130"/>
        <p:cNvGrpSpPr/>
        <p:nvPr/>
      </p:nvGrpSpPr>
      <p:grpSpPr>
        <a:xfrm>
          <a:off y="0" x="0"/>
          <a:ext cy="0" cx="0"/>
          <a:chOff y="0" x="0"/>
          <a:chExt cy="0" cx="0"/>
        </a:xfrm>
      </p:grpSpPr>
      <p:sp>
        <p:nvSpPr>
          <p:cNvPr id="131" name="Shape 131"/>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Why Not Plan?</a:t>
            </a:r>
          </a:p>
        </p:txBody>
      </p:sp>
      <p:sp>
        <p:nvSpPr>
          <p:cNvPr id="132" name="Shape 132"/>
          <p:cNvSpPr txBox="1"/>
          <p:nvPr>
            <p:ph idx="1" type="body"/>
          </p:nvPr>
        </p:nvSpPr>
        <p:spPr>
          <a:xfrm>
            <a:off y="1727200"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Planning requires you to </a:t>
            </a:r>
            <a:r>
              <a:rPr strike="noStrike" u="none" b="0" cap="none" baseline="0" sz="3200" lang="en-US" i="0">
                <a:solidFill>
                  <a:srgbClr val="008080"/>
                </a:solidFill>
                <a:latin typeface="Calibri"/>
                <a:ea typeface="Calibri"/>
                <a:cs typeface="Calibri"/>
                <a:sym typeface="Calibri"/>
              </a:rPr>
              <a:t>set aside </a:t>
            </a:r>
            <a:r>
              <a:rPr strike="noStrike" u="none" b="0" cap="none" baseline="0" sz="3200" lang="en-US" i="0">
                <a:solidFill>
                  <a:schemeClr val="dk1"/>
                </a:solidFill>
                <a:latin typeface="Calibri"/>
                <a:ea typeface="Calibri"/>
                <a:cs typeface="Calibri"/>
                <a:sym typeface="Calibri"/>
              </a:rPr>
              <a:t>the time to do it</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You may have to make some </a:t>
            </a:r>
            <a:r>
              <a:rPr strike="noStrike" u="none" b="0" cap="none" baseline="0" sz="3200" lang="en-US" i="0">
                <a:solidFill>
                  <a:srgbClr val="008080"/>
                </a:solidFill>
                <a:latin typeface="Calibri"/>
                <a:ea typeface="Calibri"/>
                <a:cs typeface="Calibri"/>
                <a:sym typeface="Calibri"/>
              </a:rPr>
              <a:t>decisions</a:t>
            </a:r>
            <a:r>
              <a:rPr strike="noStrike" u="none" b="0" cap="none" baseline="0" sz="3200" lang="en-US" i="0">
                <a:solidFill>
                  <a:schemeClr val="dk1"/>
                </a:solidFill>
                <a:latin typeface="Calibri"/>
                <a:ea typeface="Calibri"/>
                <a:cs typeface="Calibri"/>
                <a:sym typeface="Calibri"/>
              </a:rPr>
              <a:t> without a lot of time to plan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6" name="Shape 136"/>
        <p:cNvGrpSpPr/>
        <p:nvPr/>
      </p:nvGrpSpPr>
      <p:grpSpPr>
        <a:xfrm>
          <a:off y="0" x="0"/>
          <a:ext cy="0" cx="0"/>
          <a:chOff y="0" x="0"/>
          <a:chExt cy="0" cx="0"/>
        </a:xfrm>
      </p:grpSpPr>
      <p:sp>
        <p:nvSpPr>
          <p:cNvPr id="137" name="Shape 13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How Planning Helps You</a:t>
            </a:r>
          </a:p>
        </p:txBody>
      </p:sp>
      <p:sp>
        <p:nvSpPr>
          <p:cNvPr id="138" name="Shape 138"/>
          <p:cNvSpPr txBox="1"/>
          <p:nvPr>
            <p:ph idx="1" type="body"/>
          </p:nvPr>
        </p:nvSpPr>
        <p:spPr>
          <a:xfrm>
            <a:off y="1790700" x="457200"/>
            <a:ext cy="4525961" cx="8229600"/>
          </a:xfrm>
          <a:prstGeom prst="rect">
            <a:avLst/>
          </a:prstGeom>
          <a:noFill/>
          <a:ln>
            <a:noFill/>
          </a:ln>
        </p:spPr>
        <p:txBody>
          <a:bodyPr bIns="45700" rIns="91425" lIns="91425" tIns="45700" anchor="t" anchorCtr="0">
            <a:noAutofit/>
          </a:bodyPr>
          <a:lstStyle/>
          <a:p>
            <a:pPr algn="l" rtl="0" lvl="0" marR="0" indent="-514350" marL="514350">
              <a:lnSpc>
                <a:spcPct val="100000"/>
              </a:lnSpc>
              <a:spcBef>
                <a:spcPts val="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Helps you check on your progress</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Helps you coordinate activities</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Helps you think ahead</a:t>
            </a:r>
          </a:p>
          <a:p>
            <a:pPr algn="l" rtl="0" lvl="0" marR="0" indent="-514350" marL="514350">
              <a:lnSpc>
                <a:spcPct val="100000"/>
              </a:lnSpc>
              <a:spcBef>
                <a:spcPts val="640"/>
              </a:spcBef>
              <a:spcAft>
                <a:spcPts val="0"/>
              </a:spcAft>
              <a:buClr>
                <a:srgbClr val="FF5050"/>
              </a:buClr>
              <a:buSzPct val="125000"/>
              <a:buFont typeface="Calibri"/>
              <a:buAutoNum type="arabicPeriod"/>
            </a:pPr>
            <a:r>
              <a:rPr strike="noStrike" u="none" b="0" cap="none" baseline="0" sz="3200" lang="en-US" i="0">
                <a:solidFill>
                  <a:schemeClr val="dk1"/>
                </a:solidFill>
                <a:latin typeface="Calibri"/>
                <a:ea typeface="Calibri"/>
                <a:cs typeface="Calibri"/>
                <a:sym typeface="Calibri"/>
              </a:rPr>
              <a:t>Helps you cope with uncertainty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 name="Shape 142"/>
        <p:cNvGrpSpPr/>
        <p:nvPr/>
      </p:nvGrpSpPr>
      <p:grpSpPr>
        <a:xfrm>
          <a:off y="0" x="0"/>
          <a:ext cy="0" cx="0"/>
          <a:chOff y="0" x="0"/>
          <a:chExt cy="0" cx="0"/>
        </a:xfrm>
      </p:grpSpPr>
      <p:sp>
        <p:nvSpPr>
          <p:cNvPr id="143" name="Shape 14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Four Basic Strategy Types</a:t>
            </a:r>
          </a:p>
        </p:txBody>
      </p:sp>
      <p:pic>
        <p:nvPicPr>
          <p:cNvPr id="144" name="Shape 144"/>
          <p:cNvPicPr preferRelativeResize="0"/>
          <p:nvPr/>
        </p:nvPicPr>
        <p:blipFill rotWithShape="1">
          <a:blip r:embed="rId3">
            <a:alphaModFix/>
          </a:blip>
          <a:srcRect t="0" b="0" r="0" l="0"/>
          <a:stretch/>
        </p:blipFill>
        <p:spPr>
          <a:xfrm>
            <a:off y="1657350" x="457200"/>
            <a:ext cy="4683125" cx="8229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8" name="Shape 148"/>
        <p:cNvGrpSpPr/>
        <p:nvPr/>
      </p:nvGrpSpPr>
      <p:grpSpPr>
        <a:xfrm>
          <a:off y="0" x="0"/>
          <a:ext cy="0" cx="0"/>
          <a:chOff y="0" x="0"/>
          <a:chExt cy="0" cx="0"/>
        </a:xfrm>
      </p:grpSpPr>
      <p:sp>
        <p:nvSpPr>
          <p:cNvPr id="149" name="Shape 149"/>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Four Basic Strategy Types</a:t>
            </a:r>
          </a:p>
        </p:txBody>
      </p:sp>
      <p:sp>
        <p:nvSpPr>
          <p:cNvPr id="150" name="Shape 150"/>
          <p:cNvSpPr txBox="1"/>
          <p:nvPr>
            <p:ph idx="1" type="body"/>
          </p:nvPr>
        </p:nvSpPr>
        <p:spPr>
          <a:xfrm>
            <a:off y="1803400" x="457200"/>
            <a:ext cy="4525961" cx="4038599"/>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376092"/>
              </a:buClr>
              <a:buSzPct val="125000"/>
              <a:buFont typeface="Calibri"/>
              <a:buChar char="✦"/>
            </a:pPr>
            <a:r>
              <a:rPr strike="noStrike" u="none" b="1" cap="none" baseline="0" sz="3000" lang="en-US" i="0">
                <a:solidFill>
                  <a:schemeClr val="dk1"/>
                </a:solidFill>
                <a:latin typeface="Calibri"/>
                <a:ea typeface="Calibri"/>
                <a:cs typeface="Calibri"/>
                <a:sym typeface="Calibri"/>
              </a:rPr>
              <a:t>Defenders </a:t>
            </a:r>
          </a:p>
          <a:p>
            <a:pPr algn="l" rtl="0" lvl="1" marR="0" indent="-341312" marL="798512">
              <a:lnSpc>
                <a:spcPct val="100000"/>
              </a:lnSpc>
              <a:spcBef>
                <a:spcPts val="540"/>
              </a:spcBef>
              <a:spcAft>
                <a:spcPts val="0"/>
              </a:spcAft>
              <a:buClr>
                <a:srgbClr val="376092"/>
              </a:buClr>
              <a:buSzPct val="115000"/>
              <a:buFont typeface="Calibri"/>
              <a:buChar char="9"/>
            </a:pPr>
            <a:r>
              <a:rPr strike="noStrike" u="none" b="0" cap="none" baseline="0" sz="2700" lang="en-US" i="0">
                <a:solidFill>
                  <a:schemeClr val="dk1"/>
                </a:solidFill>
                <a:latin typeface="Calibri"/>
                <a:ea typeface="Calibri"/>
                <a:cs typeface="Calibri"/>
                <a:sym typeface="Calibri"/>
              </a:rPr>
              <a:t>expert at producing and selling narrowly defined products</a:t>
            </a:r>
          </a:p>
        </p:txBody>
      </p:sp>
      <p:pic>
        <p:nvPicPr>
          <p:cNvPr id="151" name="Shape 151"/>
          <p:cNvPicPr preferRelativeResize="0"/>
          <p:nvPr/>
        </p:nvPicPr>
        <p:blipFill rotWithShape="1">
          <a:blip r:embed="rId3">
            <a:alphaModFix/>
          </a:blip>
          <a:srcRect t="0" b="0" r="0" l="0"/>
          <a:stretch/>
        </p:blipFill>
        <p:spPr>
          <a:xfrm>
            <a:off y="2743200" x="4648200"/>
            <a:ext cy="2590800" cx="389413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6" name="Shape 156"/>
        <p:cNvGrpSpPr/>
        <p:nvPr/>
      </p:nvGrpSpPr>
      <p:grpSpPr>
        <a:xfrm>
          <a:off y="0" x="0"/>
          <a:ext cy="0" cx="0"/>
          <a:chOff y="0" x="0"/>
          <a:chExt cy="0" cx="0"/>
        </a:xfrm>
      </p:grpSpPr>
      <p:sp>
        <p:nvSpPr>
          <p:cNvPr id="157" name="Shape 157"/>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DCE6F2"/>
              </a:buClr>
              <a:buSzPct val="25000"/>
              <a:buFont typeface="Calibri"/>
              <a:buNone/>
            </a:pPr>
            <a:r>
              <a:rPr strike="noStrike" u="none" b="0" cap="none" baseline="0" sz="4400" lang="en-US" i="0">
                <a:solidFill>
                  <a:srgbClr val="DCE6F2"/>
                </a:solidFill>
                <a:latin typeface="Calibri"/>
                <a:ea typeface="Calibri"/>
                <a:cs typeface="Calibri"/>
                <a:sym typeface="Calibri"/>
              </a:rPr>
              <a:t>Four Basic Strategy Types</a:t>
            </a:r>
          </a:p>
        </p:txBody>
      </p:sp>
      <p:sp>
        <p:nvSpPr>
          <p:cNvPr id="158" name="Shape 158"/>
          <p:cNvSpPr txBox="1"/>
          <p:nvPr>
            <p:ph idx="1" type="body"/>
          </p:nvPr>
        </p:nvSpPr>
        <p:spPr>
          <a:xfrm>
            <a:off y="1790700" x="457200"/>
            <a:ext cy="4525961" cx="8229600"/>
          </a:xfrm>
          <a:prstGeom prst="rect">
            <a:avLst/>
          </a:prstGeom>
          <a:noFill/>
          <a:ln>
            <a:noFill/>
          </a:ln>
        </p:spPr>
        <p:txBody>
          <a:bodyPr bIns="45700" rIns="91425" lIns="91425" tIns="45700" anchor="t" anchorCtr="0">
            <a:noAutofit/>
          </a:bodyPr>
          <a:lstStyle/>
          <a:p>
            <a:pPr algn="l" rtl="0" lvl="0" marR="0" indent="-461962" marL="461962">
              <a:lnSpc>
                <a:spcPct val="100000"/>
              </a:lnSpc>
              <a:spcBef>
                <a:spcPts val="0"/>
              </a:spcBef>
              <a:spcAft>
                <a:spcPts val="0"/>
              </a:spcAft>
              <a:buClr>
                <a:srgbClr val="254061"/>
              </a:buClr>
              <a:buSzPct val="125000"/>
              <a:buFont typeface="Calibri"/>
              <a:buChar char="✦"/>
            </a:pPr>
            <a:r>
              <a:rPr strike="noStrike" u="none" b="1" cap="none" baseline="0" sz="3200" lang="en-US" i="0">
                <a:solidFill>
                  <a:schemeClr val="dk1"/>
                </a:solidFill>
                <a:latin typeface="Calibri"/>
                <a:ea typeface="Calibri"/>
                <a:cs typeface="Calibri"/>
                <a:sym typeface="Calibri"/>
              </a:rPr>
              <a:t>Prospectors </a:t>
            </a:r>
          </a:p>
          <a:p>
            <a:pPr algn="l" rtl="0" lvl="1" marR="0" indent="-403225" marL="860425">
              <a:lnSpc>
                <a:spcPct val="100000"/>
              </a:lnSpc>
              <a:spcBef>
                <a:spcPts val="560"/>
              </a:spcBef>
              <a:spcAft>
                <a:spcPts val="0"/>
              </a:spcAft>
              <a:buClr>
                <a:srgbClr val="376092"/>
              </a:buClr>
              <a:buSzPct val="110000"/>
              <a:buFont typeface="Calibri"/>
              <a:buChar char="9"/>
            </a:pPr>
            <a:r>
              <a:rPr strike="noStrike" u="none" b="0" cap="none" baseline="0" sz="2800" lang="en-US" i="0">
                <a:solidFill>
                  <a:schemeClr val="dk1"/>
                </a:solidFill>
                <a:latin typeface="Calibri"/>
                <a:ea typeface="Calibri"/>
                <a:cs typeface="Calibri"/>
                <a:sym typeface="Calibri"/>
              </a:rPr>
              <a:t>focus on developing new products and in seeking out new markets, rather than waiting for things to happen</a:t>
            </a:r>
          </a:p>
          <a:p>
            <a:pPr algn="l" rtl="0" lvl="0" marR="0" indent="0" marL="0">
              <a:spcBef>
                <a:spcPts val="0"/>
              </a:spcBef>
              <a:buNone/>
            </a:pPr>
            <a:r>
              <a:t/>
            </a:r>
            <a:endParaRPr strike="noStrike" u="none" b="0" cap="none" baseline="0" sz="2800" i="0">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5.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