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51" r:id="rId1"/>
  </p:sldMasterIdLst>
  <p:notesMasterIdLst>
    <p:notesMasterId r:id="rId19"/>
  </p:notesMasterIdLst>
  <p:sldIdLst>
    <p:sldId id="272" r:id="rId2"/>
    <p:sldId id="285" r:id="rId3"/>
    <p:sldId id="286" r:id="rId4"/>
    <p:sldId id="301" r:id="rId5"/>
    <p:sldId id="287" r:id="rId6"/>
    <p:sldId id="289" r:id="rId7"/>
    <p:sldId id="290" r:id="rId8"/>
    <p:sldId id="291" r:id="rId9"/>
    <p:sldId id="293" r:id="rId10"/>
    <p:sldId id="309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4BC"/>
    <a:srgbClr val="01E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7" autoAdjust="0"/>
    <p:restoredTop sz="94712"/>
  </p:normalViewPr>
  <p:slideViewPr>
    <p:cSldViewPr>
      <p:cViewPr varScale="1">
        <p:scale>
          <a:sx n="102" d="100"/>
          <a:sy n="102" d="100"/>
        </p:scale>
        <p:origin x="9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7142FCC-3E29-D047-BAC0-B03110DD2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173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AU" altLang="en-US" smtClean="0">
              <a:latin typeface="Helvetica" charset="0"/>
            </a:endParaRP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A67B9B6-4700-614D-912D-D2ABB9B28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05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EBEF-0091-154E-8D16-DD6885D7F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990600"/>
            <a:ext cx="18859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990600"/>
            <a:ext cx="55054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6D68-5962-2E4E-BFA3-AEC7F8FB8E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1EB01-E42E-E948-90F9-1D0175F482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25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8086-1992-7A4A-8BD8-31BE70800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93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05000"/>
            <a:ext cx="3390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905000"/>
            <a:ext cx="3390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2D6D-8263-4540-A094-AEB8C251F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42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D9D6-0929-A94D-B61C-730DC4BE5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3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9C20-8E30-D549-8B53-260A43E94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3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C427F-E422-A646-A3DD-13414A5A1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01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EE5C-9971-1344-BE25-646BCF896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9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7294-D3A4-014E-8474-BBC520FAC5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1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19200" y="-9525"/>
            <a:ext cx="7924800" cy="6867525"/>
            <a:chOff x="0" y="0"/>
            <a:chExt cx="5762" cy="4326"/>
          </a:xfrm>
        </p:grpSpPr>
        <p:sp>
          <p:nvSpPr>
            <p:cNvPr id="103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2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3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hidden">
            <a:xfrm>
              <a:off x="289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hidden">
            <a:xfrm>
              <a:off x="865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4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5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6" name="Rectangle 18"/>
            <p:cNvSpPr>
              <a:spLocks noChangeArrowheads="1"/>
            </p:cNvSpPr>
            <p:nvPr/>
          </p:nvSpPr>
          <p:spPr bwMode="hidden">
            <a:xfrm>
              <a:off x="1441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8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9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0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1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2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5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3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4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5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6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7" name="Rectangle 29"/>
            <p:cNvSpPr>
              <a:spLocks noChangeArrowheads="1"/>
            </p:cNvSpPr>
            <p:nvPr/>
          </p:nvSpPr>
          <p:spPr bwMode="hidden">
            <a:xfrm>
              <a:off x="2495" y="6"/>
              <a:ext cx="45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8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5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59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0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1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2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3" name="Rectangle 35"/>
            <p:cNvSpPr>
              <a:spLocks noChangeArrowheads="1"/>
            </p:cNvSpPr>
            <p:nvPr/>
          </p:nvSpPr>
          <p:spPr bwMode="hidden">
            <a:xfrm>
              <a:off x="3071" y="6"/>
              <a:ext cx="45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4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5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5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6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7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8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69" name="Rectangle 41"/>
            <p:cNvSpPr>
              <a:spLocks noChangeArrowheads="1"/>
            </p:cNvSpPr>
            <p:nvPr/>
          </p:nvSpPr>
          <p:spPr bwMode="hidden">
            <a:xfrm>
              <a:off x="3649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0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1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2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3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4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5" name="Rectangle 47"/>
            <p:cNvSpPr>
              <a:spLocks noChangeArrowheads="1"/>
            </p:cNvSpPr>
            <p:nvPr/>
          </p:nvSpPr>
          <p:spPr bwMode="hidden">
            <a:xfrm>
              <a:off x="4225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6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7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8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79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0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1" name="Rectangle 53"/>
            <p:cNvSpPr>
              <a:spLocks noChangeArrowheads="1"/>
            </p:cNvSpPr>
            <p:nvPr/>
          </p:nvSpPr>
          <p:spPr bwMode="hidden">
            <a:xfrm>
              <a:off x="4801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2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3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7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4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5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6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7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5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8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6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89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0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1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92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990600"/>
            <a:ext cx="6705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905000"/>
            <a:ext cx="693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ea typeface="ＭＳ Ｐゴシック" pitchFamily="-128" charset="-128"/>
              </a:defRPr>
            </a:lvl1pPr>
          </a:lstStyle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>
              <a:latin typeface="Palatino" pitchFamily="-128" charset="0"/>
            </a:endParaRP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D333252-6127-1A40-98E5-3E9ECE81CB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332DDB-6E03-A041-B039-F22F9C4525DB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4 &amp; Chapter 5 Important Concepts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Process Models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2133600" y="2438400"/>
            <a:ext cx="6477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2"/>
                </a:solidFill>
              </a:rPr>
              <a:t>Slide Set to accompany</a:t>
            </a:r>
            <a:r>
              <a:rPr lang="en-US" altLang="en-US" sz="3200" i="1">
                <a:solidFill>
                  <a:schemeClr val="tx2"/>
                </a:solidFill>
              </a:rPr>
              <a:t/>
            </a:r>
            <a:br>
              <a:rPr lang="en-US" altLang="en-US" sz="3200" i="1">
                <a:solidFill>
                  <a:schemeClr val="tx2"/>
                </a:solidFill>
              </a:rPr>
            </a:br>
            <a:r>
              <a:rPr lang="en-US" altLang="en-US" sz="2000" i="1">
                <a:solidFill>
                  <a:schemeClr val="tx2"/>
                </a:solidFill>
              </a:rPr>
              <a:t>Software Engineering: A Practitioner’s Approach, 8/e</a:t>
            </a:r>
            <a:r>
              <a:rPr lang="en-US" altLang="en-US" i="1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Arial" charset="0"/>
              </a:rPr>
              <a:t>by Roger S. Pressman and Bruce R. Maxim</a:t>
            </a:r>
            <a:endParaRPr lang="en-US" altLang="en-US" sz="12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Arial" charset="0"/>
              </a:rPr>
              <a:t>Slides copyright © 1996, 2001, 2005, 2009, 2014</a:t>
            </a:r>
            <a:r>
              <a:rPr lang="en-US" altLang="en-US" sz="1800">
                <a:latin typeface="Arial" charset="0"/>
              </a:rPr>
              <a:t> </a:t>
            </a:r>
            <a:r>
              <a:rPr lang="en-US" altLang="en-US" sz="1200" b="1">
                <a:latin typeface="Arial" charset="0"/>
              </a:rPr>
              <a:t>by Roger S. Pressman</a:t>
            </a:r>
            <a:endParaRPr lang="en-US" alt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i="1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2"/>
                </a:solidFill>
                <a:latin typeface="Arial" charset="0"/>
              </a:rPr>
              <a:t>For non-profit educational use only</a:t>
            </a:r>
            <a:endParaRPr lang="en-US" altLang="en-US" sz="18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May be reproduced ONLY for student use at the university level when used in conjunction with </a:t>
            </a:r>
            <a:r>
              <a:rPr lang="en-US" altLang="en-US" sz="1200" i="1">
                <a:latin typeface="Arial" charset="0"/>
              </a:rPr>
              <a:t>Software Engineering: A Practitioner's Approach, 8/e. </a:t>
            </a:r>
            <a:r>
              <a:rPr lang="en-US" altLang="en-US" sz="1200">
                <a:latin typeface="Arial" charset="0"/>
              </a:rPr>
              <a:t>Any other reproduction or use is prohibited without the express written permission of the author.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26B073-B46B-B04D-9D99-FCF857AC3A0E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7351713" cy="600075"/>
          </a:xfrm>
        </p:spPr>
        <p:txBody>
          <a:bodyPr/>
          <a:lstStyle/>
          <a:p>
            <a:pPr eaLnBrk="1" hangingPunct="1"/>
            <a:r>
              <a:rPr lang="en-US" altLang="en-US"/>
              <a:t>The Unified Process (UP)</a:t>
            </a: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1981200"/>
            <a:ext cx="7315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</a:t>
            </a:r>
            <a:r>
              <a:rPr lang="en-US"/>
              <a:t>(McGraw-Hill, </a:t>
            </a:r>
            <a:r>
              <a:rPr lang="en-US" smtClean="0"/>
              <a:t>2014)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 </a:t>
            </a:r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BFDC80-F878-4449-BFF4-8799373FD7FE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5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Agile Development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2133600" y="2438400"/>
            <a:ext cx="6477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2"/>
                </a:solidFill>
              </a:rPr>
              <a:t>Slide Set to accompany</a:t>
            </a:r>
            <a:r>
              <a:rPr lang="en-US" altLang="en-US" sz="3200" i="1">
                <a:solidFill>
                  <a:schemeClr val="tx2"/>
                </a:solidFill>
              </a:rPr>
              <a:t/>
            </a:r>
            <a:br>
              <a:rPr lang="en-US" altLang="en-US" sz="3200" i="1">
                <a:solidFill>
                  <a:schemeClr val="tx2"/>
                </a:solidFill>
              </a:rPr>
            </a:br>
            <a:r>
              <a:rPr lang="en-US" altLang="en-US" sz="2000" i="1">
                <a:solidFill>
                  <a:schemeClr val="tx2"/>
                </a:solidFill>
              </a:rPr>
              <a:t>Software Engineering: A Practitioner’s Approach, 8/e</a:t>
            </a:r>
            <a:r>
              <a:rPr lang="en-US" altLang="en-US" i="1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Arial" charset="0"/>
              </a:rPr>
              <a:t>by Roger S. Pressman and Bruce R. Maxim</a:t>
            </a:r>
            <a:endParaRPr lang="en-US" altLang="en-US" sz="12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Arial" charset="0"/>
              </a:rPr>
              <a:t>Slides copyright © 1996, 2001, 2005, 2009, 2014</a:t>
            </a:r>
            <a:r>
              <a:rPr lang="en-US" altLang="en-US" sz="1800">
                <a:latin typeface="Arial" charset="0"/>
              </a:rPr>
              <a:t> </a:t>
            </a:r>
            <a:r>
              <a:rPr lang="en-US" altLang="en-US" sz="1200" b="1">
                <a:latin typeface="Arial" charset="0"/>
              </a:rPr>
              <a:t>by Roger S. Pressman</a:t>
            </a:r>
            <a:endParaRPr lang="en-US" alt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i="1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2"/>
                </a:solidFill>
                <a:latin typeface="Arial" charset="0"/>
              </a:rPr>
              <a:t>For non-profit educational use only</a:t>
            </a:r>
            <a:endParaRPr lang="en-US" altLang="en-US" sz="18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May be reproduced ONLY for student use at the university level when used in conjunction with </a:t>
            </a:r>
            <a:r>
              <a:rPr lang="en-US" altLang="en-US" sz="1200" i="1">
                <a:latin typeface="Arial" charset="0"/>
              </a:rPr>
              <a:t>Software Engineering: A Practitioner's Approach, 8/e. </a:t>
            </a:r>
            <a:r>
              <a:rPr lang="en-US" altLang="en-US" sz="1200">
                <a:latin typeface="Arial" charset="0"/>
              </a:rPr>
              <a:t>Any other reproduction or use is prohibited without the express written permission of the author.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</a:t>
            </a:r>
            <a:r>
              <a:rPr lang="en-US"/>
              <a:t>(McGraw-Hill, </a:t>
            </a:r>
            <a:r>
              <a:rPr lang="en-US" smtClean="0"/>
              <a:t>2014)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 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F623C5-A7F2-B34C-9B66-7C8E39C8E700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143000"/>
            <a:ext cx="4033838" cy="633413"/>
          </a:xfrm>
        </p:spPr>
        <p:txBody>
          <a:bodyPr/>
          <a:lstStyle/>
          <a:p>
            <a:pPr eaLnBrk="1" hangingPunct="1"/>
            <a:r>
              <a:rPr lang="en-US" altLang="en-US"/>
              <a:t>What is “Agility”?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3700" y="1981200"/>
            <a:ext cx="70993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Effective (rapid and adaptive) response to change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Effective communication among all stakeholders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Drawing the customer onto the team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Organizing a team so that it is in control of the work performed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i="1">
                <a:solidFill>
                  <a:schemeClr val="folHlink"/>
                </a:solidFill>
              </a:rPr>
              <a:t>Yielding …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Rapid, incremental delivery of software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These slides are designed to accompany </a:t>
            </a:r>
            <a:r>
              <a:rPr lang="en-US" i="1" dirty="0"/>
              <a:t>Software Engineering: A Practitioner’s Approach, 8/e </a:t>
            </a:r>
            <a:r>
              <a:rPr lang="en-US" dirty="0"/>
              <a:t>(McGraw-Hill, </a:t>
            </a:r>
            <a:r>
              <a:rPr lang="en-US" dirty="0" smtClean="0"/>
              <a:t>2014) </a:t>
            </a:r>
            <a:r>
              <a:rPr lang="en-US" dirty="0"/>
              <a:t>Slides copyright </a:t>
            </a:r>
            <a:r>
              <a:rPr lang="en-US" dirty="0" smtClean="0"/>
              <a:t>2014 </a:t>
            </a:r>
            <a:r>
              <a:rPr lang="en-US" dirty="0"/>
              <a:t>by Roger Pressman. </a:t>
            </a:r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6071CA-531F-D04D-B8C4-436DBF44502B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162800" cy="633413"/>
          </a:xfrm>
        </p:spPr>
        <p:txBody>
          <a:bodyPr/>
          <a:lstStyle/>
          <a:p>
            <a:pPr eaLnBrk="1" hangingPunct="1"/>
            <a:r>
              <a:rPr lang="en-US" altLang="en-US"/>
              <a:t>Agility and the Cost of Change</a:t>
            </a:r>
          </a:p>
        </p:txBody>
      </p:sp>
      <p:pic>
        <p:nvPicPr>
          <p:cNvPr id="27652" name="Picture 5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754688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5778500"/>
            <a:ext cx="7620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002060"/>
                </a:solidFill>
                <a:latin typeface="+mn-lt"/>
              </a:rPr>
              <a:t>The cost of change increases nonlinearly as the project progresses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</a:t>
            </a:r>
            <a:r>
              <a:rPr lang="en-US"/>
              <a:t>(McGraw-Hill, </a:t>
            </a:r>
            <a:r>
              <a:rPr lang="en-US" smtClean="0"/>
              <a:t>2014)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 </a:t>
            </a: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C4E49E-C344-9042-A8BB-59DC885EFBC6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5032375" cy="633413"/>
          </a:xfrm>
        </p:spPr>
        <p:txBody>
          <a:bodyPr/>
          <a:lstStyle/>
          <a:p>
            <a:pPr eaLnBrk="1" hangingPunct="1"/>
            <a:r>
              <a:rPr lang="en-US" altLang="en-US"/>
              <a:t>An Agile Process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6413" y="2057400"/>
            <a:ext cx="7367587" cy="3009900"/>
          </a:xfrm>
        </p:spPr>
        <p:txBody>
          <a:bodyPr/>
          <a:lstStyle/>
          <a:p>
            <a:pPr eaLnBrk="1" hangingPunct="1"/>
            <a:r>
              <a:rPr lang="en-US" altLang="en-US"/>
              <a:t>Is driven by customer descriptions of what is required (scenarios)</a:t>
            </a:r>
          </a:p>
          <a:p>
            <a:pPr eaLnBrk="1" hangingPunct="1"/>
            <a:r>
              <a:rPr lang="en-US" altLang="en-US"/>
              <a:t>Recognizes that plans are short-lived</a:t>
            </a:r>
          </a:p>
          <a:p>
            <a:pPr eaLnBrk="1" hangingPunct="1"/>
            <a:r>
              <a:rPr lang="en-US" altLang="en-US"/>
              <a:t>Develops software iteratively with a heavy emphasis on construction activities</a:t>
            </a:r>
          </a:p>
          <a:p>
            <a:pPr eaLnBrk="1" hangingPunct="1"/>
            <a:r>
              <a:rPr lang="en-US" altLang="en-US"/>
              <a:t>Delivers multiple ‘software increments’</a:t>
            </a:r>
          </a:p>
          <a:p>
            <a:pPr eaLnBrk="1" hangingPunct="1"/>
            <a:r>
              <a:rPr lang="en-US" altLang="en-US"/>
              <a:t>Adapts as changes occur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</a:t>
            </a:r>
            <a:r>
              <a:rPr lang="en-US"/>
              <a:t>(McGraw-Hill, </a:t>
            </a:r>
            <a:r>
              <a:rPr lang="en-US" smtClean="0"/>
              <a:t>2014)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 </a:t>
            </a:r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94F2A9-CF9F-1D4E-91F6-78F5C0EA8089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7720013" cy="633413"/>
          </a:xfrm>
        </p:spPr>
        <p:txBody>
          <a:bodyPr/>
          <a:lstStyle/>
          <a:p>
            <a:pPr eaLnBrk="1" hangingPunct="1"/>
            <a:r>
              <a:rPr lang="en-US" altLang="en-US"/>
              <a:t>Extreme Programming (XP)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most widely used agile process, originally proposed by Kent Beck</a:t>
            </a:r>
          </a:p>
          <a:p>
            <a:pPr eaLnBrk="1" hangingPunct="1"/>
            <a:r>
              <a:rPr lang="en-US" altLang="en-US" b="1">
                <a:solidFill>
                  <a:srgbClr val="0070C0"/>
                </a:solidFill>
              </a:rPr>
              <a:t>XP Planning</a:t>
            </a:r>
          </a:p>
          <a:p>
            <a:pPr lvl="1" eaLnBrk="1" hangingPunct="1"/>
            <a:r>
              <a:rPr lang="en-US" altLang="en-US"/>
              <a:t>Begins with the creation of “</a:t>
            </a:r>
            <a:r>
              <a:rPr lang="en-US" altLang="en-US">
                <a:solidFill>
                  <a:schemeClr val="folHlink"/>
                </a:solidFill>
              </a:rPr>
              <a:t>user stories</a:t>
            </a:r>
            <a:r>
              <a:rPr lang="en-US" altLang="en-US"/>
              <a:t>”</a:t>
            </a:r>
          </a:p>
          <a:p>
            <a:pPr lvl="1" eaLnBrk="1" hangingPunct="1"/>
            <a:r>
              <a:rPr lang="en-US" altLang="en-US"/>
              <a:t>Agile team assesses each story and assigns a </a:t>
            </a:r>
            <a:r>
              <a:rPr lang="en-US" altLang="en-US">
                <a:solidFill>
                  <a:schemeClr val="folHlink"/>
                </a:solidFill>
              </a:rPr>
              <a:t>cost</a:t>
            </a:r>
            <a:endParaRPr lang="en-US" altLang="en-US"/>
          </a:p>
          <a:p>
            <a:pPr lvl="1" eaLnBrk="1" hangingPunct="1"/>
            <a:r>
              <a:rPr lang="en-US" altLang="en-US"/>
              <a:t>Stories are grouped to for a </a:t>
            </a:r>
            <a:r>
              <a:rPr lang="en-US" altLang="en-US">
                <a:solidFill>
                  <a:schemeClr val="folHlink"/>
                </a:solidFill>
              </a:rPr>
              <a:t>deliverable increment</a:t>
            </a:r>
            <a:endParaRPr lang="en-US" altLang="en-US"/>
          </a:p>
          <a:p>
            <a:pPr lvl="1" eaLnBrk="1" hangingPunct="1"/>
            <a:r>
              <a:rPr lang="en-US" altLang="en-US"/>
              <a:t>A </a:t>
            </a:r>
            <a:r>
              <a:rPr lang="en-US" altLang="en-US">
                <a:solidFill>
                  <a:schemeClr val="folHlink"/>
                </a:solidFill>
              </a:rPr>
              <a:t>commitment</a:t>
            </a:r>
            <a:r>
              <a:rPr lang="en-US" altLang="en-US"/>
              <a:t> is made on delivery date</a:t>
            </a:r>
          </a:p>
          <a:p>
            <a:pPr lvl="1" eaLnBrk="1" hangingPunct="1"/>
            <a:r>
              <a:rPr lang="en-US" altLang="en-US"/>
              <a:t>After the first increment “</a:t>
            </a:r>
            <a:r>
              <a:rPr lang="en-US" altLang="en-US">
                <a:solidFill>
                  <a:schemeClr val="folHlink"/>
                </a:solidFill>
              </a:rPr>
              <a:t>project velocity</a:t>
            </a:r>
            <a:r>
              <a:rPr lang="en-US" altLang="en-US"/>
              <a:t>” is used to help define subsequent delivery dates for other increments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</a:t>
            </a:r>
            <a:r>
              <a:rPr lang="en-US"/>
              <a:t>(McGraw-Hill, </a:t>
            </a:r>
            <a:r>
              <a:rPr lang="en-US" smtClean="0"/>
              <a:t>2014)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 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3E4D13-0D86-A846-8FBC-A109E08E762C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143000"/>
            <a:ext cx="7350125" cy="633413"/>
          </a:xfrm>
        </p:spPr>
        <p:txBody>
          <a:bodyPr/>
          <a:lstStyle/>
          <a:p>
            <a:pPr eaLnBrk="1" hangingPunct="1"/>
            <a:r>
              <a:rPr lang="en-US" altLang="en-US"/>
              <a:t>Extreme Programming (XP)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76413"/>
            <a:ext cx="6934200" cy="4191000"/>
          </a:xfrm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1800" b="1">
                <a:solidFill>
                  <a:srgbClr val="0070C0"/>
                </a:solidFill>
              </a:rPr>
              <a:t>XP Design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Follows the </a:t>
            </a:r>
            <a:r>
              <a:rPr lang="en-US" altLang="en-US" sz="1800">
                <a:solidFill>
                  <a:schemeClr val="folHlink"/>
                </a:solidFill>
              </a:rPr>
              <a:t>KIS principle</a:t>
            </a:r>
            <a:endParaRPr lang="en-US" altLang="en-US" sz="1800"/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Encourage the use of </a:t>
            </a:r>
            <a:r>
              <a:rPr lang="en-US" altLang="en-US" sz="1800">
                <a:solidFill>
                  <a:schemeClr val="folHlink"/>
                </a:solidFill>
              </a:rPr>
              <a:t>CRC cards</a:t>
            </a:r>
            <a:r>
              <a:rPr lang="en-US" altLang="en-US" sz="1800"/>
              <a:t> (see Chapter 8)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For difficult design problems, suggests the creation of “</a:t>
            </a:r>
            <a:r>
              <a:rPr lang="en-US" altLang="en-US" sz="1800">
                <a:solidFill>
                  <a:schemeClr val="folHlink"/>
                </a:solidFill>
              </a:rPr>
              <a:t>spike solutions</a:t>
            </a:r>
            <a:r>
              <a:rPr lang="en-US" altLang="en-US" sz="1800"/>
              <a:t>”—a design prototype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Encourages “</a:t>
            </a:r>
            <a:r>
              <a:rPr lang="en-US" altLang="en-US" sz="1800">
                <a:solidFill>
                  <a:schemeClr val="folHlink"/>
                </a:solidFill>
              </a:rPr>
              <a:t>refactoring</a:t>
            </a:r>
            <a:r>
              <a:rPr lang="en-US" altLang="en-US" sz="1800"/>
              <a:t>”—an iterative refinement of the internal program design</a:t>
            </a:r>
          </a:p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1800" b="1">
                <a:solidFill>
                  <a:srgbClr val="0070C0"/>
                </a:solidFill>
              </a:rPr>
              <a:t>XP Coding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Recommends the </a:t>
            </a:r>
            <a:r>
              <a:rPr lang="en-US" altLang="en-US" sz="1800">
                <a:solidFill>
                  <a:schemeClr val="folHlink"/>
                </a:solidFill>
              </a:rPr>
              <a:t>construction of a unit test</a:t>
            </a:r>
            <a:r>
              <a:rPr lang="en-US" altLang="en-US" sz="1800"/>
              <a:t> for a store </a:t>
            </a:r>
            <a:r>
              <a:rPr lang="en-US" altLang="en-US" sz="1800" i="1"/>
              <a:t>before</a:t>
            </a:r>
            <a:r>
              <a:rPr lang="en-US" altLang="en-US" sz="1800"/>
              <a:t> coding commences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Encourages “</a:t>
            </a:r>
            <a:r>
              <a:rPr lang="en-US" altLang="en-US" sz="1800">
                <a:solidFill>
                  <a:schemeClr val="folHlink"/>
                </a:solidFill>
              </a:rPr>
              <a:t>pair programming</a:t>
            </a:r>
            <a:r>
              <a:rPr lang="en-US" altLang="en-US" sz="1800"/>
              <a:t>”</a:t>
            </a:r>
          </a:p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1800" b="1">
                <a:solidFill>
                  <a:srgbClr val="0070C0"/>
                </a:solidFill>
              </a:rPr>
              <a:t>XP Testing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/>
              <a:t>All </a:t>
            </a:r>
            <a:r>
              <a:rPr lang="en-US" altLang="en-US" sz="1800">
                <a:solidFill>
                  <a:schemeClr val="folHlink"/>
                </a:solidFill>
              </a:rPr>
              <a:t>unit tests are executed daily</a:t>
            </a:r>
            <a:endParaRPr lang="en-US" altLang="en-US" sz="1800"/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folHlink"/>
                </a:solidFill>
              </a:rPr>
              <a:t>“Acceptance tests”</a:t>
            </a:r>
            <a:r>
              <a:rPr lang="en-US" altLang="en-US" sz="1800"/>
              <a:t> are defined by the customer and excuted to assess customer visible functionality</a:t>
            </a:r>
          </a:p>
          <a:p>
            <a:pPr marL="685800" lvl="1" indent="-228600" eaLnBrk="1" hangingPunct="1"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</a:t>
            </a:r>
            <a:r>
              <a:rPr lang="en-US"/>
              <a:t>(McGraw-Hill, </a:t>
            </a:r>
            <a:r>
              <a:rPr lang="en-US" smtClean="0"/>
              <a:t>2014)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 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84564-ED97-0E46-8D6F-CE76F12BD7AE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8116888" cy="600075"/>
          </a:xfrm>
        </p:spPr>
        <p:txBody>
          <a:bodyPr/>
          <a:lstStyle/>
          <a:p>
            <a:pPr eaLnBrk="1" hangingPunct="1"/>
            <a:r>
              <a:rPr lang="en-US" altLang="en-US"/>
              <a:t>Extreme Programming (XP)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692650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A5F525-A9D4-F948-8423-6574878C07D6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6477000" cy="633413"/>
          </a:xfrm>
        </p:spPr>
        <p:txBody>
          <a:bodyPr/>
          <a:lstStyle/>
          <a:p>
            <a:pPr eaLnBrk="1" hangingPunct="1"/>
            <a:r>
              <a:rPr lang="en-US" altLang="en-US"/>
              <a:t>Prescriptive Models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6934200" cy="4191000"/>
          </a:xfrm>
        </p:spPr>
        <p:txBody>
          <a:bodyPr/>
          <a:lstStyle/>
          <a:p>
            <a:pPr eaLnBrk="1" hangingPunct="1"/>
            <a:r>
              <a:rPr lang="en-US" altLang="en-US" sz="2000"/>
              <a:t>Prescriptive process models advocate an orderly approach to software engineering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000" i="1">
                <a:solidFill>
                  <a:srgbClr val="0070C0"/>
                </a:solidFill>
              </a:rPr>
              <a:t>That leads to a few questions …</a:t>
            </a:r>
            <a:endParaRPr lang="en-US" altLang="en-US" sz="2000">
              <a:solidFill>
                <a:srgbClr val="0070C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000"/>
              <a:t>If prescriptive process models strive for structure and order, </a:t>
            </a:r>
            <a:r>
              <a:rPr lang="en-US" altLang="en-US" sz="2000">
                <a:solidFill>
                  <a:schemeClr val="folHlink"/>
                </a:solidFill>
              </a:rPr>
              <a:t>are they inappropriate for a software world that thrives on change?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/>
              <a:t>Yet, if we reject traditional process models (and the order they imply) and replace them with something less structured,</a:t>
            </a:r>
            <a:r>
              <a:rPr lang="en-US" altLang="en-US" sz="2000">
                <a:solidFill>
                  <a:schemeClr val="folHlink"/>
                </a:solidFill>
              </a:rPr>
              <a:t> do we make it impossible to achieve coordination and coherence in software work?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024192-98D0-1046-BE95-A8BE48D9466A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5289550" cy="6667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1. The Waterfall Model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085975"/>
            <a:ext cx="7899400" cy="1900238"/>
          </a:xfrm>
          <a:prstGeom prst="rect">
            <a:avLst/>
          </a:prstGeom>
          <a:solidFill>
            <a:srgbClr val="96E3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1838" y="3733800"/>
            <a:ext cx="7899400" cy="2370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>
                <a:latin typeface="+mn-lt"/>
              </a:rPr>
              <a:t>Requirements are very well documented, clear and fixed.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>
                <a:latin typeface="+mn-lt"/>
              </a:rPr>
              <a:t>Technology is understood and is not dynamic.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>
                <a:latin typeface="+mn-lt"/>
              </a:rPr>
              <a:t>There are no ambiguous requirements.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>
                <a:latin typeface="+mn-lt"/>
              </a:rPr>
              <a:t>The project is short.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>
              <a:latin typeface="+mn-lt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Disadvantage </a:t>
            </a:r>
            <a:r>
              <a:rPr lang="en-US" sz="2000" i="1" dirty="0">
                <a:latin typeface="+mn-lt"/>
              </a:rPr>
              <a:t>- it does not allow for much reflection or revision.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046DDF-E82E-244F-ABEC-A5D0CB694038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143000"/>
            <a:ext cx="6705600" cy="63341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2. The V-Model</a:t>
            </a:r>
          </a:p>
        </p:txBody>
      </p:sp>
      <p:sp>
        <p:nvSpPr>
          <p:cNvPr id="17412" name="Rectangle 1029"/>
          <p:cNvSpPr>
            <a:spLocks noChangeArrowheads="1"/>
          </p:cNvSpPr>
          <p:nvPr/>
        </p:nvSpPr>
        <p:spPr bwMode="auto">
          <a:xfrm>
            <a:off x="2514600" y="1828800"/>
            <a:ext cx="4419600" cy="4495800"/>
          </a:xfrm>
          <a:prstGeom prst="rect">
            <a:avLst/>
          </a:prstGeom>
          <a:solidFill>
            <a:srgbClr val="53A4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Arial" charset="0"/>
            </a:endParaRPr>
          </a:p>
        </p:txBody>
      </p:sp>
      <p:pic>
        <p:nvPicPr>
          <p:cNvPr id="17413" name="Picture 1030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41656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16B1F0-29B9-624A-B828-73C5E4338FA4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5946775" cy="6667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3. The Incremental Model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875463" cy="4454525"/>
          </a:xfrm>
          <a:prstGeom prst="rect">
            <a:avLst/>
          </a:prstGeom>
          <a:solidFill>
            <a:srgbClr val="96E3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02AD1B-6D05-BA4E-9FE9-0C7AC034E9A6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488" y="431800"/>
            <a:ext cx="5603875" cy="1281113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4. Evolutionary Models: </a:t>
            </a:r>
            <a:br>
              <a:rPr lang="en-US" altLang="en-US">
                <a:solidFill>
                  <a:srgbClr val="00B050"/>
                </a:solidFill>
              </a:rPr>
            </a:br>
            <a:r>
              <a:rPr lang="en-US" altLang="en-US">
                <a:solidFill>
                  <a:srgbClr val="00B050"/>
                </a:solidFill>
              </a:rPr>
              <a:t>    a. Prototyping</a:t>
            </a:r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5359400" y="4629150"/>
            <a:ext cx="103981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2"/>
                </a:solidFill>
              </a:rPr>
              <a:t>Construction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2"/>
                </a:solidFill>
              </a:rPr>
              <a:t>of prototype</a:t>
            </a:r>
          </a:p>
        </p:txBody>
      </p:sp>
      <p:grpSp>
        <p:nvGrpSpPr>
          <p:cNvPr id="19461" name="Group 27"/>
          <p:cNvGrpSpPr>
            <a:grpSpLocks/>
          </p:cNvGrpSpPr>
          <p:nvPr/>
        </p:nvGrpSpPr>
        <p:grpSpPr bwMode="auto">
          <a:xfrm>
            <a:off x="2590800" y="2057400"/>
            <a:ext cx="4419600" cy="4114800"/>
            <a:chOff x="1536" y="1152"/>
            <a:chExt cx="2920" cy="2864"/>
          </a:xfrm>
        </p:grpSpPr>
        <p:pic>
          <p:nvPicPr>
            <p:cNvPr id="19462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152"/>
              <a:ext cx="2920" cy="2864"/>
            </a:xfrm>
            <a:prstGeom prst="rect">
              <a:avLst/>
            </a:prstGeom>
            <a:solidFill>
              <a:srgbClr val="96E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Rectangle 16"/>
            <p:cNvSpPr>
              <a:spLocks noChangeArrowheads="1"/>
            </p:cNvSpPr>
            <p:nvPr/>
          </p:nvSpPr>
          <p:spPr bwMode="auto">
            <a:xfrm>
              <a:off x="1894" y="1675"/>
              <a:ext cx="656" cy="3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b="1"/>
            </a:p>
          </p:txBody>
        </p:sp>
        <p:sp>
          <p:nvSpPr>
            <p:cNvPr id="19464" name="Text Box 17"/>
            <p:cNvSpPr txBox="1">
              <a:spLocks noChangeArrowheads="1"/>
            </p:cNvSpPr>
            <p:nvPr/>
          </p:nvSpPr>
          <p:spPr bwMode="auto">
            <a:xfrm>
              <a:off x="1849" y="1772"/>
              <a:ext cx="79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communication</a:t>
              </a:r>
              <a:endParaRPr lang="en-US" altLang="en-US" sz="1800" b="1"/>
            </a:p>
          </p:txBody>
        </p:sp>
        <p:sp>
          <p:nvSpPr>
            <p:cNvPr id="19465" name="Rectangle 18"/>
            <p:cNvSpPr>
              <a:spLocks noChangeArrowheads="1"/>
            </p:cNvSpPr>
            <p:nvPr/>
          </p:nvSpPr>
          <p:spPr bwMode="auto">
            <a:xfrm>
              <a:off x="3357" y="1532"/>
              <a:ext cx="492" cy="27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Arial" charset="0"/>
              </a:endParaRPr>
            </a:p>
          </p:txBody>
        </p:sp>
        <p:sp>
          <p:nvSpPr>
            <p:cNvPr id="19466" name="Text Box 19"/>
            <p:cNvSpPr txBox="1">
              <a:spLocks noChangeArrowheads="1"/>
            </p:cNvSpPr>
            <p:nvPr/>
          </p:nvSpPr>
          <p:spPr bwMode="auto">
            <a:xfrm>
              <a:off x="3418" y="1532"/>
              <a:ext cx="37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Quick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plan</a:t>
              </a:r>
            </a:p>
          </p:txBody>
        </p:sp>
        <p:sp>
          <p:nvSpPr>
            <p:cNvPr id="19467" name="Rectangle 20"/>
            <p:cNvSpPr>
              <a:spLocks noChangeArrowheads="1"/>
            </p:cNvSpPr>
            <p:nvPr/>
          </p:nvSpPr>
          <p:spPr bwMode="auto">
            <a:xfrm>
              <a:off x="3713" y="1983"/>
              <a:ext cx="547" cy="31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Arial" charset="0"/>
              </a:endParaRPr>
            </a:p>
          </p:txBody>
        </p:sp>
        <p:sp>
          <p:nvSpPr>
            <p:cNvPr id="19468" name="Rectangle 21"/>
            <p:cNvSpPr>
              <a:spLocks noChangeArrowheads="1"/>
            </p:cNvSpPr>
            <p:nvPr/>
          </p:nvSpPr>
          <p:spPr bwMode="auto">
            <a:xfrm>
              <a:off x="4301" y="2052"/>
              <a:ext cx="41" cy="184"/>
            </a:xfrm>
            <a:prstGeom prst="rect">
              <a:avLst/>
            </a:prstGeom>
            <a:solidFill>
              <a:srgbClr val="96E3FE"/>
            </a:solidFill>
            <a:ln w="12700">
              <a:solidFill>
                <a:srgbClr val="96E3F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Arial" charset="0"/>
              </a:endParaRPr>
            </a:p>
          </p:txBody>
        </p:sp>
        <p:sp>
          <p:nvSpPr>
            <p:cNvPr id="19469" name="Text Box 22"/>
            <p:cNvSpPr txBox="1">
              <a:spLocks noChangeArrowheads="1"/>
            </p:cNvSpPr>
            <p:nvPr/>
          </p:nvSpPr>
          <p:spPr bwMode="auto">
            <a:xfrm>
              <a:off x="3638" y="2004"/>
              <a:ext cx="70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Modeling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Quick design</a:t>
              </a:r>
            </a:p>
          </p:txBody>
        </p:sp>
        <p:sp>
          <p:nvSpPr>
            <p:cNvPr id="19470" name="Rectangle 23"/>
            <p:cNvSpPr>
              <a:spLocks noChangeArrowheads="1"/>
            </p:cNvSpPr>
            <p:nvPr/>
          </p:nvSpPr>
          <p:spPr bwMode="auto">
            <a:xfrm>
              <a:off x="3508" y="3091"/>
              <a:ext cx="635" cy="39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Arial" charset="0"/>
              </a:endParaRPr>
            </a:p>
          </p:txBody>
        </p:sp>
        <p:sp>
          <p:nvSpPr>
            <p:cNvPr id="19471" name="Text Box 24"/>
            <p:cNvSpPr txBox="1">
              <a:spLocks noChangeArrowheads="1"/>
            </p:cNvSpPr>
            <p:nvPr/>
          </p:nvSpPr>
          <p:spPr bwMode="auto">
            <a:xfrm>
              <a:off x="3476" y="3153"/>
              <a:ext cx="687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Construction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of prototype</a:t>
              </a:r>
            </a:p>
          </p:txBody>
        </p:sp>
        <p:sp>
          <p:nvSpPr>
            <p:cNvPr id="19472" name="Rectangle 25"/>
            <p:cNvSpPr>
              <a:spLocks noChangeArrowheads="1"/>
            </p:cNvSpPr>
            <p:nvPr/>
          </p:nvSpPr>
          <p:spPr bwMode="auto">
            <a:xfrm>
              <a:off x="1819" y="2934"/>
              <a:ext cx="642" cy="40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Arial" charset="0"/>
              </a:endParaRPr>
            </a:p>
          </p:txBody>
        </p:sp>
        <p:sp>
          <p:nvSpPr>
            <p:cNvPr id="19473" name="Text Box 26"/>
            <p:cNvSpPr txBox="1">
              <a:spLocks noChangeArrowheads="1"/>
            </p:cNvSpPr>
            <p:nvPr/>
          </p:nvSpPr>
          <p:spPr bwMode="auto">
            <a:xfrm>
              <a:off x="1812" y="2961"/>
              <a:ext cx="65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Deployment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delivery &amp;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bg2"/>
                  </a:solidFill>
                </a:rPr>
                <a:t>feedback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5332F9-BC64-BC44-8D57-859A7C3C3173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244600" y="427038"/>
            <a:ext cx="5461000" cy="128270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4. Evolutionary Models:</a:t>
            </a:r>
            <a:br>
              <a:rPr lang="en-US" altLang="en-US">
                <a:solidFill>
                  <a:srgbClr val="00B050"/>
                </a:solidFill>
              </a:rPr>
            </a:br>
            <a:r>
              <a:rPr lang="en-US" altLang="en-US">
                <a:solidFill>
                  <a:srgbClr val="00B050"/>
                </a:solidFill>
              </a:rPr>
              <a:t>    b. The Spiral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5651500" cy="4300538"/>
          </a:xfrm>
          <a:prstGeom prst="rect">
            <a:avLst/>
          </a:prstGeom>
          <a:solidFill>
            <a:srgbClr val="96E3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0BC020-E5EF-A847-B38A-0B2719BCF2DC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7696200" cy="6000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4. Evolutionary Models: </a:t>
            </a:r>
            <a:br>
              <a:rPr lang="en-US" altLang="en-US">
                <a:solidFill>
                  <a:srgbClr val="00B050"/>
                </a:solidFill>
              </a:rPr>
            </a:br>
            <a:r>
              <a:rPr lang="en-US" altLang="en-US">
                <a:solidFill>
                  <a:srgbClr val="00B050"/>
                </a:solidFill>
              </a:rPr>
              <a:t>    c. Concurrent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13" y="1828800"/>
            <a:ext cx="3203575" cy="4495800"/>
          </a:xfrm>
          <a:prstGeom prst="rect">
            <a:avLst/>
          </a:prstGeom>
          <a:solidFill>
            <a:srgbClr val="96E3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1905000"/>
            <a:ext cx="4114800" cy="3983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200" dirty="0">
                <a:latin typeface="Times New Roman" charset="0"/>
              </a:rPr>
              <a:t>In real life the software development activities do not take place in sequence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200" dirty="0">
                <a:latin typeface="Times New Roman" charset="0"/>
              </a:rPr>
              <a:t>Most activities will be going on concurrently but reside in different states. 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200" dirty="0">
                <a:latin typeface="Times New Roman" charset="0"/>
              </a:rPr>
              <a:t>The states will change when some event occurs 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200" dirty="0">
                <a:latin typeface="Times New Roman" charset="0"/>
              </a:rPr>
              <a:t>All the activities are shown along with their states at any point of time.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200" dirty="0">
                <a:latin typeface="Times New Roman" charset="0"/>
              </a:rPr>
              <a:t>As time goes on the states of the activities will change.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These slides are designed to accompany </a:t>
            </a:r>
            <a:r>
              <a:rPr lang="en-US" i="1"/>
              <a:t>Software Engineering: A Practitioner’s Approach, 8/e  </a:t>
            </a:r>
            <a:r>
              <a:rPr lang="en-US"/>
              <a:t>(McGraw-Hill, </a:t>
            </a:r>
            <a:r>
              <a:rPr lang="en-US" smtClean="0"/>
              <a:t>2014). </a:t>
            </a:r>
            <a:r>
              <a:rPr lang="en-US"/>
              <a:t>Slides copyright </a:t>
            </a:r>
            <a:r>
              <a:rPr lang="en-US" smtClean="0"/>
              <a:t>2014 </a:t>
            </a:r>
            <a:r>
              <a:rPr lang="en-US"/>
              <a:t>by Roger Pressman.</a:t>
            </a:r>
            <a:endParaRPr lang="en-US" sz="2400">
              <a:latin typeface="Palatino" pitchFamily="-128" charset="0"/>
            </a:endParaRP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charset="2"/>
              <a:buChar char="n"/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C27ABD-A168-2643-83B4-8A5B857F7DC0}" type="slidenum">
              <a:rPr lang="en-US" altLang="en-US" sz="10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ea typeface="ＭＳ Ｐゴシック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7351713" cy="600075"/>
          </a:xfrm>
        </p:spPr>
        <p:txBody>
          <a:bodyPr/>
          <a:lstStyle/>
          <a:p>
            <a:pPr eaLnBrk="1" hangingPunct="1"/>
            <a:r>
              <a:rPr lang="en-US" altLang="en-US"/>
              <a:t>The Unified Process (UP)</a:t>
            </a:r>
          </a:p>
        </p:txBody>
      </p:sp>
      <p:grpSp>
        <p:nvGrpSpPr>
          <p:cNvPr id="23556" name="Group 8"/>
          <p:cNvGrpSpPr>
            <a:grpSpLocks/>
          </p:cNvGrpSpPr>
          <p:nvPr/>
        </p:nvGrpSpPr>
        <p:grpSpPr bwMode="auto">
          <a:xfrm>
            <a:off x="2286000" y="1905000"/>
            <a:ext cx="4679950" cy="4244975"/>
            <a:chOff x="1132" y="638"/>
            <a:chExt cx="3496" cy="3177"/>
          </a:xfrm>
        </p:grpSpPr>
        <p:pic>
          <p:nvPicPr>
            <p:cNvPr id="2355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" y="647"/>
              <a:ext cx="3496" cy="3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8" name="Rectangle 5"/>
            <p:cNvSpPr>
              <a:spLocks noChangeArrowheads="1"/>
            </p:cNvSpPr>
            <p:nvPr/>
          </p:nvSpPr>
          <p:spPr bwMode="auto">
            <a:xfrm>
              <a:off x="1279" y="1100"/>
              <a:ext cx="868" cy="23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2"/>
                  </a:solidFill>
                </a:rPr>
                <a:t>inception</a:t>
              </a:r>
              <a:endParaRPr lang="en-US" altLang="en-US" sz="1800" b="1">
                <a:solidFill>
                  <a:schemeClr val="bg2"/>
                </a:solidFill>
              </a:endParaRPr>
            </a:p>
          </p:txBody>
        </p:sp>
        <p:sp>
          <p:nvSpPr>
            <p:cNvPr id="23559" name="Rectangle 6"/>
            <p:cNvSpPr>
              <a:spLocks noChangeArrowheads="1"/>
            </p:cNvSpPr>
            <p:nvPr/>
          </p:nvSpPr>
          <p:spPr bwMode="auto">
            <a:xfrm>
              <a:off x="2496" y="638"/>
              <a:ext cx="923" cy="2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latin typeface="Arial" charset="0"/>
              </a:endParaRPr>
            </a:p>
          </p:txBody>
        </p:sp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2554" y="655"/>
              <a:ext cx="88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Helvetica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Helvetica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Helvetica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Helvetica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2"/>
                  </a:solidFill>
                </a:rPr>
                <a:t>elaboration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11</TotalTime>
  <Words>991</Words>
  <Application>Microsoft Macintosh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ＭＳ Ｐゴシック</vt:lpstr>
      <vt:lpstr>Helvetica</vt:lpstr>
      <vt:lpstr>Wingdings</vt:lpstr>
      <vt:lpstr>Palatino</vt:lpstr>
      <vt:lpstr>Times New Roman</vt:lpstr>
      <vt:lpstr>Bold Stripes</vt:lpstr>
      <vt:lpstr>Chapter 4 &amp; Chapter 5 Important Concepts</vt:lpstr>
      <vt:lpstr>Prescriptive Models</vt:lpstr>
      <vt:lpstr>1. The Waterfall Model</vt:lpstr>
      <vt:lpstr>2. The V-Model</vt:lpstr>
      <vt:lpstr>3. The Incremental Model</vt:lpstr>
      <vt:lpstr>4. Evolutionary Models:      a. Prototyping</vt:lpstr>
      <vt:lpstr>4. Evolutionary Models:     b. The Spiral</vt:lpstr>
      <vt:lpstr>4. Evolutionary Models:      c. Concurrent</vt:lpstr>
      <vt:lpstr>The Unified Process (UP)</vt:lpstr>
      <vt:lpstr>The Unified Process (UP)</vt:lpstr>
      <vt:lpstr>Chapter 5</vt:lpstr>
      <vt:lpstr>What is “Agility”?</vt:lpstr>
      <vt:lpstr>Agility and the Cost of Change</vt:lpstr>
      <vt:lpstr>An Agile Process</vt:lpstr>
      <vt:lpstr>Extreme Programming (XP)</vt:lpstr>
      <vt:lpstr>Extreme Programming (XP)</vt:lpstr>
      <vt:lpstr>Extreme Programming (XP)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&amp; Chapter 5 Important Concepts</dc:title>
  <dc:creator>Microsoft Office User</dc:creator>
  <cp:lastModifiedBy>Microsoft Office User</cp:lastModifiedBy>
  <cp:revision>2</cp:revision>
  <dcterms:created xsi:type="dcterms:W3CDTF">2016-02-05T11:17:42Z</dcterms:created>
  <dcterms:modified xsi:type="dcterms:W3CDTF">2016-02-05T11:29:36Z</dcterms:modified>
</cp:coreProperties>
</file>