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7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7077075" cy="895508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13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833B9-093D-7748-AAA7-08FD32C22912}" type="doc">
      <dgm:prSet loTypeId="urn:microsoft.com/office/officeart/2005/8/layout/matrix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3D1B8D6-D885-4F45-9B47-020642339CA4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User view</a:t>
          </a:r>
        </a:p>
        <a:p>
          <a:r>
            <a:rPr lang="en-US" sz="1400" dirty="0" smtClean="0"/>
            <a:t>Use</a:t>
          </a:r>
          <a:r>
            <a:rPr lang="en-US" sz="1400" baseline="0" dirty="0" smtClean="0"/>
            <a:t> case diagram</a:t>
          </a:r>
          <a:endParaRPr lang="en-US" sz="1400" dirty="0"/>
        </a:p>
      </dgm:t>
    </dgm:pt>
    <dgm:pt modelId="{BF957AA0-FEAA-6444-ABD2-8B2FB852D385}" type="parTrans" cxnId="{F11666F2-4BB7-7C4A-8443-0D7F5A56350C}">
      <dgm:prSet/>
      <dgm:spPr/>
      <dgm:t>
        <a:bodyPr/>
        <a:lstStyle/>
        <a:p>
          <a:endParaRPr lang="en-US" sz="2000"/>
        </a:p>
      </dgm:t>
    </dgm:pt>
    <dgm:pt modelId="{CE25B082-6633-1F4D-A7B7-C2CE2B471D32}" type="sibTrans" cxnId="{F11666F2-4BB7-7C4A-8443-0D7F5A56350C}">
      <dgm:prSet/>
      <dgm:spPr/>
      <dgm:t>
        <a:bodyPr/>
        <a:lstStyle/>
        <a:p>
          <a:endParaRPr lang="en-US" sz="2000"/>
        </a:p>
      </dgm:t>
    </dgm:pt>
    <dgm:pt modelId="{7CDDEAF3-19DA-CD4C-8BD5-BA4792EB17C5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Structural view</a:t>
          </a:r>
          <a:r>
            <a:rPr lang="en-US" sz="1400" dirty="0" smtClean="0">
              <a:solidFill>
                <a:srgbClr val="C00000"/>
              </a:solidFill>
            </a:rPr>
            <a:t/>
          </a:r>
          <a:br>
            <a:rPr lang="en-US" sz="1400" dirty="0" smtClean="0">
              <a:solidFill>
                <a:srgbClr val="C00000"/>
              </a:solidFill>
            </a:rPr>
          </a:br>
          <a:r>
            <a:rPr lang="en-US" sz="1400" dirty="0" smtClean="0">
              <a:solidFill>
                <a:schemeClr val="bg2"/>
              </a:solidFill>
            </a:rPr>
            <a:t>Class diagram</a:t>
          </a:r>
          <a:br>
            <a:rPr lang="en-US" sz="1400" dirty="0" smtClean="0">
              <a:solidFill>
                <a:schemeClr val="bg2"/>
              </a:solidFill>
            </a:rPr>
          </a:br>
          <a:r>
            <a:rPr lang="en-US" sz="1400" dirty="0" smtClean="0">
              <a:solidFill>
                <a:schemeClr val="bg2"/>
              </a:solidFill>
            </a:rPr>
            <a:t>Object diagram</a:t>
          </a:r>
          <a:endParaRPr lang="en-US" sz="1400" dirty="0">
            <a:solidFill>
              <a:schemeClr val="bg2"/>
            </a:solidFill>
          </a:endParaRPr>
        </a:p>
      </dgm:t>
    </dgm:pt>
    <dgm:pt modelId="{35B6FC17-1941-9645-99A9-C6AD4D02537B}" type="parTrans" cxnId="{B4FF1907-75D4-9246-9797-66A6ABD7523C}">
      <dgm:prSet/>
      <dgm:spPr/>
      <dgm:t>
        <a:bodyPr/>
        <a:lstStyle/>
        <a:p>
          <a:endParaRPr lang="en-US" sz="2000"/>
        </a:p>
      </dgm:t>
    </dgm:pt>
    <dgm:pt modelId="{DD64DB1F-F27D-4141-8650-23FB9131677D}" type="sibTrans" cxnId="{B4FF1907-75D4-9246-9797-66A6ABD7523C}">
      <dgm:prSet/>
      <dgm:spPr/>
      <dgm:t>
        <a:bodyPr/>
        <a:lstStyle/>
        <a:p>
          <a:endParaRPr lang="en-US" sz="2000"/>
        </a:p>
      </dgm:t>
    </dgm:pt>
    <dgm:pt modelId="{48A6CA9F-D16A-E743-8534-8554F9369A81}">
      <dgm:prSet phldrT="[Text]" phldr="1"/>
      <dgm:spPr/>
      <dgm:t>
        <a:bodyPr/>
        <a:lstStyle/>
        <a:p>
          <a:endParaRPr lang="en-US" sz="2000" dirty="0"/>
        </a:p>
      </dgm:t>
    </dgm:pt>
    <dgm:pt modelId="{49375697-E8EC-464C-B5E0-8DDF9E7FFF72}" type="parTrans" cxnId="{69E23D00-0D42-5940-818E-D38288BE1920}">
      <dgm:prSet/>
      <dgm:spPr/>
      <dgm:t>
        <a:bodyPr/>
        <a:lstStyle/>
        <a:p>
          <a:endParaRPr lang="en-US" sz="2000"/>
        </a:p>
      </dgm:t>
    </dgm:pt>
    <dgm:pt modelId="{8C28BCF1-F7D4-4443-BAB1-47903F125A10}" type="sibTrans" cxnId="{69E23D00-0D42-5940-818E-D38288BE1920}">
      <dgm:prSet/>
      <dgm:spPr/>
      <dgm:t>
        <a:bodyPr/>
        <a:lstStyle/>
        <a:p>
          <a:endParaRPr lang="en-US" sz="2000"/>
        </a:p>
      </dgm:t>
    </dgm:pt>
    <dgm:pt modelId="{3707C841-071B-5040-BBEF-D57E6453B687}">
      <dgm:prSet phldrT="[Text]" phldr="1"/>
      <dgm:spPr/>
      <dgm:t>
        <a:bodyPr/>
        <a:lstStyle/>
        <a:p>
          <a:endParaRPr lang="en-US" sz="2000" dirty="0"/>
        </a:p>
      </dgm:t>
    </dgm:pt>
    <dgm:pt modelId="{C6AF102E-0C0B-4244-8C1F-F698A24138FF}" type="parTrans" cxnId="{1B3574A2-4D80-3940-812A-5D2669A391CB}">
      <dgm:prSet/>
      <dgm:spPr/>
      <dgm:t>
        <a:bodyPr/>
        <a:lstStyle/>
        <a:p>
          <a:endParaRPr lang="en-US" sz="2000"/>
        </a:p>
      </dgm:t>
    </dgm:pt>
    <dgm:pt modelId="{43E5444E-014D-1E42-BDA3-76DDAADD937B}" type="sibTrans" cxnId="{1B3574A2-4D80-3940-812A-5D2669A391CB}">
      <dgm:prSet/>
      <dgm:spPr/>
      <dgm:t>
        <a:bodyPr/>
        <a:lstStyle/>
        <a:p>
          <a:endParaRPr lang="en-US" sz="2000"/>
        </a:p>
      </dgm:t>
    </dgm:pt>
    <dgm:pt modelId="{2AE7F213-140E-0B43-ABD2-5A4A8D4789F3}">
      <dgm:prSet phldrT="[Text]" phldr="1"/>
      <dgm:spPr/>
      <dgm:t>
        <a:bodyPr/>
        <a:lstStyle/>
        <a:p>
          <a:endParaRPr lang="en-US" sz="2000"/>
        </a:p>
      </dgm:t>
    </dgm:pt>
    <dgm:pt modelId="{AD8FCEEB-585B-3C44-9FBC-54AAED790C2F}" type="parTrans" cxnId="{13C272C8-BDBD-FF45-ACFD-EB0944D25D77}">
      <dgm:prSet/>
      <dgm:spPr/>
      <dgm:t>
        <a:bodyPr/>
        <a:lstStyle/>
        <a:p>
          <a:endParaRPr lang="en-US" sz="2000"/>
        </a:p>
      </dgm:t>
    </dgm:pt>
    <dgm:pt modelId="{7C972300-8C55-474F-AB0C-CBF24D5C95B6}" type="sibTrans" cxnId="{13C272C8-BDBD-FF45-ACFD-EB0944D25D77}">
      <dgm:prSet/>
      <dgm:spPr/>
      <dgm:t>
        <a:bodyPr/>
        <a:lstStyle/>
        <a:p>
          <a:endParaRPr lang="en-US" sz="2000"/>
        </a:p>
      </dgm:t>
    </dgm:pt>
    <dgm:pt modelId="{4491E2BC-723B-F649-93F9-CB825E724EFC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Behavioral view</a:t>
          </a:r>
          <a:r>
            <a:rPr lang="en-US" sz="1400" dirty="0" smtClean="0">
              <a:solidFill>
                <a:srgbClr val="C00000"/>
              </a:solidFill>
            </a:rPr>
            <a:t/>
          </a:r>
          <a:br>
            <a:rPr lang="en-US" sz="1400" dirty="0" smtClean="0">
              <a:solidFill>
                <a:srgbClr val="C00000"/>
              </a:solidFill>
            </a:rPr>
          </a:br>
          <a:r>
            <a:rPr lang="en-US" sz="1400" dirty="0" smtClean="0"/>
            <a:t>Sequence diagram</a:t>
          </a:r>
          <a:br>
            <a:rPr lang="en-US" sz="1400" dirty="0" smtClean="0"/>
          </a:br>
          <a:r>
            <a:rPr lang="en-US" sz="1400" dirty="0" smtClean="0"/>
            <a:t>State diagram</a:t>
          </a:r>
          <a:br>
            <a:rPr lang="en-US" sz="1400" dirty="0" smtClean="0"/>
          </a:br>
          <a:r>
            <a:rPr lang="en-US" sz="1400" dirty="0" smtClean="0"/>
            <a:t>Collaboration diagram</a:t>
          </a:r>
        </a:p>
      </dgm:t>
    </dgm:pt>
    <dgm:pt modelId="{381F11E3-4E76-5C48-BA6D-A97AED10BC39}" type="parTrans" cxnId="{5AE071A2-DA68-5F44-A26C-830FC3DE11C5}">
      <dgm:prSet/>
      <dgm:spPr/>
      <dgm:t>
        <a:bodyPr/>
        <a:lstStyle/>
        <a:p>
          <a:endParaRPr lang="en-US" sz="2000"/>
        </a:p>
      </dgm:t>
    </dgm:pt>
    <dgm:pt modelId="{DFB3B64D-580D-2C4A-B366-2C7C4C31DAF0}" type="sibTrans" cxnId="{5AE071A2-DA68-5F44-A26C-830FC3DE11C5}">
      <dgm:prSet/>
      <dgm:spPr/>
      <dgm:t>
        <a:bodyPr/>
        <a:lstStyle/>
        <a:p>
          <a:endParaRPr lang="en-US" sz="2000"/>
        </a:p>
      </dgm:t>
    </dgm:pt>
    <dgm:pt modelId="{FC328A0E-C02F-F346-8A0F-3586EB67194D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Implementation view</a:t>
          </a:r>
          <a:br>
            <a:rPr lang="en-US" sz="1400" b="1" dirty="0" smtClean="0">
              <a:solidFill>
                <a:srgbClr val="C00000"/>
              </a:solidFill>
            </a:rPr>
          </a:br>
          <a:r>
            <a:rPr lang="en-US" sz="1400" dirty="0" smtClean="0">
              <a:solidFill>
                <a:schemeClr val="bg2"/>
              </a:solidFill>
            </a:rPr>
            <a:t>Component diagram</a:t>
          </a:r>
          <a:endParaRPr lang="en-US" sz="1400" dirty="0">
            <a:solidFill>
              <a:schemeClr val="bg2"/>
            </a:solidFill>
          </a:endParaRPr>
        </a:p>
      </dgm:t>
    </dgm:pt>
    <dgm:pt modelId="{7E5434C7-3650-9C41-BFE2-35977EFB8F3C}" type="parTrans" cxnId="{4F51BCB9-9E3D-154E-92C0-CEB8B0CF7975}">
      <dgm:prSet/>
      <dgm:spPr/>
      <dgm:t>
        <a:bodyPr/>
        <a:lstStyle/>
        <a:p>
          <a:endParaRPr lang="en-US" sz="2000"/>
        </a:p>
      </dgm:t>
    </dgm:pt>
    <dgm:pt modelId="{9CDA2B34-FDE2-114A-98B3-35030C0FABCF}" type="sibTrans" cxnId="{4F51BCB9-9E3D-154E-92C0-CEB8B0CF7975}">
      <dgm:prSet/>
      <dgm:spPr/>
      <dgm:t>
        <a:bodyPr/>
        <a:lstStyle/>
        <a:p>
          <a:endParaRPr lang="en-US" sz="2000"/>
        </a:p>
      </dgm:t>
    </dgm:pt>
    <dgm:pt modelId="{BBD60F69-7252-E14B-97DB-74044B113496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Environment view</a:t>
          </a:r>
          <a:br>
            <a:rPr lang="en-US" sz="1400" b="1" dirty="0" smtClean="0">
              <a:solidFill>
                <a:srgbClr val="C00000"/>
              </a:solidFill>
            </a:rPr>
          </a:br>
          <a:r>
            <a:rPr lang="en-US" sz="1400" dirty="0" smtClean="0">
              <a:solidFill>
                <a:schemeClr val="bg2"/>
              </a:solidFill>
            </a:rPr>
            <a:t>Deployment diagram</a:t>
          </a:r>
          <a:endParaRPr lang="en-US" sz="1400" dirty="0">
            <a:solidFill>
              <a:schemeClr val="bg2"/>
            </a:solidFill>
          </a:endParaRPr>
        </a:p>
      </dgm:t>
    </dgm:pt>
    <dgm:pt modelId="{7D7C0937-C323-6B47-A4B0-67E3B6E93E7C}" type="parTrans" cxnId="{10BB7B85-AEBC-1A4D-A60E-334F295E9633}">
      <dgm:prSet/>
      <dgm:spPr/>
      <dgm:t>
        <a:bodyPr/>
        <a:lstStyle/>
        <a:p>
          <a:endParaRPr lang="en-US" sz="2000"/>
        </a:p>
      </dgm:t>
    </dgm:pt>
    <dgm:pt modelId="{24DC22AA-63AF-C043-B599-EA0AC1250DB8}" type="sibTrans" cxnId="{10BB7B85-AEBC-1A4D-A60E-334F295E9633}">
      <dgm:prSet/>
      <dgm:spPr/>
      <dgm:t>
        <a:bodyPr/>
        <a:lstStyle/>
        <a:p>
          <a:endParaRPr lang="en-US" sz="2000"/>
        </a:p>
      </dgm:t>
    </dgm:pt>
    <dgm:pt modelId="{51DC93EC-E215-8C40-BA5E-07FE5FF12397}" type="pres">
      <dgm:prSet presAssocID="{CB5833B9-093D-7748-AAA7-08FD32C2291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394927-ABD7-3F4E-A6DF-1CB8A34C702B}" type="pres">
      <dgm:prSet presAssocID="{CB5833B9-093D-7748-AAA7-08FD32C22912}" presName="matrix" presStyleCnt="0"/>
      <dgm:spPr/>
      <dgm:t>
        <a:bodyPr/>
        <a:lstStyle/>
        <a:p>
          <a:endParaRPr lang="en-US"/>
        </a:p>
      </dgm:t>
    </dgm:pt>
    <dgm:pt modelId="{16563E17-4196-9448-99CF-B8B9F54BB070}" type="pres">
      <dgm:prSet presAssocID="{CB5833B9-093D-7748-AAA7-08FD32C22912}" presName="tile1" presStyleLbl="node1" presStyleIdx="0" presStyleCnt="4"/>
      <dgm:spPr/>
      <dgm:t>
        <a:bodyPr/>
        <a:lstStyle/>
        <a:p>
          <a:endParaRPr lang="en-US"/>
        </a:p>
      </dgm:t>
    </dgm:pt>
    <dgm:pt modelId="{2C80B281-D3F7-784F-84D2-A0C18F028136}" type="pres">
      <dgm:prSet presAssocID="{CB5833B9-093D-7748-AAA7-08FD32C2291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A67FD-594D-A644-8D55-168C702C5095}" type="pres">
      <dgm:prSet presAssocID="{CB5833B9-093D-7748-AAA7-08FD32C22912}" presName="tile2" presStyleLbl="node1" presStyleIdx="1" presStyleCnt="4"/>
      <dgm:spPr/>
      <dgm:t>
        <a:bodyPr/>
        <a:lstStyle/>
        <a:p>
          <a:endParaRPr lang="en-US"/>
        </a:p>
      </dgm:t>
    </dgm:pt>
    <dgm:pt modelId="{C9F70CBF-47E2-A744-980B-97BD0CC43B55}" type="pres">
      <dgm:prSet presAssocID="{CB5833B9-093D-7748-AAA7-08FD32C2291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441E3-ECB2-5840-8EA9-1918F835AB29}" type="pres">
      <dgm:prSet presAssocID="{CB5833B9-093D-7748-AAA7-08FD32C22912}" presName="tile3" presStyleLbl="node1" presStyleIdx="2" presStyleCnt="4"/>
      <dgm:spPr/>
      <dgm:t>
        <a:bodyPr/>
        <a:lstStyle/>
        <a:p>
          <a:endParaRPr lang="en-US"/>
        </a:p>
      </dgm:t>
    </dgm:pt>
    <dgm:pt modelId="{3BDBC646-E5FF-9742-B6E0-97E4C3F62EBE}" type="pres">
      <dgm:prSet presAssocID="{CB5833B9-093D-7748-AAA7-08FD32C2291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CCB94-A111-064D-971C-A562A07C2160}" type="pres">
      <dgm:prSet presAssocID="{CB5833B9-093D-7748-AAA7-08FD32C22912}" presName="tile4" presStyleLbl="node1" presStyleIdx="3" presStyleCnt="4"/>
      <dgm:spPr/>
      <dgm:t>
        <a:bodyPr/>
        <a:lstStyle/>
        <a:p>
          <a:endParaRPr lang="en-US"/>
        </a:p>
      </dgm:t>
    </dgm:pt>
    <dgm:pt modelId="{0F4D7B6F-6D13-FE42-9B01-D4B6C5F25BCC}" type="pres">
      <dgm:prSet presAssocID="{CB5833B9-093D-7748-AAA7-08FD32C2291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49859-3922-BC4B-BF96-F3193B93B1C5}" type="pres">
      <dgm:prSet presAssocID="{CB5833B9-093D-7748-AAA7-08FD32C2291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E69B9-24DE-BA48-8E4C-0722DB64005D}" type="presOf" srcId="{BBD60F69-7252-E14B-97DB-74044B113496}" destId="{3EAA67FD-594D-A644-8D55-168C702C5095}" srcOrd="0" destOrd="0" presId="urn:microsoft.com/office/officeart/2005/8/layout/matrix1"/>
    <dgm:cxn modelId="{F11666F2-4BB7-7C4A-8443-0D7F5A56350C}" srcId="{CB5833B9-093D-7748-AAA7-08FD32C22912}" destId="{C3D1B8D6-D885-4F45-9B47-020642339CA4}" srcOrd="0" destOrd="0" parTransId="{BF957AA0-FEAA-6444-ABD2-8B2FB852D385}" sibTransId="{CE25B082-6633-1F4D-A7B7-C2CE2B471D32}"/>
    <dgm:cxn modelId="{30DDE7B9-B9B5-3B42-B27E-1632BEF72E70}" type="presOf" srcId="{CB5833B9-093D-7748-AAA7-08FD32C22912}" destId="{51DC93EC-E215-8C40-BA5E-07FE5FF12397}" srcOrd="0" destOrd="0" presId="urn:microsoft.com/office/officeart/2005/8/layout/matrix1"/>
    <dgm:cxn modelId="{830DB1F0-57BE-A44B-850E-3FCA13CA5567}" type="presOf" srcId="{4491E2BC-723B-F649-93F9-CB825E724EFC}" destId="{4B1CCB94-A111-064D-971C-A562A07C2160}" srcOrd="0" destOrd="0" presId="urn:microsoft.com/office/officeart/2005/8/layout/matrix1"/>
    <dgm:cxn modelId="{95124596-C2B6-ED4F-8C28-ED6037F64762}" type="presOf" srcId="{4491E2BC-723B-F649-93F9-CB825E724EFC}" destId="{0F4D7B6F-6D13-FE42-9B01-D4B6C5F25BCC}" srcOrd="1" destOrd="0" presId="urn:microsoft.com/office/officeart/2005/8/layout/matrix1"/>
    <dgm:cxn modelId="{B4FF1907-75D4-9246-9797-66A6ABD7523C}" srcId="{C3D1B8D6-D885-4F45-9B47-020642339CA4}" destId="{7CDDEAF3-19DA-CD4C-8BD5-BA4792EB17C5}" srcOrd="0" destOrd="0" parTransId="{35B6FC17-1941-9645-99A9-C6AD4D02537B}" sibTransId="{DD64DB1F-F27D-4141-8650-23FB9131677D}"/>
    <dgm:cxn modelId="{1B3574A2-4D80-3940-812A-5D2669A391CB}" srcId="{48A6CA9F-D16A-E743-8534-8554F9369A81}" destId="{3707C841-071B-5040-BBEF-D57E6453B687}" srcOrd="0" destOrd="0" parTransId="{C6AF102E-0C0B-4244-8C1F-F698A24138FF}" sibTransId="{43E5444E-014D-1E42-BDA3-76DDAADD937B}"/>
    <dgm:cxn modelId="{0B77AF94-1597-594B-B8F2-7B6B3B5A282F}" type="presOf" srcId="{FC328A0E-C02F-F346-8A0F-3586EB67194D}" destId="{DF6441E3-ECB2-5840-8EA9-1918F835AB29}" srcOrd="0" destOrd="0" presId="urn:microsoft.com/office/officeart/2005/8/layout/matrix1"/>
    <dgm:cxn modelId="{4F51BCB9-9E3D-154E-92C0-CEB8B0CF7975}" srcId="{C3D1B8D6-D885-4F45-9B47-020642339CA4}" destId="{FC328A0E-C02F-F346-8A0F-3586EB67194D}" srcOrd="2" destOrd="0" parTransId="{7E5434C7-3650-9C41-BFE2-35977EFB8F3C}" sibTransId="{9CDA2B34-FDE2-114A-98B3-35030C0FABCF}"/>
    <dgm:cxn modelId="{09BD8A56-D3E0-464B-A9FD-E342640B5FB4}" type="presOf" srcId="{7CDDEAF3-19DA-CD4C-8BD5-BA4792EB17C5}" destId="{16563E17-4196-9448-99CF-B8B9F54BB070}" srcOrd="0" destOrd="0" presId="urn:microsoft.com/office/officeart/2005/8/layout/matrix1"/>
    <dgm:cxn modelId="{76493688-4D29-2343-BCB4-EA4D66193E0B}" type="presOf" srcId="{BBD60F69-7252-E14B-97DB-74044B113496}" destId="{C9F70CBF-47E2-A744-980B-97BD0CC43B55}" srcOrd="1" destOrd="0" presId="urn:microsoft.com/office/officeart/2005/8/layout/matrix1"/>
    <dgm:cxn modelId="{6DDB86C8-1E61-A047-B807-B83738060C84}" type="presOf" srcId="{C3D1B8D6-D885-4F45-9B47-020642339CA4}" destId="{32749859-3922-BC4B-BF96-F3193B93B1C5}" srcOrd="0" destOrd="0" presId="urn:microsoft.com/office/officeart/2005/8/layout/matrix1"/>
    <dgm:cxn modelId="{425D8B1C-F7BF-C745-8665-0FFD12C65719}" type="presOf" srcId="{7CDDEAF3-19DA-CD4C-8BD5-BA4792EB17C5}" destId="{2C80B281-D3F7-784F-84D2-A0C18F028136}" srcOrd="1" destOrd="0" presId="urn:microsoft.com/office/officeart/2005/8/layout/matrix1"/>
    <dgm:cxn modelId="{5AE071A2-DA68-5F44-A26C-830FC3DE11C5}" srcId="{C3D1B8D6-D885-4F45-9B47-020642339CA4}" destId="{4491E2BC-723B-F649-93F9-CB825E724EFC}" srcOrd="3" destOrd="0" parTransId="{381F11E3-4E76-5C48-BA6D-A97AED10BC39}" sibTransId="{DFB3B64D-580D-2C4A-B366-2C7C4C31DAF0}"/>
    <dgm:cxn modelId="{D8792058-2BB3-F745-A5B2-D614BB0A95A2}" type="presOf" srcId="{FC328A0E-C02F-F346-8A0F-3586EB67194D}" destId="{3BDBC646-E5FF-9742-B6E0-97E4C3F62EBE}" srcOrd="1" destOrd="0" presId="urn:microsoft.com/office/officeart/2005/8/layout/matrix1"/>
    <dgm:cxn modelId="{69E23D00-0D42-5940-818E-D38288BE1920}" srcId="{CB5833B9-093D-7748-AAA7-08FD32C22912}" destId="{48A6CA9F-D16A-E743-8534-8554F9369A81}" srcOrd="1" destOrd="0" parTransId="{49375697-E8EC-464C-B5E0-8DDF9E7FFF72}" sibTransId="{8C28BCF1-F7D4-4443-BAB1-47903F125A10}"/>
    <dgm:cxn modelId="{10BB7B85-AEBC-1A4D-A60E-334F295E9633}" srcId="{C3D1B8D6-D885-4F45-9B47-020642339CA4}" destId="{BBD60F69-7252-E14B-97DB-74044B113496}" srcOrd="1" destOrd="0" parTransId="{7D7C0937-C323-6B47-A4B0-67E3B6E93E7C}" sibTransId="{24DC22AA-63AF-C043-B599-EA0AC1250DB8}"/>
    <dgm:cxn modelId="{13C272C8-BDBD-FF45-ACFD-EB0944D25D77}" srcId="{48A6CA9F-D16A-E743-8534-8554F9369A81}" destId="{2AE7F213-140E-0B43-ABD2-5A4A8D4789F3}" srcOrd="1" destOrd="0" parTransId="{AD8FCEEB-585B-3C44-9FBC-54AAED790C2F}" sibTransId="{7C972300-8C55-474F-AB0C-CBF24D5C95B6}"/>
    <dgm:cxn modelId="{CA04BCF2-9743-8B4A-B841-8AE8F6C610DE}" type="presParOf" srcId="{51DC93EC-E215-8C40-BA5E-07FE5FF12397}" destId="{59394927-ABD7-3F4E-A6DF-1CB8A34C702B}" srcOrd="0" destOrd="0" presId="urn:microsoft.com/office/officeart/2005/8/layout/matrix1"/>
    <dgm:cxn modelId="{AF86F3AA-C48E-7241-818A-E8FED8D04B8C}" type="presParOf" srcId="{59394927-ABD7-3F4E-A6DF-1CB8A34C702B}" destId="{16563E17-4196-9448-99CF-B8B9F54BB070}" srcOrd="0" destOrd="0" presId="urn:microsoft.com/office/officeart/2005/8/layout/matrix1"/>
    <dgm:cxn modelId="{42D2E275-A82F-BF40-A2EB-50A5D931C04B}" type="presParOf" srcId="{59394927-ABD7-3F4E-A6DF-1CB8A34C702B}" destId="{2C80B281-D3F7-784F-84D2-A0C18F028136}" srcOrd="1" destOrd="0" presId="urn:microsoft.com/office/officeart/2005/8/layout/matrix1"/>
    <dgm:cxn modelId="{34386015-C270-3D47-ABE7-3C5C0F6EB874}" type="presParOf" srcId="{59394927-ABD7-3F4E-A6DF-1CB8A34C702B}" destId="{3EAA67FD-594D-A644-8D55-168C702C5095}" srcOrd="2" destOrd="0" presId="urn:microsoft.com/office/officeart/2005/8/layout/matrix1"/>
    <dgm:cxn modelId="{8FB4EF2B-6FC1-F746-9FC2-DECE6D095740}" type="presParOf" srcId="{59394927-ABD7-3F4E-A6DF-1CB8A34C702B}" destId="{C9F70CBF-47E2-A744-980B-97BD0CC43B55}" srcOrd="3" destOrd="0" presId="urn:microsoft.com/office/officeart/2005/8/layout/matrix1"/>
    <dgm:cxn modelId="{EB3DC733-EF31-FA45-8516-F885A6CDADB4}" type="presParOf" srcId="{59394927-ABD7-3F4E-A6DF-1CB8A34C702B}" destId="{DF6441E3-ECB2-5840-8EA9-1918F835AB29}" srcOrd="4" destOrd="0" presId="urn:microsoft.com/office/officeart/2005/8/layout/matrix1"/>
    <dgm:cxn modelId="{F35A121A-742A-E949-ACD2-5485C8FF06C5}" type="presParOf" srcId="{59394927-ABD7-3F4E-A6DF-1CB8A34C702B}" destId="{3BDBC646-E5FF-9742-B6E0-97E4C3F62EBE}" srcOrd="5" destOrd="0" presId="urn:microsoft.com/office/officeart/2005/8/layout/matrix1"/>
    <dgm:cxn modelId="{5FB8944C-F497-5644-B6DC-C5F23B6AC12B}" type="presParOf" srcId="{59394927-ABD7-3F4E-A6DF-1CB8A34C702B}" destId="{4B1CCB94-A111-064D-971C-A562A07C2160}" srcOrd="6" destOrd="0" presId="urn:microsoft.com/office/officeart/2005/8/layout/matrix1"/>
    <dgm:cxn modelId="{3ECAD78E-8119-784E-9F33-329482907BCE}" type="presParOf" srcId="{59394927-ABD7-3F4E-A6DF-1CB8A34C702B}" destId="{0F4D7B6F-6D13-FE42-9B01-D4B6C5F25BCC}" srcOrd="7" destOrd="0" presId="urn:microsoft.com/office/officeart/2005/8/layout/matrix1"/>
    <dgm:cxn modelId="{038A5B74-1F9B-7545-BDF1-3B2AA8E90424}" type="presParOf" srcId="{51DC93EC-E215-8C40-BA5E-07FE5FF12397}" destId="{32749859-3922-BC4B-BF96-F3193B93B1C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63E17-4196-9448-99CF-B8B9F54BB070}">
      <dsp:nvSpPr>
        <dsp:cNvPr id="0" name=""/>
        <dsp:cNvSpPr/>
      </dsp:nvSpPr>
      <dsp:spPr>
        <a:xfrm rot="16200000">
          <a:off x="1131689" y="-1131689"/>
          <a:ext cx="1508522" cy="37719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Structural view</a:t>
          </a:r>
          <a:r>
            <a:rPr lang="en-US" sz="1400" kern="1200" dirty="0" smtClean="0">
              <a:solidFill>
                <a:srgbClr val="C00000"/>
              </a:solidFill>
            </a:rPr>
            <a:t/>
          </a:r>
          <a:br>
            <a:rPr lang="en-US" sz="1400" kern="1200" dirty="0" smtClean="0">
              <a:solidFill>
                <a:srgbClr val="C00000"/>
              </a:solidFill>
            </a:rPr>
          </a:br>
          <a:r>
            <a:rPr lang="en-US" sz="1400" kern="1200" dirty="0" smtClean="0">
              <a:solidFill>
                <a:schemeClr val="bg2"/>
              </a:solidFill>
            </a:rPr>
            <a:t>Class diagram</a:t>
          </a:r>
          <a:br>
            <a:rPr lang="en-US" sz="1400" kern="1200" dirty="0" smtClean="0">
              <a:solidFill>
                <a:schemeClr val="bg2"/>
              </a:solidFill>
            </a:rPr>
          </a:br>
          <a:r>
            <a:rPr lang="en-US" sz="1400" kern="1200" dirty="0" smtClean="0">
              <a:solidFill>
                <a:schemeClr val="bg2"/>
              </a:solidFill>
            </a:rPr>
            <a:t>Object diagram</a:t>
          </a:r>
          <a:endParaRPr lang="en-US" sz="1400" kern="1200" dirty="0">
            <a:solidFill>
              <a:schemeClr val="bg2"/>
            </a:solidFill>
          </a:endParaRPr>
        </a:p>
      </dsp:txBody>
      <dsp:txXfrm rot="5400000">
        <a:off x="0" y="0"/>
        <a:ext cx="3771900" cy="1131391"/>
      </dsp:txXfrm>
    </dsp:sp>
    <dsp:sp modelId="{3EAA67FD-594D-A644-8D55-168C702C5095}">
      <dsp:nvSpPr>
        <dsp:cNvPr id="0" name=""/>
        <dsp:cNvSpPr/>
      </dsp:nvSpPr>
      <dsp:spPr>
        <a:xfrm>
          <a:off x="3771900" y="0"/>
          <a:ext cx="3771900" cy="150852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Environment view</a:t>
          </a:r>
          <a:br>
            <a:rPr lang="en-US" sz="1400" b="1" kern="1200" dirty="0" smtClean="0">
              <a:solidFill>
                <a:srgbClr val="C00000"/>
              </a:solidFill>
            </a:rPr>
          </a:br>
          <a:r>
            <a:rPr lang="en-US" sz="1400" kern="1200" dirty="0" smtClean="0">
              <a:solidFill>
                <a:schemeClr val="bg2"/>
              </a:solidFill>
            </a:rPr>
            <a:t>Deployment diagram</a:t>
          </a:r>
          <a:endParaRPr lang="en-US" sz="1400" kern="1200" dirty="0">
            <a:solidFill>
              <a:schemeClr val="bg2"/>
            </a:solidFill>
          </a:endParaRPr>
        </a:p>
      </dsp:txBody>
      <dsp:txXfrm>
        <a:off x="3771900" y="0"/>
        <a:ext cx="3771900" cy="1131391"/>
      </dsp:txXfrm>
    </dsp:sp>
    <dsp:sp modelId="{DF6441E3-ECB2-5840-8EA9-1918F835AB29}">
      <dsp:nvSpPr>
        <dsp:cNvPr id="0" name=""/>
        <dsp:cNvSpPr/>
      </dsp:nvSpPr>
      <dsp:spPr>
        <a:xfrm rot="10800000">
          <a:off x="0" y="1508522"/>
          <a:ext cx="3771900" cy="150852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Implementation view</a:t>
          </a:r>
          <a:br>
            <a:rPr lang="en-US" sz="1400" b="1" kern="1200" dirty="0" smtClean="0">
              <a:solidFill>
                <a:srgbClr val="C00000"/>
              </a:solidFill>
            </a:rPr>
          </a:br>
          <a:r>
            <a:rPr lang="en-US" sz="1400" kern="1200" dirty="0" smtClean="0">
              <a:solidFill>
                <a:schemeClr val="bg2"/>
              </a:solidFill>
            </a:rPr>
            <a:t>Component diagram</a:t>
          </a:r>
          <a:endParaRPr lang="en-US" sz="1400" kern="1200" dirty="0">
            <a:solidFill>
              <a:schemeClr val="bg2"/>
            </a:solidFill>
          </a:endParaRPr>
        </a:p>
      </dsp:txBody>
      <dsp:txXfrm rot="10800000">
        <a:off x="0" y="1885652"/>
        <a:ext cx="3771900" cy="1131391"/>
      </dsp:txXfrm>
    </dsp:sp>
    <dsp:sp modelId="{4B1CCB94-A111-064D-971C-A562A07C2160}">
      <dsp:nvSpPr>
        <dsp:cNvPr id="0" name=""/>
        <dsp:cNvSpPr/>
      </dsp:nvSpPr>
      <dsp:spPr>
        <a:xfrm rot="5400000">
          <a:off x="4903589" y="376833"/>
          <a:ext cx="1508522" cy="37719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Behavioral view</a:t>
          </a:r>
          <a:r>
            <a:rPr lang="en-US" sz="1400" kern="1200" dirty="0" smtClean="0">
              <a:solidFill>
                <a:srgbClr val="C00000"/>
              </a:solidFill>
            </a:rPr>
            <a:t/>
          </a:r>
          <a:br>
            <a:rPr lang="en-US" sz="1400" kern="1200" dirty="0" smtClean="0">
              <a:solidFill>
                <a:srgbClr val="C00000"/>
              </a:solidFill>
            </a:rPr>
          </a:br>
          <a:r>
            <a:rPr lang="en-US" sz="1400" kern="1200" dirty="0" smtClean="0"/>
            <a:t>Sequence diagram</a:t>
          </a:r>
          <a:br>
            <a:rPr lang="en-US" sz="1400" kern="1200" dirty="0" smtClean="0"/>
          </a:br>
          <a:r>
            <a:rPr lang="en-US" sz="1400" kern="1200" dirty="0" smtClean="0"/>
            <a:t>State diagram</a:t>
          </a:r>
          <a:br>
            <a:rPr lang="en-US" sz="1400" kern="1200" dirty="0" smtClean="0"/>
          </a:br>
          <a:r>
            <a:rPr lang="en-US" sz="1400" kern="1200" dirty="0" smtClean="0"/>
            <a:t>Collaboration diagram</a:t>
          </a:r>
        </a:p>
      </dsp:txBody>
      <dsp:txXfrm rot="-5400000">
        <a:off x="3771900" y="1885652"/>
        <a:ext cx="3771900" cy="1131391"/>
      </dsp:txXfrm>
    </dsp:sp>
    <dsp:sp modelId="{32749859-3922-BC4B-BF96-F3193B93B1C5}">
      <dsp:nvSpPr>
        <dsp:cNvPr id="0" name=""/>
        <dsp:cNvSpPr/>
      </dsp:nvSpPr>
      <dsp:spPr>
        <a:xfrm>
          <a:off x="2640330" y="1131391"/>
          <a:ext cx="2263140" cy="754261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User view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Use</a:t>
          </a:r>
          <a:r>
            <a:rPr lang="en-US" sz="1400" kern="1200" baseline="0" dirty="0" smtClean="0"/>
            <a:t> case diagram</a:t>
          </a:r>
          <a:endParaRPr lang="en-US" sz="1400" kern="1200" dirty="0"/>
        </a:p>
      </dsp:txBody>
      <dsp:txXfrm>
        <a:off x="2677150" y="1168211"/>
        <a:ext cx="2189500" cy="680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4010025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300162" y="671512"/>
            <a:ext cx="4476749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010025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8636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300162" y="671512"/>
            <a:ext cx="4476749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50752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94145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4719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0374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4251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7733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963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3791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36959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8198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774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41051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1390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4322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40931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84634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342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9543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2185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8" name="Shape 368"/>
          <p:cNvSpPr txBox="1">
            <a:spLocks noGrp="1"/>
          </p:cNvSpPr>
          <p:nvPr>
            <p:ph type="subTitle" idx="1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1" name="Shape 3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0" name="Shape 10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458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609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762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3731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524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676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287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438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590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20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352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9608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411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267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8752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5029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181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792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943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6096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7071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858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701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621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772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92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534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686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Shape 296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297" name="Shape 297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298" name="Shape 298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Shape 299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Shape 300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Shape 301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Shape 302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Shape 303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Shape 304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Shape 305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Shape 306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Shape 307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Shape 308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Shape 309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Shape 310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Shape 311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Shape 312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Shape 313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Shape 314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Shape 315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Shape 316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Shape 317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Shape 318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Shape 319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Shape 320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Shape 321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Shape 322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Shape 323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Shape 324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Shape 325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Shape 326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Shape 327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Shape 328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Shape 329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Shape 330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Shape 331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Shape 332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Shape 333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Shape 334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Shape 335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Shape 336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Shape 337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Shape 338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Shape 339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Shape 340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Shape 341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Shape 342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Shape 343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Shape 344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Shape 345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Shape 346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Shape 347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Shape 348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Shape 349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Shape 350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Shape 351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Shape 352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Shape 353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Shape 354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Shape 355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Shape 356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Shape 357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8" name="Shape 358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Shape 359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Shape 360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8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Understanding Requirements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1800" b="0" i="1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r>
              <a:rPr lang="en-US" sz="3200" b="0" i="1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-US" sz="3200" b="0" i="1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000" b="0" i="1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lang="en-US" sz="2400" b="0" i="1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1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b="1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lang="en-US" sz="1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5700711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 Diagram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2264" y="1905000"/>
            <a:ext cx="3816436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613742" y="1905000"/>
            <a:ext cx="240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UML use case diagram for </a:t>
            </a:r>
            <a:r>
              <a:rPr lang="en-US" sz="1600" b="1" dirty="0" err="1" smtClean="0">
                <a:solidFill>
                  <a:srgbClr val="C00000"/>
                </a:solidFill>
              </a:rPr>
              <a:t>SafeHome</a:t>
            </a:r>
            <a:r>
              <a:rPr lang="en-US" sz="1600" b="1" dirty="0" smtClean="0">
                <a:solidFill>
                  <a:srgbClr val="C00000"/>
                </a:solidFill>
              </a:rPr>
              <a:t> home security function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1550" y="1905000"/>
            <a:ext cx="1023133" cy="3371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 case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 flipH="1">
            <a:off x="4597052" y="2073580"/>
            <a:ext cx="694498" cy="24691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90609" y="4032694"/>
            <a:ext cx="1023133" cy="3371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Actors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803116" y="3461541"/>
            <a:ext cx="256785" cy="56090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774384" y="4219331"/>
            <a:ext cx="2816224" cy="58691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90608" y="5219610"/>
            <a:ext cx="1023133" cy="5349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System Boundary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944301" y="5487086"/>
            <a:ext cx="64630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43000" y="1143000"/>
            <a:ext cx="7111652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5. Building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Analysis Model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752600" y="1905000"/>
            <a:ext cx="7192962" cy="4498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Elements of the analysis model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Scenario-based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Functional—processing narratives for software functions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Use-case—descriptions of the interaction between an “actor” and the system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Class-based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Implied by scenarios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Behavioral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 diagram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Flow-oriented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flow diagram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523967" cy="63341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</a:rPr>
              <a:t>Different mode of representation</a:t>
            </a:r>
            <a:endParaRPr lang="en-US" sz="4000" dirty="0">
              <a:solidFill>
                <a:schemeClr val="dk2"/>
              </a:solidFill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098823"/>
              </p:ext>
            </p:extLst>
          </p:nvPr>
        </p:nvGraphicFramePr>
        <p:xfrm>
          <a:off x="822722" y="2241948"/>
          <a:ext cx="7543800" cy="301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6478586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Eliciting Requirements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828800"/>
            <a:ext cx="5105399" cy="42036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408644" y="5939423"/>
            <a:ext cx="2250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C00000"/>
                </a:solidFill>
              </a:rPr>
              <a:t>Activity Diagram</a:t>
            </a:r>
            <a:endParaRPr lang="en-US" sz="16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3614736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Diagram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2819400"/>
            <a:ext cx="1803400" cy="2686049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905000" y="2362200"/>
            <a:ext cx="348773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From the </a:t>
            </a: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SafeHome</a:t>
            </a:r>
            <a:r>
              <a:rPr lang="en-US" sz="18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system …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4340225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 Diagram</a:t>
            </a:r>
          </a:p>
        </p:txBody>
      </p:sp>
      <p:sp>
        <p:nvSpPr>
          <p:cNvPr id="239" name="Shape 239"/>
          <p:cNvSpPr/>
          <p:nvPr/>
        </p:nvSpPr>
        <p:spPr>
          <a:xfrm>
            <a:off x="2667000" y="2057400"/>
            <a:ext cx="2438399" cy="2895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0" name="Shape 240"/>
          <p:cNvCxnSpPr/>
          <p:nvPr/>
        </p:nvCxnSpPr>
        <p:spPr>
          <a:xfrm>
            <a:off x="2667000" y="2590800"/>
            <a:ext cx="24383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1" name="Shape 241"/>
          <p:cNvCxnSpPr/>
          <p:nvPr/>
        </p:nvCxnSpPr>
        <p:spPr>
          <a:xfrm>
            <a:off x="2667000" y="3505200"/>
            <a:ext cx="24383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2" name="Shape 242"/>
          <p:cNvSpPr txBox="1"/>
          <p:nvPr/>
        </p:nvSpPr>
        <p:spPr>
          <a:xfrm>
            <a:off x="3276600" y="2057400"/>
            <a:ext cx="1222375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Commands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2667000" y="2667000"/>
            <a:ext cx="2362200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 status = “ready”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Display msg = “enter cmd”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Display status = steady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2667000" y="3657600"/>
            <a:ext cx="2362200" cy="115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Entry/subsystems ready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Do: poll user input panel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Do: read user input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Do: interpret user input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5867400" y="2439986"/>
            <a:ext cx="1093787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name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5867400" y="3276600"/>
            <a:ext cx="1360487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variables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5867400" y="4267200"/>
            <a:ext cx="1330324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activities</a:t>
            </a:r>
          </a:p>
        </p:txBody>
      </p:sp>
      <p:cxnSp>
        <p:nvCxnSpPr>
          <p:cNvPr id="248" name="Shape 248"/>
          <p:cNvCxnSpPr/>
          <p:nvPr/>
        </p:nvCxnSpPr>
        <p:spPr>
          <a:xfrm rot="10800000">
            <a:off x="4876800" y="2362199"/>
            <a:ext cx="990599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 rot="10800000">
            <a:off x="4952999" y="3200399"/>
            <a:ext cx="914400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rot="10800000">
            <a:off x="4876800" y="4114800"/>
            <a:ext cx="990599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600200" y="1828800"/>
            <a:ext cx="7315200" cy="41148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5021261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Analysis Patterns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82687" y="1828800"/>
            <a:ext cx="7732712" cy="401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Pattern name:</a:t>
            </a:r>
            <a:r>
              <a:rPr lang="en-US" sz="1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descriptor that captures the essence of the pattern.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Intent: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Describes what the pattern accomplishes or represents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Motivation: 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scenario that illustrates how the pattern can be used to address the problem.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Forces and context: 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description of external issues (forces) that can affect how the pattern is used and also the external issues that will be resolved when the pattern is applied.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Solution: 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description of how the pattern is applied to solve the problem with an emphasis on structural and behavioral issues.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Consequences: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Addresses what happens when the pattern is applied and what trade-offs exist during its application.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Design: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Discusses how the analysis pattern can be achieved through the use of known design patterns.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Known uses: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Examples of uses within actual systems.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Related patterns:</a:t>
            </a:r>
            <a:r>
              <a:rPr lang="en-US" sz="1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On e or more analysis patterns that are related to the named pattern because (1) it is commonly used with the named pattern; (2) it is structurally similar to the named pattern; (3) it is a variation of the named pattern.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847562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6.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Negotiating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the key stakeholders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are the people who will be involved in the negotiation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Determine each of the stakeholders “win conditions”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 conditions are not always obvious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toward a set of requirements that lead to “win-win”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684723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7. Requirements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Monitoring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Especially needes in incremental development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Distributed debugging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uncovers errors and determines their cause.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Run-time verification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determines whether software matches its specification.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Run-time validation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assesses whether evolving software meets user goals.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Business activity monitoring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evaluates whether a system satisfies business goals.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Evolution and codesign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provides information to stakeholders as the system evolves.</a:t>
            </a:r>
          </a:p>
          <a:p>
            <a:pPr marL="342900" marR="0" lvl="0" indent="-2476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000" b="0" i="1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972822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8.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Validating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- I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1752600" y="2057400"/>
            <a:ext cx="7180262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consistent with the overall objective for the system/product?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all requirements been specified at the proper level of abstraction? That is, do some requirements provide a level of technical detail that is inappropriate at this stage?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requirement really necessary or does it represent an add-on feature that may not be essential to the objective of the system?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bounded and unambiguous?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each requirement have attribution? That is, is a source (generally, a specific individual) noted for each requirement?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any requirements conflict with other requirements?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298574" y="990600"/>
            <a:ext cx="7068812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Engineering-I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752600" y="1981200"/>
            <a:ext cx="6858000" cy="3468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The </a:t>
            </a:r>
            <a:r>
              <a:rPr lang="en-US" sz="1800" b="1" i="1" dirty="0">
                <a:solidFill>
                  <a:srgbClr val="0070C0"/>
                </a:solidFill>
              </a:rPr>
              <a:t>requirements engineering process can be described in </a:t>
            </a:r>
            <a:r>
              <a:rPr lang="en-US" sz="1800" b="1" i="1" dirty="0" smtClean="0">
                <a:solidFill>
                  <a:srgbClr val="0070C0"/>
                </a:solidFill>
              </a:rPr>
              <a:t>seven </a:t>
            </a:r>
            <a:r>
              <a:rPr lang="en-US" sz="1800" b="1" i="1" dirty="0">
                <a:solidFill>
                  <a:srgbClr val="0070C0"/>
                </a:solidFill>
              </a:rPr>
              <a:t>distinct </a:t>
            </a:r>
            <a:r>
              <a:rPr lang="en-US" sz="1800" b="1" i="1" dirty="0" smtClean="0">
                <a:solidFill>
                  <a:srgbClr val="0070C0"/>
                </a:solidFill>
              </a:rPr>
              <a:t>steps: </a:t>
            </a:r>
            <a:endParaRPr lang="en-US" sz="1800" b="1" i="1" dirty="0">
              <a:solidFill>
                <a:srgbClr val="0070C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endParaRPr lang="en-US" sz="1800" b="0" i="0" u="none" strike="noStrike" cap="none" baseline="0" dirty="0" smtClean="0">
              <a:solidFill>
                <a:schemeClr val="folHlink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+mj-lt"/>
              <a:buAutoNum type="arabicPeriod"/>
            </a:pPr>
            <a:r>
              <a:rPr lang="en-US" sz="1800" b="1" i="0" u="none" strike="noStrike" cap="none" baseline="0" dirty="0" smtClean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Inception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—ask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set of questions that establish 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basic understanding of the problem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people who want a solution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nature of the solution that is desired, and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effectiveness of preliminary communication and collaboration between the customer and the developer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+mj-lt"/>
              <a:buAutoNum type="arabicPeriod"/>
            </a:pPr>
            <a:r>
              <a:rPr lang="en-US" sz="1800" b="1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—elicit requirements from all stakeholders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+mj-lt"/>
              <a:buAutoNum type="arabicPeriod"/>
            </a:pPr>
            <a:r>
              <a:rPr lang="en-US" sz="1800" b="1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Elaboration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—create an analysis model that identifies data, function and behavioral requirements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+mj-lt"/>
              <a:buAutoNum type="arabicPeriod"/>
            </a:pPr>
            <a:r>
              <a:rPr lang="en-US" sz="1800" b="1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—agree on a deliverable system that is realistic for developers and customers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1397000" y="990600"/>
            <a:ext cx="69087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Validating Requirements - II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achievable in the technical environment that will house the system or product?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testable, once implemented?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requirements model properly reflect the information, function and behavior of the system to be built.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Has the requirements model been “partitioned” in a way that exposes progressively more detailed information about the system.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requirements patterns been used to simplify the requirements model. Have all patterns been properly validated? Are all patterns consistent with customer requirements?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8178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 Requirements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Engineering-II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752600" y="1905000"/>
            <a:ext cx="7162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+mj-lt"/>
              <a:buAutoNum type="arabicPeriod" startAt="5"/>
            </a:pPr>
            <a:r>
              <a:rPr lang="en-US" sz="1800" b="1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Specification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—can be any one (or more) of the following: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written document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set of models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formal mathematical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collection of user scenarios (use-cases)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prototype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+mj-lt"/>
              <a:buAutoNum type="arabicPeriod" startAt="6"/>
            </a:pPr>
            <a:r>
              <a:rPr lang="en-US" sz="1800" b="1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review mechanism that looks for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errors in content or interpretation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areas where clarification may be required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missing information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inconsistencies (a major problem when large products or systems are engineered)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conflicting or unrealistic (unachievable) requirements.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+mj-lt"/>
              <a:buAutoNum type="arabicPeriod" startAt="7"/>
            </a:pPr>
            <a:r>
              <a:rPr lang="en-US" sz="1800" b="1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management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7467600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2.Establishing the Groundwork</a:t>
            </a:r>
            <a:br>
              <a:rPr lang="en-US" sz="400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400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Inception</a:t>
            </a:r>
            <a:endParaRPr lang="en-US" sz="4000" b="0" i="0" u="none" strike="noStrike" cap="none" baseline="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1905000" y="1905000"/>
            <a:ext cx="67818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stakeholders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“who else do you think I should talk to?”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Recognize multiple points of view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toward collaboration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first questions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is behind the request for this work?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will use the solution?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will be the economic benefit of a successful solution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there another source for the solution that you need?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42999" y="1143000"/>
            <a:ext cx="7696201" cy="627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Non-Functional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828800" y="19812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Non-Functional </a:t>
            </a:r>
            <a:r>
              <a:rPr lang="en-US" sz="2000" b="0" i="0" u="none" strike="noStrike" cap="none" baseline="0" dirty="0" err="1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Requirment</a:t>
            </a: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(NFR) </a:t>
            </a:r>
            <a:r>
              <a:rPr lang="en-US" sz="2000" b="1" i="1" strike="noStrike" cap="none" baseline="0" dirty="0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quality attribute, performance attribute, security attribute, or general system constraint. </a:t>
            </a:r>
            <a:endParaRPr lang="en-US" sz="2000" b="1" i="1" strike="noStrike" cap="none" baseline="0" dirty="0" smtClean="0">
              <a:solidFill>
                <a:srgbClr val="0070C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phase process is used to determine which NFR’s are compatible: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first phase is to create a matrix using each NFR as a column heading and the system SE guidelines a row labels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second phase is for the team to prioritize each NFR using a set of decision rules to decide which to implement by classifying each NFR and guideline pair as complementary, overlapping, conflicting, or independent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5933162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Eliciting 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828800" y="1981200"/>
            <a:ext cx="7162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meetings are conducted and attended by both software engineers and customers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rules for preparation and participation are established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 agenda is suggested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"facilitator" (can be a customer, a developer, or an outsider) controls the meeting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"definition mechanism" (can be work sheets, flip charts, or wall stickers or an electronic bulletin board, chat room or virtual forum) is used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goal is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identify the problem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propose elements of the solution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negotiate different approaches, and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 smtClean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specify </a:t>
            </a: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preliminary set of solution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324600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Elicitation Work Products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752600" y="1828800"/>
            <a:ext cx="7162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statement of need and feasibility.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bounded statement of scope for the system or product.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list of customers, users, and other stakeholders who participated in requirements elicitation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description of the system’s technical environment.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list of requirements (preferably organized by function) and the domain constraints that apply to each.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set of usage scenarios that provide insight into the use of the system or product under different operating conditions.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any prototypes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developed to better define requirements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143000" y="1143000"/>
            <a:ext cx="6932611" cy="627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Quality Function Deployment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1219200" y="1981200"/>
            <a:ext cx="75437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None/>
            </a:pPr>
            <a:r>
              <a:rPr lang="en-US" sz="2000" b="1" i="1" u="none" strike="noStrike" cap="none" baseline="0" dirty="0" smtClean="0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QFD</a:t>
            </a:r>
            <a:r>
              <a:rPr lang="en-US" sz="2000" b="1" i="1" u="none" strike="noStrike" cap="none" dirty="0" smtClean="0">
                <a:solidFill>
                  <a:srgbClr val="0070C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a quality management technique that translate the needs of the customer into technical requirements for software</a:t>
            </a:r>
            <a:endParaRPr lang="en-US" sz="2000" b="1" i="1" u="none" strike="noStrike" cap="none" baseline="0" dirty="0" smtClean="0">
              <a:solidFill>
                <a:srgbClr val="0070C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 smtClean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Function </a:t>
            </a: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deployment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determines the “value” (as perceived by the customer) of each function required of the system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 deployment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identifies data objects and events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Task deployment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examines the behavior of the system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Value analysis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determines the relative priority of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332105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smtClean="0">
                <a:solidFill>
                  <a:schemeClr val="bg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4. </a:t>
            </a:r>
            <a:r>
              <a:rPr lang="en-US" sz="4000" b="0" i="0" u="none" strike="noStrike" cap="none" baseline="0" dirty="0" smtClean="0">
                <a:solidFill>
                  <a:schemeClr val="bg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Use-Cases</a:t>
            </a:r>
            <a:endParaRPr lang="en-US" sz="4000" b="0" i="0" u="none" strike="noStrike" cap="none" baseline="0" dirty="0">
              <a:solidFill>
                <a:schemeClr val="bg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1828800" y="1840587"/>
            <a:ext cx="7010400" cy="4092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SzPct val="75000"/>
              <a:buNone/>
            </a:pPr>
            <a:r>
              <a:rPr lang="en-US" sz="1800" b="1" dirty="0">
                <a:solidFill>
                  <a:srgbClr val="0070C0"/>
                </a:solidFill>
              </a:rPr>
              <a:t>A Use case represents the functionality of the system.</a:t>
            </a:r>
            <a:endParaRPr lang="en-US" sz="1800" b="1" i="0" u="none" strike="noStrike" cap="none" baseline="0" dirty="0" smtClean="0">
              <a:solidFill>
                <a:srgbClr val="0070C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collection of user scenarios that describe the thread of usage of a system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scenario is described from the point-of-view of an </a:t>
            </a:r>
            <a:r>
              <a:rPr lang="en-US" sz="1800" b="1" i="0" u="none" strike="noStrike" cap="none" baseline="0" dirty="0">
                <a:solidFill>
                  <a:srgbClr val="00B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“actor”</a:t>
            </a:r>
            <a:r>
              <a:rPr lang="en-US" sz="1800" i="0" u="none" strike="noStrike" cap="none" baseline="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lang="en-US" sz="1800" b="0" i="1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person or device that interacts with the software in some way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scenario answers the following questions: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is the primary actor, the secondary actor (s)?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the actor’s goals?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preconditions should exist before the story begins?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main tasks or functions are performed by the actor?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extensions might be considered as the story is described?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variations in the actor’s interaction are possible?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system information will the actor acquire, produce, or change?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the actor have to inform the system about changes in the external environment?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information does the actor desire from the system?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actor wish to be informed about unexpected changes?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1919</Words>
  <Application>Microsoft Macintosh PowerPoint</Application>
  <PresentationFormat>On-screen Show (4:3)</PresentationFormat>
  <Paragraphs>207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Noto Symbol</vt:lpstr>
      <vt:lpstr>Arial</vt:lpstr>
      <vt:lpstr>Helvetica Neue</vt:lpstr>
      <vt:lpstr>Bold Stripes</vt:lpstr>
      <vt:lpstr>1_Bold Stripes</vt:lpstr>
      <vt:lpstr>Chapter 8</vt:lpstr>
      <vt:lpstr>1. Requirements Engineering-I</vt:lpstr>
      <vt:lpstr>1. Requirements Engineering-II</vt:lpstr>
      <vt:lpstr>2.Establishing the Groundwork a. Inception</vt:lpstr>
      <vt:lpstr>b. Non-Functional Requirements</vt:lpstr>
      <vt:lpstr>3. Eliciting Requirements</vt:lpstr>
      <vt:lpstr>Elicitation Work Products</vt:lpstr>
      <vt:lpstr>Quality Function Deployment</vt:lpstr>
      <vt:lpstr>4. Use-Cases</vt:lpstr>
      <vt:lpstr>Use-Case Diagram</vt:lpstr>
      <vt:lpstr>5. Building the Analysis Model</vt:lpstr>
      <vt:lpstr>Different mode of representation</vt:lpstr>
      <vt:lpstr>Eliciting Requirements</vt:lpstr>
      <vt:lpstr>Class Diagram</vt:lpstr>
      <vt:lpstr>State Diagram</vt:lpstr>
      <vt:lpstr>Analysis Patterns</vt:lpstr>
      <vt:lpstr>6. Negotiating Requirements</vt:lpstr>
      <vt:lpstr>7. Requirements Monitoring</vt:lpstr>
      <vt:lpstr>8. Validating Requirements - I</vt:lpstr>
      <vt:lpstr>Validating Requirements -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cp:lastModifiedBy>Microsoft Office User</cp:lastModifiedBy>
  <cp:revision>11</cp:revision>
  <dcterms:modified xsi:type="dcterms:W3CDTF">2016-02-14T15:30:59Z</dcterms:modified>
</cp:coreProperties>
</file>