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7077075" cy="8955075"/>
  <p:embeddedFontLst>
    <p:embeddedFont>
      <p:font typeface="Helvetica Neu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HelveticaNeue-bold.fntdata"/><Relationship Id="rId10" Type="http://schemas.openxmlformats.org/officeDocument/2006/relationships/slide" Target="slides/slide4.xml"/><Relationship Id="rId21" Type="http://schemas.openxmlformats.org/officeDocument/2006/relationships/font" Target="fonts/HelveticaNeue-regular.fntdata"/><Relationship Id="rId13" Type="http://schemas.openxmlformats.org/officeDocument/2006/relationships/slide" Target="slides/slide7.xml"/><Relationship Id="rId24" Type="http://schemas.openxmlformats.org/officeDocument/2006/relationships/font" Target="fonts/HelveticaNeue-boldItalic.fntdata"/><Relationship Id="rId12" Type="http://schemas.openxmlformats.org/officeDocument/2006/relationships/slide" Target="slides/slide6.xml"/><Relationship Id="rId23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notesMaster" Target="notesMasters/notesMaster.xml"/><Relationship Id="rId19" Type="http://schemas.openxmlformats.org/officeDocument/2006/relationships/slide" Target="slides/slide13.xml"/><Relationship Id="rId6" Type="http://schemas.openxmlformats.org/officeDocument/2006/relationships/slide" Target="slides/slide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010025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010025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0812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5212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6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Aspects of Software Engineering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95400" y="1143000"/>
            <a:ext cx="61721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Traits of Successful Software Engineers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663700" y="1981200"/>
            <a:ext cx="70993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individual responsibility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Acutely aware of the needs of team members and stakeholders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Brutally honest about design flaws and offers constructive criticism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Resilient under pressure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Heightened sense of fairness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Attention to detail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Pragmatic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7" name="Shape 297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Impact of Social Media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1828800" y="190500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Blogs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can be used share information with team members and customers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Microblogs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(e.g. Twitter) – allow posting of real-time messages to individuals following the poster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Targeted on-line forums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allow participants to post questions or opinions and collect answers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networking sites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(e.g. Facebook, LinkedIn) – allows connections among software developers for the purpose of sharing information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book marking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(e.g. Delicious, Stumble, CiteULike) – allow developers to keep track of and share web-based resources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5" name="Shape 305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 using the Cloud</a:t>
            </a:r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1828800" y="190500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Benefits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access to all software engineering work products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Removes device dependencies and available every where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avenues for distributing and testing software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software engineering information developed by one member to be available to all team members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Concerns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Dispersing cloud services outside the control of the software team may present reliability and security risks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Potential for interoperability problems becomes high with large number of services distributed on the cloud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Cloud services stress usability and performance which often conflicts with security, privacy, and reliability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3" name="Shape 313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Collaboration Tools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1828800" y="190500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Namespace that allows secure, private storage or work products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Calendar for coordinating project events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Templates that allow team members to create artifacts that have common look and feel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Metrics support to allow quantitative assessment of each team member’s contributions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analysis to track messages and isolates patterns that may imply issues to resolve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Artifact clustering showing work product dependencies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1" name="Shape 321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Decisions Making Complications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1828800" y="190500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 complexity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Uncertainty and risk associated with the decision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associated with decision has unintended effect on another project object (law of unintended consequences)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Different views of the problem lead to different conclusions about the way forward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Global software teams face additional challenges associated with collaboration, coordination, and coordination difficulties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9" name="Shape 329"/>
          <p:cNvSpPr txBox="1"/>
          <p:nvPr>
            <p:ph type="title"/>
          </p:nvPr>
        </p:nvSpPr>
        <p:spPr>
          <a:xfrm>
            <a:off x="1219200" y="990600"/>
            <a:ext cx="71627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Factors Affecting Global</a:t>
            </a:r>
            <a:b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Development Team</a:t>
            </a:r>
          </a:p>
        </p:txBody>
      </p:sp>
      <p:pic>
        <p:nvPicPr>
          <p:cNvPr id="330" name="Shape 3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1905000"/>
            <a:ext cx="5133975" cy="396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19200" y="990600"/>
            <a:ext cx="71627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Behavioral Model for</a:t>
            </a:r>
            <a:b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1981200"/>
            <a:ext cx="4267199" cy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1143000"/>
            <a:ext cx="64769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Boundary Spanning</a:t>
            </a:r>
            <a:b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Roles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776411" y="2057400"/>
            <a:ext cx="6148386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Ambassador – represents team to outside constituencies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Scout – crosses team boundaries to collect information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 – protects access to team work products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Sentry – controls information sent by stakeholders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 – communicates across the team and organization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Software Team Attributes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purpose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involvement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trust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improvement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Diversity of team member skill sets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Avoid Team “Toxicity”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828800" y="1905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frenzied work atmosphere in which team members waste energy and lose focus on the objectives of the work to be performed.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High frustration caused by personal, business, or technological factors that cause friction among team members.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“Fragmented or poorly coordinated procedures” or a poorly defined or improperly chosen process model that becomes a roadblock to accomplishment.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Unclear definition of roles resulting in a lack of accountability and resultant finger-pointing.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“Continuous and repeated exposure to failure” that leads to a loss of confidence and a lowering of morale.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Factors Affecting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Structure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1828800" y="2590800"/>
            <a:ext cx="6324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difficulty of the problem 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be solved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size of the resultant program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(s) in lines of code or function points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 that the team will stay together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(team lifetime)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degree to which the problem can be modularized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required quality and reliability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the system to be built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rigidity of the delivery date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degree of sociability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(communication) required for the project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828800" y="1981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1752600" y="1828800"/>
            <a:ext cx="6019799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following factors must be considered when selecting a software project team structure ...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Organizational Paradigms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1828800" y="1905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closed paradigm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—structures a team along  a traditional hierarchy of authority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random paradigm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—structures a team loosely and depends on individual initiative of the team members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paradigm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—attempts to structure a team in a manner that achieves some of the controls associated with the closed paradigm but also much of the innovation that occurs when using the random paradigm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synchronous paradigm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—relies on the natural compartmentalization of a problem and organizes team members to work on pieces of the problem with little active communication among themselves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4191000" y="5562600"/>
            <a:ext cx="3733800" cy="341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suggested by Constantine [Con93]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1" name="Shape 281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Agile Teams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1828800" y="1905000"/>
            <a:ext cx="64007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Stress individual competency coupled with group collaboration as critical success factors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People trump process and politics can trump people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teams as self-organizing and have many structures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adaptive team structure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Uses elements of Constantine’s random, open, and synchronous structures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Significant autonomy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is kept to a minimum and  constrained only by business requirements and organizational standards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9" name="Shape 289"/>
          <p:cNvSpPr txBox="1"/>
          <p:nvPr>
            <p:ph type="title"/>
          </p:nvPr>
        </p:nvSpPr>
        <p:spPr>
          <a:xfrm>
            <a:off x="1219200" y="114300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XP Team Values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828800" y="190500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close informal verbal communication among team members and stakeholders and establishing meaning for metaphors as part of continuous feedback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Simplicity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design for immediate needs nor future needs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Feedback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derives from the implemented software, the customer, and other team members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Courage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the discipline to resist pressure to design for unspecified future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Respect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among team members and stakeholders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