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embeddedFontLst>
    <p:embeddedFont>
      <p:font typeface="Quattrocento"/>
      <p:regular r:id="rId19"/>
      <p:bold r:id="rId20"/>
    </p:embeddedFont>
    <p:embeddedFont>
      <p:font typeface="Helvetica Neue"/>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Quattrocento-bold.fntdata"/><Relationship Id="rId11" Type="http://schemas.openxmlformats.org/officeDocument/2006/relationships/slide" Target="slides/slide5.xml"/><Relationship Id="rId22" Type="http://schemas.openxmlformats.org/officeDocument/2006/relationships/font" Target="fonts/HelveticaNeue-bold.fntdata"/><Relationship Id="rId10" Type="http://schemas.openxmlformats.org/officeDocument/2006/relationships/slide" Target="slides/slide4.xml"/><Relationship Id="rId21" Type="http://schemas.openxmlformats.org/officeDocument/2006/relationships/font" Target="fonts/HelveticaNeue-regular.fntdata"/><Relationship Id="rId13" Type="http://schemas.openxmlformats.org/officeDocument/2006/relationships/slide" Target="slides/slide7.xml"/><Relationship Id="rId24" Type="http://schemas.openxmlformats.org/officeDocument/2006/relationships/font" Target="fonts/HelveticaNeue-boldItalic.fntdata"/><Relationship Id="rId12" Type="http://schemas.openxmlformats.org/officeDocument/2006/relationships/slide" Target="slides/slide6.xml"/><Relationship Id="rId23" Type="http://schemas.openxmlformats.org/officeDocument/2006/relationships/font" Target="fonts/HelveticaNeue-italic.fntdata"/><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notesMaster" Target="notesMasters/notesMaster.xml"/><Relationship Id="rId19" Type="http://schemas.openxmlformats.org/officeDocument/2006/relationships/font" Target="fonts/Quattrocento-regular.fntdata"/><Relationship Id="rId6" Type="http://schemas.openxmlformats.org/officeDocument/2006/relationships/slide" Target="slides/slide.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8" name="Shape 2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6" name="Shape 3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4" name="Shape 3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0" name="Shape 2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0" name="Shape 2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1" name="Shape 8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86" name="Shape 8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1" name="Shape 9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7" name="Shape 9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3" name="Shape 10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06" name="Shape 10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0" name="Shape 1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8" name="Shape 11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4" name="Shape 12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29" name="Shape 12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1.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76" name="Shape 7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2" name="Shape 2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21</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Software Quality Assurance</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2099,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1" name="Shape 22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2" name="Shape 22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Comment on Quality</a:t>
            </a:r>
          </a:p>
        </p:txBody>
      </p:sp>
      <p:sp>
        <p:nvSpPr>
          <p:cNvPr id="223" name="Shape 22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Phil Crosby once said:</a:t>
            </a:r>
          </a:p>
          <a:p>
            <a:pPr indent="-285750" lvl="1" marL="742950" marR="0" rtl="0" algn="l">
              <a:lnSpc>
                <a:spcPct val="100000"/>
              </a:lnSpc>
              <a:spcBef>
                <a:spcPts val="600"/>
              </a:spcBef>
              <a:spcAft>
                <a:spcPts val="0"/>
              </a:spcAft>
              <a:buClr>
                <a:schemeClr val="folHlink"/>
              </a:buClr>
              <a:buSzPct val="70000"/>
              <a:buFont typeface="Noto Symbol"/>
              <a:buChar char="■"/>
            </a:pPr>
            <a:r>
              <a:rPr b="0" i="0" lang="en-US" sz="1800" u="none" cap="none" strike="noStrike">
                <a:solidFill>
                  <a:schemeClr val="dk1"/>
                </a:solidFill>
                <a:latin typeface="Quattrocento"/>
                <a:ea typeface="Quattrocento"/>
                <a:cs typeface="Quattrocento"/>
                <a:sym typeface="Quattrocento"/>
              </a:rPr>
              <a:t>The problem of quality management is not what people don't know about it. The problem is what they think they do know . . .  In this regard, quality has much in common with sex. </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1800" u="none" cap="none" strike="noStrike">
                <a:solidFill>
                  <a:schemeClr val="folHlink"/>
                </a:solidFill>
                <a:latin typeface="Quattrocento"/>
                <a:ea typeface="Quattrocento"/>
                <a:cs typeface="Quattrocento"/>
                <a:sym typeface="Quattrocento"/>
              </a:rPr>
              <a:t>Everybody is for it.</a:t>
            </a:r>
            <a:r>
              <a:rPr b="0" i="0" lang="en-US" sz="1800" u="none" cap="none" strike="noStrike">
                <a:solidFill>
                  <a:schemeClr val="dk1"/>
                </a:solidFill>
                <a:latin typeface="Quattrocento"/>
                <a:ea typeface="Quattrocento"/>
                <a:cs typeface="Quattrocento"/>
                <a:sym typeface="Quattrocento"/>
              </a:rPr>
              <a:t> (Under certain conditions, of course.) </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1800" u="none" cap="none" strike="noStrike">
                <a:solidFill>
                  <a:schemeClr val="folHlink"/>
                </a:solidFill>
                <a:latin typeface="Quattrocento"/>
                <a:ea typeface="Quattrocento"/>
                <a:cs typeface="Quattrocento"/>
                <a:sym typeface="Quattrocento"/>
              </a:rPr>
              <a:t>Everyone feels they understand it.</a:t>
            </a:r>
            <a:r>
              <a:rPr b="0" i="0" lang="en-US" sz="1800" u="none" cap="none" strike="noStrike">
                <a:solidFill>
                  <a:schemeClr val="dk1"/>
                </a:solidFill>
                <a:latin typeface="Quattrocento"/>
                <a:ea typeface="Quattrocento"/>
                <a:cs typeface="Quattrocento"/>
                <a:sym typeface="Quattrocento"/>
              </a:rPr>
              <a:t> (Even though they wouldn't want to explain it.) </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1800" u="none" cap="none" strike="noStrike">
                <a:solidFill>
                  <a:schemeClr val="folHlink"/>
                </a:solidFill>
                <a:latin typeface="Quattrocento"/>
                <a:ea typeface="Quattrocento"/>
                <a:cs typeface="Quattrocento"/>
                <a:sym typeface="Quattrocento"/>
              </a:rPr>
              <a:t>Everyone thinks execution is only a matter of following natural inclinations.</a:t>
            </a:r>
            <a:r>
              <a:rPr b="0" i="0" lang="en-US" sz="1800" u="none" cap="none" strike="noStrike">
                <a:solidFill>
                  <a:schemeClr val="dk1"/>
                </a:solidFill>
                <a:latin typeface="Quattrocento"/>
                <a:ea typeface="Quattrocento"/>
                <a:cs typeface="Quattrocento"/>
                <a:sym typeface="Quattrocento"/>
              </a:rPr>
              <a:t> (After all, we do get along somehow.) </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1800" u="none" cap="none" strike="noStrike">
                <a:solidFill>
                  <a:schemeClr val="folHlink"/>
                </a:solidFill>
                <a:latin typeface="Quattrocento"/>
                <a:ea typeface="Quattrocento"/>
                <a:cs typeface="Quattrocento"/>
                <a:sym typeface="Quattrocento"/>
              </a:rPr>
              <a:t>And, of course, most people feel that problems in these areas are caused by other people.</a:t>
            </a:r>
            <a:r>
              <a:rPr b="0" i="0" lang="en-US" sz="1800" u="none" cap="none" strike="noStrike">
                <a:solidFill>
                  <a:schemeClr val="dk1"/>
                </a:solidFill>
                <a:latin typeface="Quattrocento"/>
                <a:ea typeface="Quattrocento"/>
                <a:cs typeface="Quattrocento"/>
                <a:sym typeface="Quattrocento"/>
              </a:rPr>
              <a:t> (If only they would take the time to do things right.)</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1" name="Shape 3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2" name="Shape 30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Reliability</a:t>
            </a:r>
          </a:p>
        </p:txBody>
      </p:sp>
      <p:sp>
        <p:nvSpPr>
          <p:cNvPr id="303" name="Shape 30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 simple measure of reliability is </a:t>
            </a:r>
            <a:r>
              <a:rPr b="0" i="1" lang="en-US" sz="2400" u="none" cap="none" strike="noStrike">
                <a:solidFill>
                  <a:schemeClr val="folHlink"/>
                </a:solidFill>
                <a:latin typeface="Helvetica Neue"/>
                <a:ea typeface="Helvetica Neue"/>
                <a:cs typeface="Helvetica Neue"/>
                <a:sym typeface="Helvetica Neue"/>
              </a:rPr>
              <a:t>mean-time-between-failure</a:t>
            </a:r>
            <a:r>
              <a:rPr b="0" i="0" lang="en-US" sz="2400" u="none" cap="none" strike="noStrike">
                <a:solidFill>
                  <a:schemeClr val="folHlink"/>
                </a:solidFill>
                <a:latin typeface="Helvetica Neue"/>
                <a:ea typeface="Helvetica Neue"/>
                <a:cs typeface="Helvetica Neue"/>
                <a:sym typeface="Helvetica Neue"/>
              </a:rPr>
              <a:t> </a:t>
            </a:r>
            <a:r>
              <a:rPr b="0" i="0" lang="en-US" sz="2400" u="none" cap="none" strike="noStrike">
                <a:solidFill>
                  <a:schemeClr val="dk1"/>
                </a:solidFill>
                <a:latin typeface="Helvetica Neue"/>
                <a:ea typeface="Helvetica Neue"/>
                <a:cs typeface="Helvetica Neue"/>
                <a:sym typeface="Helvetica Neue"/>
              </a:rPr>
              <a:t>(MTBF), where </a:t>
            </a:r>
          </a:p>
          <a:p>
            <a:pPr indent="-342900" lvl="0" marL="342900" marR="0" rtl="0" algn="l">
              <a:lnSpc>
                <a:spcPct val="100000"/>
              </a:lnSpc>
              <a:spcBef>
                <a:spcPts val="600"/>
              </a:spcBef>
              <a:spcAft>
                <a:spcPts val="0"/>
              </a:spcAft>
              <a:buClr>
                <a:schemeClr val="folHlink"/>
              </a:buClr>
              <a:buSzPct val="25000"/>
              <a:buFont typeface="Noto Symbol"/>
              <a:buNone/>
            </a:pPr>
            <a:r>
              <a:rPr b="0" i="0" lang="en-US" sz="2400" u="none" cap="none" strike="noStrike">
                <a:solidFill>
                  <a:schemeClr val="dk1"/>
                </a:solidFill>
                <a:latin typeface="Helvetica Neue"/>
                <a:ea typeface="Helvetica Neue"/>
                <a:cs typeface="Helvetica Neue"/>
                <a:sym typeface="Helvetica Neue"/>
              </a:rPr>
              <a:t>			</a:t>
            </a:r>
            <a:r>
              <a:rPr b="0" i="0" lang="en-US" sz="2000" u="none" cap="none" strike="noStrike">
                <a:solidFill>
                  <a:schemeClr val="folHlink"/>
                </a:solidFill>
                <a:latin typeface="Helvetica Neue"/>
                <a:ea typeface="Helvetica Neue"/>
                <a:cs typeface="Helvetica Neue"/>
                <a:sym typeface="Helvetica Neue"/>
              </a:rPr>
              <a:t>MTBF = MTTF + MTTR</a:t>
            </a:r>
          </a:p>
          <a:p>
            <a:pPr indent="-342900" lvl="0" marL="342900" marR="0" rtl="0" algn="l">
              <a:lnSpc>
                <a:spcPct val="100000"/>
              </a:lnSpc>
              <a:spcBef>
                <a:spcPts val="10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The acronyms MTTF and MTTR are </a:t>
            </a:r>
            <a:r>
              <a:rPr b="0" i="1" lang="en-US" sz="2400" u="none" cap="none" strike="noStrike">
                <a:solidFill>
                  <a:schemeClr val="folHlink"/>
                </a:solidFill>
                <a:latin typeface="Helvetica Neue"/>
                <a:ea typeface="Helvetica Neue"/>
                <a:cs typeface="Helvetica Neue"/>
                <a:sym typeface="Helvetica Neue"/>
              </a:rPr>
              <a:t>mean-time-to-failure</a:t>
            </a:r>
            <a:r>
              <a:rPr b="0" i="0" lang="en-US" sz="2400" u="none" cap="none" strike="noStrike">
                <a:solidFill>
                  <a:schemeClr val="folHlink"/>
                </a:solidFill>
                <a:latin typeface="Helvetica Neue"/>
                <a:ea typeface="Helvetica Neue"/>
                <a:cs typeface="Helvetica Neue"/>
                <a:sym typeface="Helvetica Neue"/>
              </a:rPr>
              <a:t> </a:t>
            </a:r>
            <a:r>
              <a:rPr b="0" i="0" lang="en-US" sz="2400" u="none" cap="none" strike="noStrike">
                <a:solidFill>
                  <a:schemeClr val="dk1"/>
                </a:solidFill>
                <a:latin typeface="Helvetica Neue"/>
                <a:ea typeface="Helvetica Neue"/>
                <a:cs typeface="Helvetica Neue"/>
                <a:sym typeface="Helvetica Neue"/>
              </a:rPr>
              <a:t>and</a:t>
            </a:r>
            <a:r>
              <a:rPr b="0" i="0" lang="en-US" sz="2400" u="none" cap="none" strike="noStrike">
                <a:solidFill>
                  <a:schemeClr val="folHlink"/>
                </a:solidFill>
                <a:latin typeface="Helvetica Neue"/>
                <a:ea typeface="Helvetica Neue"/>
                <a:cs typeface="Helvetica Neue"/>
                <a:sym typeface="Helvetica Neue"/>
              </a:rPr>
              <a:t> </a:t>
            </a:r>
            <a:r>
              <a:rPr b="0" i="1" lang="en-US" sz="2400" u="none" cap="none" strike="noStrike">
                <a:solidFill>
                  <a:schemeClr val="folHlink"/>
                </a:solidFill>
                <a:latin typeface="Helvetica Neue"/>
                <a:ea typeface="Helvetica Neue"/>
                <a:cs typeface="Helvetica Neue"/>
                <a:sym typeface="Helvetica Neue"/>
              </a:rPr>
              <a:t>mean-time-to-repair</a:t>
            </a:r>
            <a:r>
              <a:rPr b="0" i="0" lang="en-US" sz="2400" u="none" cap="none" strike="noStrike">
                <a:solidFill>
                  <a:schemeClr val="dk1"/>
                </a:solidFill>
                <a:latin typeface="Helvetica Neue"/>
                <a:ea typeface="Helvetica Neue"/>
                <a:cs typeface="Helvetica Neue"/>
                <a:sym typeface="Helvetica Neue"/>
              </a:rPr>
              <a:t>, respectively.</a:t>
            </a:r>
          </a:p>
          <a:p>
            <a:pPr indent="-342900" lvl="0" marL="342900" marR="0" rtl="0" algn="l">
              <a:lnSpc>
                <a:spcPct val="100000"/>
              </a:lnSpc>
              <a:spcBef>
                <a:spcPts val="300"/>
              </a:spcBef>
              <a:spcAft>
                <a:spcPts val="0"/>
              </a:spcAft>
              <a:buClr>
                <a:schemeClr val="folHlink"/>
              </a:buClr>
              <a:buSzPct val="75000"/>
              <a:buFont typeface="Noto Symbol"/>
              <a:buChar char="■"/>
            </a:pPr>
            <a:r>
              <a:rPr b="0" i="1" lang="en-US" sz="2400" u="none" cap="none" strike="noStrike">
                <a:solidFill>
                  <a:schemeClr val="folHlink"/>
                </a:solidFill>
                <a:latin typeface="Helvetica Neue"/>
                <a:ea typeface="Helvetica Neue"/>
                <a:cs typeface="Helvetica Neue"/>
                <a:sym typeface="Helvetica Neue"/>
              </a:rPr>
              <a:t>Software availability</a:t>
            </a:r>
            <a:r>
              <a:rPr b="0" i="0" lang="en-US" sz="2400" u="none" cap="none" strike="noStrike">
                <a:solidFill>
                  <a:schemeClr val="dk1"/>
                </a:solidFill>
                <a:latin typeface="Helvetica Neue"/>
                <a:ea typeface="Helvetica Neue"/>
                <a:cs typeface="Helvetica Neue"/>
                <a:sym typeface="Helvetica Neue"/>
              </a:rPr>
              <a:t> is the probability that a program is operating according to requirements at a given point in time and is defined as</a:t>
            </a:r>
          </a:p>
          <a:p>
            <a:pPr indent="-342900" lvl="0" marL="342900" marR="0" rtl="0" algn="l">
              <a:lnSpc>
                <a:spcPct val="100000"/>
              </a:lnSpc>
              <a:spcBef>
                <a:spcPts val="480"/>
              </a:spcBef>
              <a:spcAft>
                <a:spcPts val="0"/>
              </a:spcAft>
              <a:buClr>
                <a:schemeClr val="folHlink"/>
              </a:buClr>
              <a:buSzPct val="25000"/>
              <a:buFont typeface="Noto Symbol"/>
              <a:buNone/>
            </a:pPr>
            <a:r>
              <a:rPr b="0" i="0" lang="en-US" sz="2400" u="none" cap="none" strike="noStrike">
                <a:solidFill>
                  <a:schemeClr val="dk1"/>
                </a:solidFill>
                <a:latin typeface="Helvetica Neue"/>
                <a:ea typeface="Helvetica Neue"/>
                <a:cs typeface="Helvetica Neue"/>
                <a:sym typeface="Helvetica Neue"/>
              </a:rPr>
              <a:t>		</a:t>
            </a:r>
            <a:r>
              <a:rPr b="0" i="0" lang="en-US" sz="2000" u="none" cap="none" strike="noStrike">
                <a:solidFill>
                  <a:schemeClr val="folHlink"/>
                </a:solidFill>
                <a:latin typeface="Helvetica Neue"/>
                <a:ea typeface="Helvetica Neue"/>
                <a:cs typeface="Helvetica Neue"/>
                <a:sym typeface="Helvetica Neue"/>
              </a:rPr>
              <a:t>Availability = [MTTF/(MTTF + MTTR)] x 100%</a:t>
            </a:r>
            <a:r>
              <a:rPr b="0" i="0" lang="en-US" sz="2400" u="none" cap="none" strike="noStrike">
                <a:solidFill>
                  <a:schemeClr val="folHlink"/>
                </a:solidFill>
                <a:latin typeface="Helvetica Neue"/>
                <a:ea typeface="Helvetica Neue"/>
                <a:cs typeface="Helvetica Neue"/>
                <a:sym typeface="Helvetica Neue"/>
              </a:rPr>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9" name="Shape 30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0" name="Shape 31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Software Safety</a:t>
            </a:r>
          </a:p>
        </p:txBody>
      </p:sp>
      <p:sp>
        <p:nvSpPr>
          <p:cNvPr id="311" name="Shape 31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1" lang="en-US" sz="2400" u="none" cap="none" strike="noStrike">
                <a:solidFill>
                  <a:schemeClr val="folHlink"/>
                </a:solidFill>
                <a:latin typeface="Helvetica Neue"/>
                <a:ea typeface="Helvetica Neue"/>
                <a:cs typeface="Helvetica Neue"/>
                <a:sym typeface="Helvetica Neue"/>
              </a:rPr>
              <a:t>Software safety</a:t>
            </a:r>
            <a:r>
              <a:rPr b="0" i="0" lang="en-US" sz="2400" u="none" cap="none" strike="noStrike">
                <a:solidFill>
                  <a:schemeClr val="folHlink"/>
                </a:solidFill>
                <a:latin typeface="Helvetica Neue"/>
                <a:ea typeface="Helvetica Neue"/>
                <a:cs typeface="Helvetica Neue"/>
                <a:sym typeface="Helvetica Neue"/>
              </a:rPr>
              <a:t> </a:t>
            </a:r>
            <a:r>
              <a:rPr b="0" i="0" lang="en-US" sz="2400" u="none" cap="none" strike="noStrike">
                <a:solidFill>
                  <a:schemeClr val="dk1"/>
                </a:solidFill>
                <a:latin typeface="Helvetica Neue"/>
                <a:ea typeface="Helvetica Neue"/>
                <a:cs typeface="Helvetica Neue"/>
                <a:sym typeface="Helvetica Neue"/>
              </a:rPr>
              <a:t>is a software quality assurance activity that focuses on the identification and assessment of potential hazards that may affect software negatively and cause an entire system to fail.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If hazards can be identified early in the software process, software design features can be specified that will either eliminate or control potential hazards.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5" name="Shape 315"/>
        <p:cNvGrpSpPr/>
        <p:nvPr/>
      </p:nvGrpSpPr>
      <p:grpSpPr>
        <a:xfrm>
          <a:off x="0" y="0"/>
          <a:ext cx="0" cy="0"/>
          <a:chOff x="0" y="0"/>
          <a:chExt cx="0" cy="0"/>
        </a:xfrm>
      </p:grpSpPr>
      <p:sp>
        <p:nvSpPr>
          <p:cNvPr id="316" name="Shape 31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17" name="Shape 31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8" name="Shape 31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ISO 9001:2008 Standard</a:t>
            </a:r>
          </a:p>
        </p:txBody>
      </p:sp>
      <p:sp>
        <p:nvSpPr>
          <p:cNvPr id="319" name="Shape 31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ISO 9001:2008 is the quality assurance standard that applies to software engineering.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The standard contains 20 requirements that must be present for an effective quality assurance system.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Helvetica Neue"/>
                <a:ea typeface="Helvetica Neue"/>
                <a:cs typeface="Helvetica Neue"/>
                <a:sym typeface="Helvetica Neue"/>
              </a:rPr>
              <a:t>The requirements delineated by ISO 9001:2008 address topics such as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800" u="none" cap="none" strike="noStrike">
                <a:solidFill>
                  <a:schemeClr val="folHlink"/>
                </a:solidFill>
                <a:latin typeface="Helvetica Neue"/>
                <a:ea typeface="Helvetica Neue"/>
                <a:cs typeface="Helvetica Neue"/>
                <a:sym typeface="Helvetica Neue"/>
              </a:rPr>
              <a:t>management responsibility, quality system, contract review, design control, document and data control, product identification and traceability, process control, inspection and testing, corrective and preventive action, control of quality records, internal quality audits, training, servicing, and statistical techniques.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9" name="Shape 22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0" name="Shape 23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Elements of SQA</a:t>
            </a:r>
          </a:p>
        </p:txBody>
      </p:sp>
      <p:sp>
        <p:nvSpPr>
          <p:cNvPr id="231" name="Shape 23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0" lang="en-US" sz="2400" u="none" cap="none" strike="noStrike">
                <a:solidFill>
                  <a:schemeClr val="dk1"/>
                </a:solidFill>
                <a:latin typeface="Quattrocento"/>
                <a:ea typeface="Quattrocento"/>
                <a:cs typeface="Quattrocento"/>
                <a:sym typeface="Quattrocento"/>
              </a:rPr>
              <a:t>Standards </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2400" u="none" cap="none" strike="noStrike">
                <a:solidFill>
                  <a:schemeClr val="dk1"/>
                </a:solidFill>
                <a:latin typeface="Quattrocento"/>
                <a:ea typeface="Quattrocento"/>
                <a:cs typeface="Quattrocento"/>
                <a:sym typeface="Quattrocento"/>
              </a:rPr>
              <a:t>Reviews and Audits</a:t>
            </a:r>
            <a:r>
              <a:rPr b="0" i="0" lang="en-US" sz="24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2400" u="none" cap="none" strike="noStrike">
                <a:solidFill>
                  <a:schemeClr val="dk1"/>
                </a:solidFill>
                <a:latin typeface="Quattrocento"/>
                <a:ea typeface="Quattrocento"/>
                <a:cs typeface="Quattrocento"/>
                <a:sym typeface="Quattrocento"/>
              </a:rPr>
              <a:t>Testing</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2400" u="none" cap="none" strike="noStrike">
                <a:solidFill>
                  <a:schemeClr val="dk1"/>
                </a:solidFill>
                <a:latin typeface="Quattrocento"/>
                <a:ea typeface="Quattrocento"/>
                <a:cs typeface="Quattrocento"/>
                <a:sym typeface="Quattrocento"/>
              </a:rPr>
              <a:t>Error/defect collection and analysis</a:t>
            </a:r>
            <a:r>
              <a:rPr b="0" i="0" lang="en-US" sz="24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2400" u="none" cap="none" strike="noStrike">
                <a:solidFill>
                  <a:schemeClr val="dk1"/>
                </a:solidFill>
                <a:latin typeface="Quattrocento"/>
                <a:ea typeface="Quattrocento"/>
                <a:cs typeface="Quattrocento"/>
                <a:sym typeface="Quattrocento"/>
              </a:rPr>
              <a:t>Change management</a:t>
            </a:r>
            <a:r>
              <a:rPr b="0" i="0" lang="en-US" sz="24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2400" u="none" cap="none" strike="noStrike">
                <a:solidFill>
                  <a:schemeClr val="dk1"/>
                </a:solidFill>
                <a:latin typeface="Quattrocento"/>
                <a:ea typeface="Quattrocento"/>
                <a:cs typeface="Quattrocento"/>
                <a:sym typeface="Quattrocento"/>
              </a:rPr>
              <a:t>Education</a:t>
            </a:r>
            <a:r>
              <a:rPr b="0" i="0" lang="en-US" sz="24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2400" u="none" cap="none" strike="noStrike">
                <a:solidFill>
                  <a:schemeClr val="dk1"/>
                </a:solidFill>
                <a:latin typeface="Quattrocento"/>
                <a:ea typeface="Quattrocento"/>
                <a:cs typeface="Quattrocento"/>
                <a:sym typeface="Quattrocento"/>
              </a:rPr>
              <a:t>Vendor management</a:t>
            </a:r>
            <a:r>
              <a:rPr b="0" i="0" lang="en-US" sz="24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2400" u="none" cap="none" strike="noStrike">
                <a:solidFill>
                  <a:schemeClr val="dk1"/>
                </a:solidFill>
                <a:latin typeface="Quattrocento"/>
                <a:ea typeface="Quattrocento"/>
                <a:cs typeface="Quattrocento"/>
                <a:sym typeface="Quattrocento"/>
              </a:rPr>
              <a:t>Security management </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2400" u="none" cap="none" strike="noStrike">
                <a:solidFill>
                  <a:schemeClr val="dk1"/>
                </a:solidFill>
                <a:latin typeface="Quattrocento"/>
                <a:ea typeface="Quattrocento"/>
                <a:cs typeface="Quattrocento"/>
                <a:sym typeface="Quattrocento"/>
              </a:rPr>
              <a:t>Safety</a:t>
            </a:r>
            <a:r>
              <a:rPr b="0" i="0" lang="en-US" sz="2400" u="none" cap="none" strike="noStrike">
                <a:solidFill>
                  <a:schemeClr val="dk1"/>
                </a:solidFill>
                <a:latin typeface="Quattrocento"/>
                <a:ea typeface="Quattrocento"/>
                <a:cs typeface="Quattrocento"/>
                <a:sym typeface="Quattrocento"/>
              </a:rPr>
              <a:t> </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2400" u="none" cap="none" strike="noStrike">
                <a:solidFill>
                  <a:schemeClr val="dk1"/>
                </a:solidFill>
                <a:latin typeface="Quattrocento"/>
                <a:ea typeface="Quattrocento"/>
                <a:cs typeface="Quattrocento"/>
                <a:sym typeface="Quattrocento"/>
              </a:rPr>
              <a:t>Risk management</a:t>
            </a:r>
            <a:r>
              <a:rPr b="0" i="0" lang="en-US" sz="2400" u="none" cap="none" strike="noStrike">
                <a:solidFill>
                  <a:schemeClr val="dk1"/>
                </a:solidFill>
                <a:latin typeface="Quattrocento"/>
                <a:ea typeface="Quattrocento"/>
                <a:cs typeface="Quattrocento"/>
                <a:sym typeface="Quattrocento"/>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7" name="Shape 23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8" name="Shape 238"/>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Role of the SQA Group-I</a:t>
            </a:r>
          </a:p>
        </p:txBody>
      </p:sp>
      <p:sp>
        <p:nvSpPr>
          <p:cNvPr id="239" name="Shape 23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0" lang="en-US" sz="1800" u="none" cap="none" strike="noStrike">
                <a:solidFill>
                  <a:schemeClr val="dk1"/>
                </a:solidFill>
                <a:latin typeface="Helvetica Neue"/>
                <a:ea typeface="Helvetica Neue"/>
                <a:cs typeface="Helvetica Neue"/>
                <a:sym typeface="Helvetica Neue"/>
              </a:rPr>
              <a:t>Prepares an SQA plan for a project. </a:t>
            </a:r>
          </a:p>
          <a:p>
            <a:pPr indent="-285750" lvl="1" marL="742950" marR="0" rtl="0" algn="l">
              <a:lnSpc>
                <a:spcPct val="90000"/>
              </a:lnSpc>
              <a:spcBef>
                <a:spcPts val="12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The plan identifies</a:t>
            </a:r>
          </a:p>
          <a:p>
            <a:pPr indent="-228600" lvl="2" marL="1143000" marR="0" rtl="0" algn="l">
              <a:lnSpc>
                <a:spcPct val="90000"/>
              </a:lnSpc>
              <a:spcBef>
                <a:spcPts val="300"/>
              </a:spcBef>
              <a:spcAft>
                <a:spcPts val="0"/>
              </a:spcAft>
              <a:buClr>
                <a:schemeClr val="dk2"/>
              </a:buClr>
              <a:buSzPct val="100000"/>
              <a:buFont typeface="Helvetica Neue"/>
              <a:buChar char="•"/>
            </a:pPr>
            <a:r>
              <a:rPr b="0" i="0" lang="en-US" sz="1400" u="none" cap="none" strike="noStrike">
                <a:solidFill>
                  <a:schemeClr val="dk1"/>
                </a:solidFill>
                <a:latin typeface="Helvetica Neue"/>
                <a:ea typeface="Helvetica Neue"/>
                <a:cs typeface="Helvetica Neue"/>
                <a:sym typeface="Helvetica Neue"/>
              </a:rPr>
              <a:t>evaluations to be performed</a:t>
            </a:r>
          </a:p>
          <a:p>
            <a:pPr indent="-228600" lvl="2" marL="1143000" marR="0" rtl="0" algn="l">
              <a:lnSpc>
                <a:spcPct val="90000"/>
              </a:lnSpc>
              <a:spcBef>
                <a:spcPts val="280"/>
              </a:spcBef>
              <a:spcAft>
                <a:spcPts val="0"/>
              </a:spcAft>
              <a:buClr>
                <a:schemeClr val="dk2"/>
              </a:buClr>
              <a:buSzPct val="100000"/>
              <a:buFont typeface="Helvetica Neue"/>
              <a:buChar char="•"/>
            </a:pPr>
            <a:r>
              <a:rPr b="0" i="0" lang="en-US" sz="1400" u="none" cap="none" strike="noStrike">
                <a:solidFill>
                  <a:schemeClr val="dk1"/>
                </a:solidFill>
                <a:latin typeface="Helvetica Neue"/>
                <a:ea typeface="Helvetica Neue"/>
                <a:cs typeface="Helvetica Neue"/>
                <a:sym typeface="Helvetica Neue"/>
              </a:rPr>
              <a:t>audits and reviews to be performed</a:t>
            </a:r>
          </a:p>
          <a:p>
            <a:pPr indent="-228600" lvl="2" marL="1143000" marR="0" rtl="0" algn="l">
              <a:lnSpc>
                <a:spcPct val="90000"/>
              </a:lnSpc>
              <a:spcBef>
                <a:spcPts val="280"/>
              </a:spcBef>
              <a:spcAft>
                <a:spcPts val="0"/>
              </a:spcAft>
              <a:buClr>
                <a:schemeClr val="dk2"/>
              </a:buClr>
              <a:buSzPct val="100000"/>
              <a:buFont typeface="Helvetica Neue"/>
              <a:buChar char="•"/>
            </a:pPr>
            <a:r>
              <a:rPr b="0" i="0" lang="en-US" sz="1400" u="none" cap="none" strike="noStrike">
                <a:solidFill>
                  <a:schemeClr val="dk1"/>
                </a:solidFill>
                <a:latin typeface="Helvetica Neue"/>
                <a:ea typeface="Helvetica Neue"/>
                <a:cs typeface="Helvetica Neue"/>
                <a:sym typeface="Helvetica Neue"/>
              </a:rPr>
              <a:t>standards that are applicable to the project</a:t>
            </a:r>
          </a:p>
          <a:p>
            <a:pPr indent="-228600" lvl="2" marL="1143000" marR="0" rtl="0" algn="l">
              <a:lnSpc>
                <a:spcPct val="90000"/>
              </a:lnSpc>
              <a:spcBef>
                <a:spcPts val="280"/>
              </a:spcBef>
              <a:spcAft>
                <a:spcPts val="0"/>
              </a:spcAft>
              <a:buClr>
                <a:schemeClr val="dk2"/>
              </a:buClr>
              <a:buSzPct val="100000"/>
              <a:buFont typeface="Helvetica Neue"/>
              <a:buChar char="•"/>
            </a:pPr>
            <a:r>
              <a:rPr b="0" i="0" lang="en-US" sz="1400" u="none" cap="none" strike="noStrike">
                <a:solidFill>
                  <a:schemeClr val="dk1"/>
                </a:solidFill>
                <a:latin typeface="Helvetica Neue"/>
                <a:ea typeface="Helvetica Neue"/>
                <a:cs typeface="Helvetica Neue"/>
                <a:sym typeface="Helvetica Neue"/>
              </a:rPr>
              <a:t>procedures for error reporting and tracking</a:t>
            </a:r>
          </a:p>
          <a:p>
            <a:pPr indent="-228600" lvl="2" marL="1143000" marR="0" rtl="0" algn="l">
              <a:lnSpc>
                <a:spcPct val="90000"/>
              </a:lnSpc>
              <a:spcBef>
                <a:spcPts val="280"/>
              </a:spcBef>
              <a:spcAft>
                <a:spcPts val="0"/>
              </a:spcAft>
              <a:buClr>
                <a:schemeClr val="dk2"/>
              </a:buClr>
              <a:buSzPct val="100000"/>
              <a:buFont typeface="Helvetica Neue"/>
              <a:buChar char="•"/>
            </a:pPr>
            <a:r>
              <a:rPr b="0" i="0" lang="en-US" sz="1400" u="none" cap="none" strike="noStrike">
                <a:solidFill>
                  <a:schemeClr val="dk1"/>
                </a:solidFill>
                <a:latin typeface="Helvetica Neue"/>
                <a:ea typeface="Helvetica Neue"/>
                <a:cs typeface="Helvetica Neue"/>
                <a:sym typeface="Helvetica Neue"/>
              </a:rPr>
              <a:t>documents to be produced by the SQA group</a:t>
            </a:r>
          </a:p>
          <a:p>
            <a:pPr indent="-228600" lvl="2" marL="1143000" marR="0" rtl="0" algn="l">
              <a:lnSpc>
                <a:spcPct val="90000"/>
              </a:lnSpc>
              <a:spcBef>
                <a:spcPts val="280"/>
              </a:spcBef>
              <a:spcAft>
                <a:spcPts val="0"/>
              </a:spcAft>
              <a:buClr>
                <a:schemeClr val="dk2"/>
              </a:buClr>
              <a:buSzPct val="100000"/>
              <a:buFont typeface="Helvetica Neue"/>
              <a:buChar char="•"/>
            </a:pPr>
            <a:r>
              <a:rPr b="0" i="0" lang="en-US" sz="1400" u="none" cap="none" strike="noStrike">
                <a:solidFill>
                  <a:schemeClr val="dk1"/>
                </a:solidFill>
                <a:latin typeface="Helvetica Neue"/>
                <a:ea typeface="Helvetica Neue"/>
                <a:cs typeface="Helvetica Neue"/>
                <a:sym typeface="Helvetica Neue"/>
              </a:rPr>
              <a:t>amount of feedback provided to the software project team</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1800" u="none" cap="none" strike="noStrike">
                <a:solidFill>
                  <a:schemeClr val="dk1"/>
                </a:solidFill>
                <a:latin typeface="Helvetica Neue"/>
                <a:ea typeface="Helvetica Neue"/>
                <a:cs typeface="Helvetica Neue"/>
                <a:sym typeface="Helvetica Neue"/>
              </a:rPr>
              <a:t>Participates in the development of the project’s software process description.</a:t>
            </a:r>
            <a:r>
              <a:rPr b="0" i="0" lang="en-US" sz="1800" u="none" cap="none" strike="noStrike">
                <a:solidFill>
                  <a:schemeClr val="dk1"/>
                </a:solidFill>
                <a:latin typeface="Helvetica Neue"/>
                <a:ea typeface="Helvetica Neue"/>
                <a:cs typeface="Helvetica Neue"/>
                <a:sym typeface="Helvetica Neue"/>
              </a:rPr>
              <a:t>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600" u="none" cap="none" strike="noStrike">
                <a:solidFill>
                  <a:schemeClr val="dk1"/>
                </a:solidFill>
                <a:latin typeface="Helvetica Neue"/>
                <a:ea typeface="Helvetica Neue"/>
                <a:cs typeface="Helvetica Neue"/>
                <a:sym typeface="Helvetica Neue"/>
              </a:rPr>
              <a:t> The SQA group reviews the process description for compliance with organizational policy, internal software standards, externally imposed standards (e.g., ISO-9001), and other parts of the software project plan.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5" name="Shape 24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6" name="Shape 246"/>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Role of the SQA Group-II</a:t>
            </a:r>
          </a:p>
        </p:txBody>
      </p:sp>
      <p:sp>
        <p:nvSpPr>
          <p:cNvPr id="247" name="Shape 247"/>
          <p:cNvSpPr txBox="1"/>
          <p:nvPr>
            <p:ph idx="1" type="body"/>
          </p:nvPr>
        </p:nvSpPr>
        <p:spPr>
          <a:xfrm>
            <a:off x="1981200" y="1828800"/>
            <a:ext cx="6329361" cy="4498975"/>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0" lang="en-US" sz="1600" u="none" cap="none" strike="noStrike">
                <a:solidFill>
                  <a:schemeClr val="dk1"/>
                </a:solidFill>
                <a:latin typeface="Helvetica Neue"/>
                <a:ea typeface="Helvetica Neue"/>
                <a:cs typeface="Helvetica Neue"/>
                <a:sym typeface="Helvetica Neue"/>
              </a:rPr>
              <a:t>Reviews software engineering activities to verify compliance with the defined software process.</a:t>
            </a:r>
            <a:r>
              <a:rPr b="0" i="0" lang="en-US" sz="1600" u="none" cap="none" strike="noStrike">
                <a:solidFill>
                  <a:schemeClr val="dk1"/>
                </a:solidFill>
                <a:latin typeface="Helvetica Neue"/>
                <a:ea typeface="Helvetica Neue"/>
                <a:cs typeface="Helvetica Neue"/>
                <a:sym typeface="Helvetica Neue"/>
              </a:rPr>
              <a:t>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 identifies, documents, and tracks deviations from the process and verifies that corrections have been made.</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1600" u="none" cap="none" strike="noStrike">
                <a:solidFill>
                  <a:schemeClr val="dk1"/>
                </a:solidFill>
                <a:latin typeface="Helvetica Neue"/>
                <a:ea typeface="Helvetica Neue"/>
                <a:cs typeface="Helvetica Neue"/>
                <a:sym typeface="Helvetica Neue"/>
              </a:rPr>
              <a:t>Audits designated software work products to verify compliance with those defined as part of the software process.</a:t>
            </a:r>
            <a:r>
              <a:rPr b="0" i="0" lang="en-US" sz="1600" u="none" cap="none" strike="noStrike">
                <a:solidFill>
                  <a:schemeClr val="dk1"/>
                </a:solidFill>
                <a:latin typeface="Helvetica Neue"/>
                <a:ea typeface="Helvetica Neue"/>
                <a:cs typeface="Helvetica Neue"/>
                <a:sym typeface="Helvetica Neue"/>
              </a:rPr>
              <a:t> </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reviews selected work products; identifies, documents, and tracks deviations; verifies that corrections have been made</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 periodically reports the results of its work to the project manager.</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1600" u="none" cap="none" strike="noStrike">
                <a:solidFill>
                  <a:schemeClr val="dk1"/>
                </a:solidFill>
                <a:latin typeface="Helvetica Neue"/>
                <a:ea typeface="Helvetica Neue"/>
                <a:cs typeface="Helvetica Neue"/>
                <a:sym typeface="Helvetica Neue"/>
              </a:rPr>
              <a:t>Ensures that deviations in software work and work products are documented and handled according to a documented procedure.</a:t>
            </a:r>
          </a:p>
          <a:p>
            <a:pPr indent="-342900" lvl="0" marL="342900" marR="0" rtl="0" algn="l">
              <a:lnSpc>
                <a:spcPct val="90000"/>
              </a:lnSpc>
              <a:spcBef>
                <a:spcPts val="600"/>
              </a:spcBef>
              <a:spcAft>
                <a:spcPts val="0"/>
              </a:spcAft>
              <a:buClr>
                <a:schemeClr val="folHlink"/>
              </a:buClr>
              <a:buSzPct val="75000"/>
              <a:buFont typeface="Noto Symbol"/>
              <a:buChar char="■"/>
            </a:pPr>
            <a:r>
              <a:rPr b="1" i="0" lang="en-US" sz="1600" u="none" cap="none" strike="noStrike">
                <a:solidFill>
                  <a:schemeClr val="dk1"/>
                </a:solidFill>
                <a:latin typeface="Helvetica Neue"/>
                <a:ea typeface="Helvetica Neue"/>
                <a:cs typeface="Helvetica Neue"/>
                <a:sym typeface="Helvetica Neue"/>
              </a:rPr>
              <a:t>Records any noncompliance and reports to senior management.</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400" u="none" cap="none" strike="noStrike">
                <a:solidFill>
                  <a:schemeClr val="dk1"/>
                </a:solidFill>
                <a:latin typeface="Helvetica Neue"/>
                <a:ea typeface="Helvetica Neue"/>
                <a:cs typeface="Helvetica Neue"/>
                <a:sym typeface="Helvetica Neue"/>
              </a:rPr>
              <a:t>Noncompliance items are tracked until they are resolved.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3" name="Shape 25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4" name="Shape 254"/>
          <p:cNvSpPr txBox="1"/>
          <p:nvPr>
            <p:ph type="title"/>
          </p:nvPr>
        </p:nvSpPr>
        <p:spPr>
          <a:xfrm>
            <a:off x="1219200" y="990600"/>
            <a:ext cx="72390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SQA Goals </a:t>
            </a:r>
            <a:r>
              <a:rPr b="0" i="0" lang="en-US" sz="3200" u="none" cap="none" strike="noStrike">
                <a:solidFill>
                  <a:schemeClr val="dk2"/>
                </a:solidFill>
                <a:latin typeface="Helvetica Neue"/>
                <a:ea typeface="Helvetica Neue"/>
                <a:cs typeface="Helvetica Neue"/>
                <a:sym typeface="Helvetica Neue"/>
              </a:rPr>
              <a:t>(see Figure 21.1)</a:t>
            </a:r>
          </a:p>
        </p:txBody>
      </p:sp>
      <p:sp>
        <p:nvSpPr>
          <p:cNvPr id="255" name="Shape 25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Requirements quality.</a:t>
            </a:r>
            <a:r>
              <a:rPr b="0" i="0" lang="en-US" sz="2000" u="none" cap="none" strike="noStrike">
                <a:solidFill>
                  <a:srgbClr val="000000"/>
                </a:solidFill>
                <a:latin typeface="Quattrocento"/>
                <a:ea typeface="Quattrocento"/>
                <a:cs typeface="Quattrocento"/>
                <a:sym typeface="Quattrocento"/>
              </a:rPr>
              <a:t> The correctness, completeness, and consistency of the requirements model will have a strong influence on the quality of all work products that follow. </a:t>
            </a:r>
          </a:p>
          <a:p>
            <a:pPr indent="-342900" lvl="0" marL="342900" marR="0" rtl="0" algn="l">
              <a:lnSpc>
                <a:spcPct val="90000"/>
              </a:lnSpc>
              <a:spcBef>
                <a:spcPts val="40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Design quality.</a:t>
            </a:r>
            <a:r>
              <a:rPr b="0" i="0" lang="en-US" sz="2000" u="none" cap="none" strike="noStrike">
                <a:solidFill>
                  <a:srgbClr val="000000"/>
                </a:solidFill>
                <a:latin typeface="Quattrocento"/>
                <a:ea typeface="Quattrocento"/>
                <a:cs typeface="Quattrocento"/>
                <a:sym typeface="Quattrocento"/>
              </a:rPr>
              <a:t> Every element of the design model should be assessed by the software team to ensure that it exhibits high quality and that the design itself conforms to requirements.</a:t>
            </a:r>
          </a:p>
          <a:p>
            <a:pPr indent="-342900" lvl="0" marL="342900" marR="0" rtl="0" algn="l">
              <a:lnSpc>
                <a:spcPct val="90000"/>
              </a:lnSpc>
              <a:spcBef>
                <a:spcPts val="40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Code quality.</a:t>
            </a:r>
            <a:r>
              <a:rPr b="0" i="0" lang="en-US" sz="2000" u="none" cap="none" strike="noStrike">
                <a:solidFill>
                  <a:srgbClr val="000000"/>
                </a:solidFill>
                <a:latin typeface="Quattrocento"/>
                <a:ea typeface="Quattrocento"/>
                <a:cs typeface="Quattrocento"/>
                <a:sym typeface="Quattrocento"/>
              </a:rPr>
              <a:t> Source code and related work products (e.g., other descriptive information) must conform to local coding standards and exhibit characteristics that will facilitate maintainability.</a:t>
            </a:r>
          </a:p>
          <a:p>
            <a:pPr indent="-342900" lvl="0" marL="342900" marR="0" rtl="0" algn="l">
              <a:lnSpc>
                <a:spcPct val="90000"/>
              </a:lnSpc>
              <a:spcBef>
                <a:spcPts val="40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Quality control effectiveness.</a:t>
            </a:r>
            <a:r>
              <a:rPr b="0" i="0" lang="en-US" sz="2000" u="none" cap="none" strike="noStrike">
                <a:solidFill>
                  <a:schemeClr val="folHlink"/>
                </a:solidFill>
                <a:latin typeface="Quattrocento"/>
                <a:ea typeface="Quattrocento"/>
                <a:cs typeface="Quattrocento"/>
                <a:sym typeface="Quattrocento"/>
              </a:rPr>
              <a:t> </a:t>
            </a:r>
            <a:r>
              <a:rPr b="0" i="0" lang="en-US" sz="2000" u="none" cap="none" strike="noStrike">
                <a:solidFill>
                  <a:srgbClr val="000000"/>
                </a:solidFill>
                <a:latin typeface="Quattrocento"/>
                <a:ea typeface="Quattrocento"/>
                <a:cs typeface="Quattrocento"/>
                <a:sym typeface="Quattrocento"/>
              </a:rPr>
              <a:t>A software team should apply limited resources in a way that has the highest likelihood of achieving a high quality result.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Formal SQA</a:t>
            </a:r>
          </a:p>
        </p:txBody>
      </p:sp>
      <p:sp>
        <p:nvSpPr>
          <p:cNvPr id="261" name="Shape 26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Assumes that a rigorous syntax and semantics can be defined for every programming language</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Allows the use of a rigorous approach to the specification of software requirements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Applies mathematical proof of correctness techniques to demonstrate that a program conforms to its specification</a:t>
            </a:r>
          </a:p>
          <a:p>
            <a:pPr indent="0" lvl="0" marL="0" marR="0" rtl="0" algn="l">
              <a:spcBef>
                <a:spcPts val="0"/>
              </a:spcBef>
              <a:buSzPct val="25000"/>
              <a:buNone/>
            </a:pPr>
            <a:r>
              <a:t/>
            </a:r>
            <a:endParaRPr b="0" i="0" sz="2400" u="none" cap="none" strike="noStrike">
              <a:solidFill>
                <a:schemeClr val="dk1"/>
              </a:solidFill>
              <a:latin typeface="Helvetica Neue"/>
              <a:ea typeface="Helvetica Neue"/>
              <a:cs typeface="Helvetica Neue"/>
              <a:sym typeface="Helvetica Neue"/>
            </a:endParaRPr>
          </a:p>
        </p:txBody>
      </p:sp>
      <p:sp>
        <p:nvSpPr>
          <p:cNvPr id="262" name="Shape 26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3" name="Shape 26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9" name="Shape 2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0" name="Shape 270"/>
          <p:cNvSpPr txBox="1"/>
          <p:nvPr>
            <p:ph type="title"/>
          </p:nvPr>
        </p:nvSpPr>
        <p:spPr>
          <a:xfrm>
            <a:off x="1295400" y="1066800"/>
            <a:ext cx="3514724"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Statistical SQA</a:t>
            </a:r>
          </a:p>
        </p:txBody>
      </p:sp>
      <p:sp>
        <p:nvSpPr>
          <p:cNvPr id="271" name="Shape 271"/>
          <p:cNvSpPr/>
          <p:nvPr/>
        </p:nvSpPr>
        <p:spPr>
          <a:xfrm>
            <a:off x="2909886" y="2927350"/>
            <a:ext cx="1828800" cy="2171700"/>
          </a:xfrm>
          <a:prstGeom prst="ellipse">
            <a:avLst/>
          </a:prstGeom>
          <a:solidFill>
            <a:schemeClr val="l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2" name="Shape 272"/>
          <p:cNvSpPr txBox="1"/>
          <p:nvPr/>
        </p:nvSpPr>
        <p:spPr>
          <a:xfrm>
            <a:off x="1792286" y="2055811"/>
            <a:ext cx="2006600" cy="1543049"/>
          </a:xfrm>
          <a:prstGeom prst="rect">
            <a:avLst/>
          </a:prstGeom>
          <a:solidFill>
            <a:srgbClr val="3365FB"/>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3" name="Shape 273"/>
          <p:cNvSpPr txBox="1"/>
          <p:nvPr/>
        </p:nvSpPr>
        <p:spPr>
          <a:xfrm>
            <a:off x="1981200" y="2132011"/>
            <a:ext cx="1671637" cy="819150"/>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lt1"/>
              </a:buClr>
              <a:buSzPct val="25000"/>
              <a:buFont typeface="Helvetica Neue"/>
              <a:buNone/>
            </a:pPr>
            <a:r>
              <a:rPr b="1" i="0" lang="en-US" sz="2400" u="none" cap="none" strike="noStrike">
                <a:solidFill>
                  <a:schemeClr val="lt1"/>
                </a:solidFill>
                <a:latin typeface="Helvetica Neue"/>
                <a:ea typeface="Helvetica Neue"/>
                <a:cs typeface="Helvetica Neue"/>
                <a:sym typeface="Helvetica Neue"/>
              </a:rPr>
              <a:t>Product</a:t>
            </a:r>
          </a:p>
          <a:p>
            <a:pPr indent="0" lvl="0" marL="0" marR="0" rtl="0" algn="l">
              <a:lnSpc>
                <a:spcPct val="100000"/>
              </a:lnSpc>
              <a:spcBef>
                <a:spcPts val="0"/>
              </a:spcBef>
              <a:spcAft>
                <a:spcPts val="0"/>
              </a:spcAft>
              <a:buClr>
                <a:schemeClr val="lt1"/>
              </a:buClr>
              <a:buSzPct val="25000"/>
              <a:buFont typeface="Helvetica Neue"/>
              <a:buNone/>
            </a:pPr>
            <a:r>
              <a:rPr b="1" i="0" lang="en-US" sz="2400" u="none" cap="none" strike="noStrike">
                <a:solidFill>
                  <a:schemeClr val="lt1"/>
                </a:solidFill>
                <a:latin typeface="Helvetica Neue"/>
                <a:ea typeface="Helvetica Neue"/>
                <a:cs typeface="Helvetica Neue"/>
                <a:sym typeface="Helvetica Neue"/>
              </a:rPr>
              <a:t>&amp; Process</a:t>
            </a:r>
          </a:p>
        </p:txBody>
      </p:sp>
      <p:sp>
        <p:nvSpPr>
          <p:cNvPr id="274" name="Shape 274"/>
          <p:cNvSpPr/>
          <p:nvPr/>
        </p:nvSpPr>
        <p:spPr>
          <a:xfrm>
            <a:off x="2770186" y="2927350"/>
            <a:ext cx="1803400" cy="2143125"/>
          </a:xfrm>
          <a:prstGeom prst="ellipse">
            <a:avLst/>
          </a:prstGeom>
          <a:solidFill>
            <a:srgbClr val="AD278D"/>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5" name="Shape 275"/>
          <p:cNvSpPr txBox="1"/>
          <p:nvPr/>
        </p:nvSpPr>
        <p:spPr>
          <a:xfrm>
            <a:off x="3176586" y="3617912"/>
            <a:ext cx="3154361" cy="63817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0" lang="en-US" sz="3600" u="none" cap="none" strike="noStrike">
                <a:solidFill>
                  <a:schemeClr val="dk1"/>
                </a:solidFill>
                <a:latin typeface="Helvetica Neue"/>
                <a:ea typeface="Helvetica Neue"/>
                <a:cs typeface="Helvetica Neue"/>
                <a:sym typeface="Helvetica Neue"/>
              </a:rPr>
              <a:t>measurement</a:t>
            </a:r>
          </a:p>
        </p:txBody>
      </p:sp>
      <p:sp>
        <p:nvSpPr>
          <p:cNvPr id="276" name="Shape 276"/>
          <p:cNvSpPr txBox="1"/>
          <p:nvPr/>
        </p:nvSpPr>
        <p:spPr>
          <a:xfrm>
            <a:off x="3997325" y="4975225"/>
            <a:ext cx="4227511"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2400" u="none" cap="none" strike="noStrike">
                <a:solidFill>
                  <a:schemeClr val="dk1"/>
                </a:solidFill>
                <a:latin typeface="Helvetica Neue"/>
                <a:ea typeface="Helvetica Neue"/>
                <a:cs typeface="Helvetica Neue"/>
                <a:sym typeface="Helvetica Neue"/>
              </a:rPr>
              <a:t>... an understanding of how </a:t>
            </a:r>
          </a:p>
        </p:txBody>
      </p:sp>
      <p:sp>
        <p:nvSpPr>
          <p:cNvPr id="277" name="Shape 277"/>
          <p:cNvSpPr txBox="1"/>
          <p:nvPr/>
        </p:nvSpPr>
        <p:spPr>
          <a:xfrm>
            <a:off x="4044950" y="5346700"/>
            <a:ext cx="3144837" cy="454024"/>
          </a:xfrm>
          <a:prstGeom prst="rect">
            <a:avLst/>
          </a:prstGeom>
          <a:noFill/>
          <a:ln>
            <a:noFill/>
          </a:ln>
        </p:spPr>
        <p:txBody>
          <a:bodyPr anchorCtr="0" anchor="t" bIns="44450" lIns="90475" rIns="90475" tIns="44450">
            <a:noAutofit/>
          </a:bodyPr>
          <a:lstStyle/>
          <a:p>
            <a:pPr indent="0" lvl="0" marL="0" marR="0" rtl="0" algn="l">
              <a:lnSpc>
                <a:spcPct val="100000"/>
              </a:lnSpc>
              <a:spcBef>
                <a:spcPts val="0"/>
              </a:spcBef>
              <a:spcAft>
                <a:spcPts val="0"/>
              </a:spcAft>
              <a:buClr>
                <a:schemeClr val="dk1"/>
              </a:buClr>
              <a:buSzPct val="25000"/>
              <a:buFont typeface="Helvetica Neue"/>
              <a:buNone/>
            </a:pPr>
            <a:r>
              <a:rPr b="1" i="1" lang="en-US" sz="2400" u="none" cap="none" strike="noStrike">
                <a:solidFill>
                  <a:schemeClr val="dk1"/>
                </a:solidFill>
                <a:latin typeface="Helvetica Neue"/>
                <a:ea typeface="Helvetica Neue"/>
                <a:cs typeface="Helvetica Neue"/>
                <a:sym typeface="Helvetica Neue"/>
              </a:rPr>
              <a:t>to improve quality ...</a:t>
            </a:r>
          </a:p>
        </p:txBody>
      </p:sp>
      <p:sp>
        <p:nvSpPr>
          <p:cNvPr id="278" name="Shape 278"/>
          <p:cNvSpPr/>
          <p:nvPr/>
        </p:nvSpPr>
        <p:spPr>
          <a:xfrm>
            <a:off x="6072187" y="3614737"/>
            <a:ext cx="889000" cy="1314450"/>
          </a:xfrm>
          <a:custGeom>
            <a:pathLst>
              <a:path extrusionOk="0" fill="none" h="21600" w="21601">
                <a:moveTo>
                  <a:pt x="0" y="0"/>
                </a:moveTo>
                <a:cubicBezTo>
                  <a:pt x="11930" y="0"/>
                  <a:pt x="21601" y="9670"/>
                  <a:pt x="21601" y="21600"/>
                </a:cubicBezTo>
              </a:path>
              <a:path extrusionOk="0" h="21600" w="21601">
                <a:moveTo>
                  <a:pt x="0" y="0"/>
                </a:moveTo>
                <a:cubicBezTo>
                  <a:pt x="11930" y="0"/>
                  <a:pt x="21601" y="9670"/>
                  <a:pt x="21601" y="21600"/>
                </a:cubicBezTo>
                <a:lnTo>
                  <a:pt x="1" y="21600"/>
                </a:lnTo>
                <a:lnTo>
                  <a:pt x="0" y="0"/>
                </a:lnTo>
                <a:close/>
              </a:path>
            </a:pathLst>
          </a:custGeom>
          <a:noFill/>
          <a:ln cap="rnd" cmpd="sng" w="50800">
            <a:solidFill>
              <a:schemeClr val="folHlink"/>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9" name="Shape 279"/>
          <p:cNvSpPr txBox="1"/>
          <p:nvPr/>
        </p:nvSpPr>
        <p:spPr>
          <a:xfrm>
            <a:off x="4419600" y="2209800"/>
            <a:ext cx="4044950" cy="83502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dk1"/>
              </a:buClr>
              <a:buSzPct val="25000"/>
              <a:buFont typeface="Quattrocento"/>
              <a:buNone/>
            </a:pPr>
            <a:r>
              <a:rPr b="1" i="0" lang="en-US" sz="1800" u="none" cap="none" strike="noStrike">
                <a:solidFill>
                  <a:schemeClr val="dk1"/>
                </a:solidFill>
                <a:latin typeface="Quattrocento"/>
                <a:ea typeface="Quattrocento"/>
                <a:cs typeface="Quattrocento"/>
                <a:sym typeface="Quattrocento"/>
              </a:rPr>
              <a:t>Collect information on all defects</a:t>
            </a:r>
          </a:p>
          <a:p>
            <a:pPr indent="0" lvl="0" marL="0" marR="0" rtl="0" algn="l">
              <a:lnSpc>
                <a:spcPct val="90000"/>
              </a:lnSpc>
              <a:spcBef>
                <a:spcPts val="0"/>
              </a:spcBef>
              <a:spcAft>
                <a:spcPts val="0"/>
              </a:spcAft>
              <a:buClr>
                <a:schemeClr val="dk1"/>
              </a:buClr>
              <a:buSzPct val="25000"/>
              <a:buFont typeface="Quattrocento"/>
              <a:buNone/>
            </a:pPr>
            <a:r>
              <a:rPr b="1" i="0" lang="en-US" sz="1800" u="none" cap="none" strike="noStrike">
                <a:solidFill>
                  <a:schemeClr val="dk1"/>
                </a:solidFill>
                <a:latin typeface="Quattrocento"/>
                <a:ea typeface="Quattrocento"/>
                <a:cs typeface="Quattrocento"/>
                <a:sym typeface="Quattrocento"/>
              </a:rPr>
              <a:t>Find the causes of the defects</a:t>
            </a:r>
          </a:p>
          <a:p>
            <a:pPr indent="0" lvl="0" marL="0" marR="0" rtl="0" algn="l">
              <a:lnSpc>
                <a:spcPct val="90000"/>
              </a:lnSpc>
              <a:spcBef>
                <a:spcPts val="0"/>
              </a:spcBef>
              <a:spcAft>
                <a:spcPts val="0"/>
              </a:spcAft>
              <a:buClr>
                <a:schemeClr val="dk1"/>
              </a:buClr>
              <a:buSzPct val="25000"/>
              <a:buFont typeface="Quattrocento"/>
              <a:buNone/>
            </a:pPr>
            <a:r>
              <a:rPr b="1" i="0" lang="en-US" sz="1800" u="none" cap="none" strike="noStrike">
                <a:solidFill>
                  <a:schemeClr val="dk1"/>
                </a:solidFill>
                <a:latin typeface="Quattrocento"/>
                <a:ea typeface="Quattrocento"/>
                <a:cs typeface="Quattrocento"/>
                <a:sym typeface="Quattrocento"/>
              </a:rPr>
              <a:t>Move to provide fixes for the process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5" name="Shape 28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6" name="Shape 28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Statistical SQA</a:t>
            </a:r>
          </a:p>
        </p:txBody>
      </p:sp>
      <p:sp>
        <p:nvSpPr>
          <p:cNvPr id="287" name="Shape 28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Information about software errors and defects is collected and categorized.</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An attempt is made to trace each error and defect to its underlying cause (e.g., non-conformance to specifications, design error, violation of standards, poor communication with the customer).</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Using the Pareto principle (80 percent of the defects can be traced to 20 percent of all possible causes), isolate the 20 percent (the </a:t>
            </a:r>
            <a:r>
              <a:rPr b="0" i="1" lang="en-US" sz="2000" u="none" cap="none" strike="noStrike">
                <a:solidFill>
                  <a:schemeClr val="dk1"/>
                </a:solidFill>
                <a:latin typeface="Quattrocento"/>
                <a:ea typeface="Quattrocento"/>
                <a:cs typeface="Quattrocento"/>
                <a:sym typeface="Quattrocento"/>
              </a:rPr>
              <a:t>vital few</a:t>
            </a:r>
            <a:r>
              <a:rPr b="0" i="0" lang="en-US" sz="2000" u="none" cap="none" strike="noStrike">
                <a:solidFill>
                  <a:schemeClr val="dk1"/>
                </a:solidFill>
                <a:latin typeface="Quattrocento"/>
                <a:ea typeface="Quattrocento"/>
                <a:cs typeface="Quattrocento"/>
                <a:sym typeface="Quattrocento"/>
              </a:rPr>
              <a:t>).</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Once the vital few causes have been identified, move to correct the problems that have caused the errors and defects.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93" name="Shape 29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4" name="Shape 294"/>
          <p:cNvSpPr txBox="1"/>
          <p:nvPr>
            <p:ph type="title"/>
          </p:nvPr>
        </p:nvSpPr>
        <p:spPr>
          <a:xfrm>
            <a:off x="1219200" y="9906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Six-Sigma for Software Engineering</a:t>
            </a:r>
          </a:p>
        </p:txBody>
      </p:sp>
      <p:sp>
        <p:nvSpPr>
          <p:cNvPr id="295" name="Shape 29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The term “six sigma” is derived from six standard deviations—3.4 instances (defects) per million occurrences—implying an extremely high quality standard. </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1800" u="none" cap="none" strike="noStrike">
                <a:solidFill>
                  <a:schemeClr val="dk1"/>
                </a:solidFill>
                <a:latin typeface="Helvetica Neue"/>
                <a:ea typeface="Helvetica Neue"/>
                <a:cs typeface="Helvetica Neue"/>
                <a:sym typeface="Helvetica Neue"/>
              </a:rPr>
              <a:t>The Six Sigma methodology defines three core steps:</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Define</a:t>
            </a:r>
            <a:r>
              <a:rPr b="0" i="0" lang="en-US" sz="1600" u="none" cap="none" strike="noStrike">
                <a:solidFill>
                  <a:schemeClr val="folHlink"/>
                </a:solidFill>
                <a:latin typeface="Helvetica Neue"/>
                <a:ea typeface="Helvetica Neue"/>
                <a:cs typeface="Helvetica Neue"/>
                <a:sym typeface="Helvetica Neue"/>
              </a:rPr>
              <a:t> </a:t>
            </a:r>
            <a:r>
              <a:rPr b="0" i="0" lang="en-US" sz="1600" u="none" cap="none" strike="noStrike">
                <a:solidFill>
                  <a:schemeClr val="dk1"/>
                </a:solidFill>
                <a:latin typeface="Helvetica Neue"/>
                <a:ea typeface="Helvetica Neue"/>
                <a:cs typeface="Helvetica Neue"/>
                <a:sym typeface="Helvetica Neue"/>
              </a:rPr>
              <a:t>customer requirements and deliverables and project goals via well-defined methods of customer communication</a:t>
            </a:r>
          </a:p>
          <a:p>
            <a:pPr indent="-285750" lvl="1" marL="742950" marR="0" rtl="0" algn="l">
              <a:lnSpc>
                <a:spcPct val="100000"/>
              </a:lnSpc>
              <a:spcBef>
                <a:spcPts val="30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Measure</a:t>
            </a:r>
            <a:r>
              <a:rPr b="0" i="0" lang="en-US" sz="1600" u="none" cap="none" strike="noStrike">
                <a:solidFill>
                  <a:schemeClr val="dk1"/>
                </a:solidFill>
                <a:latin typeface="Helvetica Neue"/>
                <a:ea typeface="Helvetica Neue"/>
                <a:cs typeface="Helvetica Neue"/>
                <a:sym typeface="Helvetica Neue"/>
              </a:rPr>
              <a:t> the existing process and its output to determine current quality performance (collect defect metrics)</a:t>
            </a:r>
          </a:p>
          <a:p>
            <a:pPr indent="-285750" lvl="1" marL="742950" marR="0" rtl="0" algn="l">
              <a:lnSpc>
                <a:spcPct val="10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Analyze</a:t>
            </a:r>
            <a:r>
              <a:rPr b="0" i="0" lang="en-US" sz="1600" u="none" cap="none" strike="noStrike">
                <a:solidFill>
                  <a:schemeClr val="folHlink"/>
                </a:solidFill>
                <a:latin typeface="Helvetica Neue"/>
                <a:ea typeface="Helvetica Neue"/>
                <a:cs typeface="Helvetica Neue"/>
                <a:sym typeface="Helvetica Neue"/>
              </a:rPr>
              <a:t> </a:t>
            </a:r>
            <a:r>
              <a:rPr b="0" i="0" lang="en-US" sz="1600" u="none" cap="none" strike="noStrike">
                <a:solidFill>
                  <a:schemeClr val="dk1"/>
                </a:solidFill>
                <a:latin typeface="Helvetica Neue"/>
                <a:ea typeface="Helvetica Neue"/>
                <a:cs typeface="Helvetica Neue"/>
                <a:sym typeface="Helvetica Neue"/>
              </a:rPr>
              <a:t>defect metrics and determine the vital few causes.</a:t>
            </a:r>
          </a:p>
          <a:p>
            <a:pPr indent="-285750" lvl="1" marL="742950" marR="0" rtl="0" algn="l">
              <a:lnSpc>
                <a:spcPct val="100000"/>
              </a:lnSpc>
              <a:spcBef>
                <a:spcPts val="60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Improve</a:t>
            </a:r>
            <a:r>
              <a:rPr b="0" i="0" lang="en-US" sz="1600" u="none" cap="none" strike="noStrike">
                <a:solidFill>
                  <a:schemeClr val="folHlink"/>
                </a:solidFill>
                <a:latin typeface="Helvetica Neue"/>
                <a:ea typeface="Helvetica Neue"/>
                <a:cs typeface="Helvetica Neue"/>
                <a:sym typeface="Helvetica Neue"/>
              </a:rPr>
              <a:t> </a:t>
            </a:r>
            <a:r>
              <a:rPr b="0" i="0" lang="en-US" sz="1600" u="none" cap="none" strike="noStrike">
                <a:solidFill>
                  <a:schemeClr val="dk1"/>
                </a:solidFill>
                <a:latin typeface="Helvetica Neue"/>
                <a:ea typeface="Helvetica Neue"/>
                <a:cs typeface="Helvetica Neue"/>
                <a:sym typeface="Helvetica Neue"/>
              </a:rPr>
              <a:t>the process by eliminating the root causes of defects.</a:t>
            </a:r>
          </a:p>
          <a:p>
            <a:pPr indent="-285750" lvl="1" marL="742950" marR="0" rtl="0" algn="l">
              <a:lnSpc>
                <a:spcPct val="100000"/>
              </a:lnSpc>
              <a:spcBef>
                <a:spcPts val="320"/>
              </a:spcBef>
              <a:spcAft>
                <a:spcPts val="0"/>
              </a:spcAft>
              <a:buClr>
                <a:schemeClr val="folHlink"/>
              </a:buClr>
              <a:buSzPct val="70000"/>
              <a:buFont typeface="Noto Symbol"/>
              <a:buChar char="■"/>
            </a:pPr>
            <a:r>
              <a:rPr b="0" i="1" lang="en-US" sz="1600" u="none" cap="none" strike="noStrike">
                <a:solidFill>
                  <a:schemeClr val="folHlink"/>
                </a:solidFill>
                <a:latin typeface="Helvetica Neue"/>
                <a:ea typeface="Helvetica Neue"/>
                <a:cs typeface="Helvetica Neue"/>
                <a:sym typeface="Helvetica Neue"/>
              </a:rPr>
              <a:t>Control</a:t>
            </a:r>
            <a:r>
              <a:rPr b="0" i="0" lang="en-US" sz="1600" u="none" cap="none" strike="noStrike">
                <a:solidFill>
                  <a:schemeClr val="folHlink"/>
                </a:solidFill>
                <a:latin typeface="Helvetica Neue"/>
                <a:ea typeface="Helvetica Neue"/>
                <a:cs typeface="Helvetica Neue"/>
                <a:sym typeface="Helvetica Neue"/>
              </a:rPr>
              <a:t> </a:t>
            </a:r>
            <a:r>
              <a:rPr b="0" i="0" lang="en-US" sz="1600" u="none" cap="none" strike="noStrike">
                <a:solidFill>
                  <a:schemeClr val="dk1"/>
                </a:solidFill>
                <a:latin typeface="Helvetica Neue"/>
                <a:ea typeface="Helvetica Neue"/>
                <a:cs typeface="Helvetica Neue"/>
                <a:sym typeface="Helvetica Neue"/>
              </a:rPr>
              <a:t>the process to ensure that future work does not reintroduce the causes of defects.</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