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embeddedFontLst>
    <p:embeddedFont>
      <p:font typeface="Quattrocento"/>
      <p:regular r:id="rId22"/>
      <p:bold r:id="rId23"/>
    </p:embeddedFont>
    <p:embeddedFont>
      <p:font typeface="Helvetica Neue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Quattrocento-regular.fntdata"/><Relationship Id="rId21" Type="http://schemas.openxmlformats.org/officeDocument/2006/relationships/slide" Target="slides/slide15.xml"/><Relationship Id="rId24" Type="http://schemas.openxmlformats.org/officeDocument/2006/relationships/font" Target="fonts/HelveticaNeue-regular.fntdata"/><Relationship Id="rId23" Type="http://schemas.openxmlformats.org/officeDocument/2006/relationships/font" Target="fonts/Quattrocen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HelveticaNeue-italic.fntdata"/><Relationship Id="rId25" Type="http://schemas.openxmlformats.org/officeDocument/2006/relationships/font" Target="fonts/HelveticaNeue-bold.fntdata"/><Relationship Id="rId27" Type="http://schemas.openxmlformats.org/officeDocument/2006/relationships/font" Target="fonts/HelveticaNeue-boldItalic.fntdata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41" name="Shape 3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2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8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31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7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0812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5212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2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71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1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1436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302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2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6" name="Shape 216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3" name="Shape 22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Some realities: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a concerted effort should be made to understand the problem before a software solution is developed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design becomes a pivotal activity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should exhibit high quality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software should be maintainable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seminal definition: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[Software engineering is] the establishment and use of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sound engineering principles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in order to obtain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economically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software that is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reliable and works efficiently 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on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real machines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04" name="Shape 30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 the Solution</a:t>
            </a:r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Have you seen similar problems before?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Are there patterns that are recognizable in a potential solution? Is there existing software that implements the data, functions, and features that are required?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Has a similar problem been solved?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If so, are elements of the solution reusable?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Can subproblems be defined?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If so, are solutions readily apparent for the subproblems?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Can you represent a solution in a manner that leads to effective implementation?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Can a design model be created?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2" name="Shape 31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Carry Out the Plan</a:t>
            </a:r>
          </a:p>
        </p:txBody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Does the solution conform to the plan?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Is source code traceable to the design model?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Is each component part of the solution provably correct?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Has the design and code been reviewed, or better, have correctness proofs been applied to algorithm?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0" name="Shape 3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Examine the Result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Is it possible to test each component part of the solution?</a:t>
            </a:r>
            <a:r>
              <a:rPr b="0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Has a reasonable testing strategy been implemented?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Does the solution produce results that conform to the data, functions, and features that are required?</a:t>
            </a:r>
            <a:r>
              <a:rPr b="0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Has the software been validated against all stakeholder requirements?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8" name="Shape 32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Hooker’s General Principles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1828800" y="2057400"/>
            <a:ext cx="65532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1: </a:t>
            </a:r>
            <a:r>
              <a:rPr b="0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Reason It All Exists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2: </a:t>
            </a:r>
            <a:r>
              <a:rPr b="0" i="1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KISS (Keep It Simple, Stupid!)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3: </a:t>
            </a:r>
            <a:r>
              <a:rPr b="0" i="1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Maintain the Vision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4: </a:t>
            </a:r>
            <a:r>
              <a:rPr b="0" i="1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What You Produce, Others Will Consume</a:t>
            </a:r>
            <a:r>
              <a:rPr b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5: </a:t>
            </a:r>
            <a:r>
              <a:rPr b="0" i="1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Be Open to the Future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6: </a:t>
            </a:r>
            <a:r>
              <a:rPr b="0" i="1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Plan Ahead for Reuse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7</a:t>
            </a:r>
            <a:r>
              <a:rPr b="0" i="1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: Think!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37" name="Shape 337"/>
          <p:cNvSpPr txBox="1"/>
          <p:nvPr>
            <p:ph type="title"/>
          </p:nvPr>
        </p:nvSpPr>
        <p:spPr>
          <a:xfrm>
            <a:off x="1295400" y="914400"/>
            <a:ext cx="4359274" cy="709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Myths</a:t>
            </a:r>
          </a:p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2611436" y="1905000"/>
            <a:ext cx="5538787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Affect managers, customers (and other non-technical stakeholders) and practitioners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believable because they often have elements of truth,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but …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Invariably lead to bad decisions,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therefore …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Insist on reality as you navigate your way through software engineering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46" name="Shape 34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It all Starts</a:t>
            </a:r>
          </a:p>
        </p:txBody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SafeHome: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Every software project is precipitated by some business need—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need to correct a defect in an existing application;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need to the need to adapt a ‘legacy system’ to a changing business environment;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need to extend the functions and features of an existing application, or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need to create a new product, service, or system.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1" name="Shape 231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IEEE definition: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Engineering: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(1) The application of a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systematic, disciplined, quantifiable approach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to the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development, operation, and maintenance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of software; that is, the application of engineering to software. 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(2) The study of approaches as in (1).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9" name="Shape 239"/>
          <p:cNvSpPr txBox="1"/>
          <p:nvPr>
            <p:ph type="title"/>
          </p:nvPr>
        </p:nvSpPr>
        <p:spPr>
          <a:xfrm>
            <a:off x="1219200" y="990600"/>
            <a:ext cx="5421311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Layered Technology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429000" y="5029200"/>
            <a:ext cx="3084512" cy="417511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Quattrocento"/>
              <a:buNone/>
            </a:pPr>
            <a:r>
              <a:rPr b="1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Engineering</a:t>
            </a:r>
          </a:p>
        </p:txBody>
      </p:sp>
      <p:sp>
        <p:nvSpPr>
          <p:cNvPr id="241" name="Shape 241"/>
          <p:cNvSpPr/>
          <p:nvPr/>
        </p:nvSpPr>
        <p:spPr>
          <a:xfrm>
            <a:off x="1004887" y="3397250"/>
            <a:ext cx="7619999" cy="1285874"/>
          </a:xfrm>
          <a:prstGeom prst="ellipse">
            <a:avLst/>
          </a:prstGeom>
          <a:solidFill>
            <a:srgbClr val="01EA8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1462087" y="2968625"/>
            <a:ext cx="6629400" cy="1200150"/>
          </a:xfrm>
          <a:prstGeom prst="ellipse">
            <a:avLst/>
          </a:prstGeom>
          <a:solidFill>
            <a:srgbClr val="BC37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1995486" y="2511425"/>
            <a:ext cx="5486399" cy="102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2376486" y="2282825"/>
            <a:ext cx="4724400" cy="685799"/>
          </a:xfrm>
          <a:prstGeom prst="ellipse">
            <a:avLst/>
          </a:prstGeom>
          <a:solidFill>
            <a:srgbClr val="79001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3657600" y="4238625"/>
            <a:ext cx="2141537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 “quality” focus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3759200" y="3638550"/>
            <a:ext cx="1838325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DADA"/>
              </a:buClr>
              <a:buSzPct val="25000"/>
              <a:buFont typeface="Quattrocento"/>
              <a:buNone/>
            </a:pPr>
            <a:r>
              <a:rPr b="1" i="0" lang="en-US" sz="2000" u="none" cap="none" strike="noStrike">
                <a:solidFill>
                  <a:srgbClr val="DADADA"/>
                </a:solidFill>
                <a:latin typeface="Quattrocento"/>
                <a:ea typeface="Quattrocento"/>
                <a:cs typeface="Quattrocento"/>
                <a:sym typeface="Quattrocento"/>
              </a:rPr>
              <a:t>process model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4114800" y="3038475"/>
            <a:ext cx="1182686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DADA"/>
              </a:buClr>
              <a:buSzPct val="25000"/>
              <a:buFont typeface="Quattrocento"/>
              <a:buNone/>
            </a:pPr>
            <a:r>
              <a:rPr b="1" i="0" lang="en-US" sz="2000" u="none" cap="none" strike="noStrike">
                <a:solidFill>
                  <a:srgbClr val="DADADA"/>
                </a:solidFill>
                <a:latin typeface="Quattrocento"/>
                <a:ea typeface="Quattrocento"/>
                <a:cs typeface="Quattrocento"/>
                <a:sym typeface="Quattrocento"/>
              </a:rPr>
              <a:t>methods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4419600" y="2438400"/>
            <a:ext cx="746125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DADA"/>
              </a:buClr>
              <a:buSzPct val="25000"/>
              <a:buFont typeface="Quattrocento"/>
              <a:buNone/>
            </a:pPr>
            <a:r>
              <a:rPr b="1" i="0" lang="en-US" sz="2000" u="none" cap="none" strike="noStrike">
                <a:solidFill>
                  <a:srgbClr val="DADADA"/>
                </a:solidFill>
                <a:latin typeface="Quattrocento"/>
                <a:ea typeface="Quattrocento"/>
                <a:cs typeface="Quattrocento"/>
                <a:sym typeface="Quattrocento"/>
              </a:rPr>
              <a:t>tools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5" name="Shape 255"/>
          <p:cNvSpPr txBox="1"/>
          <p:nvPr/>
        </p:nvSpPr>
        <p:spPr>
          <a:xfrm>
            <a:off x="3048000" y="2895600"/>
            <a:ext cx="3886200" cy="1676399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 txBox="1"/>
          <p:nvPr>
            <p:ph type="title"/>
          </p:nvPr>
        </p:nvSpPr>
        <p:spPr>
          <a:xfrm>
            <a:off x="1219200" y="1066800"/>
            <a:ext cx="5122861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Process Framework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2133600" y="1981200"/>
            <a:ext cx="4557711" cy="303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Process framework</a:t>
            </a:r>
          </a:p>
          <a:p>
            <a: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Framework activities</a:t>
            </a:r>
          </a:p>
          <a:p>
            <a: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work tasks</a:t>
            </a:r>
          </a:p>
          <a:p>
            <a: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work products</a:t>
            </a:r>
          </a:p>
          <a:p>
            <a: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milestones &amp; deliverables</a:t>
            </a:r>
          </a:p>
          <a:p>
            <a: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QA checkpoints</a:t>
            </a:r>
          </a:p>
          <a:p>
            <a: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Umbrella Activities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4" name="Shape 264"/>
          <p:cNvSpPr txBox="1"/>
          <p:nvPr>
            <p:ph type="title"/>
          </p:nvPr>
        </p:nvSpPr>
        <p:spPr>
          <a:xfrm>
            <a:off x="1295400" y="1143000"/>
            <a:ext cx="4881562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Framework Activities</a:t>
            </a: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2209800" y="1905000"/>
            <a:ext cx="4440237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Modeling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Analysis of requirements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Construction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Code generation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Deployment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2" name="Shape 272"/>
          <p:cNvSpPr txBox="1"/>
          <p:nvPr>
            <p:ph type="title"/>
          </p:nvPr>
        </p:nvSpPr>
        <p:spPr>
          <a:xfrm>
            <a:off x="1295400" y="1143000"/>
            <a:ext cx="4383087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Umbrella Activities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1752600" y="1828800"/>
            <a:ext cx="6508749" cy="4075111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project tracking and control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Risk management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quality assurance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Technical reviews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Measurement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configuration management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Reusability management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product preparation and production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0" name="Shape 28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Adapting a Process Model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1600200" y="1828800"/>
            <a:ext cx="69341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overall flow of activities, actions, and tasks and the interdependencies among them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degree to which actions and tasks are defined within each framework activity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degree to which work products are identified and required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manner which quality assurance activities are applied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manner in which project tracking and control activities are applied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overall degree of detail and rigor with which the process is described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degree to which the customer and other stakeholders are involved with the project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level of autonomy given to the software team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degree to which team organization and roles are prescribed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8" name="Shape 2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Essence of Practice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Polya suggests: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1.	Understand the problem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(communication and analysis).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2.	Plan a solution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(modeling and software design).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3.	Carry out the plan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(code generation).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4.	Examine the result for accuracy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(testing and quality assurance).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6" name="Shape 2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 the Problem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Who has a stake in the solution to the problem?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That is, who are the stakeholders?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What are the unknowns?</a:t>
            </a:r>
            <a:r>
              <a:rPr b="0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What data, functions, and features are required to properly solve the problem?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Can the problem be compartmentalized?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Is it possible to represent smaller problems that may be easier to understand?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Can the problem be represented graphically?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Can an analysis model be created?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