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9144000"/>
  <p:notesSz cx="6858000" cy="9144000"/>
  <p:embeddedFontLst>
    <p:embeddedFont>
      <p:font typeface="Quattrocento"/>
      <p:regular r:id="rId18"/>
      <p:bold r:id="rId19"/>
    </p:embeddedFont>
    <p:embeddedFont>
      <p:font typeface="Helvetica Neue"/>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HelveticaNeue-regular.fntdata"/><Relationship Id="rId11" Type="http://schemas.openxmlformats.org/officeDocument/2006/relationships/slide" Target="slides/slide5.xml"/><Relationship Id="rId22" Type="http://schemas.openxmlformats.org/officeDocument/2006/relationships/font" Target="fonts/HelveticaNeue-italic.fntdata"/><Relationship Id="rId10" Type="http://schemas.openxmlformats.org/officeDocument/2006/relationships/slide" Target="slides/slide4.xml"/><Relationship Id="rId21" Type="http://schemas.openxmlformats.org/officeDocument/2006/relationships/font" Target="fonts/HelveticaNeue-bold.fntdata"/><Relationship Id="rId13" Type="http://schemas.openxmlformats.org/officeDocument/2006/relationships/slide" Target="slides/slide7.xml"/><Relationship Id="rId12" Type="http://schemas.openxmlformats.org/officeDocument/2006/relationships/slide" Target="slides/slide6.xml"/><Relationship Id="rId23" Type="http://schemas.openxmlformats.org/officeDocument/2006/relationships/font" Target="fonts/HelveticaNeue-boldItalic.fntdata"/><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notesMaster" Target="notesMasters/notesMaster.xml"/><Relationship Id="rId19" Type="http://schemas.openxmlformats.org/officeDocument/2006/relationships/font" Target="fonts/Quattrocento-bold.fntdata"/><Relationship Id="rId6" Type="http://schemas.openxmlformats.org/officeDocument/2006/relationships/slide" Target="slides/slide.xml"/><Relationship Id="rId18" Type="http://schemas.openxmlformats.org/officeDocument/2006/relationships/font" Target="fonts/Quattrocento-regular.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10" name="Shape 210"/>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7" name="Shape 217"/>
        <p:cNvGrpSpPr/>
        <p:nvPr/>
      </p:nvGrpSpPr>
      <p:grpSpPr>
        <a:xfrm>
          <a:off x="0" y="0"/>
          <a:ext cx="0" cy="0"/>
          <a:chOff x="0" y="0"/>
          <a:chExt cx="0" cy="0"/>
        </a:xfrm>
      </p:grpSpPr>
      <p:sp>
        <p:nvSpPr>
          <p:cNvPr id="218" name="Shape 218"/>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19" name="Shape 21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20" name="Shape 220"/>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9" name="Shape 299"/>
        <p:cNvGrpSpPr/>
        <p:nvPr/>
      </p:nvGrpSpPr>
      <p:grpSpPr>
        <a:xfrm>
          <a:off x="0" y="0"/>
          <a:ext cx="0" cy="0"/>
          <a:chOff x="0" y="0"/>
          <a:chExt cx="0" cy="0"/>
        </a:xfrm>
      </p:grpSpPr>
      <p:sp>
        <p:nvSpPr>
          <p:cNvPr id="300" name="Shape 30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01" name="Shape 3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7" name="Shape 307"/>
        <p:cNvGrpSpPr/>
        <p:nvPr/>
      </p:nvGrpSpPr>
      <p:grpSpPr>
        <a:xfrm>
          <a:off x="0" y="0"/>
          <a:ext cx="0" cy="0"/>
          <a:chOff x="0" y="0"/>
          <a:chExt cx="0" cy="0"/>
        </a:xfrm>
      </p:grpSpPr>
      <p:sp>
        <p:nvSpPr>
          <p:cNvPr id="308" name="Shape 30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09" name="Shape 3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0" name="Shape 230"/>
        <p:cNvGrpSpPr/>
        <p:nvPr/>
      </p:nvGrpSpPr>
      <p:grpSpPr>
        <a:xfrm>
          <a:off x="0" y="0"/>
          <a:ext cx="0" cy="0"/>
          <a:chOff x="0" y="0"/>
          <a:chExt cx="0" cy="0"/>
        </a:xfrm>
      </p:grpSpPr>
      <p:sp>
        <p:nvSpPr>
          <p:cNvPr id="231" name="Shape 23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32" name="Shape 2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8" name="Shape 238"/>
        <p:cNvGrpSpPr/>
        <p:nvPr/>
      </p:nvGrpSpPr>
      <p:grpSpPr>
        <a:xfrm>
          <a:off x="0" y="0"/>
          <a:ext cx="0" cy="0"/>
          <a:chOff x="0" y="0"/>
          <a:chExt cx="0" cy="0"/>
        </a:xfrm>
      </p:grpSpPr>
      <p:sp>
        <p:nvSpPr>
          <p:cNvPr id="239" name="Shape 239"/>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40" name="Shape 2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41" name="Shape 241"/>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50" name="Shape 2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51" name="Shape 251"/>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7" name="Shape 257"/>
        <p:cNvGrpSpPr/>
        <p:nvPr/>
      </p:nvGrpSpPr>
      <p:grpSpPr>
        <a:xfrm>
          <a:off x="0" y="0"/>
          <a:ext cx="0" cy="0"/>
          <a:chOff x="0" y="0"/>
          <a:chExt cx="0" cy="0"/>
        </a:xfrm>
      </p:grpSpPr>
      <p:sp>
        <p:nvSpPr>
          <p:cNvPr id="258" name="Shape 258"/>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59" name="Shape 25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60" name="Shape 260"/>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7" name="Shape 267"/>
        <p:cNvGrpSpPr/>
        <p:nvPr/>
      </p:nvGrpSpPr>
      <p:grpSpPr>
        <a:xfrm>
          <a:off x="0" y="0"/>
          <a:ext cx="0" cy="0"/>
          <a:chOff x="0" y="0"/>
          <a:chExt cx="0" cy="0"/>
        </a:xfrm>
      </p:grpSpPr>
      <p:sp>
        <p:nvSpPr>
          <p:cNvPr id="268" name="Shape 26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69" name="Shape 2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5" name="Shape 275"/>
        <p:cNvGrpSpPr/>
        <p:nvPr/>
      </p:nvGrpSpPr>
      <p:grpSpPr>
        <a:xfrm>
          <a:off x="0" y="0"/>
          <a:ext cx="0" cy="0"/>
          <a:chOff x="0" y="0"/>
          <a:chExt cx="0" cy="0"/>
        </a:xfrm>
      </p:grpSpPr>
      <p:sp>
        <p:nvSpPr>
          <p:cNvPr id="276" name="Shape 27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77" name="Shape 2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3" name="Shape 283"/>
        <p:cNvGrpSpPr/>
        <p:nvPr/>
      </p:nvGrpSpPr>
      <p:grpSpPr>
        <a:xfrm>
          <a:off x="0" y="0"/>
          <a:ext cx="0" cy="0"/>
          <a:chOff x="0" y="0"/>
          <a:chExt cx="0" cy="0"/>
        </a:xfrm>
      </p:grpSpPr>
      <p:sp>
        <p:nvSpPr>
          <p:cNvPr id="284" name="Shape 28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85" name="Shape 2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1" name="Shape 291"/>
        <p:cNvGrpSpPr/>
        <p:nvPr/>
      </p:nvGrpSpPr>
      <p:grpSpPr>
        <a:xfrm>
          <a:off x="0" y="0"/>
          <a:ext cx="0" cy="0"/>
          <a:chOff x="0" y="0"/>
          <a:chExt cx="0" cy="0"/>
        </a:xfrm>
      </p:grpSpPr>
      <p:sp>
        <p:nvSpPr>
          <p:cNvPr id="292" name="Shape 29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3" name="Shape 2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7" name="Shape 77"/>
        <p:cNvGrpSpPr/>
        <p:nvPr/>
      </p:nvGrpSpPr>
      <p:grpSpPr>
        <a:xfrm>
          <a:off x="0" y="0"/>
          <a:ext cx="0" cy="0"/>
          <a:chOff x="0" y="0"/>
          <a:chExt cx="0" cy="0"/>
        </a:xfrm>
      </p:grpSpPr>
      <p:sp>
        <p:nvSpPr>
          <p:cNvPr id="78" name="Shape 7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9" name="Shape 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0" name="Shape 8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1" name="Shape 8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2" name="Shape 82"/>
        <p:cNvGrpSpPr/>
        <p:nvPr/>
      </p:nvGrpSpPr>
      <p:grpSpPr>
        <a:xfrm>
          <a:off x="0" y="0"/>
          <a:ext cx="0" cy="0"/>
          <a:chOff x="0" y="0"/>
          <a:chExt cx="0" cy="0"/>
        </a:xfrm>
      </p:grpSpPr>
      <p:sp>
        <p:nvSpPr>
          <p:cNvPr id="83" name="Shape 83"/>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4" name="Shape 84"/>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5" name="Shape 8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6" name="Shape 8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1" name="Shape 201"/>
        <p:cNvGrpSpPr/>
        <p:nvPr/>
      </p:nvGrpSpPr>
      <p:grpSpPr>
        <a:xfrm>
          <a:off x="0" y="0"/>
          <a:ext cx="0" cy="0"/>
          <a:chOff x="0" y="0"/>
          <a:chExt cx="0" cy="0"/>
        </a:xfrm>
      </p:grpSpPr>
      <p:sp>
        <p:nvSpPr>
          <p:cNvPr id="202" name="Shape 20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lvl="0" marL="0" marR="0" rtl="0" algn="r">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03" name="Shape 20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folHlink"/>
              </a:buClr>
              <a:buFont typeface="Noto Symbol"/>
              <a:buNone/>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04" name="Shape 20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5" name="Shape 20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6" name="Shape 20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7" name="Shape 87"/>
        <p:cNvGrpSpPr/>
        <p:nvPr/>
      </p:nvGrpSpPr>
      <p:grpSpPr>
        <a:xfrm>
          <a:off x="0" y="0"/>
          <a:ext cx="0" cy="0"/>
          <a:chOff x="0" y="0"/>
          <a:chExt cx="0" cy="0"/>
        </a:xfrm>
      </p:grpSpPr>
      <p:sp>
        <p:nvSpPr>
          <p:cNvPr id="88" name="Shape 8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9" name="Shape 89"/>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90" name="Shape 9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1" name="Shape 9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2" name="Shape 92"/>
        <p:cNvGrpSpPr/>
        <p:nvPr/>
      </p:nvGrpSpPr>
      <p:grpSpPr>
        <a:xfrm>
          <a:off x="0" y="0"/>
          <a:ext cx="0" cy="0"/>
          <a:chOff x="0" y="0"/>
          <a:chExt cx="0" cy="0"/>
        </a:xfrm>
      </p:grpSpPr>
      <p:sp>
        <p:nvSpPr>
          <p:cNvPr id="93" name="Shape 93"/>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4" name="Shape 94"/>
          <p:cNvSpPr/>
          <p:nvPr>
            <p:ph idx="2" type="pic"/>
          </p:nvPr>
        </p:nvSpPr>
        <p:spPr>
          <a:xfrm>
            <a:off x="1792288" y="612775"/>
            <a:ext cx="5486399" cy="4114800"/>
          </a:xfrm>
          <a:prstGeom prst="rect">
            <a:avLst/>
          </a:prstGeom>
          <a:noFill/>
          <a:ln>
            <a:noFill/>
          </a:ln>
        </p:spPr>
      </p:sp>
      <p:sp>
        <p:nvSpPr>
          <p:cNvPr id="95" name="Shape 9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96" name="Shape 9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7" name="Shape 9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8" name="Shape 98"/>
        <p:cNvGrpSpPr/>
        <p:nvPr/>
      </p:nvGrpSpPr>
      <p:grpSpPr>
        <a:xfrm>
          <a:off x="0" y="0"/>
          <a:ext cx="0" cy="0"/>
          <a:chOff x="0" y="0"/>
          <a:chExt cx="0" cy="0"/>
        </a:xfrm>
      </p:grpSpPr>
      <p:sp>
        <p:nvSpPr>
          <p:cNvPr id="99" name="Shape 99"/>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0" name="Shape 10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1" name="Shape 10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02" name="Shape 10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3" name="Shape 10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4" name="Shape 104"/>
        <p:cNvGrpSpPr/>
        <p:nvPr/>
      </p:nvGrpSpPr>
      <p:grpSpPr>
        <a:xfrm>
          <a:off x="0" y="0"/>
          <a:ext cx="0" cy="0"/>
          <a:chOff x="0" y="0"/>
          <a:chExt cx="0" cy="0"/>
        </a:xfrm>
      </p:grpSpPr>
      <p:sp>
        <p:nvSpPr>
          <p:cNvPr id="105" name="Shape 10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6" name="Shape 10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7" name="Shape 107"/>
        <p:cNvGrpSpPr/>
        <p:nvPr/>
      </p:nvGrpSpPr>
      <p:grpSpPr>
        <a:xfrm>
          <a:off x="0" y="0"/>
          <a:ext cx="0" cy="0"/>
          <a:chOff x="0" y="0"/>
          <a:chExt cx="0" cy="0"/>
        </a:xfrm>
      </p:grpSpPr>
      <p:sp>
        <p:nvSpPr>
          <p:cNvPr id="108" name="Shape 10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09" name="Shape 10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0" name="Shape 11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4" name="Shape 11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5" name="Shape 11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6" name="Shape 11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8" name="Shape 11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9" name="Shape 119"/>
        <p:cNvGrpSpPr/>
        <p:nvPr/>
      </p:nvGrpSpPr>
      <p:grpSpPr>
        <a:xfrm>
          <a:off x="0" y="0"/>
          <a:ext cx="0" cy="0"/>
          <a:chOff x="0" y="0"/>
          <a:chExt cx="0" cy="0"/>
        </a:xfrm>
      </p:grpSpPr>
      <p:sp>
        <p:nvSpPr>
          <p:cNvPr id="120" name="Shape 120"/>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21" name="Shape 121"/>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2" name="Shape 122"/>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3" name="Shape 123"/>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4" name="Shape 124"/>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5" name="Shape 125"/>
        <p:cNvGrpSpPr/>
        <p:nvPr/>
      </p:nvGrpSpPr>
      <p:grpSpPr>
        <a:xfrm>
          <a:off x="0" y="0"/>
          <a:ext cx="0" cy="0"/>
          <a:chOff x="0" y="0"/>
          <a:chExt cx="0" cy="0"/>
        </a:xfrm>
      </p:grpSpPr>
      <p:sp>
        <p:nvSpPr>
          <p:cNvPr id="126" name="Shape 126"/>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7" name="Shape 127"/>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28" name="Shape 12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9" name="Shape 12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1.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1219200" y="-9525"/>
            <a:ext cx="7924798" cy="6867525"/>
            <a:chOff x="0" y="0"/>
            <a:chExt cx="9147173" cy="6867525"/>
          </a:xfrm>
        </p:grpSpPr>
        <p:sp>
          <p:nvSpPr>
            <p:cNvPr id="11" name="Shape 11"/>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 name="Shape 12"/>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 name="Shape 13"/>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 name="Shape 14"/>
            <p:cNvSpPr txBox="1"/>
            <p:nvPr/>
          </p:nvSpPr>
          <p:spPr>
            <a:xfrm>
              <a:off x="458787"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 name="Shape 15"/>
            <p:cNvSpPr txBox="1"/>
            <p:nvPr/>
          </p:nvSpPr>
          <p:spPr>
            <a:xfrm>
              <a:off x="609600" y="9525"/>
              <a:ext cx="73025"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 name="Shape 16"/>
            <p:cNvSpPr txBox="1"/>
            <p:nvPr/>
          </p:nvSpPr>
          <p:spPr>
            <a:xfrm>
              <a:off x="7620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 name="Shape 17"/>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Shape 18"/>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Shape 19"/>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Shape 20"/>
            <p:cNvSpPr txBox="1"/>
            <p:nvPr/>
          </p:nvSpPr>
          <p:spPr>
            <a:xfrm>
              <a:off x="1373187"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 name="Shape 21"/>
            <p:cNvSpPr txBox="1"/>
            <p:nvPr/>
          </p:nvSpPr>
          <p:spPr>
            <a:xfrm>
              <a:off x="1524000" y="9525"/>
              <a:ext cx="73025"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 name="Shape 22"/>
            <p:cNvSpPr txBox="1"/>
            <p:nvPr/>
          </p:nvSpPr>
          <p:spPr>
            <a:xfrm>
              <a:off x="16764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 name="Shape 23"/>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Shape 24"/>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Shape 25"/>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 name="Shape 26"/>
            <p:cNvSpPr txBox="1"/>
            <p:nvPr/>
          </p:nvSpPr>
          <p:spPr>
            <a:xfrm>
              <a:off x="2287586"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 name="Shape 27"/>
            <p:cNvSpPr txBox="1"/>
            <p:nvPr/>
          </p:nvSpPr>
          <p:spPr>
            <a:xfrm>
              <a:off x="2438400" y="9525"/>
              <a:ext cx="73025"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 name="Shape 28"/>
            <p:cNvSpPr txBox="1"/>
            <p:nvPr/>
          </p:nvSpPr>
          <p:spPr>
            <a:xfrm>
              <a:off x="25908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 name="Shape 29"/>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 name="Shape 30"/>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 name="Shape 31"/>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 name="Shape 32"/>
            <p:cNvSpPr txBox="1"/>
            <p:nvPr/>
          </p:nvSpPr>
          <p:spPr>
            <a:xfrm>
              <a:off x="3200400" y="9525"/>
              <a:ext cx="71436"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 name="Shape 33"/>
            <p:cNvSpPr txBox="1"/>
            <p:nvPr/>
          </p:nvSpPr>
          <p:spPr>
            <a:xfrm>
              <a:off x="3352800" y="9525"/>
              <a:ext cx="73025"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Shape 34"/>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Shape 35"/>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Shape 36"/>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 name="Shape 37"/>
            <p:cNvSpPr txBox="1"/>
            <p:nvPr/>
          </p:nvSpPr>
          <p:spPr>
            <a:xfrm>
              <a:off x="3960812" y="9525"/>
              <a:ext cx="71436"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 name="Shape 38"/>
            <p:cNvSpPr txBox="1"/>
            <p:nvPr/>
          </p:nvSpPr>
          <p:spPr>
            <a:xfrm>
              <a:off x="4114800" y="9525"/>
              <a:ext cx="71436"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 name="Shape 39"/>
            <p:cNvSpPr txBox="1"/>
            <p:nvPr/>
          </p:nvSpPr>
          <p:spPr>
            <a:xfrm>
              <a:off x="42672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 name="Shape 40"/>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Shape 41"/>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 name="Shape 42"/>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 name="Shape 43"/>
            <p:cNvSpPr txBox="1"/>
            <p:nvPr/>
          </p:nvSpPr>
          <p:spPr>
            <a:xfrm>
              <a:off x="4875212" y="9525"/>
              <a:ext cx="71436"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 name="Shape 44"/>
            <p:cNvSpPr txBox="1"/>
            <p:nvPr/>
          </p:nvSpPr>
          <p:spPr>
            <a:xfrm>
              <a:off x="5029200" y="9525"/>
              <a:ext cx="71436"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 name="Shape 45"/>
            <p:cNvSpPr txBox="1"/>
            <p:nvPr/>
          </p:nvSpPr>
          <p:spPr>
            <a:xfrm>
              <a:off x="51816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 name="Shape 46"/>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 name="Shape 47"/>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 name="Shape 48"/>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 name="Shape 49"/>
            <p:cNvSpPr txBox="1"/>
            <p:nvPr/>
          </p:nvSpPr>
          <p:spPr>
            <a:xfrm>
              <a:off x="5792787"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 name="Shape 50"/>
            <p:cNvSpPr txBox="1"/>
            <p:nvPr/>
          </p:nvSpPr>
          <p:spPr>
            <a:xfrm>
              <a:off x="5943600" y="9525"/>
              <a:ext cx="73025"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 name="Shape 51"/>
            <p:cNvSpPr txBox="1"/>
            <p:nvPr/>
          </p:nvSpPr>
          <p:spPr>
            <a:xfrm>
              <a:off x="60960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 name="Shape 52"/>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 name="Shape 53"/>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 name="Shape 54"/>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 name="Shape 55"/>
            <p:cNvSpPr txBox="1"/>
            <p:nvPr/>
          </p:nvSpPr>
          <p:spPr>
            <a:xfrm>
              <a:off x="6707186"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 name="Shape 56"/>
            <p:cNvSpPr txBox="1"/>
            <p:nvPr/>
          </p:nvSpPr>
          <p:spPr>
            <a:xfrm>
              <a:off x="6858000" y="9525"/>
              <a:ext cx="73025"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 name="Shape 57"/>
            <p:cNvSpPr txBox="1"/>
            <p:nvPr/>
          </p:nvSpPr>
          <p:spPr>
            <a:xfrm>
              <a:off x="70104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 name="Shape 58"/>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 name="Shape 59"/>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 name="Shape 60"/>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 name="Shape 61"/>
            <p:cNvSpPr txBox="1"/>
            <p:nvPr/>
          </p:nvSpPr>
          <p:spPr>
            <a:xfrm>
              <a:off x="7621586"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 name="Shape 62"/>
            <p:cNvSpPr txBox="1"/>
            <p:nvPr/>
          </p:nvSpPr>
          <p:spPr>
            <a:xfrm>
              <a:off x="7772400" y="9525"/>
              <a:ext cx="73025"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 name="Shape 63"/>
            <p:cNvSpPr txBox="1"/>
            <p:nvPr/>
          </p:nvSpPr>
          <p:spPr>
            <a:xfrm>
              <a:off x="79248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 name="Shape 64"/>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 name="Shape 65"/>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 name="Shape 66"/>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 name="Shape 67"/>
            <p:cNvSpPr txBox="1"/>
            <p:nvPr/>
          </p:nvSpPr>
          <p:spPr>
            <a:xfrm>
              <a:off x="8534400" y="9525"/>
              <a:ext cx="71436"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 name="Shape 68"/>
            <p:cNvSpPr txBox="1"/>
            <p:nvPr/>
          </p:nvSpPr>
          <p:spPr>
            <a:xfrm>
              <a:off x="8686800" y="9525"/>
              <a:ext cx="73025"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 name="Shape 69"/>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 name="Shape 70"/>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 name="Shape 71"/>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 name="Shape 72"/>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 name="Shape 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4" name="Shape 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5" name="Shape 7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6" name="Shape 7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x="0" y="0"/>
          <a:ext cx="0" cy="0"/>
          <a:chOff x="0" y="0"/>
          <a:chExt cx="0" cy="0"/>
        </a:xfrm>
      </p:grpSpPr>
      <p:grpSp>
        <p:nvGrpSpPr>
          <p:cNvPr id="131" name="Shape 131"/>
          <p:cNvGrpSpPr/>
          <p:nvPr/>
        </p:nvGrpSpPr>
        <p:grpSpPr>
          <a:xfrm>
            <a:off x="-3175" y="0"/>
            <a:ext cx="9147175" cy="6867525"/>
            <a:chOff x="-3175" y="0"/>
            <a:chExt cx="9147175" cy="6867525"/>
          </a:xfrm>
        </p:grpSpPr>
        <p:grpSp>
          <p:nvGrpSpPr>
            <p:cNvPr id="132" name="Shape 132"/>
            <p:cNvGrpSpPr/>
            <p:nvPr/>
          </p:nvGrpSpPr>
          <p:grpSpPr>
            <a:xfrm>
              <a:off x="-3175" y="0"/>
              <a:ext cx="9067799" cy="6867525"/>
              <a:chOff x="-3175" y="0"/>
              <a:chExt cx="9067799" cy="6867525"/>
            </a:xfrm>
          </p:grpSpPr>
          <p:sp>
            <p:nvSpPr>
              <p:cNvPr id="133" name="Shape 13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4" name="Shape 13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5" name="Shape 13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6" name="Shape 13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7" name="Shape 13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8" name="Shape 13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9" name="Shape 13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0" name="Shape 14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1" name="Shape 14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2" name="Shape 14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3" name="Shape 14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4" name="Shape 14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5" name="Shape 14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6" name="Shape 14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7" name="Shape 14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8" name="Shape 14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9" name="Shape 14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0" name="Shape 15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1" name="Shape 15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2" name="Shape 15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3" name="Shape 15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4" name="Shape 15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5" name="Shape 15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6" name="Shape 15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7" name="Shape 15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8" name="Shape 15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9" name="Shape 15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0" name="Shape 16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1" name="Shape 16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2" name="Shape 16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3" name="Shape 16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4" name="Shape 16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5" name="Shape 16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6" name="Shape 16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7" name="Shape 16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8" name="Shape 16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9" name="Shape 16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0" name="Shape 17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1" name="Shape 17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2" name="Shape 17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3" name="Shape 17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4" name="Shape 17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5" name="Shape 17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6" name="Shape 17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7" name="Shape 17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8" name="Shape 17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9" name="Shape 17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0" name="Shape 18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1" name="Shape 18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2" name="Shape 18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3" name="Shape 18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4" name="Shape 18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5" name="Shape 18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Shape 18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7" name="Shape 18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8" name="Shape 18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9" name="Shape 18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0" name="Shape 19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1" name="Shape 19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2" name="Shape 19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3" name="Shape 19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4" name="Shape 19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5" name="Shape 19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6" name="Shape 19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97" name="Shape 19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198" name="Shape 19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9" name="Shape 19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0" name="Shape 20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 Id="rId3" Type="http://schemas.openxmlformats.org/officeDocument/2006/relationships/image" Target="../media/image0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 Id="rId3" Type="http://schemas.openxmlformats.org/officeDocument/2006/relationships/image" Target="../media/image0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x="0" y="0"/>
          <a:ext cx="0" cy="0"/>
          <a:chOff x="0" y="0"/>
          <a:chExt cx="0" cy="0"/>
        </a:xfrm>
      </p:grpSpPr>
      <p:sp>
        <p:nvSpPr>
          <p:cNvPr id="212" name="Shape 21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Chapter 1</a:t>
            </a:r>
          </a:p>
        </p:txBody>
      </p:sp>
      <p:sp>
        <p:nvSpPr>
          <p:cNvPr id="213" name="Shape 21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400" u="none" cap="none" strike="noStrike">
                <a:solidFill>
                  <a:schemeClr val="folHlink"/>
                </a:solidFill>
                <a:latin typeface="Helvetica Neue"/>
                <a:ea typeface="Helvetica Neue"/>
                <a:cs typeface="Helvetica Neue"/>
                <a:sym typeface="Helvetica Neue"/>
              </a:rPr>
              <a:t>The Nature of Software</a:t>
            </a:r>
          </a:p>
        </p:txBody>
      </p:sp>
      <p:sp>
        <p:nvSpPr>
          <p:cNvPr id="214" name="Shape 21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15" name="Shape 21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16" name="Shape 216"/>
          <p:cNvSpPr txBox="1"/>
          <p:nvPr/>
        </p:nvSpPr>
        <p:spPr>
          <a:xfrm>
            <a:off x="2133600" y="2438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1800" u="none" cap="none" strike="noStrike">
                <a:solidFill>
                  <a:schemeClr val="dk2"/>
                </a:solidFill>
                <a:latin typeface="Helvetica Neue"/>
                <a:ea typeface="Helvetica Neue"/>
                <a:cs typeface="Helvetica Neue"/>
                <a:sym typeface="Helvetica Neue"/>
              </a:rPr>
              <a:t>Slide Set to accompany</a:t>
            </a:r>
            <a:br>
              <a:rPr b="0" i="1" lang="en-US" sz="3200" u="none" cap="none" strike="noStrike">
                <a:solidFill>
                  <a:schemeClr val="dk2"/>
                </a:solidFill>
                <a:latin typeface="Helvetica Neue"/>
                <a:ea typeface="Helvetica Neue"/>
                <a:cs typeface="Helvetica Neue"/>
                <a:sym typeface="Helvetica Neue"/>
              </a:rPr>
            </a:br>
            <a:r>
              <a:rPr b="0" i="1" lang="en-US" sz="2000" u="none" cap="none" strike="noStrike">
                <a:solidFill>
                  <a:schemeClr val="dk2"/>
                </a:solidFill>
                <a:latin typeface="Helvetica Neue"/>
                <a:ea typeface="Helvetica Neue"/>
                <a:cs typeface="Helvetica Neue"/>
                <a:sym typeface="Helvetica Neue"/>
              </a:rPr>
              <a:t>Software Engineering: A Practitioner’s Approach, 8/e</a:t>
            </a:r>
            <a:r>
              <a:rPr b="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Slides copyright © 1996, 2001, 2005, 2009, 2014</a:t>
            </a:r>
            <a:r>
              <a:rPr b="0" i="0" lang="en-US" sz="1800" u="none" cap="none" strike="noStrike">
                <a:solidFill>
                  <a:schemeClr val="dk1"/>
                </a:solidFill>
                <a:latin typeface="Arial"/>
                <a:ea typeface="Arial"/>
                <a:cs typeface="Arial"/>
                <a:sym typeface="Arial"/>
              </a:rPr>
              <a:t> </a:t>
            </a:r>
            <a:r>
              <a:rPr b="1"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i="1" lang="en-US" sz="1200" u="none" cap="none" strike="noStrike">
                <a:solidFill>
                  <a:schemeClr val="dk1"/>
                </a:solidFill>
                <a:latin typeface="Arial"/>
                <a:ea typeface="Arial"/>
                <a:cs typeface="Arial"/>
                <a:sym typeface="Arial"/>
              </a:rPr>
              <a:t>Software Engineering: A Practitioner's Approach, 8/e. </a:t>
            </a:r>
            <a:r>
              <a:rPr b="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1" name="Shape 221"/>
        <p:cNvGrpSpPr/>
        <p:nvPr/>
      </p:nvGrpSpPr>
      <p:grpSpPr>
        <a:xfrm>
          <a:off x="0" y="0"/>
          <a:ext cx="0" cy="0"/>
          <a:chOff x="0" y="0"/>
          <a:chExt cx="0" cy="0"/>
        </a:xfrm>
      </p:grpSpPr>
      <p:sp>
        <p:nvSpPr>
          <p:cNvPr id="222" name="Shape 22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23" name="Shape 22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4" name="Shape 224"/>
          <p:cNvSpPr txBox="1"/>
          <p:nvPr>
            <p:ph type="title"/>
          </p:nvPr>
        </p:nvSpPr>
        <p:spPr>
          <a:xfrm>
            <a:off x="1295400" y="990600"/>
            <a:ext cx="4249737"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What is Software?</a:t>
            </a:r>
          </a:p>
        </p:txBody>
      </p:sp>
      <p:sp>
        <p:nvSpPr>
          <p:cNvPr id="225" name="Shape 225"/>
          <p:cNvSpPr txBox="1"/>
          <p:nvPr/>
        </p:nvSpPr>
        <p:spPr>
          <a:xfrm>
            <a:off x="2216150" y="2797175"/>
            <a:ext cx="180975" cy="78263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2400" u="none" cap="none" strike="noStrike">
              <a:solidFill>
                <a:schemeClr val="dk1"/>
              </a:solidFill>
              <a:latin typeface="Quattrocento"/>
              <a:ea typeface="Quattrocento"/>
              <a:cs typeface="Quattrocento"/>
              <a:sym typeface="Quattrocento"/>
            </a:endParaRPr>
          </a:p>
          <a:p>
            <a:pPr indent="0" lvl="0" marL="0" marR="0" rtl="0" algn="l">
              <a:lnSpc>
                <a:spcPct val="100000"/>
              </a:lnSpc>
              <a:spcBef>
                <a:spcPts val="0"/>
              </a:spcBef>
              <a:spcAft>
                <a:spcPts val="0"/>
              </a:spcAft>
              <a:buNone/>
            </a:pPr>
            <a:r>
              <a:t/>
            </a:r>
            <a:endParaRPr b="1" i="0" sz="2400" u="none" cap="none" strike="noStrike">
              <a:solidFill>
                <a:schemeClr val="dk1"/>
              </a:solidFill>
              <a:latin typeface="Quattrocento"/>
              <a:ea typeface="Quattrocento"/>
              <a:cs typeface="Quattrocento"/>
              <a:sym typeface="Quattrocento"/>
            </a:endParaRPr>
          </a:p>
        </p:txBody>
      </p:sp>
      <p:sp>
        <p:nvSpPr>
          <p:cNvPr id="226" name="Shape 226"/>
          <p:cNvSpPr txBox="1"/>
          <p:nvPr/>
        </p:nvSpPr>
        <p:spPr>
          <a:xfrm>
            <a:off x="2216150" y="3511550"/>
            <a:ext cx="180975" cy="78263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2400" u="none" cap="none" strike="noStrike">
              <a:solidFill>
                <a:schemeClr val="dk1"/>
              </a:solidFill>
              <a:latin typeface="Quattrocento"/>
              <a:ea typeface="Quattrocento"/>
              <a:cs typeface="Quattrocento"/>
              <a:sym typeface="Quattrocento"/>
            </a:endParaRPr>
          </a:p>
          <a:p>
            <a:pPr indent="0" lvl="0" marL="0" marR="0" rtl="0" algn="l">
              <a:lnSpc>
                <a:spcPct val="100000"/>
              </a:lnSpc>
              <a:spcBef>
                <a:spcPts val="0"/>
              </a:spcBef>
              <a:spcAft>
                <a:spcPts val="0"/>
              </a:spcAft>
              <a:buNone/>
            </a:pPr>
            <a:r>
              <a:t/>
            </a:r>
            <a:endParaRPr b="1" i="0" sz="2400" u="none" cap="none" strike="noStrike">
              <a:solidFill>
                <a:schemeClr val="dk1"/>
              </a:solidFill>
              <a:latin typeface="Quattrocento"/>
              <a:ea typeface="Quattrocento"/>
              <a:cs typeface="Quattrocento"/>
              <a:sym typeface="Quattrocento"/>
            </a:endParaRPr>
          </a:p>
        </p:txBody>
      </p:sp>
      <p:sp>
        <p:nvSpPr>
          <p:cNvPr id="227" name="Shape 227"/>
          <p:cNvSpPr txBox="1"/>
          <p:nvPr/>
        </p:nvSpPr>
        <p:spPr>
          <a:xfrm>
            <a:off x="2216150" y="4225925"/>
            <a:ext cx="180975" cy="78263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2400" u="none" cap="none" strike="noStrike">
              <a:solidFill>
                <a:schemeClr val="dk1"/>
              </a:solidFill>
              <a:latin typeface="Quattrocento"/>
              <a:ea typeface="Quattrocento"/>
              <a:cs typeface="Quattrocento"/>
              <a:sym typeface="Quattrocento"/>
            </a:endParaRPr>
          </a:p>
          <a:p>
            <a:pPr indent="0" lvl="0" marL="0" marR="0" rtl="0" algn="l">
              <a:lnSpc>
                <a:spcPct val="100000"/>
              </a:lnSpc>
              <a:spcBef>
                <a:spcPts val="0"/>
              </a:spcBef>
              <a:spcAft>
                <a:spcPts val="0"/>
              </a:spcAft>
              <a:buNone/>
            </a:pPr>
            <a:r>
              <a:t/>
            </a:r>
            <a:endParaRPr b="1" i="0" sz="2400" u="none" cap="none" strike="noStrike">
              <a:solidFill>
                <a:schemeClr val="dk1"/>
              </a:solidFill>
              <a:latin typeface="Quattrocento"/>
              <a:ea typeface="Quattrocento"/>
              <a:cs typeface="Quattrocento"/>
              <a:sym typeface="Quattrocento"/>
            </a:endParaRPr>
          </a:p>
        </p:txBody>
      </p:sp>
      <p:sp>
        <p:nvSpPr>
          <p:cNvPr id="228" name="Shape 228"/>
          <p:cNvSpPr txBox="1"/>
          <p:nvPr/>
        </p:nvSpPr>
        <p:spPr>
          <a:xfrm>
            <a:off x="2216150" y="4940300"/>
            <a:ext cx="180975" cy="78263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2400" u="none" cap="none" strike="noStrike">
              <a:solidFill>
                <a:schemeClr val="dk1"/>
              </a:solidFill>
              <a:latin typeface="Quattrocento"/>
              <a:ea typeface="Quattrocento"/>
              <a:cs typeface="Quattrocento"/>
              <a:sym typeface="Quattrocento"/>
            </a:endParaRPr>
          </a:p>
          <a:p>
            <a:pPr indent="0" lvl="0" marL="0" marR="0" rtl="0" algn="l">
              <a:lnSpc>
                <a:spcPct val="100000"/>
              </a:lnSpc>
              <a:spcBef>
                <a:spcPts val="0"/>
              </a:spcBef>
              <a:spcAft>
                <a:spcPts val="0"/>
              </a:spcAft>
              <a:buNone/>
            </a:pPr>
            <a:r>
              <a:t/>
            </a:r>
            <a:endParaRPr b="1" i="0" sz="2400" u="none" cap="none" strike="noStrike">
              <a:solidFill>
                <a:schemeClr val="dk1"/>
              </a:solidFill>
              <a:latin typeface="Quattrocento"/>
              <a:ea typeface="Quattrocento"/>
              <a:cs typeface="Quattrocento"/>
              <a:sym typeface="Quattrocento"/>
            </a:endParaRPr>
          </a:p>
        </p:txBody>
      </p:sp>
      <p:sp>
        <p:nvSpPr>
          <p:cNvPr id="229" name="Shape 229"/>
          <p:cNvSpPr txBox="1"/>
          <p:nvPr/>
        </p:nvSpPr>
        <p:spPr>
          <a:xfrm>
            <a:off x="1828800" y="2133600"/>
            <a:ext cx="6476999" cy="22828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Quattrocento"/>
              <a:buNone/>
            </a:pPr>
            <a:r>
              <a:rPr b="0" i="1" lang="en-US" sz="2400" u="none" cap="none" strike="noStrike">
                <a:solidFill>
                  <a:schemeClr val="dk1"/>
                </a:solidFill>
                <a:latin typeface="Quattrocento"/>
                <a:ea typeface="Quattrocento"/>
                <a:cs typeface="Quattrocento"/>
                <a:sym typeface="Quattrocento"/>
              </a:rPr>
              <a:t>Software is: (1) </a:t>
            </a:r>
            <a:r>
              <a:rPr b="0" i="1" lang="en-US" sz="2400" u="none" cap="none" strike="noStrike">
                <a:solidFill>
                  <a:schemeClr val="folHlink"/>
                </a:solidFill>
                <a:latin typeface="Quattrocento"/>
                <a:ea typeface="Quattrocento"/>
                <a:cs typeface="Quattrocento"/>
                <a:sym typeface="Quattrocento"/>
              </a:rPr>
              <a:t>instructions</a:t>
            </a:r>
            <a:r>
              <a:rPr b="0" i="1" lang="en-US" sz="2400" u="none" cap="none" strike="noStrike">
                <a:solidFill>
                  <a:schemeClr val="dk1"/>
                </a:solidFill>
                <a:latin typeface="Quattrocento"/>
                <a:ea typeface="Quattrocento"/>
                <a:cs typeface="Quattrocento"/>
                <a:sym typeface="Quattrocento"/>
              </a:rPr>
              <a:t> (computer programs) that when executed provide desired features, function, and performance;  (2) </a:t>
            </a:r>
            <a:r>
              <a:rPr b="0" i="1" lang="en-US" sz="2400" u="none" cap="none" strike="noStrike">
                <a:solidFill>
                  <a:schemeClr val="folHlink"/>
                </a:solidFill>
                <a:latin typeface="Quattrocento"/>
                <a:ea typeface="Quattrocento"/>
                <a:cs typeface="Quattrocento"/>
                <a:sym typeface="Quattrocento"/>
              </a:rPr>
              <a:t>data structures</a:t>
            </a:r>
            <a:r>
              <a:rPr b="0" i="1" lang="en-US" sz="2400" u="none" cap="none" strike="noStrike">
                <a:solidFill>
                  <a:schemeClr val="dk1"/>
                </a:solidFill>
                <a:latin typeface="Quattrocento"/>
                <a:ea typeface="Quattrocento"/>
                <a:cs typeface="Quattrocento"/>
                <a:sym typeface="Quattrocento"/>
              </a:rPr>
              <a:t> that enable the programs to adequately manipulate information and (3) </a:t>
            </a:r>
            <a:r>
              <a:rPr b="0" i="1" lang="en-US" sz="2400" u="none" cap="none" strike="noStrike">
                <a:solidFill>
                  <a:schemeClr val="folHlink"/>
                </a:solidFill>
                <a:latin typeface="Quattrocento"/>
                <a:ea typeface="Quattrocento"/>
                <a:cs typeface="Quattrocento"/>
                <a:sym typeface="Quattrocento"/>
              </a:rPr>
              <a:t>documentation</a:t>
            </a:r>
            <a:r>
              <a:rPr b="0" i="1" lang="en-US" sz="2400" u="none" cap="none" strike="noStrike">
                <a:solidFill>
                  <a:schemeClr val="dk1"/>
                </a:solidFill>
                <a:latin typeface="Quattrocento"/>
                <a:ea typeface="Quattrocento"/>
                <a:cs typeface="Quattrocento"/>
                <a:sym typeface="Quattrocento"/>
              </a:rPr>
              <a:t> that describes the operation and use of the programs.</a:t>
            </a:r>
            <a:r>
              <a:rPr b="0" i="0" lang="en-US" sz="2400" u="none" cap="none" strike="noStrike">
                <a:solidFill>
                  <a:schemeClr val="dk1"/>
                </a:solidFill>
                <a:latin typeface="Quattrocento"/>
                <a:ea typeface="Quattrocento"/>
                <a:cs typeface="Quattrocento"/>
                <a:sym typeface="Quattrocento"/>
              </a:rPr>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2" name="Shape 302"/>
        <p:cNvGrpSpPr/>
        <p:nvPr/>
      </p:nvGrpSpPr>
      <p:grpSpPr>
        <a:xfrm>
          <a:off x="0" y="0"/>
          <a:ext cx="0" cy="0"/>
          <a:chOff x="0" y="0"/>
          <a:chExt cx="0" cy="0"/>
        </a:xfrm>
      </p:grpSpPr>
      <p:sp>
        <p:nvSpPr>
          <p:cNvPr id="303" name="Shape 30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04" name="Shape 30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05" name="Shape 305"/>
          <p:cNvSpPr txBox="1"/>
          <p:nvPr>
            <p:ph type="title"/>
          </p:nvPr>
        </p:nvSpPr>
        <p:spPr>
          <a:xfrm>
            <a:off x="1219200" y="990600"/>
            <a:ext cx="75438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Product Line Software</a:t>
            </a:r>
          </a:p>
        </p:txBody>
      </p:sp>
      <p:sp>
        <p:nvSpPr>
          <p:cNvPr id="306" name="Shape 306"/>
          <p:cNvSpPr txBox="1"/>
          <p:nvPr>
            <p:ph idx="1" type="body"/>
          </p:nvPr>
        </p:nvSpPr>
        <p:spPr>
          <a:xfrm>
            <a:off x="1676400" y="1828800"/>
            <a:ext cx="7239000"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1" lang="en-US" sz="1800" u="none" cap="none" strike="noStrike">
                <a:solidFill>
                  <a:schemeClr val="folHlink"/>
                </a:solidFill>
                <a:latin typeface="Arial"/>
                <a:ea typeface="Arial"/>
                <a:cs typeface="Arial"/>
                <a:sym typeface="Arial"/>
              </a:rPr>
              <a:t>Product line software</a:t>
            </a:r>
            <a:r>
              <a:rPr b="1" i="1" lang="en-US" sz="1800" u="none" cap="none" strike="noStrike">
                <a:solidFill>
                  <a:schemeClr val="folHlink"/>
                </a:solidFill>
                <a:latin typeface="Arial"/>
                <a:ea typeface="Arial"/>
                <a:cs typeface="Arial"/>
                <a:sym typeface="Arial"/>
              </a:rPr>
              <a:t> </a:t>
            </a:r>
            <a:r>
              <a:rPr b="0" i="0" lang="en-US" sz="1800" u="none" cap="none" strike="noStrike">
                <a:solidFill>
                  <a:schemeClr val="dk1"/>
                </a:solidFill>
                <a:latin typeface="Helvetica Neue"/>
                <a:ea typeface="Helvetica Neue"/>
                <a:cs typeface="Helvetica Neue"/>
                <a:sym typeface="Helvetica Neue"/>
              </a:rPr>
              <a:t>is a set of software-intensive systems that share a common set of features and satisfy the needs of a particular market</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These software products are developed using the same application and data architectures using a common core of reusable software components</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Arial"/>
                <a:ea typeface="Arial"/>
                <a:cs typeface="Arial"/>
                <a:sym typeface="Arial"/>
              </a:rPr>
              <a:t>A software product line shares a set of assets that include </a:t>
            </a:r>
            <a:r>
              <a:rPr b="0" i="1" lang="en-US" sz="1800" u="none" cap="none" strike="noStrike">
                <a:solidFill>
                  <a:srgbClr val="C00000"/>
                </a:solidFill>
                <a:latin typeface="Arial"/>
                <a:ea typeface="Arial"/>
                <a:cs typeface="Arial"/>
                <a:sym typeface="Arial"/>
              </a:rPr>
              <a:t>requirements, architecture, design patterns, reusable components, test cases, </a:t>
            </a:r>
            <a:r>
              <a:rPr b="0" i="0" lang="en-US" sz="1800" u="none" cap="none" strike="noStrike">
                <a:solidFill>
                  <a:schemeClr val="dk1"/>
                </a:solidFill>
                <a:latin typeface="Arial"/>
                <a:ea typeface="Arial"/>
                <a:cs typeface="Arial"/>
                <a:sym typeface="Arial"/>
              </a:rPr>
              <a:t>and other work products</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Arial"/>
                <a:ea typeface="Arial"/>
                <a:cs typeface="Arial"/>
                <a:sym typeface="Arial"/>
              </a:rPr>
              <a:t>A software product line allow in the development of many products that are engineered by capitalizing on the commonality among all products with in the product lin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0" name="Shape 310"/>
        <p:cNvGrpSpPr/>
        <p:nvPr/>
      </p:nvGrpSpPr>
      <p:grpSpPr>
        <a:xfrm>
          <a:off x="0" y="0"/>
          <a:ext cx="0" cy="0"/>
          <a:chOff x="0" y="0"/>
          <a:chExt cx="0" cy="0"/>
        </a:xfrm>
      </p:grpSpPr>
      <p:sp>
        <p:nvSpPr>
          <p:cNvPr id="311" name="Shape 31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12" name="Shape 3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3" name="Shape 313"/>
          <p:cNvSpPr txBox="1"/>
          <p:nvPr>
            <p:ph type="title"/>
          </p:nvPr>
        </p:nvSpPr>
        <p:spPr>
          <a:xfrm>
            <a:off x="1219200" y="990600"/>
            <a:ext cx="75438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Characteristics of WebApps - II</a:t>
            </a:r>
          </a:p>
        </p:txBody>
      </p:sp>
      <p:sp>
        <p:nvSpPr>
          <p:cNvPr id="314" name="Shape 314"/>
          <p:cNvSpPr txBox="1"/>
          <p:nvPr>
            <p:ph idx="1" type="body"/>
          </p:nvPr>
        </p:nvSpPr>
        <p:spPr>
          <a:xfrm>
            <a:off x="1676400" y="1828800"/>
            <a:ext cx="7239000"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1" i="0" lang="en-US" sz="1800" u="none" cap="none" strike="noStrike">
                <a:solidFill>
                  <a:schemeClr val="folHlink"/>
                </a:solidFill>
                <a:latin typeface="Arial"/>
                <a:ea typeface="Arial"/>
                <a:cs typeface="Arial"/>
                <a:sym typeface="Arial"/>
              </a:rPr>
              <a:t>Data driven. </a:t>
            </a:r>
            <a:r>
              <a:rPr b="1" i="0" lang="en-US" sz="1800" u="none" cap="none" strike="noStrike">
                <a:solidFill>
                  <a:schemeClr val="dk1"/>
                </a:solidFill>
                <a:latin typeface="Arial"/>
                <a:ea typeface="Arial"/>
                <a:cs typeface="Arial"/>
                <a:sym typeface="Arial"/>
              </a:rPr>
              <a:t> </a:t>
            </a:r>
            <a:r>
              <a:rPr b="0" i="0" lang="en-US" sz="1800" u="none" cap="none" strike="noStrike">
                <a:solidFill>
                  <a:schemeClr val="dk1"/>
                </a:solidFill>
                <a:latin typeface="Arial"/>
                <a:ea typeface="Arial"/>
                <a:cs typeface="Arial"/>
                <a:sym typeface="Arial"/>
              </a:rPr>
              <a:t>The primary function of many WebApps is to use hypermedia to present text, graphics, audio, and video content to the end-user. </a:t>
            </a:r>
          </a:p>
          <a:p>
            <a:pPr indent="-342900" lvl="0" marL="342900" marR="0" rtl="0" algn="l">
              <a:lnSpc>
                <a:spcPct val="90000"/>
              </a:lnSpc>
              <a:spcBef>
                <a:spcPts val="360"/>
              </a:spcBef>
              <a:spcAft>
                <a:spcPts val="0"/>
              </a:spcAft>
              <a:buClr>
                <a:schemeClr val="folHlink"/>
              </a:buClr>
              <a:buSzPct val="75000"/>
              <a:buFont typeface="Noto Symbol"/>
              <a:buChar char="■"/>
            </a:pPr>
            <a:r>
              <a:rPr b="1" i="0" lang="en-US" sz="1800" u="none" cap="none" strike="noStrike">
                <a:solidFill>
                  <a:schemeClr val="folHlink"/>
                </a:solidFill>
                <a:latin typeface="Arial"/>
                <a:ea typeface="Arial"/>
                <a:cs typeface="Arial"/>
                <a:sym typeface="Arial"/>
              </a:rPr>
              <a:t>Content sensitive. </a:t>
            </a:r>
            <a:r>
              <a:rPr b="1" i="0" lang="en-US" sz="1800" u="none" cap="none" strike="noStrike">
                <a:solidFill>
                  <a:schemeClr val="dk1"/>
                </a:solidFill>
                <a:latin typeface="Arial"/>
                <a:ea typeface="Arial"/>
                <a:cs typeface="Arial"/>
                <a:sym typeface="Arial"/>
              </a:rPr>
              <a:t> </a:t>
            </a:r>
            <a:r>
              <a:rPr b="0" i="0" lang="en-US" sz="1800" u="none" cap="none" strike="noStrike">
                <a:solidFill>
                  <a:schemeClr val="dk1"/>
                </a:solidFill>
                <a:latin typeface="Arial"/>
                <a:ea typeface="Arial"/>
                <a:cs typeface="Arial"/>
                <a:sym typeface="Arial"/>
              </a:rPr>
              <a:t>The quality and aesthetic nature of content remains an important determinant of the quality of a WebApp.</a:t>
            </a:r>
          </a:p>
          <a:p>
            <a:pPr indent="-342900" lvl="0" marL="342900" marR="0" rtl="0" algn="l">
              <a:lnSpc>
                <a:spcPct val="90000"/>
              </a:lnSpc>
              <a:spcBef>
                <a:spcPts val="360"/>
              </a:spcBef>
              <a:spcAft>
                <a:spcPts val="0"/>
              </a:spcAft>
              <a:buClr>
                <a:schemeClr val="folHlink"/>
              </a:buClr>
              <a:buSzPct val="75000"/>
              <a:buFont typeface="Noto Symbol"/>
              <a:buChar char="■"/>
            </a:pPr>
            <a:r>
              <a:rPr b="1" i="0" lang="en-US" sz="1800" u="none" cap="none" strike="noStrike">
                <a:solidFill>
                  <a:schemeClr val="folHlink"/>
                </a:solidFill>
                <a:latin typeface="Arial"/>
                <a:ea typeface="Arial"/>
                <a:cs typeface="Arial"/>
                <a:sym typeface="Arial"/>
              </a:rPr>
              <a:t>Continuous evolution.</a:t>
            </a:r>
            <a:r>
              <a:rPr b="0" i="0" lang="en-US" sz="1800" u="none" cap="none" strike="noStrike">
                <a:solidFill>
                  <a:schemeClr val="dk1"/>
                </a:solidFill>
                <a:latin typeface="Arial"/>
                <a:ea typeface="Arial"/>
                <a:cs typeface="Arial"/>
                <a:sym typeface="Arial"/>
              </a:rPr>
              <a:t> Unlike conventional application software that evolves over a series of planned, chronologically-spaced releases, Web applications evolve continuously. </a:t>
            </a:r>
          </a:p>
          <a:p>
            <a:pPr indent="-342900" lvl="0" marL="342900" marR="0" rtl="0" algn="l">
              <a:lnSpc>
                <a:spcPct val="90000"/>
              </a:lnSpc>
              <a:spcBef>
                <a:spcPts val="360"/>
              </a:spcBef>
              <a:spcAft>
                <a:spcPts val="0"/>
              </a:spcAft>
              <a:buClr>
                <a:schemeClr val="folHlink"/>
              </a:buClr>
              <a:buSzPct val="75000"/>
              <a:buFont typeface="Noto Symbol"/>
              <a:buChar char="■"/>
            </a:pPr>
            <a:r>
              <a:rPr b="1" i="0" lang="en-US" sz="1800" u="none" cap="none" strike="noStrike">
                <a:solidFill>
                  <a:schemeClr val="folHlink"/>
                </a:solidFill>
                <a:latin typeface="Arial"/>
                <a:ea typeface="Arial"/>
                <a:cs typeface="Arial"/>
                <a:sym typeface="Arial"/>
              </a:rPr>
              <a:t>Immediacy.</a:t>
            </a:r>
            <a:r>
              <a:rPr b="0" i="0" lang="en-US" sz="1800" u="none" cap="none" strike="noStrike">
                <a:solidFill>
                  <a:schemeClr val="folHlink"/>
                </a:solidFill>
                <a:latin typeface="Arial"/>
                <a:ea typeface="Arial"/>
                <a:cs typeface="Arial"/>
                <a:sym typeface="Arial"/>
              </a:rPr>
              <a:t> </a:t>
            </a:r>
            <a:r>
              <a:rPr b="0" i="0" lang="en-US" sz="1800" u="none" cap="none" strike="noStrike">
                <a:solidFill>
                  <a:schemeClr val="dk1"/>
                </a:solidFill>
                <a:latin typeface="Arial"/>
                <a:ea typeface="Arial"/>
                <a:cs typeface="Arial"/>
                <a:sym typeface="Arial"/>
              </a:rPr>
              <a:t>Although </a:t>
            </a:r>
            <a:r>
              <a:rPr b="0" i="1" lang="en-US" sz="1800" u="none" cap="none" strike="noStrike">
                <a:solidFill>
                  <a:schemeClr val="dk1"/>
                </a:solidFill>
                <a:latin typeface="Arial"/>
                <a:ea typeface="Arial"/>
                <a:cs typeface="Arial"/>
                <a:sym typeface="Arial"/>
              </a:rPr>
              <a:t>immediacy</a:t>
            </a:r>
            <a:r>
              <a:rPr b="0" i="0" lang="en-US" sz="1800" u="none" cap="none" strike="noStrike">
                <a:solidFill>
                  <a:schemeClr val="dk1"/>
                </a:solidFill>
                <a:latin typeface="Arial"/>
                <a:ea typeface="Arial"/>
                <a:cs typeface="Arial"/>
                <a:sym typeface="Arial"/>
              </a:rPr>
              <a:t>—the compelling need to get software to market quickly—is a characteristic of many application domains, WebApps often exhibit a time to market that can be a matter of a few days or weeks.</a:t>
            </a:r>
          </a:p>
          <a:p>
            <a:pPr indent="-342900" lvl="0" marL="342900" marR="0" rtl="0" algn="l">
              <a:lnSpc>
                <a:spcPct val="90000"/>
              </a:lnSpc>
              <a:spcBef>
                <a:spcPts val="360"/>
              </a:spcBef>
              <a:spcAft>
                <a:spcPts val="0"/>
              </a:spcAft>
              <a:buClr>
                <a:schemeClr val="folHlink"/>
              </a:buClr>
              <a:buSzPct val="75000"/>
              <a:buFont typeface="Noto Symbol"/>
              <a:buChar char="■"/>
            </a:pPr>
            <a:r>
              <a:rPr b="1" i="0" lang="en-US" sz="1800" u="none" cap="none" strike="noStrike">
                <a:solidFill>
                  <a:schemeClr val="folHlink"/>
                </a:solidFill>
                <a:latin typeface="Arial"/>
                <a:ea typeface="Arial"/>
                <a:cs typeface="Arial"/>
                <a:sym typeface="Arial"/>
              </a:rPr>
              <a:t>Security.</a:t>
            </a:r>
            <a:r>
              <a:rPr b="1" i="0" lang="en-US" sz="1800" u="none" cap="none" strike="noStrike">
                <a:solidFill>
                  <a:schemeClr val="dk1"/>
                </a:solidFill>
                <a:latin typeface="Arial"/>
                <a:ea typeface="Arial"/>
                <a:cs typeface="Arial"/>
                <a:sym typeface="Arial"/>
              </a:rPr>
              <a:t>  </a:t>
            </a:r>
            <a:r>
              <a:rPr b="0" i="0" lang="en-US" sz="1800" u="none" cap="none" strike="noStrike">
                <a:solidFill>
                  <a:schemeClr val="dk1"/>
                </a:solidFill>
                <a:latin typeface="Arial"/>
                <a:ea typeface="Arial"/>
                <a:cs typeface="Arial"/>
                <a:sym typeface="Arial"/>
              </a:rPr>
              <a:t>Because WebApps are available via network access, it is difficult, if not impossible, to limit the population of end-users who may access the application.</a:t>
            </a:r>
          </a:p>
          <a:p>
            <a:pPr indent="-342900" lvl="0" marL="342900" marR="0" rtl="0" algn="l">
              <a:lnSpc>
                <a:spcPct val="90000"/>
              </a:lnSpc>
              <a:spcBef>
                <a:spcPts val="360"/>
              </a:spcBef>
              <a:spcAft>
                <a:spcPts val="0"/>
              </a:spcAft>
              <a:buClr>
                <a:schemeClr val="folHlink"/>
              </a:buClr>
              <a:buSzPct val="75000"/>
              <a:buFont typeface="Noto Symbol"/>
              <a:buChar char="■"/>
            </a:pPr>
            <a:r>
              <a:rPr b="1" i="0" lang="en-US" sz="1800" u="none" cap="none" strike="noStrike">
                <a:solidFill>
                  <a:schemeClr val="folHlink"/>
                </a:solidFill>
                <a:latin typeface="Arial"/>
                <a:ea typeface="Arial"/>
                <a:cs typeface="Arial"/>
                <a:sym typeface="Arial"/>
              </a:rPr>
              <a:t>Aesthetics.</a:t>
            </a:r>
            <a:r>
              <a:rPr b="1" i="0" lang="en-US" sz="1800" u="none" cap="none" strike="noStrike">
                <a:solidFill>
                  <a:schemeClr val="dk1"/>
                </a:solidFill>
                <a:latin typeface="Arial"/>
                <a:ea typeface="Arial"/>
                <a:cs typeface="Arial"/>
                <a:sym typeface="Arial"/>
              </a:rPr>
              <a:t> </a:t>
            </a:r>
            <a:r>
              <a:rPr b="0" i="0" lang="en-US" sz="1800" u="none" cap="none" strike="noStrike">
                <a:solidFill>
                  <a:schemeClr val="dk1"/>
                </a:solidFill>
                <a:latin typeface="Arial"/>
                <a:ea typeface="Arial"/>
                <a:cs typeface="Arial"/>
                <a:sym typeface="Arial"/>
              </a:rPr>
              <a:t>An undeniable part of the appeal of a WebApp is its look and feel.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x="0" y="0"/>
          <a:ext cx="0" cy="0"/>
          <a:chOff x="0" y="0"/>
          <a:chExt cx="0" cy="0"/>
        </a:xfrm>
      </p:grpSpPr>
      <p:sp>
        <p:nvSpPr>
          <p:cNvPr id="234" name="Shape 23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35" name="Shape 23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6" name="Shape 236"/>
          <p:cNvSpPr txBox="1"/>
          <p:nvPr>
            <p:ph type="title"/>
          </p:nvPr>
        </p:nvSpPr>
        <p:spPr>
          <a:xfrm>
            <a:off x="1295400" y="990600"/>
            <a:ext cx="4572000" cy="7096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What is Software?</a:t>
            </a:r>
          </a:p>
        </p:txBody>
      </p:sp>
      <p:sp>
        <p:nvSpPr>
          <p:cNvPr id="237" name="Shape 23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1" lang="en-US" sz="2400" u="none" cap="none" strike="noStrike">
                <a:solidFill>
                  <a:schemeClr val="dk1"/>
                </a:solidFill>
                <a:latin typeface="Quattrocento"/>
                <a:ea typeface="Quattrocento"/>
                <a:cs typeface="Quattrocento"/>
                <a:sym typeface="Quattrocento"/>
              </a:rPr>
              <a:t>Software is developed or engineered, it is not manufactured in the classical sense.</a:t>
            </a:r>
          </a:p>
          <a:p>
            <a:pPr indent="-342900" lvl="0" marL="342900" marR="0" rtl="0" algn="l">
              <a:lnSpc>
                <a:spcPct val="100000"/>
              </a:lnSpc>
              <a:spcBef>
                <a:spcPts val="480"/>
              </a:spcBef>
              <a:spcAft>
                <a:spcPts val="0"/>
              </a:spcAft>
              <a:buClr>
                <a:schemeClr val="folHlink"/>
              </a:buClr>
              <a:buSzPct val="75000"/>
              <a:buFont typeface="Noto Symbol"/>
              <a:buChar char="■"/>
            </a:pPr>
            <a:r>
              <a:rPr b="1" i="1" lang="en-US" sz="2400" u="none" cap="none" strike="noStrike">
                <a:solidFill>
                  <a:schemeClr val="dk1"/>
                </a:solidFill>
                <a:latin typeface="Quattrocento"/>
                <a:ea typeface="Quattrocento"/>
                <a:cs typeface="Quattrocento"/>
                <a:sym typeface="Quattrocento"/>
              </a:rPr>
              <a:t>Software doesn't "wear out."</a:t>
            </a:r>
            <a:r>
              <a:rPr b="1" i="0" lang="en-US" sz="2400" u="none" cap="none" strike="noStrike">
                <a:solidFill>
                  <a:schemeClr val="dk1"/>
                </a:solidFill>
                <a:latin typeface="Quattrocento"/>
                <a:ea typeface="Quattrocento"/>
                <a:cs typeface="Quattrocento"/>
                <a:sym typeface="Quattrocento"/>
              </a:rPr>
              <a:t> </a:t>
            </a:r>
          </a:p>
          <a:p>
            <a:pPr indent="-342900" lvl="0" marL="342900" marR="0" rtl="0" algn="l">
              <a:lnSpc>
                <a:spcPct val="100000"/>
              </a:lnSpc>
              <a:spcBef>
                <a:spcPts val="480"/>
              </a:spcBef>
              <a:spcAft>
                <a:spcPts val="0"/>
              </a:spcAft>
              <a:buClr>
                <a:schemeClr val="folHlink"/>
              </a:buClr>
              <a:buSzPct val="75000"/>
              <a:buFont typeface="Noto Symbol"/>
              <a:buChar char="■"/>
            </a:pPr>
            <a:r>
              <a:rPr b="1" i="1" lang="en-US" sz="2400" u="none" cap="none" strike="noStrike">
                <a:solidFill>
                  <a:schemeClr val="dk1"/>
                </a:solidFill>
                <a:latin typeface="Quattrocento"/>
                <a:ea typeface="Quattrocento"/>
                <a:cs typeface="Quattrocento"/>
                <a:sym typeface="Quattrocento"/>
              </a:rPr>
              <a:t>Although the industry is moving toward component-based construction, most software continues to be custom-built.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x="0" y="0"/>
          <a:ext cx="0" cy="0"/>
          <a:chOff x="0" y="0"/>
          <a:chExt cx="0" cy="0"/>
        </a:xfrm>
      </p:grpSpPr>
      <p:sp>
        <p:nvSpPr>
          <p:cNvPr id="243" name="Shape 24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44" name="Shape 24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45" name="Shape 245"/>
          <p:cNvSpPr txBox="1"/>
          <p:nvPr/>
        </p:nvSpPr>
        <p:spPr>
          <a:xfrm>
            <a:off x="1371600" y="1885950"/>
            <a:ext cx="6781800" cy="4438650"/>
          </a:xfrm>
          <a:prstGeom prst="rect">
            <a:avLst/>
          </a:prstGeom>
          <a:solidFill>
            <a:srgbClr val="96E3FE"/>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6" name="Shape 246"/>
          <p:cNvSpPr txBox="1"/>
          <p:nvPr>
            <p:ph type="title"/>
          </p:nvPr>
        </p:nvSpPr>
        <p:spPr>
          <a:xfrm>
            <a:off x="1295400" y="1066800"/>
            <a:ext cx="5180011"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Wear vs. Deterioration</a:t>
            </a:r>
          </a:p>
        </p:txBody>
      </p:sp>
      <p:pic>
        <p:nvPicPr>
          <p:cNvPr id="247" name="Shape 247"/>
          <p:cNvPicPr preferRelativeResize="0"/>
          <p:nvPr/>
        </p:nvPicPr>
        <p:blipFill rotWithShape="1">
          <a:blip r:embed="rId3">
            <a:alphaModFix/>
          </a:blip>
          <a:srcRect b="0" l="0" r="0" t="0"/>
          <a:stretch/>
        </p:blipFill>
        <p:spPr>
          <a:xfrm>
            <a:off x="1371600" y="1971675"/>
            <a:ext cx="6600824" cy="4208462"/>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x="0" y="0"/>
          <a:ext cx="0" cy="0"/>
          <a:chOff x="0" y="0"/>
          <a:chExt cx="0" cy="0"/>
        </a:xfrm>
      </p:grpSpPr>
      <p:sp>
        <p:nvSpPr>
          <p:cNvPr id="253" name="Shape 25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54" name="Shape 25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55" name="Shape 255"/>
          <p:cNvSpPr txBox="1"/>
          <p:nvPr>
            <p:ph type="title"/>
          </p:nvPr>
        </p:nvSpPr>
        <p:spPr>
          <a:xfrm>
            <a:off x="1219200" y="990600"/>
            <a:ext cx="5011736"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Software Applications</a:t>
            </a:r>
          </a:p>
        </p:txBody>
      </p:sp>
      <p:sp>
        <p:nvSpPr>
          <p:cNvPr id="256" name="Shape 256"/>
          <p:cNvSpPr txBox="1"/>
          <p:nvPr>
            <p:ph idx="1" type="body"/>
          </p:nvPr>
        </p:nvSpPr>
        <p:spPr>
          <a:xfrm>
            <a:off x="2676525" y="1905000"/>
            <a:ext cx="4235450" cy="3633787"/>
          </a:xfrm>
          <a:prstGeom prst="rect">
            <a:avLst/>
          </a:prstGeom>
          <a:noFill/>
          <a:ln>
            <a:noFill/>
          </a:ln>
        </p:spPr>
        <p:txBody>
          <a:bodyPr anchorCtr="0" anchor="t" bIns="44450" lIns="90475" rIns="90475" tIns="4445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System software</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Application software</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Engineering/Scientific software </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Embedded software </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Product-line software</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Web/Mobile applications)</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AI software (robotics, neural nets, game playing)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1" name="Shape 261"/>
        <p:cNvGrpSpPr/>
        <p:nvPr/>
      </p:nvGrpSpPr>
      <p:grpSpPr>
        <a:xfrm>
          <a:off x="0" y="0"/>
          <a:ext cx="0" cy="0"/>
          <a:chOff x="0" y="0"/>
          <a:chExt cx="0" cy="0"/>
        </a:xfrm>
      </p:grpSpPr>
      <p:sp>
        <p:nvSpPr>
          <p:cNvPr id="262" name="Shape 26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63" name="Shape 26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64" name="Shape 264"/>
          <p:cNvSpPr txBox="1"/>
          <p:nvPr>
            <p:ph type="title"/>
          </p:nvPr>
        </p:nvSpPr>
        <p:spPr>
          <a:xfrm>
            <a:off x="1219200" y="914400"/>
            <a:ext cx="5430837" cy="785811"/>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Legacy Software</a:t>
            </a:r>
          </a:p>
        </p:txBody>
      </p:sp>
      <p:sp>
        <p:nvSpPr>
          <p:cNvPr id="265" name="Shape 265"/>
          <p:cNvSpPr txBox="1"/>
          <p:nvPr>
            <p:ph idx="1" type="body"/>
          </p:nvPr>
        </p:nvSpPr>
        <p:spPr>
          <a:xfrm>
            <a:off x="2025650" y="2667000"/>
            <a:ext cx="6124574" cy="3025774"/>
          </a:xfrm>
          <a:prstGeom prst="rect">
            <a:avLst/>
          </a:prstGeom>
          <a:noFill/>
          <a:ln>
            <a:noFill/>
          </a:ln>
        </p:spPr>
        <p:txBody>
          <a:bodyPr anchorCtr="0" anchor="t" bIns="45700" lIns="91425" rIns="91425" tIns="45700">
            <a:noAutofit/>
          </a:bodyPr>
          <a:lstStyle/>
          <a:p>
            <a:pPr indent="-285750" lvl="1" marL="742950" marR="0" rtl="0" algn="l">
              <a:lnSpc>
                <a:spcPct val="90000"/>
              </a:lnSpc>
              <a:spcBef>
                <a:spcPts val="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software must be </a:t>
            </a:r>
            <a:r>
              <a:rPr b="0" i="0" lang="en-US" sz="2000" u="none" cap="none" strike="noStrike">
                <a:solidFill>
                  <a:schemeClr val="folHlink"/>
                </a:solidFill>
                <a:latin typeface="Helvetica Neue"/>
                <a:ea typeface="Helvetica Neue"/>
                <a:cs typeface="Helvetica Neue"/>
                <a:sym typeface="Helvetica Neue"/>
              </a:rPr>
              <a:t>adapted</a:t>
            </a:r>
            <a:r>
              <a:rPr b="0" i="0" lang="en-US" sz="2000" u="none" cap="none" strike="noStrike">
                <a:solidFill>
                  <a:schemeClr val="dk1"/>
                </a:solidFill>
                <a:latin typeface="Helvetica Neue"/>
                <a:ea typeface="Helvetica Neue"/>
                <a:cs typeface="Helvetica Neue"/>
                <a:sym typeface="Helvetica Neue"/>
              </a:rPr>
              <a:t> to meet the needs of new computing environments or technology.</a:t>
            </a:r>
          </a:p>
          <a:p>
            <a:pPr indent="-285750" lvl="1" marL="742950" marR="0" rtl="0" algn="l">
              <a:lnSpc>
                <a:spcPct val="90000"/>
              </a:lnSpc>
              <a:spcBef>
                <a:spcPts val="2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software must be </a:t>
            </a:r>
            <a:r>
              <a:rPr b="0" i="0" lang="en-US" sz="2000" u="none" cap="none" strike="noStrike">
                <a:solidFill>
                  <a:schemeClr val="folHlink"/>
                </a:solidFill>
                <a:latin typeface="Helvetica Neue"/>
                <a:ea typeface="Helvetica Neue"/>
                <a:cs typeface="Helvetica Neue"/>
                <a:sym typeface="Helvetica Neue"/>
              </a:rPr>
              <a:t>enhanced</a:t>
            </a:r>
            <a:r>
              <a:rPr b="0" i="0" lang="en-US" sz="2000" u="none" cap="none" strike="noStrike">
                <a:solidFill>
                  <a:schemeClr val="dk1"/>
                </a:solidFill>
                <a:latin typeface="Helvetica Neue"/>
                <a:ea typeface="Helvetica Neue"/>
                <a:cs typeface="Helvetica Neue"/>
                <a:sym typeface="Helvetica Neue"/>
              </a:rPr>
              <a:t> to implement new business requirements.</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software must be </a:t>
            </a:r>
            <a:r>
              <a:rPr b="0" i="0" lang="en-US" sz="2000" u="none" cap="none" strike="noStrike">
                <a:solidFill>
                  <a:schemeClr val="folHlink"/>
                </a:solidFill>
                <a:latin typeface="Helvetica Neue"/>
                <a:ea typeface="Helvetica Neue"/>
                <a:cs typeface="Helvetica Neue"/>
                <a:sym typeface="Helvetica Neue"/>
              </a:rPr>
              <a:t>extended to make it interoperable </a:t>
            </a:r>
            <a:r>
              <a:rPr b="0" i="0" lang="en-US" sz="2000" u="none" cap="none" strike="noStrike">
                <a:solidFill>
                  <a:schemeClr val="dk1"/>
                </a:solidFill>
                <a:latin typeface="Helvetica Neue"/>
                <a:ea typeface="Helvetica Neue"/>
                <a:cs typeface="Helvetica Neue"/>
                <a:sym typeface="Helvetica Neue"/>
              </a:rPr>
              <a:t>with other more modern systems or databases.</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software must be </a:t>
            </a:r>
            <a:r>
              <a:rPr b="0" i="0" lang="en-US" sz="2000" u="none" cap="none" strike="noStrike">
                <a:solidFill>
                  <a:schemeClr val="folHlink"/>
                </a:solidFill>
                <a:latin typeface="Helvetica Neue"/>
                <a:ea typeface="Helvetica Neue"/>
                <a:cs typeface="Helvetica Neue"/>
                <a:sym typeface="Helvetica Neue"/>
              </a:rPr>
              <a:t>re-architected </a:t>
            </a:r>
            <a:r>
              <a:rPr b="0" i="0" lang="en-US" sz="2000" u="none" cap="none" strike="noStrike">
                <a:solidFill>
                  <a:schemeClr val="dk1"/>
                </a:solidFill>
                <a:latin typeface="Helvetica Neue"/>
                <a:ea typeface="Helvetica Neue"/>
                <a:cs typeface="Helvetica Neue"/>
                <a:sym typeface="Helvetica Neue"/>
              </a:rPr>
              <a:t>to make it viable within a network environment</a:t>
            </a:r>
            <a:r>
              <a:rPr b="1" i="0" lang="en-US" sz="1800" u="none" cap="none" strike="noStrike">
                <a:solidFill>
                  <a:schemeClr val="dk1"/>
                </a:solidFill>
                <a:latin typeface="Helvetica Neue"/>
                <a:ea typeface="Helvetica Neue"/>
                <a:cs typeface="Helvetica Neue"/>
                <a:sym typeface="Helvetica Neue"/>
              </a:rPr>
              <a:t>.</a:t>
            </a:r>
          </a:p>
        </p:txBody>
      </p:sp>
      <p:sp>
        <p:nvSpPr>
          <p:cNvPr id="266" name="Shape 266"/>
          <p:cNvSpPr txBox="1"/>
          <p:nvPr/>
        </p:nvSpPr>
        <p:spPr>
          <a:xfrm>
            <a:off x="1752600" y="2057400"/>
            <a:ext cx="4389436" cy="47624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folHlink"/>
              </a:buClr>
              <a:buSzPct val="25000"/>
              <a:buFont typeface="Quattrocento"/>
              <a:buNone/>
            </a:pPr>
            <a:r>
              <a:rPr b="1" i="1" lang="en-US" sz="2800" u="none" cap="none" strike="noStrike">
                <a:solidFill>
                  <a:schemeClr val="folHlink"/>
                </a:solidFill>
                <a:latin typeface="Quattrocento"/>
                <a:ea typeface="Quattrocento"/>
                <a:cs typeface="Quattrocento"/>
                <a:sym typeface="Quattrocento"/>
              </a:rPr>
              <a:t>Why must it change?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x="0" y="0"/>
          <a:ext cx="0" cy="0"/>
          <a:chOff x="0" y="0"/>
          <a:chExt cx="0" cy="0"/>
        </a:xfrm>
      </p:grpSpPr>
      <p:sp>
        <p:nvSpPr>
          <p:cNvPr id="271" name="Shape 27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72" name="Shape 27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3" name="Shape 273"/>
          <p:cNvSpPr txBox="1"/>
          <p:nvPr>
            <p:ph type="title"/>
          </p:nvPr>
        </p:nvSpPr>
        <p:spPr>
          <a:xfrm>
            <a:off x="1219200" y="990600"/>
            <a:ext cx="76199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WebApps</a:t>
            </a:r>
          </a:p>
        </p:txBody>
      </p:sp>
      <p:sp>
        <p:nvSpPr>
          <p:cNvPr id="274" name="Shape 27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rgbClr val="000000"/>
                </a:solidFill>
                <a:latin typeface="Arial"/>
                <a:ea typeface="Arial"/>
                <a:cs typeface="Arial"/>
                <a:sym typeface="Arial"/>
              </a:rPr>
              <a:t>Modern WebApps are much more than hypertext files with a few pictures</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rgbClr val="000000"/>
                </a:solidFill>
                <a:latin typeface="Arial"/>
                <a:ea typeface="Arial"/>
                <a:cs typeface="Arial"/>
                <a:sym typeface="Arial"/>
              </a:rPr>
              <a:t>WebApps are augmented with tools like XML and Java to allow Web engineers including interactive computing capability</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Arial"/>
                <a:ea typeface="Arial"/>
                <a:cs typeface="Arial"/>
                <a:sym typeface="Arial"/>
              </a:rPr>
              <a:t>WebApps may standalone capability to end users or may be integrated with corporate databases and business applications</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Arial"/>
                <a:ea typeface="Arial"/>
                <a:cs typeface="Arial"/>
                <a:sym typeface="Arial"/>
              </a:rPr>
              <a:t>Semantic web technologies (Web 3.0) have evolved into sophisticated corporate and consumer applications that encompass semantic databases that require web linking, flexible data representation, and application programmer interfaces (API’s) for access</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Arial"/>
                <a:ea typeface="Arial"/>
                <a:cs typeface="Arial"/>
                <a:sym typeface="Arial"/>
              </a:rPr>
              <a:t>The aesthetic nature of the content remains an important determinant of the quality of a WebApp.</a:t>
            </a:r>
          </a:p>
          <a:p>
            <a:pPr indent="-342900" lvl="0" marL="342900" marR="0" rtl="0" algn="l">
              <a:lnSpc>
                <a:spcPct val="90000"/>
              </a:lnSpc>
              <a:spcBef>
                <a:spcPts val="360"/>
              </a:spcBef>
              <a:spcAft>
                <a:spcPts val="0"/>
              </a:spcAft>
              <a:buClr>
                <a:schemeClr val="folHlink"/>
              </a:buClr>
              <a:buSzPct val="25000"/>
              <a:buFont typeface="Noto Symbol"/>
              <a:buNone/>
            </a:pPr>
            <a:r>
              <a:t/>
            </a:r>
            <a:endParaRPr b="0" i="0" sz="1800" u="none" cap="none" strike="noStrike">
              <a:solidFill>
                <a:schemeClr val="dk1"/>
              </a:solidFill>
              <a:latin typeface="Arial"/>
              <a:ea typeface="Arial"/>
              <a:cs typeface="Arial"/>
              <a:sym typeface="Arial"/>
            </a:endParaRPr>
          </a:p>
          <a:p>
            <a:pPr indent="-342900" lvl="0" marL="342900" marR="0" rtl="0" algn="l">
              <a:spcBef>
                <a:spcPts val="360"/>
              </a:spcBef>
              <a:spcAft>
                <a:spcPts val="0"/>
              </a:spcAft>
              <a:buClr>
                <a:schemeClr val="folHlink"/>
              </a:buClr>
              <a:buSzPct val="75000"/>
              <a:buFont typeface="Noto Symbol"/>
              <a:buNone/>
            </a:pPr>
            <a:r>
              <a:t/>
            </a:r>
            <a:endParaRPr b="0" i="0" sz="18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8" name="Shape 278"/>
        <p:cNvGrpSpPr/>
        <p:nvPr/>
      </p:nvGrpSpPr>
      <p:grpSpPr>
        <a:xfrm>
          <a:off x="0" y="0"/>
          <a:ext cx="0" cy="0"/>
          <a:chOff x="0" y="0"/>
          <a:chExt cx="0" cy="0"/>
        </a:xfrm>
      </p:grpSpPr>
      <p:sp>
        <p:nvSpPr>
          <p:cNvPr id="279" name="Shape 27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80" name="Shape 28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81" name="Shape 281"/>
          <p:cNvSpPr txBox="1"/>
          <p:nvPr>
            <p:ph type="title"/>
          </p:nvPr>
        </p:nvSpPr>
        <p:spPr>
          <a:xfrm>
            <a:off x="1219200" y="990600"/>
            <a:ext cx="75438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Mobile Apps</a:t>
            </a:r>
          </a:p>
        </p:txBody>
      </p:sp>
      <p:sp>
        <p:nvSpPr>
          <p:cNvPr id="282" name="Shape 282"/>
          <p:cNvSpPr txBox="1"/>
          <p:nvPr>
            <p:ph idx="1" type="body"/>
          </p:nvPr>
        </p:nvSpPr>
        <p:spPr>
          <a:xfrm>
            <a:off x="1676400" y="1828800"/>
            <a:ext cx="7239000"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Reside on mobile platforms such as cell phones or tablets</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Contain user interfaces that take both device characteristics and location attributes </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Often provide access to a combination of web-based resources and local device processing and storage capabilities</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Provide persistent storage capabilities within the platform</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A </a:t>
            </a:r>
            <a:r>
              <a:rPr b="0" i="1" lang="en-US" sz="1800" u="none" cap="none" strike="noStrike">
                <a:solidFill>
                  <a:srgbClr val="C00000"/>
                </a:solidFill>
                <a:latin typeface="Helvetica Neue"/>
                <a:ea typeface="Helvetica Neue"/>
                <a:cs typeface="Helvetica Neue"/>
                <a:sym typeface="Helvetica Neue"/>
              </a:rPr>
              <a:t>mobile web application </a:t>
            </a:r>
            <a:r>
              <a:rPr b="0" i="0" lang="en-US" sz="1800" u="none" cap="none" strike="noStrike">
                <a:solidFill>
                  <a:schemeClr val="dk1"/>
                </a:solidFill>
                <a:latin typeface="Helvetica Neue"/>
                <a:ea typeface="Helvetica Neue"/>
                <a:cs typeface="Helvetica Neue"/>
                <a:sym typeface="Helvetica Neue"/>
              </a:rPr>
              <a:t>allows a mobile device to access to web-based content using a browser designed to accommodate the strengths and weaknesses of the  mobile platform</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A </a:t>
            </a:r>
            <a:r>
              <a:rPr b="0" i="1" lang="en-US" sz="1800" u="none" cap="none" strike="noStrike">
                <a:solidFill>
                  <a:srgbClr val="C00000"/>
                </a:solidFill>
                <a:latin typeface="Helvetica Neue"/>
                <a:ea typeface="Helvetica Neue"/>
                <a:cs typeface="Helvetica Neue"/>
                <a:sym typeface="Helvetica Neue"/>
              </a:rPr>
              <a:t>mobile app </a:t>
            </a:r>
            <a:r>
              <a:rPr b="0" i="0" lang="en-US" sz="1800" u="none" cap="none" strike="noStrike">
                <a:solidFill>
                  <a:schemeClr val="dk1"/>
                </a:solidFill>
                <a:latin typeface="Helvetica Neue"/>
                <a:ea typeface="Helvetica Neue"/>
                <a:cs typeface="Helvetica Neue"/>
                <a:sym typeface="Helvetica Neue"/>
              </a:rPr>
              <a:t>can gain direct access to the hardware found on the device to provide local processing and storage capabilities</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As time passes these differences will become blurred</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6" name="Shape 286"/>
        <p:cNvGrpSpPr/>
        <p:nvPr/>
      </p:nvGrpSpPr>
      <p:grpSpPr>
        <a:xfrm>
          <a:off x="0" y="0"/>
          <a:ext cx="0" cy="0"/>
          <a:chOff x="0" y="0"/>
          <a:chExt cx="0" cy="0"/>
        </a:xfrm>
      </p:grpSpPr>
      <p:sp>
        <p:nvSpPr>
          <p:cNvPr id="287" name="Shape 28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88" name="Shape 28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89" name="Shape 289"/>
          <p:cNvSpPr txBox="1"/>
          <p:nvPr>
            <p:ph type="title"/>
          </p:nvPr>
        </p:nvSpPr>
        <p:spPr>
          <a:xfrm>
            <a:off x="1219200" y="990600"/>
            <a:ext cx="75438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Cloud Computing</a:t>
            </a:r>
          </a:p>
        </p:txBody>
      </p:sp>
      <p:pic>
        <p:nvPicPr>
          <p:cNvPr id="290" name="Shape 290"/>
          <p:cNvPicPr preferRelativeResize="0"/>
          <p:nvPr/>
        </p:nvPicPr>
        <p:blipFill rotWithShape="1">
          <a:blip r:embed="rId3">
            <a:alphaModFix/>
          </a:blip>
          <a:srcRect b="0" l="0" r="0" t="0"/>
          <a:stretch/>
        </p:blipFill>
        <p:spPr>
          <a:xfrm>
            <a:off x="990600" y="1828800"/>
            <a:ext cx="7162799" cy="4213225"/>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4" name="Shape 294"/>
        <p:cNvGrpSpPr/>
        <p:nvPr/>
      </p:nvGrpSpPr>
      <p:grpSpPr>
        <a:xfrm>
          <a:off x="0" y="0"/>
          <a:ext cx="0" cy="0"/>
          <a:chOff x="0" y="0"/>
          <a:chExt cx="0" cy="0"/>
        </a:xfrm>
      </p:grpSpPr>
      <p:sp>
        <p:nvSpPr>
          <p:cNvPr id="295" name="Shape 29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96" name="Shape 29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97" name="Shape 297"/>
          <p:cNvSpPr txBox="1"/>
          <p:nvPr>
            <p:ph type="title"/>
          </p:nvPr>
        </p:nvSpPr>
        <p:spPr>
          <a:xfrm>
            <a:off x="1219200" y="990600"/>
            <a:ext cx="75438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Cloud Computing</a:t>
            </a:r>
          </a:p>
        </p:txBody>
      </p:sp>
      <p:sp>
        <p:nvSpPr>
          <p:cNvPr id="298" name="Shape 298"/>
          <p:cNvSpPr txBox="1"/>
          <p:nvPr>
            <p:ph idx="1" type="body"/>
          </p:nvPr>
        </p:nvSpPr>
        <p:spPr>
          <a:xfrm>
            <a:off x="1676400" y="1828800"/>
            <a:ext cx="7239000"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1" lang="en-US" sz="1800" u="none" cap="none" strike="noStrike">
                <a:solidFill>
                  <a:srgbClr val="C00000"/>
                </a:solidFill>
                <a:latin typeface="Helvetica Neue"/>
                <a:ea typeface="Helvetica Neue"/>
                <a:cs typeface="Helvetica Neue"/>
                <a:sym typeface="Helvetica Neue"/>
              </a:rPr>
              <a:t>Cloud computing </a:t>
            </a:r>
            <a:r>
              <a:rPr b="0" i="0" lang="en-US" sz="1800" u="none" cap="none" strike="noStrike">
                <a:solidFill>
                  <a:schemeClr val="dk1"/>
                </a:solidFill>
                <a:latin typeface="Helvetica Neue"/>
                <a:ea typeface="Helvetica Neue"/>
                <a:cs typeface="Helvetica Neue"/>
                <a:sym typeface="Helvetica Neue"/>
              </a:rPr>
              <a:t>provides distributed data storage and processing resources to networked computing devices</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Computing resources reside outside the cloud and have access to a variety of resources inside the cloud</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Cloud computing requires developing an architecture containing both frontend and backend services </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Frontend services include the client devices and application software to allow access   </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Backend services include servers, data storage, and server-resident applications </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Cloud architectures can be segmented to restrict access to private data</a:t>
            </a:r>
          </a:p>
          <a:p>
            <a:pPr indent="-342900" lvl="0" marL="342900" marR="0" rtl="0" algn="l">
              <a:spcBef>
                <a:spcPts val="360"/>
              </a:spcBef>
              <a:spcAft>
                <a:spcPts val="0"/>
              </a:spcAft>
              <a:buClr>
                <a:schemeClr val="folHlink"/>
              </a:buClr>
              <a:buSzPct val="75000"/>
              <a:buFont typeface="Noto Symbol"/>
              <a:buNone/>
            </a:pPr>
            <a:r>
              <a:t/>
            </a:r>
            <a:endParaRPr b="0" i="0" sz="1800" u="none" cap="none" strike="noStrik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