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6858000" cx="9144000"/>
  <p:notesSz cx="7077075" cy="8955075"/>
  <p:embeddedFontLst>
    <p:embeddedFont>
      <p:font typeface="Quattrocento"/>
      <p:regular r:id="rId32"/>
      <p:bold r:id="rId33"/>
    </p:embeddedFont>
    <p:embeddedFont>
      <p:font typeface="Helvetica Neue"/>
      <p:regular r:id="rId34"/>
      <p:bold r:id="rId35"/>
      <p:italic r:id="rId36"/>
      <p:boldItalic r:id="rId3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Quattrocento-bold.fntdata"/><Relationship Id="rId10" Type="http://schemas.openxmlformats.org/officeDocument/2006/relationships/slide" Target="slides/slide4.xml"/><Relationship Id="rId32" Type="http://schemas.openxmlformats.org/officeDocument/2006/relationships/font" Target="fonts/Quattrocento-regular.fntdata"/><Relationship Id="rId13" Type="http://schemas.openxmlformats.org/officeDocument/2006/relationships/slide" Target="slides/slide7.xml"/><Relationship Id="rId35" Type="http://schemas.openxmlformats.org/officeDocument/2006/relationships/font" Target="fonts/HelveticaNeue-bold.fntdata"/><Relationship Id="rId12" Type="http://schemas.openxmlformats.org/officeDocument/2006/relationships/slide" Target="slides/slide6.xml"/><Relationship Id="rId34" Type="http://schemas.openxmlformats.org/officeDocument/2006/relationships/font" Target="fonts/HelveticaNeue-regular.fntdata"/><Relationship Id="rId15" Type="http://schemas.openxmlformats.org/officeDocument/2006/relationships/slide" Target="slides/slide9.xml"/><Relationship Id="rId37" Type="http://schemas.openxmlformats.org/officeDocument/2006/relationships/font" Target="fonts/HelveticaNeue-boldItalic.fntdata"/><Relationship Id="rId14" Type="http://schemas.openxmlformats.org/officeDocument/2006/relationships/slide" Target="slides/slide8.xml"/><Relationship Id="rId36" Type="http://schemas.openxmlformats.org/officeDocument/2006/relationships/font" Target="fonts/HelveticaNeue-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4010025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4010025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Helvetica Neue"/>
              <a:buNone/>
              <a:defRPr/>
            </a:lvl1pPr>
            <a:lvl2pPr indent="0" marL="457200" rtl="0">
              <a:spcBef>
                <a:spcPts val="0"/>
              </a:spcBef>
              <a:buFont typeface="Helvetica Neue"/>
              <a:buNone/>
              <a:defRPr/>
            </a:lvl2pPr>
            <a:lvl3pPr indent="0" marL="914400" rtl="0">
              <a:spcBef>
                <a:spcPts val="0"/>
              </a:spcBef>
              <a:buFont typeface="Helvetica Neue"/>
              <a:buNone/>
              <a:defRPr/>
            </a:lvl3pPr>
            <a:lvl4pPr indent="0" marL="1371600" rtl="0">
              <a:spcBef>
                <a:spcPts val="0"/>
              </a:spcBef>
              <a:buFont typeface="Helvetica Neue"/>
              <a:buNone/>
              <a:defRPr/>
            </a:lvl4pPr>
            <a:lvl5pPr indent="0" marL="1828800" rtl="0">
              <a:spcBef>
                <a:spcPts val="0"/>
              </a:spcBef>
              <a:buFont typeface="Helvetica Neue"/>
              <a:buNone/>
              <a:defRPr/>
            </a:lvl5pPr>
            <a:lvl6pPr indent="0" marL="2286000" rtl="0">
              <a:spcBef>
                <a:spcPts val="0"/>
              </a:spcBef>
              <a:buFont typeface="Helvetica Neue"/>
              <a:buNone/>
              <a:defRPr/>
            </a:lvl6pPr>
            <a:lvl7pPr indent="0" marL="2743200" rtl="0">
              <a:spcBef>
                <a:spcPts val="0"/>
              </a:spcBef>
              <a:buFont typeface="Helvetica Neue"/>
              <a:buNone/>
              <a:defRPr/>
            </a:lvl7pPr>
            <a:lvl8pPr indent="0" marL="3200400" rtl="0">
              <a:spcBef>
                <a:spcPts val="0"/>
              </a:spcBef>
              <a:buFont typeface="Helvetica Neue"/>
              <a:buNone/>
              <a:defRPr/>
            </a:lvl8pPr>
            <a:lvl9pPr indent="0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4" name="Shape 404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405" name="Shape 40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6" name="Shape 40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7" name="Shape 40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Helvetica Neue"/>
              <a:buNone/>
              <a:defRPr/>
            </a:lvl1pPr>
            <a:lvl2pPr indent="0" marL="457200" rtl="0">
              <a:spcBef>
                <a:spcPts val="0"/>
              </a:spcBef>
              <a:buFont typeface="Helvetica Neue"/>
              <a:buNone/>
              <a:defRPr/>
            </a:lvl2pPr>
            <a:lvl3pPr indent="0" marL="914400" rtl="0">
              <a:spcBef>
                <a:spcPts val="0"/>
              </a:spcBef>
              <a:buFont typeface="Helvetica Neue"/>
              <a:buNone/>
              <a:defRPr/>
            </a:lvl3pPr>
            <a:lvl4pPr indent="0" marL="1371600" rtl="0">
              <a:spcBef>
                <a:spcPts val="0"/>
              </a:spcBef>
              <a:buFont typeface="Helvetica Neue"/>
              <a:buNone/>
              <a:defRPr/>
            </a:lvl4pPr>
            <a:lvl5pPr indent="0" marL="1828800" rtl="0">
              <a:spcBef>
                <a:spcPts val="0"/>
              </a:spcBef>
              <a:buFont typeface="Helvetica Neue"/>
              <a:buNone/>
              <a:defRPr/>
            </a:lvl5pPr>
            <a:lvl6pPr indent="0" marL="2286000" rtl="0">
              <a:spcBef>
                <a:spcPts val="0"/>
              </a:spcBef>
              <a:buFont typeface="Helvetica Neue"/>
              <a:buNone/>
              <a:defRPr/>
            </a:lvl6pPr>
            <a:lvl7pPr indent="0" marL="2743200" rtl="0">
              <a:spcBef>
                <a:spcPts val="0"/>
              </a:spcBef>
              <a:buFont typeface="Helvetica Neue"/>
              <a:buNone/>
              <a:defRPr/>
            </a:lvl7pPr>
            <a:lvl8pPr indent="0" marL="3200400" rtl="0">
              <a:spcBef>
                <a:spcPts val="0"/>
              </a:spcBef>
              <a:buFont typeface="Helvetica Neue"/>
              <a:buNone/>
              <a:defRPr/>
            </a:lvl8pPr>
            <a:lvl9pPr indent="0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Helvetica Neue"/>
              <a:buNone/>
              <a:defRPr/>
            </a:lvl1pPr>
            <a:lvl2pPr indent="0" marL="457200" rtl="0">
              <a:spcBef>
                <a:spcPts val="0"/>
              </a:spcBef>
              <a:buFont typeface="Helvetica Neue"/>
              <a:buNone/>
              <a:defRPr/>
            </a:lvl2pPr>
            <a:lvl3pPr indent="0" marL="914400" rtl="0">
              <a:spcBef>
                <a:spcPts val="0"/>
              </a:spcBef>
              <a:buFont typeface="Helvetica Neue"/>
              <a:buNone/>
              <a:defRPr/>
            </a:lvl3pPr>
            <a:lvl4pPr indent="0" marL="1371600" rtl="0">
              <a:spcBef>
                <a:spcPts val="0"/>
              </a:spcBef>
              <a:buFont typeface="Helvetica Neue"/>
              <a:buNone/>
              <a:defRPr/>
            </a:lvl4pPr>
            <a:lvl5pPr indent="0" marL="1828800" rtl="0">
              <a:spcBef>
                <a:spcPts val="0"/>
              </a:spcBef>
              <a:buFont typeface="Helvetica Neue"/>
              <a:buNone/>
              <a:defRPr/>
            </a:lvl5pPr>
            <a:lvl6pPr indent="0" marL="2286000" rtl="0">
              <a:spcBef>
                <a:spcPts val="0"/>
              </a:spcBef>
              <a:buFont typeface="Helvetica Neue"/>
              <a:buNone/>
              <a:defRPr/>
            </a:lvl6pPr>
            <a:lvl7pPr indent="0" marL="2743200" rtl="0">
              <a:spcBef>
                <a:spcPts val="0"/>
              </a:spcBef>
              <a:buFont typeface="Helvetica Neue"/>
              <a:buNone/>
              <a:defRPr/>
            </a:lvl7pPr>
            <a:lvl8pPr indent="0" marL="3200400" rtl="0">
              <a:spcBef>
                <a:spcPts val="0"/>
              </a:spcBef>
              <a:buFont typeface="Helvetica Neue"/>
              <a:buNone/>
              <a:defRPr/>
            </a:lvl8pPr>
            <a:lvl9pPr indent="0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Helvetica Neue"/>
              <a:buNone/>
              <a:defRPr/>
            </a:lvl1pPr>
            <a:lvl2pPr indent="0" marL="457200" rtl="0">
              <a:spcBef>
                <a:spcPts val="0"/>
              </a:spcBef>
              <a:buFont typeface="Helvetica Neue"/>
              <a:buNone/>
              <a:defRPr/>
            </a:lvl2pPr>
            <a:lvl3pPr indent="0" marL="914400" rtl="0">
              <a:spcBef>
                <a:spcPts val="0"/>
              </a:spcBef>
              <a:buFont typeface="Helvetica Neue"/>
              <a:buNone/>
              <a:defRPr/>
            </a:lvl3pPr>
            <a:lvl4pPr indent="0" marL="1371600" rtl="0">
              <a:spcBef>
                <a:spcPts val="0"/>
              </a:spcBef>
              <a:buFont typeface="Helvetica Neue"/>
              <a:buNone/>
              <a:defRPr/>
            </a:lvl4pPr>
            <a:lvl5pPr indent="0" marL="1828800" rtl="0">
              <a:spcBef>
                <a:spcPts val="0"/>
              </a:spcBef>
              <a:buFont typeface="Helvetica Neue"/>
              <a:buNone/>
              <a:defRPr/>
            </a:lvl5pPr>
            <a:lvl6pPr indent="0" marL="2286000" rtl="0">
              <a:spcBef>
                <a:spcPts val="0"/>
              </a:spcBef>
              <a:buFont typeface="Helvetica Neue"/>
              <a:buNone/>
              <a:defRPr/>
            </a:lvl6pPr>
            <a:lvl7pPr indent="0" marL="2743200" rtl="0">
              <a:spcBef>
                <a:spcPts val="0"/>
              </a:spcBef>
              <a:buFont typeface="Helvetica Neue"/>
              <a:buNone/>
              <a:defRPr/>
            </a:lvl7pPr>
            <a:lvl8pPr indent="0" marL="3200400" rtl="0">
              <a:spcBef>
                <a:spcPts val="0"/>
              </a:spcBef>
              <a:buFont typeface="Helvetica Neue"/>
              <a:buNone/>
              <a:defRPr/>
            </a:lvl8pPr>
            <a:lvl9pPr indent="0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Helvetica Neue"/>
              <a:buNone/>
              <a:defRPr/>
            </a:lvl1pPr>
            <a:lvl2pPr indent="0" marL="457200" rtl="0">
              <a:spcBef>
                <a:spcPts val="0"/>
              </a:spcBef>
              <a:buFont typeface="Helvetica Neue"/>
              <a:buNone/>
              <a:defRPr/>
            </a:lvl2pPr>
            <a:lvl3pPr indent="0" marL="914400" rtl="0">
              <a:spcBef>
                <a:spcPts val="0"/>
              </a:spcBef>
              <a:buFont typeface="Helvetica Neue"/>
              <a:buNone/>
              <a:defRPr/>
            </a:lvl3pPr>
            <a:lvl4pPr indent="0" marL="1371600" rtl="0">
              <a:spcBef>
                <a:spcPts val="0"/>
              </a:spcBef>
              <a:buFont typeface="Helvetica Neue"/>
              <a:buNone/>
              <a:defRPr/>
            </a:lvl4pPr>
            <a:lvl5pPr indent="0" marL="1828800" rtl="0">
              <a:spcBef>
                <a:spcPts val="0"/>
              </a:spcBef>
              <a:buFont typeface="Helvetica Neue"/>
              <a:buNone/>
              <a:defRPr/>
            </a:lvl5pPr>
            <a:lvl6pPr indent="0" marL="2286000" rtl="0">
              <a:spcBef>
                <a:spcPts val="0"/>
              </a:spcBef>
              <a:buFont typeface="Helvetica Neue"/>
              <a:buNone/>
              <a:defRPr/>
            </a:lvl6pPr>
            <a:lvl7pPr indent="0" marL="2743200" rtl="0">
              <a:spcBef>
                <a:spcPts val="0"/>
              </a:spcBef>
              <a:buFont typeface="Helvetica Neue"/>
              <a:buNone/>
              <a:defRPr/>
            </a:lvl7pPr>
            <a:lvl8pPr indent="0" marL="3200400" rtl="0">
              <a:spcBef>
                <a:spcPts val="0"/>
              </a:spcBef>
              <a:buFont typeface="Helvetica Neue"/>
              <a:buNone/>
              <a:defRPr/>
            </a:lvl8pPr>
            <a:lvl9pPr indent="0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0" name="Shape 10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609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524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438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20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352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9608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411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8752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5029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943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858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772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534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686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Shape 7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Shape 332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333" name="Shape 333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334" name="Shape 334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Shape 335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Shape 336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Shape 337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Shape 338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Shape 339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Shape 340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Shape 341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Shape 342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Shape 343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Shape 344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Shape 345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Shape 346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Shape 347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Shape 348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Shape 349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Shape 350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Shape 351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Shape 352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Shape 353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Shape 354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Shape 355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Shape 356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Shape 357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Shape 358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Shape 359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Shape 360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Shape 361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Shape 362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Shape 363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Shape 364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Shape 365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Shape 366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Shape 367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Shape 368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Shape 369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Shape 370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Shape 371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Shape 372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Shape 373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Shape 374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Shape 375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Shape 376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Shape 377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Shape 378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Shape 379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Shape 380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Shape 381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Shape 382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Shape 383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Shape 384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Shape 385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Shape 386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Shape 387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Shape 388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Shape 389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Shape 390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Shape 391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Shape 392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Shape 393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Shape 394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Shape 395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6" name="Shape 396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399" name="Shape 39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0" name="Shape 40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1" name="Shape 40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7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baseline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baseline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baseline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baseline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06" name="Shape 20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Principles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1828800" y="17526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Consider risk as you define the plan.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If you have identified risks that have high impact and high probability, contingency planning is necessary.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realistic.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People don’t work 100 percent of every day.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Adjust granularity as you define the plan. </a:t>
            </a: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Granularity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refers to the level of detail that is introduced as a project plan is developed.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Define how you intend to ensure quality. 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plan should identify how the software team intends to ensure quality.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Describe how you intend to accommodate change. </a:t>
            </a: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Even the best planning can be obviated by uncontrolled change.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Track the plan frequently and make adjustments as required.</a:t>
            </a:r>
            <a:r>
              <a:rPr b="0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projects fall behind schedule one day at a time.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 Principles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In software engineering work, two classes of models can be created: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Requirements models</a:t>
            </a:r>
            <a:r>
              <a:rPr b="0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(also called </a:t>
            </a:r>
            <a:r>
              <a:rPr b="0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analysis models</a:t>
            </a:r>
            <a:r>
              <a:rPr b="0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)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represent the customer requirements by depicting the software in three different domains: the information domain, the functional domain, and the behavioral domain.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Design models</a:t>
            </a:r>
            <a:r>
              <a:rPr b="0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represent characteristics of the software that help practitioners to construct it effectively: the architecture, the user interface, and component-level detail.</a:t>
            </a: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Modeling Principles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1981200"/>
            <a:ext cx="693419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primary goal of the software team is to build software not create models.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Travel light – don’t create more models than you need.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Strive to produce the simplest model that will describe the problem or the software.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models in a way that makies them amenable to change.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able to state an explicit purpose for each model that is created.</a:t>
            </a: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Modeling Principles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828800" y="17526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Adapt the models you create to the system at hand.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Try to build useful models, forget abut building perfect models.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Don’t become dogmatic about model syntax.  Successful communication is key.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If your instincts tell you a paper  model isn’t right you may have a reason to be concerned.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Get feedback as soon as you can.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990600"/>
            <a:ext cx="73152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Modeling Principles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information domain of a problem must be represented and understood.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functions that the software performs must be defined.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The behavior of the software (as a consequence of external events) must be represented.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models that depict information, function, and behavior must be partitioned in a manner that uncovers detail in a layered (or hierarchical) fashion.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analysis task should move from essential information toward implementation detail.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Modeling Principles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828800" y="1905000"/>
            <a:ext cx="693419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 Design should be traceable to the requirements model.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 Always consider the architecture of the system to be built.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Design of data is as important as design of processing functions. 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Interfaces (both internal and external) must be designed with care.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User interface design should be tuned to the needs of the end-user. Stress ease of use.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Modeling Principles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828800" y="1905000"/>
            <a:ext cx="69341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Component-level design should be functionally independent. 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Components should be loosely coupled to each other than the environment.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Design representations (models) should be easily understandable. 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 The design should be developed iteratively.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 Creation of a design model does not preclude using an agile appraoch.</a:t>
            </a: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Living Modeling Principles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1828800" y="1905000"/>
            <a:ext cx="6934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Stakeholder-centric models should target specific stakeholders and their tasks.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Models and code should be closely coupled. 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Bidirectional information flow should be established between models and code.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A common system view should be created.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0" name="Shape 27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Living Modeling Principles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1828800" y="1905000"/>
            <a:ext cx="69341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Model information should be persistent to allow tracking system changes.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Information consistency across all model levels must be verified.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Each model element has assigned stakeholder rights and responsibilities.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The states of various model elements should be represented.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Construction Principles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construction activity encompasses a set of coding and testing tasks that lead to operational software that is ready for delivery to the customer or end-user.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Coding principles and concepts</a:t>
            </a:r>
            <a:r>
              <a:rPr b="0" baseline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are closely aligned programming style, programming languages, and programming methods.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principles and concepts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lead to the design of tests that systematically uncover different classes of errors and to do so with a minimum amount of time and effort.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1219200" y="990600"/>
            <a:ext cx="73152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 Knowledge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828800" y="1905000"/>
            <a:ext cx="6934199" cy="29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often hear people say that software development knowledge has a 3-year half-life: half of what you need to know today will be obsolete within 3 years. In the domain of technology-related knowledge, that’s probably about right. But there is another kind of software development knowledge—a kind that I think of as </a:t>
            </a:r>
            <a:r>
              <a:rPr b="0" baseline="0" i="1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"software engineering principles"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—that does not have a three-year half-life. These software engineering principles are likely to serve a professional programmer throughout his or her career.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486400" y="4800600"/>
            <a:ext cx="23622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Steve McConnell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6" name="Shape 28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Preparation Principles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Before you write one line of code,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of the problem you’re trying to solve.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basic design principles and concepts.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Pick a programming language that meets the needs of the software to be built and the environment in which it will operate.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a programming environment that provides tools that will make your work easier.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a set of unit tests that will be applied once the component you code is completed.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4" name="Shape 29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Coding Principles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As you begin writing code,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Constrain your algorithms by following structured programming [Boh00] practice.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Consider the use of pair programming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data structures that will meet the needs of the design.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software architecture and create interfaces that are consistent with it.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Keep conditional logic as simple as possible.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nested loops in a way that makes them easily testable.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meaningful variable names and follow other local coding standards.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Write code that is self-documenting.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a visual layout (e.g., indentation and blank lines) that aids understanding.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2" name="Shape 30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 Principles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you’ve completed your first coding pass,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Conduct a code walkthrough when appropriate.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Perform unit tests and correct errors you’ve uncovered.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Refactor the code.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0" name="Shape 31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Principles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 Davis [Dav95] suggests the following: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All tests should be traceable to customer requirements.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Tests should be planned long before testing begins. 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Pareto principle applies to software testing.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should begin “in the small” and progress toward testing “in the large.</a:t>
            </a:r>
            <a:r>
              <a:rPr b="0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”</a:t>
            </a:r>
          </a:p>
          <a:p>
            <a:pPr indent="-24765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8" name="Shape 31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Principles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Exhaustive testing is not possible.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effort for each system module commensurate to expected fault density.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Static testing can yield high results. 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Track defects and look for patterns in defects uncovered by testing. </a:t>
            </a:r>
          </a:p>
          <a:p>
            <a:pPr indent="-1968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Include test cases that demonstrate software is behaving correctly</a:t>
            </a: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6" name="Shape 32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 Principles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1828800" y="1905000"/>
            <a:ext cx="6934199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Customer expectations for the software must be managed.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 complete delivery package should be assembled and tested.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 support regime must be established before the software is delivered.  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Appropriate instructional materials must be provided to end-users.</a:t>
            </a:r>
          </a:p>
          <a:p>
            <a:pPr indent="-24765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r>
              <a:t/>
            </a:r>
            <a:endParaRPr b="1" baseline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Buggy software should be fixed first, delivered later.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x="1219200" y="1066800"/>
            <a:ext cx="7467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Process - I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agile.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Whether the process model you choose is prescriptive or agile, the basic tenets of agile development should govern your approach.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Focus on quality at every step.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The exit condition for every process activity, action, and task should focus on the quality of the work product that has been produced.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ready to adapt.</a:t>
            </a:r>
            <a:r>
              <a:rPr b="0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is not a religious experience and dogma has no place in it. When necessary, adapt your approach to constraints imposed by the problem, the people, and the project itself.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baseline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an effective team.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 process and practice are important, but the bottom line is people. Build a self-organizing team that has mutual trust and respect.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Process - II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Establish mechanisms for communication and coordination.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Projects fail because important information falls into the cracks and/or stakeholders fail to coordinate their efforts to create a successful end product.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Manage change.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approach may be either formal or informal, but mechanisms must be established to manage the way changes are requested, assessed, approved and implemented.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Assess risk.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Lots of things can go wrong as software is being developed. It’s essential that you establish contingency plans.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baseline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work products that provide value for others.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Create only those work products that provide value for other process activities, actions or tasks.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1219200" y="1143000"/>
            <a:ext cx="7467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Divide and conquer.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Stated in a more technical manner, analysis and design should always emphasize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separation of concerns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(SoC).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use of abstraction.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At it core, an abstraction is a simplification of some complex element of a system used to communication meaning in a single phrase.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Strive for consistency.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familiar context makes software easier to use.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Focus on the transfer of information.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Pay special attention to the analysis, design, construction, and testing of interfaces.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x="1143000" y="1143000"/>
            <a:ext cx="76199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</a:t>
            </a:r>
            <a:r>
              <a:rPr b="0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software that exhibits effective modularity.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Separation of concerns (Principle #1) establishes a philosophy for software. </a:t>
            </a:r>
            <a:r>
              <a:rPr b="0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Modularity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provides a mechanism for realizing the philosophy.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</a:t>
            </a:r>
            <a:r>
              <a:rPr b="0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Look for patterns.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Brad Appleton [App00] suggests that: “</a:t>
            </a:r>
            <a:r>
              <a:rPr b="0" baseline="0" i="0" lang="en-US" sz="20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goal of patterns within the software community is to create a body of literature to help software developers resolve recurring problems encountered throughout all of software development.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When possible, represent the problem and its solution from a number of different perspectives.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Remember that someone will maintain the software.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Principles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Listen.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Try to focus on the speaker’s words, rather than formulating your response to those words.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Prepare before you communicate. 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Spend the time to understand the problem before you meet with others.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3.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Someone should facilitate the activity.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Every communication meeting should have a leader (a facilitator) to keep the conversation moving in a productive direction; (2) to mediate any conflict that does occur, and (3) to ensure than other principles are followed.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100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Face-to-face communication is best.</a:t>
            </a:r>
            <a:r>
              <a:rPr b="0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But it usually works better when some other representation of the relevant information is present.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90" name="Shape 19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Principles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5.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Take notes and document decisions.</a:t>
            </a:r>
            <a:r>
              <a:rPr b="1" baseline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Someone participating in the communication should serve as a “recorder” and write down all important points and decisions.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6.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Strive for collaboration.</a:t>
            </a:r>
            <a:r>
              <a:rPr b="1" baseline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Collaboration and consensus occur when the collective knowledge of members of the team is combined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7.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Stay focused, modularize your discussion.</a:t>
            </a:r>
            <a:r>
              <a:rPr b="0" baseline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more people involved in any communication, the more likely that discussion will bounce from one topic to the next.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8.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If something is unclear, draw a picture.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9.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(a) Once you agree to something, move on; (b) If you can’t agree to something, move on; (c) If a feature or function is unclear and cannot be clarified at the moment, move on.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100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10.  </a:t>
            </a:r>
            <a:r>
              <a:rPr b="1" baseline="0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Negotiation is not a contest or a game. It works best when both parties win.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baseline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baseline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98" name="Shape 19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Principles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scope of the project.</a:t>
            </a: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It’s impossible to use a roadmap if you don’t know where you’re going. Scope provides the software team with a destination.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Involve the customer in the planning activity. 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customer defines priorities and establishes project constraints.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Recognize that planning is iterative.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project plan is never engraved in stone. As work begins, it very likely that things will change.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baseline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baseline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Estimate based on what you know.</a:t>
            </a:r>
            <a:r>
              <a:rPr b="1" baseline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intent of estimation is to provide an indication of effort, cost, and task duration, based on the team’s current understanding of the work to be done.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