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embeddedFontLst>
    <p:embeddedFont>
      <p:font typeface="Helvetica Neue" charset="0"/>
      <p:regular r:id="rId20"/>
      <p:bold r:id="rId21"/>
      <p:italic r:id="rId22"/>
      <p:boldItalic r:id="rId23"/>
    </p:embeddedFont>
    <p:embeddedFont>
      <p:font typeface="Tahoma" pitchFamily="34" charset="0"/>
      <p:regular r:id="rId24"/>
      <p:bold r:id="rId25"/>
    </p:embeddedFont>
    <p:embeddedFont>
      <p:font typeface="Arial Black" pitchFamily="34" charset="0"/>
      <p:bold r:id="rId26"/>
    </p:embeddedFont>
    <p:embeddedFont>
      <p:font typeface="Quattrocento" charset="0"/>
      <p:regular r:id="rId27"/>
      <p:bold r:id="rId28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4" autoAdjust="0"/>
    <p:restoredTop sz="94660"/>
  </p:normalViewPr>
  <p:slideViewPr>
    <p:cSldViewPr>
      <p:cViewPr varScale="1">
        <p:scale>
          <a:sx n="62" d="100"/>
          <a:sy n="62" d="100"/>
        </p:scale>
        <p:origin x="-16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7.fntdata"/><Relationship Id="rId3" Type="http://schemas.openxmlformats.org/officeDocument/2006/relationships/slide" Target="slides/slide1.xml"/><Relationship Id="rId21" Type="http://schemas.openxmlformats.org/officeDocument/2006/relationships/font" Target="fonts/font2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6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1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5.fntdata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2004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5720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40080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512746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 lang="en-US" sz="12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ctrTitle"/>
          </p:nvPr>
        </p:nvSpPr>
        <p:spPr>
          <a:xfrm>
            <a:off x="779462" y="1447800"/>
            <a:ext cx="7678736" cy="1081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43" name="Shape 343"/>
          <p:cNvSpPr txBox="1">
            <a:spLocks noGrp="1"/>
          </p:cNvSpPr>
          <p:nvPr>
            <p:ph type="subTitle" idx="1"/>
          </p:nvPr>
        </p:nvSpPr>
        <p:spPr>
          <a:xfrm>
            <a:off x="4021137" y="2860675"/>
            <a:ext cx="4437062" cy="3114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  <a:defRPr/>
            </a:lvl1pPr>
            <a:lvl2pPr marL="742950" marR="0" indent="-196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marL="11430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marL="1600200" marR="0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marL="20574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marL="25146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marL="29718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marL="3429000" marR="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marL="3886200" marR="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>
            <a:endParaRPr/>
          </a:p>
        </p:txBody>
      </p:sp>
      <p:sp>
        <p:nvSpPr>
          <p:cNvPr id="344" name="Shape 34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5" name="Shape 34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6" name="Shape 34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5,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5,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5,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5,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5,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5,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" name="Shape 271"/>
          <p:cNvGrpSpPr/>
          <p:nvPr/>
        </p:nvGrpSpPr>
        <p:grpSpPr>
          <a:xfrm>
            <a:off x="-3175" y="0"/>
            <a:ext cx="9147175" cy="6867525"/>
            <a:chOff x="-3175" y="0"/>
            <a:chExt cx="9147175" cy="6867525"/>
          </a:xfrm>
        </p:grpSpPr>
        <p:grpSp>
          <p:nvGrpSpPr>
            <p:cNvPr id="272" name="Shape 272"/>
            <p:cNvGrpSpPr/>
            <p:nvPr/>
          </p:nvGrpSpPr>
          <p:grpSpPr>
            <a:xfrm>
              <a:off x="-3175" y="0"/>
              <a:ext cx="9067799" cy="6867525"/>
              <a:chOff x="-3175" y="0"/>
              <a:chExt cx="9067799" cy="6867525"/>
            </a:xfrm>
          </p:grpSpPr>
          <p:sp>
            <p:nvSpPr>
              <p:cNvPr id="273" name="Shape 273"/>
              <p:cNvSpPr txBox="1"/>
              <p:nvPr/>
            </p:nvSpPr>
            <p:spPr>
              <a:xfrm>
                <a:off x="-3175" y="0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4" name="Shape 274"/>
              <p:cNvSpPr txBox="1"/>
              <p:nvPr/>
            </p:nvSpPr>
            <p:spPr>
              <a:xfrm>
                <a:off x="14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5" name="Shape 275"/>
              <p:cNvSpPr txBox="1"/>
              <p:nvPr/>
            </p:nvSpPr>
            <p:spPr>
              <a:xfrm>
                <a:off x="30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6" name="Shape 276"/>
              <p:cNvSpPr txBox="1"/>
              <p:nvPr/>
            </p:nvSpPr>
            <p:spPr>
              <a:xfrm>
                <a:off x="45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7" name="Shape 277"/>
              <p:cNvSpPr txBox="1"/>
              <p:nvPr/>
            </p:nvSpPr>
            <p:spPr>
              <a:xfrm>
                <a:off x="60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8" name="Shape 278"/>
              <p:cNvSpPr txBox="1"/>
              <p:nvPr/>
            </p:nvSpPr>
            <p:spPr>
              <a:xfrm>
                <a:off x="75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9" name="Shape 279"/>
              <p:cNvSpPr txBox="1"/>
              <p:nvPr/>
            </p:nvSpPr>
            <p:spPr>
              <a:xfrm>
                <a:off x="91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0" name="Shape 280"/>
              <p:cNvSpPr txBox="1"/>
              <p:nvPr/>
            </p:nvSpPr>
            <p:spPr>
              <a:xfrm>
                <a:off x="106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1" name="Shape 281"/>
              <p:cNvSpPr txBox="1"/>
              <p:nvPr/>
            </p:nvSpPr>
            <p:spPr>
              <a:xfrm>
                <a:off x="121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2" name="Shape 282"/>
              <p:cNvSpPr txBox="1"/>
              <p:nvPr/>
            </p:nvSpPr>
            <p:spPr>
              <a:xfrm>
                <a:off x="136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3" name="Shape 283"/>
              <p:cNvSpPr txBox="1"/>
              <p:nvPr/>
            </p:nvSpPr>
            <p:spPr>
              <a:xfrm>
                <a:off x="152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4" name="Shape 284"/>
              <p:cNvSpPr txBox="1"/>
              <p:nvPr/>
            </p:nvSpPr>
            <p:spPr>
              <a:xfrm>
                <a:off x="167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5" name="Shape 285"/>
              <p:cNvSpPr txBox="1"/>
              <p:nvPr/>
            </p:nvSpPr>
            <p:spPr>
              <a:xfrm>
                <a:off x="182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6" name="Shape 286"/>
              <p:cNvSpPr txBox="1"/>
              <p:nvPr/>
            </p:nvSpPr>
            <p:spPr>
              <a:xfrm>
                <a:off x="197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7" name="Shape 287"/>
              <p:cNvSpPr txBox="1"/>
              <p:nvPr/>
            </p:nvSpPr>
            <p:spPr>
              <a:xfrm>
                <a:off x="213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8" name="Shape 288"/>
              <p:cNvSpPr txBox="1"/>
              <p:nvPr/>
            </p:nvSpPr>
            <p:spPr>
              <a:xfrm>
                <a:off x="228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89" name="Shape 289"/>
              <p:cNvSpPr txBox="1"/>
              <p:nvPr/>
            </p:nvSpPr>
            <p:spPr>
              <a:xfrm>
                <a:off x="243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0" name="Shape 290"/>
              <p:cNvSpPr txBox="1"/>
              <p:nvPr/>
            </p:nvSpPr>
            <p:spPr>
              <a:xfrm>
                <a:off x="258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1" name="Shape 291"/>
              <p:cNvSpPr txBox="1"/>
              <p:nvPr/>
            </p:nvSpPr>
            <p:spPr>
              <a:xfrm>
                <a:off x="274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2" name="Shape 292"/>
              <p:cNvSpPr txBox="1"/>
              <p:nvPr/>
            </p:nvSpPr>
            <p:spPr>
              <a:xfrm>
                <a:off x="289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3" name="Shape 293"/>
              <p:cNvSpPr txBox="1"/>
              <p:nvPr/>
            </p:nvSpPr>
            <p:spPr>
              <a:xfrm>
                <a:off x="304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4" name="Shape 294"/>
              <p:cNvSpPr txBox="1"/>
              <p:nvPr/>
            </p:nvSpPr>
            <p:spPr>
              <a:xfrm>
                <a:off x="319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5" name="Shape 295"/>
              <p:cNvSpPr txBox="1"/>
              <p:nvPr/>
            </p:nvSpPr>
            <p:spPr>
              <a:xfrm>
                <a:off x="334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6" name="Shape 296"/>
              <p:cNvSpPr txBox="1"/>
              <p:nvPr/>
            </p:nvSpPr>
            <p:spPr>
              <a:xfrm>
                <a:off x="350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7" name="Shape 297"/>
              <p:cNvSpPr txBox="1"/>
              <p:nvPr/>
            </p:nvSpPr>
            <p:spPr>
              <a:xfrm>
                <a:off x="365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8" name="Shape 298"/>
              <p:cNvSpPr txBox="1"/>
              <p:nvPr/>
            </p:nvSpPr>
            <p:spPr>
              <a:xfrm>
                <a:off x="380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99" name="Shape 299"/>
              <p:cNvSpPr txBox="1"/>
              <p:nvPr/>
            </p:nvSpPr>
            <p:spPr>
              <a:xfrm>
                <a:off x="395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0" name="Shape 300"/>
              <p:cNvSpPr txBox="1"/>
              <p:nvPr/>
            </p:nvSpPr>
            <p:spPr>
              <a:xfrm>
                <a:off x="411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1" name="Shape 301"/>
              <p:cNvSpPr txBox="1"/>
              <p:nvPr/>
            </p:nvSpPr>
            <p:spPr>
              <a:xfrm>
                <a:off x="426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2" name="Shape 302"/>
              <p:cNvSpPr txBox="1"/>
              <p:nvPr/>
            </p:nvSpPr>
            <p:spPr>
              <a:xfrm>
                <a:off x="441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3" name="Shape 303"/>
              <p:cNvSpPr txBox="1"/>
              <p:nvPr/>
            </p:nvSpPr>
            <p:spPr>
              <a:xfrm>
                <a:off x="456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4" name="Shape 304"/>
              <p:cNvSpPr txBox="1"/>
              <p:nvPr/>
            </p:nvSpPr>
            <p:spPr>
              <a:xfrm>
                <a:off x="472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5" name="Shape 305"/>
              <p:cNvSpPr txBox="1"/>
              <p:nvPr/>
            </p:nvSpPr>
            <p:spPr>
              <a:xfrm>
                <a:off x="487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6" name="Shape 306"/>
              <p:cNvSpPr txBox="1"/>
              <p:nvPr/>
            </p:nvSpPr>
            <p:spPr>
              <a:xfrm>
                <a:off x="502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7" name="Shape 307"/>
              <p:cNvSpPr txBox="1"/>
              <p:nvPr/>
            </p:nvSpPr>
            <p:spPr>
              <a:xfrm>
                <a:off x="517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8" name="Shape 308"/>
              <p:cNvSpPr txBox="1"/>
              <p:nvPr/>
            </p:nvSpPr>
            <p:spPr>
              <a:xfrm>
                <a:off x="533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9" name="Shape 309"/>
              <p:cNvSpPr txBox="1"/>
              <p:nvPr/>
            </p:nvSpPr>
            <p:spPr>
              <a:xfrm>
                <a:off x="548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0" name="Shape 310"/>
              <p:cNvSpPr txBox="1"/>
              <p:nvPr/>
            </p:nvSpPr>
            <p:spPr>
              <a:xfrm>
                <a:off x="563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1" name="Shape 311"/>
              <p:cNvSpPr txBox="1"/>
              <p:nvPr/>
            </p:nvSpPr>
            <p:spPr>
              <a:xfrm>
                <a:off x="578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2" name="Shape 312"/>
              <p:cNvSpPr txBox="1"/>
              <p:nvPr/>
            </p:nvSpPr>
            <p:spPr>
              <a:xfrm>
                <a:off x="594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3" name="Shape 313"/>
              <p:cNvSpPr txBox="1"/>
              <p:nvPr/>
            </p:nvSpPr>
            <p:spPr>
              <a:xfrm>
                <a:off x="609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4" name="Shape 314"/>
              <p:cNvSpPr txBox="1"/>
              <p:nvPr/>
            </p:nvSpPr>
            <p:spPr>
              <a:xfrm>
                <a:off x="624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5" name="Shape 315"/>
              <p:cNvSpPr txBox="1"/>
              <p:nvPr/>
            </p:nvSpPr>
            <p:spPr>
              <a:xfrm>
                <a:off x="639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6" name="Shape 316"/>
              <p:cNvSpPr txBox="1"/>
              <p:nvPr/>
            </p:nvSpPr>
            <p:spPr>
              <a:xfrm>
                <a:off x="655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7" name="Shape 317"/>
              <p:cNvSpPr txBox="1"/>
              <p:nvPr/>
            </p:nvSpPr>
            <p:spPr>
              <a:xfrm>
                <a:off x="670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8" name="Shape 318"/>
              <p:cNvSpPr txBox="1"/>
              <p:nvPr/>
            </p:nvSpPr>
            <p:spPr>
              <a:xfrm>
                <a:off x="685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9" name="Shape 319"/>
              <p:cNvSpPr txBox="1"/>
              <p:nvPr/>
            </p:nvSpPr>
            <p:spPr>
              <a:xfrm>
                <a:off x="700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" name="Shape 320"/>
              <p:cNvSpPr txBox="1"/>
              <p:nvPr/>
            </p:nvSpPr>
            <p:spPr>
              <a:xfrm>
                <a:off x="715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" name="Shape 321"/>
              <p:cNvSpPr txBox="1"/>
              <p:nvPr/>
            </p:nvSpPr>
            <p:spPr>
              <a:xfrm>
                <a:off x="731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2" name="Shape 322"/>
              <p:cNvSpPr txBox="1"/>
              <p:nvPr/>
            </p:nvSpPr>
            <p:spPr>
              <a:xfrm>
                <a:off x="746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" name="Shape 323"/>
              <p:cNvSpPr txBox="1"/>
              <p:nvPr/>
            </p:nvSpPr>
            <p:spPr>
              <a:xfrm>
                <a:off x="761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4" name="Shape 324"/>
              <p:cNvSpPr txBox="1"/>
              <p:nvPr/>
            </p:nvSpPr>
            <p:spPr>
              <a:xfrm>
                <a:off x="776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5" name="Shape 325"/>
              <p:cNvSpPr txBox="1"/>
              <p:nvPr/>
            </p:nvSpPr>
            <p:spPr>
              <a:xfrm>
                <a:off x="792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6" name="Shape 326"/>
              <p:cNvSpPr txBox="1"/>
              <p:nvPr/>
            </p:nvSpPr>
            <p:spPr>
              <a:xfrm>
                <a:off x="807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7" name="Shape 327"/>
              <p:cNvSpPr txBox="1"/>
              <p:nvPr/>
            </p:nvSpPr>
            <p:spPr>
              <a:xfrm>
                <a:off x="822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8" name="Shape 328"/>
              <p:cNvSpPr txBox="1"/>
              <p:nvPr/>
            </p:nvSpPr>
            <p:spPr>
              <a:xfrm>
                <a:off x="837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9" name="Shape 329"/>
              <p:cNvSpPr txBox="1"/>
              <p:nvPr/>
            </p:nvSpPr>
            <p:spPr>
              <a:xfrm>
                <a:off x="853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0" name="Shape 330"/>
              <p:cNvSpPr txBox="1"/>
              <p:nvPr/>
            </p:nvSpPr>
            <p:spPr>
              <a:xfrm>
                <a:off x="868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1" name="Shape 331"/>
              <p:cNvSpPr txBox="1"/>
              <p:nvPr/>
            </p:nvSpPr>
            <p:spPr>
              <a:xfrm>
                <a:off x="883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32" name="Shape 332"/>
              <p:cNvSpPr txBox="1"/>
              <p:nvPr/>
            </p:nvSpPr>
            <p:spPr>
              <a:xfrm>
                <a:off x="898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 b="0" i="0" u="none" strike="noStrike" cap="none" baseline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33" name="Shape 333"/>
            <p:cNvSpPr txBox="1"/>
            <p:nvPr/>
          </p:nvSpPr>
          <p:spPr>
            <a:xfrm>
              <a:off x="681037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4" name="Shape 334"/>
            <p:cNvSpPr txBox="1"/>
            <p:nvPr/>
          </p:nvSpPr>
          <p:spPr>
            <a:xfrm>
              <a:off x="0" y="0"/>
              <a:ext cx="9144000" cy="509586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5" name="Shape 335"/>
          <p:cNvSpPr txBox="1"/>
          <p:nvPr/>
        </p:nvSpPr>
        <p:spPr>
          <a:xfrm>
            <a:off x="3505200" y="2590800"/>
            <a:ext cx="4892675" cy="76199"/>
          </a:xfrm>
          <a:prstGeom prst="rect">
            <a:avLst/>
          </a:prstGeom>
          <a:solidFill>
            <a:schemeClr val="hlink">
              <a:alpha val="4980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marL="742950" marR="0" indent="-1968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marL="1143000" marR="0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marL="1600200" marR="0" indent="-1270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marL="20574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marL="25146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marL="2971800" marR="0" indent="-142239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marL="3429000" marR="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marL="3886200" marR="0" indent="-14224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>
            <a:endParaRPr/>
          </a:p>
        </p:txBody>
      </p:sp>
      <p:sp>
        <p:nvSpPr>
          <p:cNvPr id="338" name="Shape 33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9" name="Shape 33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0" name="Shape 34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4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5,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 smtClean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defTabSz="914400" rtl="1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r" defTabSz="914400" rtl="1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Chapter 2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1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2133600" y="2438400"/>
            <a:ext cx="6476999" cy="33242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1800" b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Slide Set to accompany</a:t>
            </a:r>
            <a:r>
              <a:rPr lang="en-US" sz="3200" b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/>
            </a:r>
            <a:br>
              <a:rPr lang="en-US" sz="3200" b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-US" sz="2000" b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</a:t>
            </a:r>
            <a:r>
              <a:rPr lang="en-US" sz="2400" b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u="none" strike="noStrike" cap="none" baseline="0" dirty="0">
                <a:solidFill>
                  <a:schemeClr val="dk1"/>
                </a:solidFill>
                <a:sym typeface="Arial"/>
              </a:rPr>
              <a:t>by Roger S. Pressman and Bruce R. Maxim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1" u="none" strike="noStrike" cap="none" baseline="0" dirty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u="none" strike="noStrike" cap="none" baseline="0" dirty="0">
                <a:solidFill>
                  <a:schemeClr val="dk1"/>
                </a:solidFill>
                <a:sym typeface="Arial"/>
              </a:rPr>
              <a:t>Slides copyright © 1996, 2001, 2005, 2009, 2014</a:t>
            </a:r>
            <a:r>
              <a:rPr lang="en-US" sz="1800" b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  <a:r>
              <a:rPr lang="en-US" sz="1200" b="1" u="none" strike="noStrike" cap="none" baseline="0" dirty="0">
                <a:solidFill>
                  <a:schemeClr val="dk1"/>
                </a:solidFill>
                <a:sym typeface="Arial"/>
              </a:rPr>
              <a:t>by Roger S. Pressman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800" b="1" u="none" strike="noStrike" cap="none" baseline="0" dirty="0">
              <a:solidFill>
                <a:schemeClr val="dk2"/>
              </a:solidFill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1800" b="1" u="none" strike="noStrike" cap="none" baseline="0" dirty="0">
                <a:solidFill>
                  <a:schemeClr val="dk2"/>
                </a:solidFill>
                <a:sym typeface="Arial"/>
              </a:rPr>
              <a:t>For non-profit educational use only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400" b="0" u="none" strike="noStrike" cap="none" baseline="0" dirty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u="none" strike="noStrike" cap="none" baseline="0" dirty="0">
                <a:solidFill>
                  <a:schemeClr val="dk1"/>
                </a:solidFill>
                <a:sym typeface="Arial"/>
              </a:rPr>
              <a:t>May be reproduced ONLY for student use at the university level when used in conjunction with Software Engineering: A Practitioner's Approach, 8/e. Any other reproduction or use is prohibited without the express written permission of the author.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200" b="0" u="none" strike="noStrike" cap="none" baseline="0" dirty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u="none" strike="noStrike" cap="none" baseline="0" dirty="0">
                <a:solidFill>
                  <a:schemeClr val="dk1"/>
                </a:solidFill>
                <a:sym typeface="Arial"/>
              </a:rPr>
              <a:t>All copyright information MUST appear if these slides are posted on a website for student use.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10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57200" y="-315416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Understand the Problem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idx="1"/>
          </p:nvPr>
        </p:nvSpPr>
        <p:spPr>
          <a:xfrm>
            <a:off x="457200" y="1484784"/>
            <a:ext cx="5770984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u="none" strike="noStrike" cap="none" baseline="0" dirty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Who has a stake in the solution to the problem?</a:t>
            </a:r>
            <a:r>
              <a:rPr lang="en-US" sz="2400" b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That is, who are the stakeholders?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u="none" strike="noStrike" cap="none" baseline="0" dirty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What are the unknowns?</a:t>
            </a:r>
            <a:r>
              <a:rPr lang="en-US" sz="2400" b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What data, functions, and features are required to properly solve the problem?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u="none" strike="noStrike" cap="none" baseline="0" dirty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Can the problem be compartmentalized?</a:t>
            </a:r>
            <a:r>
              <a:rPr lang="en-US" sz="2400" b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Is it possible to represent smaller problems that may be easier to understand?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u="none" strike="noStrike" cap="none" baseline="0" dirty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Can the problem be represented graphically?</a:t>
            </a:r>
            <a:r>
              <a:rPr lang="en-US" sz="2400" b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Can an analysis model be created?</a:t>
            </a:r>
          </a:p>
          <a:p>
            <a:pPr marL="3429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endParaRPr sz="2400" b="0" u="none" strike="noStrike" cap="none" baseline="0" dirty="0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7543800" y="980728"/>
            <a:ext cx="8274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فهم المشكلة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6281936" y="1844824"/>
            <a:ext cx="2286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الذي لديه مصلحة في حل لهذه المشكلة؟ وهذا هو، من هم أصحاب المصلحة؟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ما هي المجهولة؟ ما هي البيانات والوظائف والميزات المطلوبة لإيجاد حل سليم للمشكلة؟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يمكن مجزأة المشكلة؟ هل من الممكن أن تمثل المشاكل الصغيرة التي قد تكون أسهل للفهم؟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يمكن تمثيل المشكلة بوضوح؟ يمكن إنشاء نموذج التحليل؟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11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457200" y="-60344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Plan the Solution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idx="1"/>
          </p:nvPr>
        </p:nvSpPr>
        <p:spPr>
          <a:xfrm>
            <a:off x="107504" y="692696"/>
            <a:ext cx="5976664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u="none" strike="noStrike" cap="none" baseline="0" dirty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Have you seen similar problems before?</a:t>
            </a:r>
            <a:r>
              <a:rPr lang="en-US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lang="en-US" u="none" strike="noStrike" cap="none" baseline="0" dirty="0" smtClean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     </a:t>
            </a:r>
            <a:r>
              <a:rPr lang="en-US" b="0" dirty="0" smtClean="0">
                <a:solidFill>
                  <a:schemeClr val="dk1"/>
                </a:solidFill>
                <a:latin typeface="Quattrocento" charset="0"/>
                <a:ea typeface="Quattrocento"/>
                <a:cs typeface="Quattrocento"/>
                <a:sym typeface="Quattrocento"/>
              </a:rPr>
              <a:t>Are </a:t>
            </a:r>
            <a:r>
              <a:rPr lang="en-US" b="0" dirty="0">
                <a:solidFill>
                  <a:schemeClr val="dk1"/>
                </a:solidFill>
                <a:latin typeface="Quattrocento" charset="0"/>
                <a:ea typeface="Quattrocento"/>
                <a:cs typeface="Quattrocento"/>
                <a:sym typeface="Quattrocento"/>
              </a:rPr>
              <a:t>there patterns that are recognizable in a potential solution? </a:t>
            </a:r>
            <a:r>
              <a:rPr lang="en-US" b="0" dirty="0">
                <a:solidFill>
                  <a:schemeClr val="dk1"/>
                </a:solidFill>
                <a:latin typeface="Quattrocento" charset="0"/>
                <a:ea typeface="Quattrocento"/>
                <a:cs typeface="Quattrocento"/>
                <a:sym typeface="Quattrocento"/>
              </a:rPr>
              <a:t>Is there existing software that implements the data, functions, and features that are required? 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u="none" strike="noStrike" cap="none" baseline="0" dirty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Has a similar problem been solved</a:t>
            </a:r>
            <a:r>
              <a:rPr lang="en-US" u="none" strike="noStrike" cap="none" baseline="0" dirty="0" smtClean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?                  </a:t>
            </a:r>
            <a:r>
              <a:rPr lang="en-US" u="none" strike="noStrike" cap="none" baseline="0" dirty="0" smtClean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lang="en-US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If so, are elements of the solution reusable?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u="none" strike="noStrike" cap="none" baseline="0" dirty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Can </a:t>
            </a:r>
            <a:r>
              <a:rPr lang="en-US" u="none" strike="noStrike" cap="none" baseline="0" dirty="0" err="1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subproblems</a:t>
            </a:r>
            <a:r>
              <a:rPr lang="en-US" u="none" strike="noStrike" cap="none" baseline="0" dirty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lang="en-US" u="none" strike="noStrike" cap="none" baseline="0" dirty="0" smtClean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be </a:t>
            </a:r>
            <a:r>
              <a:rPr lang="en-US" u="none" strike="noStrike" cap="none" baseline="0" dirty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defined?</a:t>
            </a:r>
            <a:r>
              <a:rPr lang="en-US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lang="en-US" u="none" strike="noStrike" cap="none" baseline="0" dirty="0" smtClean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                           If </a:t>
            </a:r>
            <a:r>
              <a:rPr lang="en-US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so, are solutions readily apparent for the </a:t>
            </a:r>
            <a:r>
              <a:rPr lang="en-US" u="none" strike="noStrike" cap="none" baseline="0" dirty="0" err="1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subproblems</a:t>
            </a:r>
            <a:r>
              <a:rPr lang="en-US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?</a:t>
            </a:r>
          </a:p>
          <a:p>
            <a:pPr marL="342900" marR="0" lvl="0" indent="-34290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u="none" strike="noStrike" cap="none" baseline="0" dirty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Can you represent a solution in a manner that leads to effective implementation? </a:t>
            </a:r>
            <a:r>
              <a:rPr lang="en-US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Can a design model be created?</a:t>
            </a:r>
          </a:p>
          <a:p>
            <a:pPr marL="342900" marR="0" lvl="0" indent="-247650" algn="l" rtl="0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endParaRPr u="none" strike="noStrike" cap="none" baseline="0" dirty="0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7626096" y="332656"/>
            <a:ext cx="7601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/>
              <a:t>خطة الحل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5991040" y="908720"/>
            <a:ext cx="269979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000" dirty="0"/>
              <a:t>هل رأيت مشاكل مماثلة من قبل؟ هل هناك الأنماط التي يمكن التعرف عليها في حل محتمل؟ هل هناك برنامج القائمة التي تطبق على البيانات والوظائف والميزات المطلوبة؟</a:t>
            </a:r>
          </a:p>
          <a:p>
            <a:pPr algn="r" rtl="1"/>
            <a:r>
              <a:rPr lang="ar-SA" sz="2000" dirty="0"/>
              <a:t>وقد تم حل مشكلة مماثلة؟ إذا كان الأمر كذلك، هي عناصر قابلة لإعادة الاستخدام الحل؟</a:t>
            </a:r>
          </a:p>
          <a:p>
            <a:pPr algn="r" rtl="1"/>
            <a:r>
              <a:rPr lang="ar-SA" sz="2000" dirty="0"/>
              <a:t>يمكن تعريف المشاكل الثانوية؟ إذا كان الأمر كذلك، حلول بادية للعيان </a:t>
            </a:r>
            <a:r>
              <a:rPr lang="ar-SA" sz="2000" dirty="0" err="1" smtClean="0"/>
              <a:t>للا</a:t>
            </a:r>
            <a:r>
              <a:rPr lang="ar-SA" sz="2000" dirty="0" smtClean="0"/>
              <a:t> لمشاكل </a:t>
            </a:r>
            <a:r>
              <a:rPr lang="ar-SA" sz="2000" dirty="0"/>
              <a:t>الثانوية؟</a:t>
            </a:r>
          </a:p>
          <a:p>
            <a:pPr algn="r" rtl="1"/>
            <a:r>
              <a:rPr lang="ar-SA" sz="2000" dirty="0"/>
              <a:t>يمكنك يمثل حلا بطريقة تؤدي إلى التنفيذ الفعال؟ يمكن إنشاء نموذج التصميم؟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12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Carry Out the Plan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u="none" strike="noStrike" cap="none" baseline="0" dirty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Does the solution conform to the plan?</a:t>
            </a:r>
            <a:r>
              <a:rPr lang="en-US" sz="2400" b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Is source code traceable to the design model?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u="none" strike="noStrike" cap="none" baseline="0" dirty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Is each component part of the solution provably correct?</a:t>
            </a:r>
            <a:r>
              <a:rPr lang="en-US" sz="2400" b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Has the design and code been reviewed, or better, have correctness proofs been applied to algorithm?</a:t>
            </a:r>
          </a:p>
          <a:p>
            <a:pPr marL="3429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endParaRPr sz="2400" b="0" u="none" strike="noStrike" cap="none" baseline="0" dirty="0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7432078" y="1124744"/>
            <a:ext cx="9268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800" b="1" dirty="0"/>
              <a:t>تنفيذ خطة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827584" y="4509120"/>
            <a:ext cx="75313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هل تتفق الحل لهذه الخطة؟ هو شفرة المصدر يمكن عزوها إلى نموذج التصميم؟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هو كل جزء مكون من الحل الصحيح ثبت نجاح؟ وتصميم ورمز تم استعراض، أو أفضل، والبراهين صحة تم تطبيقها على خوارزمية؟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13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Examine the Result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u="none" strike="noStrike" cap="none" baseline="0" dirty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Is it possible to test each component part of the solution?</a:t>
            </a:r>
            <a:r>
              <a:rPr lang="en-US" sz="2400" b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Has a reasonable testing strategy been implemented?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u="none" strike="noStrike" cap="none" baseline="0" dirty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Does the solution produce results that conform to the data, functions, and features that are required?</a:t>
            </a:r>
            <a:r>
              <a:rPr lang="en-US" sz="2400" b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Has the software been validated against all stakeholder requirements?</a:t>
            </a:r>
          </a:p>
          <a:p>
            <a:pPr marL="3429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endParaRPr sz="2400" b="0" u="none" strike="noStrike" cap="none" baseline="0" dirty="0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7119645" y="1052736"/>
            <a:ext cx="8803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/>
              <a:t>دراسة نتائج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827584" y="4797152"/>
            <a:ext cx="77068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هل من الممكن لاختبار كل جزء مكون من الحل؟ لديه استراتيجية اختبار معقولة تم تنفيذها؟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لا نتائج إنتاج الحل التي تتوافق مع البيانات والوظائف والميزات المطلوبة؟ تمت البرنامج تم التحقق من جميع متطلبات أصحاب المصلحة؟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14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7443216" cy="137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 smtClean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Hooker’s General Principles</a:t>
            </a:r>
            <a:endParaRPr lang="en-US" sz="4000" b="0" i="0" u="none" strike="noStrike" cap="none" baseline="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8" name="Shape 248"/>
          <p:cNvSpPr txBox="1">
            <a:spLocks noGrp="1"/>
          </p:cNvSpPr>
          <p:nvPr>
            <p:ph idx="1"/>
          </p:nvPr>
        </p:nvSpPr>
        <p:spPr>
          <a:xfrm>
            <a:off x="152399" y="1628800"/>
            <a:ext cx="5211689" cy="342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1: The Reason It All Exists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u="none" strike="noStrike" cap="none" baseline="0" dirty="0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2: KISS (Keep It Simple, Stupid!)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u="none" strike="noStrike" cap="none" baseline="0" dirty="0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3: Maintain the Vision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u="none" strike="noStrike" cap="none" baseline="0" dirty="0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4: What You Produce, Others Will Consume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u="none" strike="noStrike" cap="none" baseline="0" dirty="0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5: Be Open to the Future 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6: </a:t>
            </a:r>
            <a:r>
              <a:rPr lang="en-US" sz="2400" b="0" u="none" strike="noStrike" cap="none" baseline="0" dirty="0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Plan Ahead for Reuse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u="none" strike="noStrike" cap="none" baseline="0" dirty="0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7: Think!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7164288" y="1052736"/>
            <a:ext cx="15840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800" b="1" dirty="0"/>
              <a:t>المبادئ العامة </a:t>
            </a:r>
            <a:r>
              <a:rPr lang="ar-SA" sz="1800" b="1" dirty="0" smtClean="0"/>
              <a:t>هكر</a:t>
            </a:r>
            <a:endParaRPr lang="ar-SA" sz="1800" b="1" dirty="0"/>
          </a:p>
        </p:txBody>
      </p:sp>
      <p:sp>
        <p:nvSpPr>
          <p:cNvPr id="3" name="مستطيل 2"/>
          <p:cNvSpPr/>
          <p:nvPr/>
        </p:nvSpPr>
        <p:spPr>
          <a:xfrm>
            <a:off x="5796136" y="1828562"/>
            <a:ext cx="275653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1: السبب هو كل موجود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2: </a:t>
            </a:r>
            <a:r>
              <a:rPr lang="en-US" sz="2000" dirty="0"/>
              <a:t>KISS (</a:t>
            </a:r>
            <a:r>
              <a:rPr lang="ar-SA" sz="2000" dirty="0"/>
              <a:t>يبقيه بسيط، غبي!)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3: الحفاظ على الرؤية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4: ما أنت إنتاج، أخرى سوف تستهلك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5: كن منفتحا على المستقبل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6: التخطيط المبكر لإعادة الاستخدام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7: فكر!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15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395536" y="260648"/>
            <a:ext cx="4359274" cy="7096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Myths</a:t>
            </a:r>
          </a:p>
        </p:txBody>
      </p:sp>
      <p:sp>
        <p:nvSpPr>
          <p:cNvPr id="256" name="Shape 256"/>
          <p:cNvSpPr txBox="1">
            <a:spLocks noGrp="1"/>
          </p:cNvSpPr>
          <p:nvPr>
            <p:ph idx="1"/>
          </p:nvPr>
        </p:nvSpPr>
        <p:spPr>
          <a:xfrm>
            <a:off x="611560" y="1576537"/>
            <a:ext cx="5538787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dirty="0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Helvetica Neue"/>
              </a:rPr>
              <a:t>Affect managers, customers (and other non-technical stakeholders) and practitioners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dirty="0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Helvetica Neue"/>
              </a:rPr>
              <a:t>Are believable because they often have elements of truth,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but …</a:t>
            </a:r>
          </a:p>
          <a:p>
            <a:pPr marL="342900" indent="-3429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dirty="0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Helvetica Neue"/>
              </a:rPr>
              <a:t>Invariably lead to bad decisions,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Noto Symbol"/>
              <a:buNone/>
            </a:pPr>
            <a:r>
              <a:rPr lang="en-US" sz="2400" b="0" u="none" strike="noStrike" cap="none" baseline="0" dirty="0" smtClean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therefore </a:t>
            </a:r>
            <a:r>
              <a:rPr lang="en-US" sz="2400" b="0" i="1" u="none" strike="noStrike" cap="none" baseline="0" dirty="0" smtClean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…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dirty="0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Helvetica Neue"/>
              </a:rPr>
              <a:t>Insist on reality as you navigate your way through software engineering</a:t>
            </a:r>
            <a:endParaRPr lang="en-US" sz="2400" b="0" dirty="0">
              <a:solidFill>
                <a:srgbClr val="000000"/>
              </a:solidFill>
              <a:latin typeface="Quattrocento"/>
              <a:ea typeface="Quattrocento"/>
              <a:cs typeface="Quattrocento"/>
              <a:sym typeface="Helvetica Neue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6930491" y="1268760"/>
            <a:ext cx="12266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/>
              <a:t>أساطير البرمجيات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6444207" y="1772816"/>
            <a:ext cx="20901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تؤثر المديرين والعملاء (وأصحاب المصلحة غير الفنية) والممارسين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هل يمكن تصديقها لأنها في كثير من الأحيان عناصر من الحقيقة،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ولكن ...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يؤدي حتما إلى قرارات سيئة،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لذا …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الإصرار على الواقع كما يمكنك التنقل في طريقك من خلال هندسة البرمجيات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16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457200" y="-53488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It all Starts</a:t>
            </a:r>
          </a:p>
        </p:txBody>
      </p:sp>
      <p:sp>
        <p:nvSpPr>
          <p:cNvPr id="265" name="Shape 265"/>
          <p:cNvSpPr txBox="1">
            <a:spLocks noGrp="1"/>
          </p:cNvSpPr>
          <p:nvPr>
            <p:ph idx="1"/>
          </p:nvPr>
        </p:nvSpPr>
        <p:spPr>
          <a:xfrm>
            <a:off x="35496" y="1143669"/>
            <a:ext cx="5904656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800" b="0" u="none" strike="noStrike" cap="none" baseline="0" dirty="0" err="1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SafeHome</a:t>
            </a:r>
            <a:r>
              <a:rPr lang="en-US" sz="2800" b="0" u="none" strike="noStrike" cap="none" baseline="0" dirty="0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400" dirty="0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Every software project is precipitated by some business need—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lang="en-US" sz="2400" dirty="0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the need to correct a defect in an existing application;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lang="en-US" sz="2400" dirty="0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the need to the need to adapt a ‘legacy system’ to a changing business environment;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lang="en-US" sz="2400" dirty="0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the need to extend the functions and features of an existing application, or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lang="en-US" sz="2400" dirty="0">
                <a:solidFill>
                  <a:srgbClr val="000000"/>
                </a:solidFill>
                <a:latin typeface="Quattrocento"/>
                <a:ea typeface="Quattrocento"/>
                <a:cs typeface="Quattrocento"/>
                <a:sym typeface="Quattrocento"/>
              </a:rPr>
              <a:t>the need to create a new product, service, or system.</a:t>
            </a:r>
          </a:p>
          <a:p>
            <a:pPr marL="342900" marR="0" lvl="0" indent="-257175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endParaRPr b="0" u="none" strike="noStrike" cap="none" baseline="0" dirty="0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6939307" y="1124744"/>
            <a:ext cx="12089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كيف كل شيء يبدأ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6084168" y="1700808"/>
            <a:ext cx="25557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en-US" sz="2000" dirty="0" err="1"/>
              <a:t>SafeHome</a:t>
            </a:r>
            <a:r>
              <a:rPr lang="en-US" sz="2000" dirty="0"/>
              <a:t>: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وعجلت كل مشروع البرنامج من قبل بعض رجال الأعمال الحاجة،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الحاجة إلى تصحيح الخلل في تطبيق القائمة؛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الحاجة إلى ضرورة التكيف مع "النظام القديم" لبيئة الأعمال المتغيرة؛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الحاجة لتوسيع وظائف وميزات أحد التطبيقات الموجودة، أو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الحاجة لخلق منتج جديد أو خدمة أو النظام.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idx="1"/>
          </p:nvPr>
        </p:nvSpPr>
        <p:spPr>
          <a:xfrm>
            <a:off x="251520" y="1628800"/>
            <a:ext cx="5785860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Some realities:</a:t>
            </a:r>
            <a:endParaRPr lang="en-US" b="0" dirty="0">
              <a:solidFill>
                <a:schemeClr val="dk1"/>
              </a:solidFill>
              <a:latin typeface="Quattrocento"/>
              <a:ea typeface="Quattrocento"/>
              <a:cs typeface="Quattrocento"/>
              <a:sym typeface="Helvetica Neue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a concerted effort should be made to understand the problem before a software solution is developed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design becomes a pivotal activity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software should exhibit high quality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software should be maintainable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seminal definition: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[Software engineering is] the establishment and use of </a:t>
            </a:r>
            <a:r>
              <a:rPr lang="en-US" sz="2000" b="0" u="none" strike="noStrike" cap="none" baseline="0" dirty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sound engineering principles</a:t>
            </a:r>
            <a:r>
              <a:rPr lang="en-US" sz="2000" b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in order to obtain </a:t>
            </a:r>
            <a:r>
              <a:rPr lang="en-US" sz="2000" b="0" u="none" strike="noStrike" cap="none" baseline="0" dirty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economically</a:t>
            </a:r>
            <a:r>
              <a:rPr lang="en-US" sz="2000" b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software that is </a:t>
            </a:r>
            <a:r>
              <a:rPr lang="en-US" sz="2000" b="0" u="none" strike="noStrike" cap="none" baseline="0" dirty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reliable and works efficiently </a:t>
            </a:r>
            <a:r>
              <a:rPr lang="en-US" sz="2000" b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on </a:t>
            </a:r>
            <a:r>
              <a:rPr lang="en-US" sz="2000" b="0" u="none" strike="noStrike" cap="none" baseline="0" dirty="0" smtClean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real </a:t>
            </a:r>
            <a:r>
              <a:rPr lang="en-US" sz="2000" b="0" u="none" strike="noStrike" cap="none" baseline="0" dirty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machines</a:t>
            </a:r>
            <a:r>
              <a:rPr lang="en-US" sz="2000" b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.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6300192" y="1412776"/>
            <a:ext cx="25390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بعض الحقائق: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 وينبغي بذل جهود متضافرة لفهم المشكلة قبل أن يتم وضع حل البرمجيات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 تصميم يصبح النشاط المحوري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 البرمجيات يجب أن تظهر جودة عالية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 وينبغي أن تكون البرامج للصيانة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 تعريف المنوي: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 [هندسة البرمجيات هي] إنشاء واستخدام مبادئ الهندسة الصوتية من أجل الحصول على اقتصاديا البرمجيات التي يمكن الاعتماد عليها ويعمل بكفاءة على الأجهزة الحقيقية.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IEEE definition: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b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Software Engineering: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b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(1) The application of a </a:t>
            </a:r>
            <a:r>
              <a:rPr lang="en-US" b="0" u="none" strike="noStrike" cap="none" baseline="0" dirty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systematic, disciplined, quantifiable approach</a:t>
            </a:r>
            <a:r>
              <a:rPr lang="en-US" b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to the </a:t>
            </a:r>
            <a:r>
              <a:rPr lang="en-US" b="0" u="none" strike="noStrike" cap="none" baseline="0" dirty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development, operation, and maintenance</a:t>
            </a:r>
            <a:r>
              <a:rPr lang="en-US" b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of software; that is, the application of engineering to software. 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b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(2) The study of approaches as in (1).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827583" y="4221088"/>
            <a:ext cx="77068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تعريف </a:t>
            </a:r>
            <a:r>
              <a:rPr lang="en-US" sz="1800" dirty="0"/>
              <a:t>IEEE: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هندسة البرمجيات: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(1) إن تطبيق منضبطة، مقاربة منهجية، قابلة للقياس الكمي لتطوير وتشغيل وصيانة البرمجيات؛ هذا هو، وتطبيق الهندسة إلى البرنامج.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(2) دراسة النهج كما في (1).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1219200" y="990600"/>
            <a:ext cx="5421311" cy="660400"/>
          </a:xfrm>
          <a:prstGeom prst="rect">
            <a:avLst/>
          </a:prstGeom>
          <a:noFill/>
          <a:ln>
            <a:noFill/>
          </a:ln>
        </p:spPr>
        <p:txBody>
          <a:bodyPr lIns="63500" tIns="25400" rIns="63500" bIns="254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Layered Technology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3429000" y="5029200"/>
            <a:ext cx="3084512" cy="417511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Quattrocento"/>
              <a:buNone/>
            </a:pPr>
            <a:r>
              <a:rPr lang="en-US" sz="2400" b="1" i="1" u="none" strike="noStrike" cap="none" baseline="0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Software Engineering</a:t>
            </a:r>
          </a:p>
        </p:txBody>
      </p:sp>
      <p:sp>
        <p:nvSpPr>
          <p:cNvPr id="160" name="Shape 160"/>
          <p:cNvSpPr/>
          <p:nvPr/>
        </p:nvSpPr>
        <p:spPr>
          <a:xfrm>
            <a:off x="1004887" y="3397250"/>
            <a:ext cx="7619999" cy="1285874"/>
          </a:xfrm>
          <a:prstGeom prst="ellipse">
            <a:avLst/>
          </a:prstGeom>
          <a:solidFill>
            <a:srgbClr val="01EA8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/>
          <p:nvPr/>
        </p:nvSpPr>
        <p:spPr>
          <a:xfrm>
            <a:off x="1462087" y="2968625"/>
            <a:ext cx="6629400" cy="1200150"/>
          </a:xfrm>
          <a:prstGeom prst="ellipse">
            <a:avLst/>
          </a:prstGeom>
          <a:solidFill>
            <a:srgbClr val="BC37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Shape 162"/>
          <p:cNvSpPr/>
          <p:nvPr/>
        </p:nvSpPr>
        <p:spPr>
          <a:xfrm>
            <a:off x="1995486" y="2511425"/>
            <a:ext cx="5486399" cy="10287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Shape 163"/>
          <p:cNvSpPr/>
          <p:nvPr/>
        </p:nvSpPr>
        <p:spPr>
          <a:xfrm>
            <a:off x="2376486" y="2282825"/>
            <a:ext cx="4724400" cy="685799"/>
          </a:xfrm>
          <a:prstGeom prst="ellipse">
            <a:avLst/>
          </a:prstGeom>
          <a:solidFill>
            <a:srgbClr val="79001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 txBox="1"/>
          <p:nvPr/>
        </p:nvSpPr>
        <p:spPr>
          <a:xfrm>
            <a:off x="3657600" y="4238625"/>
            <a:ext cx="2141537" cy="3937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 “quality” focus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3759200" y="3638550"/>
            <a:ext cx="1838325" cy="3937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DADA"/>
              </a:buClr>
              <a:buSzPct val="25000"/>
              <a:buFont typeface="Quattrocento"/>
              <a:buNone/>
            </a:pPr>
            <a:r>
              <a:rPr lang="en-US" sz="2000" b="1" i="0" u="none" strike="noStrike" cap="none" baseline="0">
                <a:solidFill>
                  <a:srgbClr val="DADADA"/>
                </a:solidFill>
                <a:latin typeface="Quattrocento"/>
                <a:ea typeface="Quattrocento"/>
                <a:cs typeface="Quattrocento"/>
                <a:sym typeface="Quattrocento"/>
              </a:rPr>
              <a:t>process model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4114800" y="3038475"/>
            <a:ext cx="1182686" cy="3937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DADA"/>
              </a:buClr>
              <a:buSzPct val="25000"/>
              <a:buFont typeface="Quattrocento"/>
              <a:buNone/>
            </a:pPr>
            <a:r>
              <a:rPr lang="en-US" sz="2000" b="1" i="0" u="none" strike="noStrike" cap="none" baseline="0">
                <a:solidFill>
                  <a:srgbClr val="DADADA"/>
                </a:solidFill>
                <a:latin typeface="Quattrocento"/>
                <a:ea typeface="Quattrocento"/>
                <a:cs typeface="Quattrocento"/>
                <a:sym typeface="Quattrocento"/>
              </a:rPr>
              <a:t>methods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4419600" y="2438400"/>
            <a:ext cx="746125" cy="393700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ADADA"/>
              </a:buClr>
              <a:buSzPct val="25000"/>
              <a:buFont typeface="Quattrocento"/>
              <a:buNone/>
            </a:pPr>
            <a:r>
              <a:rPr lang="en-US" sz="2000" b="1" i="0" u="none" strike="noStrike" cap="none" baseline="0">
                <a:solidFill>
                  <a:srgbClr val="DADADA"/>
                </a:solidFill>
                <a:latin typeface="Quattrocento"/>
                <a:ea typeface="Quattrocento"/>
                <a:cs typeface="Quattrocento"/>
                <a:sym typeface="Quattrocento"/>
              </a:rPr>
              <a:t>tools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7481885" y="1196752"/>
            <a:ext cx="9492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/>
              <a:t>تقنية الطبقات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5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4" name="Shape 174"/>
          <p:cNvSpPr txBox="1"/>
          <p:nvPr/>
        </p:nvSpPr>
        <p:spPr>
          <a:xfrm>
            <a:off x="859060" y="2895600"/>
            <a:ext cx="3886200" cy="1676399"/>
          </a:xfrm>
          <a:prstGeom prst="rect">
            <a:avLst/>
          </a:prstGeom>
          <a:solidFill>
            <a:schemeClr val="folHlink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1219200" y="1066800"/>
            <a:ext cx="5122861" cy="660400"/>
          </a:xfrm>
          <a:prstGeom prst="rect">
            <a:avLst/>
          </a:prstGeom>
          <a:noFill/>
          <a:ln>
            <a:noFill/>
          </a:ln>
        </p:spPr>
        <p:txBody>
          <a:bodyPr lIns="63500" tIns="25400" rIns="63500" bIns="254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Process Framework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523305" y="1981200"/>
            <a:ext cx="4557711" cy="3033712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Process framework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Framework activities</a:t>
            </a:r>
          </a:p>
          <a:p>
            <a: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attrocento"/>
              <a:buNone/>
            </a:pPr>
            <a:r>
              <a:rPr lang="en-US" sz="2400" b="1" i="0" u="none" strike="noStrike" cap="none" baseline="0" dirty="0">
                <a:solidFill>
                  <a:schemeClr val="tx1"/>
                </a:solidFill>
                <a:latin typeface="Quattrocento"/>
                <a:ea typeface="Quattrocento"/>
                <a:cs typeface="Quattrocento"/>
                <a:sym typeface="Quattrocento"/>
              </a:rPr>
              <a:t>work tasks</a:t>
            </a:r>
          </a:p>
          <a:p>
            <a: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attrocento"/>
              <a:buNone/>
            </a:pPr>
            <a:r>
              <a:rPr lang="en-US" sz="2400" b="1" i="0" u="none" strike="noStrike" cap="none" baseline="0" dirty="0">
                <a:solidFill>
                  <a:schemeClr val="tx1"/>
                </a:solidFill>
                <a:latin typeface="Quattrocento"/>
                <a:ea typeface="Quattrocento"/>
                <a:cs typeface="Quattrocento"/>
                <a:sym typeface="Quattrocento"/>
              </a:rPr>
              <a:t>work products</a:t>
            </a:r>
          </a:p>
          <a:p>
            <a: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attrocento"/>
              <a:buNone/>
            </a:pPr>
            <a:r>
              <a:rPr lang="en-US" sz="2400" b="1" i="0" u="none" strike="noStrike" cap="none" baseline="0" dirty="0">
                <a:solidFill>
                  <a:schemeClr val="tx1"/>
                </a:solidFill>
                <a:latin typeface="Quattrocento"/>
                <a:ea typeface="Quattrocento"/>
                <a:cs typeface="Quattrocento"/>
                <a:sym typeface="Quattrocento"/>
              </a:rPr>
              <a:t>milestones &amp; deliverables</a:t>
            </a:r>
          </a:p>
          <a:p>
            <a: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Quattrocento"/>
              <a:buNone/>
            </a:pPr>
            <a:r>
              <a:rPr lang="en-US" sz="2400" b="0" i="0" u="none" strike="noStrike" cap="none" baseline="0" dirty="0">
                <a:solidFill>
                  <a:schemeClr val="lt1"/>
                </a:solidFill>
                <a:latin typeface="Quattrocento"/>
                <a:ea typeface="Quattrocento"/>
                <a:cs typeface="Quattrocento"/>
                <a:sym typeface="Quattrocento"/>
              </a:rPr>
              <a:t>QA checkpoints</a:t>
            </a:r>
          </a:p>
          <a:p>
            <a: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Quattrocento"/>
              <a:buNone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Umbrella Activities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7308304" y="1981200"/>
            <a:ext cx="15022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إطار عملية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أنشطة الإطار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مهام العمل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منتجات العمل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المعالم والمنجزات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نقاط التفتيش </a:t>
            </a:r>
            <a:r>
              <a:rPr lang="en-US" sz="1800" dirty="0"/>
              <a:t>QA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مظلة الأنشطة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7650525" y="1268760"/>
            <a:ext cx="91563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600" b="1" dirty="0"/>
              <a:t>إطار عملية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6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1295400" y="1143000"/>
            <a:ext cx="4881562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 smtClean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Framework Activities</a:t>
            </a:r>
            <a:endParaRPr lang="en-US" sz="4000" b="0" i="0" u="none" strike="noStrike" cap="none" baseline="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idx="1"/>
          </p:nvPr>
        </p:nvSpPr>
        <p:spPr>
          <a:xfrm>
            <a:off x="323528" y="1772816"/>
            <a:ext cx="4440237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Communication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Planning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Modeling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Analysis of requirements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Design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Construction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Code generation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Testing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Deployment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7274201" y="1268760"/>
            <a:ext cx="1154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800" b="1" dirty="0"/>
              <a:t>إطار الأنشطة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3962399" y="198884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الاتصالات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تخطيط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تصميم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تحليل المتطلبات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تصميم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إنشاءات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رمز جيل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تجريب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نشر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190" name="Shape 19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1295400" y="1143000"/>
            <a:ext cx="4383087" cy="6334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Umbrella Activities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idx="1"/>
          </p:nvPr>
        </p:nvSpPr>
        <p:spPr>
          <a:xfrm>
            <a:off x="202538" y="1772816"/>
            <a:ext cx="6508749" cy="4075111"/>
          </a:xfrm>
          <a:prstGeom prst="rect">
            <a:avLst/>
          </a:prstGeom>
          <a:noFill/>
          <a:ln>
            <a:noFill/>
          </a:ln>
        </p:spPr>
        <p:txBody>
          <a:bodyPr lIns="90475" tIns="44450" rIns="90475" bIns="4445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project tracking and control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Risk management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quality assurance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Technical reviews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Measurement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configuration management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Reusability management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Work product preparation and production</a:t>
            </a:r>
          </a:p>
        </p:txBody>
      </p:sp>
      <p:sp>
        <p:nvSpPr>
          <p:cNvPr id="2" name="مستطيل 1"/>
          <p:cNvSpPr/>
          <p:nvPr/>
        </p:nvSpPr>
        <p:spPr>
          <a:xfrm>
            <a:off x="4243208" y="198884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برنامج تتبع المشاريع ومراقبة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إدارة المخاطر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ضمان جودة البرمجيات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الاستعراضات الفنية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قياس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إدارة برامج التكوين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إدارة إعادة استخدام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2000" dirty="0"/>
              <a:t>إعداد المنتج العمل والإنتاج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7380312" y="1412776"/>
            <a:ext cx="9685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/>
              <a:t>مظلة الأنشطة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8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-243408"/>
            <a:ext cx="7734300" cy="104403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Adapting a Process Model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idx="1"/>
          </p:nvPr>
        </p:nvSpPr>
        <p:spPr>
          <a:xfrm>
            <a:off x="-273967" y="836712"/>
            <a:ext cx="7150223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overall flow of activities, actions, and tasks and the interdependencies among them</a:t>
            </a:r>
          </a:p>
          <a:p>
            <a:pPr marL="742950" marR="0" lvl="1" indent="-285750" algn="l" rtl="0"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degree to which actions and tasks are defined within each framework activity</a:t>
            </a:r>
          </a:p>
          <a:p>
            <a:pPr marL="742950" marR="0" lvl="1" indent="-28575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degree to which work products are identified and required</a:t>
            </a:r>
          </a:p>
          <a:p>
            <a:pPr marL="742950" marR="0" lvl="1" indent="-28575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manner which quality assurance activities are applied</a:t>
            </a:r>
          </a:p>
          <a:p>
            <a:pPr marL="742950" marR="0" lvl="1" indent="-28575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manner in which project tracking and control activities are applied</a:t>
            </a:r>
          </a:p>
          <a:p>
            <a:pPr marL="742950" marR="0" lvl="1" indent="-28575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overall degree of detail and rigor with which the process is described</a:t>
            </a:r>
          </a:p>
          <a:p>
            <a:pPr marL="742950" marR="0" lvl="1" indent="-28575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degree to which the customer and other stakeholders are involved with the project</a:t>
            </a:r>
          </a:p>
          <a:p>
            <a:pPr marL="742950" marR="0" lvl="1" indent="-28575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level of autonomy given to the software team</a:t>
            </a:r>
          </a:p>
          <a:p>
            <a:pPr marL="742950" marR="0" lvl="1" indent="-28575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lang="en-US" b="0" i="0" u="none" strike="noStrike" cap="none" baseline="0" dirty="0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degree to which team organization and roles are prescribed</a:t>
            </a:r>
          </a:p>
          <a:p>
            <a:pPr marL="342900" marR="0" lvl="0" indent="-257175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endParaRPr b="0" i="0" u="none" strike="noStrike" cap="none" baseline="0" dirty="0">
              <a:solidFill>
                <a:schemeClr val="dk1"/>
              </a:solidFill>
              <a:latin typeface="Quattrocento"/>
              <a:ea typeface="Quattrocento"/>
              <a:cs typeface="Quattrocento"/>
              <a:sym typeface="Quattrocento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6876256" y="690448"/>
            <a:ext cx="1667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800" b="1" dirty="0"/>
              <a:t>تكييف نموذج عملية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6553200" y="913938"/>
            <a:ext cx="2286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التدفق الإجمالي للأنشطة والإجراءات والمهام والترابط فيما بينها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يتم تحديد الدرجة التي الإجراءات والمهام داخل كل إطار النشاط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الدرجة التي يتم التعرف على المنتجات والعمل المطلوب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الطريقة التي يتم تطبيق أنشطة ضمان الجودة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الطريقة التي يتم تطبيق أنشطة تتبع المشاريع والتحكم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الدرجة الكلية من التفصيل والدقة التي وصفت عملية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الدرجة التي تشارك العملاء وأصحاب المصلحة الآخرين في المشروع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مستوى الحكم الذاتي الممنوح للفريق البرمجيات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600" dirty="0"/>
              <a:t>توصف الدرجة التي تنظيم الفريق والأدوار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lang="en-US" sz="1000" b="0" i="1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 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lang="en-US" sz="1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9</a:t>
            </a:fld>
            <a:endParaRPr lang="en-US" sz="1000" b="0" i="0" u="none" strike="noStrike" cap="none" baseline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lang="en-US" sz="4000" b="0" i="0" u="none" strike="noStrike" cap="none" baseline="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Essence of Practice</a:t>
            </a:r>
          </a:p>
        </p:txBody>
      </p:sp>
      <p:sp>
        <p:nvSpPr>
          <p:cNvPr id="208" name="Shape 208"/>
          <p:cNvSpPr txBox="1">
            <a:spLocks noGrp="1"/>
          </p:cNvSpPr>
          <p:nvPr>
            <p:ph idx="1"/>
          </p:nvPr>
        </p:nvSpPr>
        <p:spPr>
          <a:xfrm>
            <a:off x="0" y="1752600"/>
            <a:ext cx="8077200" cy="43735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lang="en-US" sz="2400" b="0" u="none" strike="noStrike" cap="none" baseline="0" dirty="0" err="1">
                <a:solidFill>
                  <a:schemeClr val="dk1"/>
                </a:solidFill>
                <a:latin typeface="Quattrocento" charset="0"/>
                <a:ea typeface="Helvetica Neue"/>
                <a:cs typeface="Helvetica Neue"/>
                <a:sym typeface="Helvetica Neue"/>
              </a:rPr>
              <a:t>Polya</a:t>
            </a:r>
            <a:r>
              <a:rPr lang="en-US" sz="2400" b="0" u="none" strike="noStrike" cap="none" baseline="0" dirty="0">
                <a:solidFill>
                  <a:schemeClr val="dk1"/>
                </a:solidFill>
                <a:latin typeface="Quattrocento" charset="0"/>
                <a:ea typeface="Helvetica Neue"/>
                <a:cs typeface="Helvetica Neue"/>
                <a:sym typeface="Helvetica Neue"/>
              </a:rPr>
              <a:t> suggests:</a:t>
            </a:r>
          </a:p>
          <a:p>
            <a:pPr marL="1143000" marR="0" lvl="2" indent="-22860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2000" b="0" u="none" strike="noStrike" cap="none" baseline="0" dirty="0">
                <a:solidFill>
                  <a:schemeClr val="dk1"/>
                </a:solidFill>
                <a:latin typeface="Quattrocento" charset="0"/>
                <a:ea typeface="Quattrocento"/>
                <a:cs typeface="Quattrocento"/>
                <a:sym typeface="Quattrocento"/>
              </a:rPr>
              <a:t>1.	Understand the problem (communication and analysis).</a:t>
            </a:r>
          </a:p>
          <a:p>
            <a:pPr marL="1143000" marR="0" lvl="2" indent="-2286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2000" b="0" u="none" strike="noStrike" cap="none" baseline="0" dirty="0">
                <a:solidFill>
                  <a:schemeClr val="dk1"/>
                </a:solidFill>
                <a:latin typeface="Quattrocento" charset="0"/>
                <a:ea typeface="Quattrocento"/>
                <a:cs typeface="Quattrocento"/>
                <a:sym typeface="Quattrocento"/>
              </a:rPr>
              <a:t>2.	Plan a solution (modeling and software design).</a:t>
            </a:r>
          </a:p>
          <a:p>
            <a:pPr marL="1143000" marR="0" lvl="2" indent="-2286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2000" b="0" u="none" strike="noStrike" cap="none" baseline="0" dirty="0">
                <a:solidFill>
                  <a:schemeClr val="dk1"/>
                </a:solidFill>
                <a:latin typeface="Quattrocento" charset="0"/>
                <a:ea typeface="Quattrocento"/>
                <a:cs typeface="Quattrocento"/>
                <a:sym typeface="Quattrocento"/>
              </a:rPr>
              <a:t>3.	Carry out the plan (code generation).</a:t>
            </a:r>
          </a:p>
          <a:p>
            <a:pPr marL="1143000" marR="0" lvl="2" indent="-228600" algn="l" rtl="0">
              <a:lnSpc>
                <a:spcPct val="15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attrocento"/>
              <a:buNone/>
            </a:pPr>
            <a:r>
              <a:rPr lang="en-US" sz="2000" b="0" u="none" strike="noStrike" cap="none" baseline="0" dirty="0">
                <a:solidFill>
                  <a:schemeClr val="dk1"/>
                </a:solidFill>
                <a:latin typeface="Quattrocento" charset="0"/>
                <a:ea typeface="Quattrocento"/>
                <a:cs typeface="Quattrocento"/>
                <a:sym typeface="Quattrocento"/>
              </a:rPr>
              <a:t>4.	Examine the result for accuracy (testing and quality assurance).</a:t>
            </a:r>
          </a:p>
          <a:p>
            <a:pPr marL="342900" marR="0" lvl="0" indent="-257175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</a:pPr>
            <a:endParaRPr sz="1800" b="0" u="none" strike="noStrike" cap="none" baseline="0" dirty="0">
              <a:solidFill>
                <a:schemeClr val="dk1"/>
              </a:solidFill>
              <a:latin typeface="Quattrocento" charset="0"/>
              <a:ea typeface="Quattrocento"/>
              <a:cs typeface="Quattrocento"/>
              <a:sym typeface="Quattrocento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7125611" y="1052736"/>
            <a:ext cx="11015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/>
              <a:t>جوهر الممارسة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1219200" y="4149080"/>
            <a:ext cx="73456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بوليا يقترح: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1. فهم المشكلة (الاتصال والتحليل).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2. خطة الحل (</a:t>
            </a:r>
            <a:r>
              <a:rPr lang="ar-SA" sz="1800" dirty="0" err="1"/>
              <a:t>النمذجة</a:t>
            </a:r>
            <a:r>
              <a:rPr lang="ar-SA" sz="1800" dirty="0"/>
              <a:t> وتصميم البرمجيات).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3. تنفيذ خطة (رمز جيل).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SA" sz="1800" dirty="0"/>
              <a:t>4. افحص نتيجة للتأكد من دقتها (الاختبار وضمان الجودة).</a:t>
            </a:r>
          </a:p>
        </p:txBody>
      </p:sp>
    </p:spTree>
  </p:cSld>
  <p:clrMapOvr>
    <a:masterClrMapping/>
  </p:clrMapOvr>
  <p:transition spd="slow">
    <p:cut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أساسية">
  <a:themeElements>
    <a:clrScheme name="أساسية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1705</Words>
  <Application>Microsoft Office PowerPoint</Application>
  <PresentationFormat>عرض على الشاشة (3:4)‏</PresentationFormat>
  <Paragraphs>235</Paragraphs>
  <Slides>16</Slides>
  <Notes>16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16</vt:i4>
      </vt:variant>
    </vt:vector>
  </HeadingPairs>
  <TitlesOfParts>
    <vt:vector size="24" baseType="lpstr">
      <vt:lpstr>Arial</vt:lpstr>
      <vt:lpstr>Helvetica Neue</vt:lpstr>
      <vt:lpstr>Tahoma</vt:lpstr>
      <vt:lpstr>Arial Black</vt:lpstr>
      <vt:lpstr>Noto Symbol</vt:lpstr>
      <vt:lpstr>Quattrocento</vt:lpstr>
      <vt:lpstr>1_Bold Stripes</vt:lpstr>
      <vt:lpstr>أساسية</vt:lpstr>
      <vt:lpstr>Chapter 2</vt:lpstr>
      <vt:lpstr>Software Engineering</vt:lpstr>
      <vt:lpstr>Software Engineering</vt:lpstr>
      <vt:lpstr>A Layered Technology</vt:lpstr>
      <vt:lpstr>A Process Framework</vt:lpstr>
      <vt:lpstr>Framework Activities</vt:lpstr>
      <vt:lpstr>Umbrella Activities</vt:lpstr>
      <vt:lpstr>Adapting a Process Model</vt:lpstr>
      <vt:lpstr>The Essence of Practice</vt:lpstr>
      <vt:lpstr>Understand the Problem</vt:lpstr>
      <vt:lpstr>Plan the Solution</vt:lpstr>
      <vt:lpstr>Carry Out the Plan</vt:lpstr>
      <vt:lpstr>Examine the Result</vt:lpstr>
      <vt:lpstr>Hooker’s General Principles</vt:lpstr>
      <vt:lpstr>Software Myths</vt:lpstr>
      <vt:lpstr>How It all Starts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M</dc:creator>
  <cp:lastModifiedBy>Windows User</cp:lastModifiedBy>
  <cp:revision>9</cp:revision>
  <dcterms:modified xsi:type="dcterms:W3CDTF">2015-09-04T23:39:57Z</dcterms:modified>
</cp:coreProperties>
</file>