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97"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797675" cy="99298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1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46400" cy="496888"/>
          </a:xfrm>
          <a:prstGeom prst="rect">
            <a:avLst/>
          </a:prstGeom>
        </p:spPr>
        <p:txBody>
          <a:bodyPr vert="horz" lIns="91440" tIns="45720" rIns="91440" bIns="45720" rtlCol="1"/>
          <a:lstStyle>
            <a:lvl1pPr algn="l">
              <a:defRPr sz="1200"/>
            </a:lvl1pPr>
          </a:lstStyle>
          <a:p>
            <a:fld id="{7996DEA8-AFBB-475F-AA0A-9BDF4DD3BD22}" type="datetimeFigureOut">
              <a:rPr lang="ar-SA" smtClean="0"/>
              <a:t>22/11/36</a:t>
            </a:fld>
            <a:endParaRPr lang="ar-SA"/>
          </a:p>
        </p:txBody>
      </p:sp>
      <p:sp>
        <p:nvSpPr>
          <p:cNvPr id="4" name="عنصر نائب للتذييل 3"/>
          <p:cNvSpPr>
            <a:spLocks noGrp="1"/>
          </p:cNvSpPr>
          <p:nvPr>
            <p:ph type="ftr" sz="quarter" idx="2"/>
          </p:nvPr>
        </p:nvSpPr>
        <p:spPr>
          <a:xfrm>
            <a:off x="3851275" y="9431338"/>
            <a:ext cx="2946400" cy="496887"/>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9431338"/>
            <a:ext cx="2946400" cy="496887"/>
          </a:xfrm>
          <a:prstGeom prst="rect">
            <a:avLst/>
          </a:prstGeom>
        </p:spPr>
        <p:txBody>
          <a:bodyPr vert="horz" lIns="91440" tIns="45720" rIns="91440" bIns="45720" rtlCol="1" anchor="b"/>
          <a:lstStyle>
            <a:lvl1pPr algn="l">
              <a:defRPr sz="1200"/>
            </a:lvl1pPr>
          </a:lstStyle>
          <a:p>
            <a:fld id="{2F950106-F5DF-4A7D-BCB0-1C515A5C1314}" type="slidenum">
              <a:rPr lang="ar-SA" smtClean="0"/>
              <a:t>‹#›</a:t>
            </a:fld>
            <a:endParaRPr lang="ar-SA"/>
          </a:p>
        </p:txBody>
      </p:sp>
    </p:spTree>
    <p:extLst>
      <p:ext uri="{BB962C8B-B14F-4D97-AF65-F5344CB8AC3E}">
        <p14:creationId xmlns:p14="http://schemas.microsoft.com/office/powerpoint/2010/main" val="581458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2945658" cy="496491"/>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52016" y="0"/>
            <a:ext cx="2945658" cy="496491"/>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06357" y="4716661"/>
            <a:ext cx="4984961" cy="4468416"/>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1" y="9433322"/>
            <a:ext cx="2945658" cy="496491"/>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52016" y="9433322"/>
            <a:ext cx="2945658" cy="49649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a:t>
            </a:fld>
            <a:endParaRPr lang="en-US" sz="1200" b="0" i="0" u="none" strike="noStrike" cap="none" baseline="0">
              <a:solidFill>
                <a:srgbClr val="000000"/>
              </a:solidFill>
              <a:latin typeface="Arial"/>
              <a:ea typeface="Arial"/>
              <a:cs typeface="Arial"/>
              <a:sym typeface="Arial"/>
            </a:endParaRPr>
          </a:p>
        </p:txBody>
      </p:sp>
    </p:spTree>
    <p:extLst>
      <p:ext uri="{BB962C8B-B14F-4D97-AF65-F5344CB8AC3E}">
        <p14:creationId xmlns:p14="http://schemas.microsoft.com/office/powerpoint/2010/main" val="754882878"/>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p:nvPr/>
        </p:nvSpPr>
        <p:spPr>
          <a:xfrm>
            <a:off x="3852016" y="9433322"/>
            <a:ext cx="2945658" cy="49649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a:t>
            </a:fld>
            <a:endParaRPr lang="en-US" sz="1200" b="0" i="0" u="none" strike="noStrike" cap="none" baseline="0">
              <a:solidFill>
                <a:srgbClr val="000000"/>
              </a:solidFill>
              <a:latin typeface="Arial"/>
              <a:ea typeface="Arial"/>
              <a:cs typeface="Arial"/>
              <a:sym typeface="Arial"/>
            </a:endParaRPr>
          </a:p>
        </p:txBody>
      </p:sp>
      <p:sp>
        <p:nvSpPr>
          <p:cNvPr id="137" name="Shape 137"/>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8" name="Shape 138"/>
          <p:cNvSpPr txBox="1">
            <a:spLocks noGrp="1"/>
          </p:cNvSpPr>
          <p:nvPr>
            <p:ph type="body" idx="1"/>
          </p:nvPr>
        </p:nvSpPr>
        <p:spPr>
          <a:xfrm>
            <a:off x="906357" y="4716661"/>
            <a:ext cx="4984961" cy="446841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06357" y="4716661"/>
            <a:ext cx="4984961" cy="4468416"/>
          </a:xfrm>
          <a:prstGeom prst="rect">
            <a:avLst/>
          </a:prstGeom>
        </p:spPr>
        <p:txBody>
          <a:bodyPr lIns="91425" tIns="91425" rIns="91425" bIns="91425" anchor="ctr" anchorCtr="0">
            <a:noAutofit/>
          </a:bodyPr>
          <a:lstStyle/>
          <a:p>
            <a:pPr>
              <a:spcBef>
                <a:spcPts val="0"/>
              </a:spcBef>
              <a:buNone/>
            </a:pPr>
            <a:endParaRPr/>
          </a:p>
        </p:txBody>
      </p:sp>
      <p:sp>
        <p:nvSpPr>
          <p:cNvPr id="220" name="Shape 220"/>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906357" y="4716661"/>
            <a:ext cx="4984961" cy="4468416"/>
          </a:xfrm>
          <a:prstGeom prst="rect">
            <a:avLst/>
          </a:prstGeom>
        </p:spPr>
        <p:txBody>
          <a:bodyPr lIns="91425" tIns="91425" rIns="91425" bIns="91425" anchor="ctr" anchorCtr="0">
            <a:noAutofit/>
          </a:bodyPr>
          <a:lstStyle/>
          <a:p>
            <a:pPr>
              <a:spcBef>
                <a:spcPts val="0"/>
              </a:spcBef>
              <a:buNone/>
            </a:pPr>
            <a:endParaRPr/>
          </a:p>
        </p:txBody>
      </p:sp>
      <p:sp>
        <p:nvSpPr>
          <p:cNvPr id="228" name="Shape 228"/>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906357" y="4716661"/>
            <a:ext cx="4984961" cy="4468416"/>
          </a:xfrm>
          <a:prstGeom prst="rect">
            <a:avLst/>
          </a:prstGeom>
        </p:spPr>
        <p:txBody>
          <a:bodyPr lIns="91425" tIns="91425" rIns="91425" bIns="91425" anchor="ctr" anchorCtr="0">
            <a:noAutofit/>
          </a:bodyPr>
          <a:lstStyle/>
          <a:p>
            <a:pPr>
              <a:spcBef>
                <a:spcPts val="0"/>
              </a:spcBef>
              <a:buNone/>
            </a:pPr>
            <a:endParaRPr/>
          </a:p>
        </p:txBody>
      </p:sp>
      <p:sp>
        <p:nvSpPr>
          <p:cNvPr id="236" name="Shape 236"/>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p:nvPr/>
        </p:nvSpPr>
        <p:spPr>
          <a:xfrm>
            <a:off x="3852016" y="9433322"/>
            <a:ext cx="2945658" cy="49649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a:t>
            </a:fld>
            <a:endParaRPr lang="en-US" sz="1200" b="0" i="0" u="none" strike="noStrike" cap="none" baseline="0">
              <a:solidFill>
                <a:srgbClr val="000000"/>
              </a:solidFill>
              <a:latin typeface="Arial"/>
              <a:ea typeface="Arial"/>
              <a:cs typeface="Arial"/>
              <a:sym typeface="Arial"/>
            </a:endParaRPr>
          </a:p>
        </p:txBody>
      </p:sp>
      <p:sp>
        <p:nvSpPr>
          <p:cNvPr id="150" name="Shape 150"/>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1" name="Shape 151"/>
          <p:cNvSpPr txBox="1">
            <a:spLocks noGrp="1"/>
          </p:cNvSpPr>
          <p:nvPr>
            <p:ph type="body" idx="1"/>
          </p:nvPr>
        </p:nvSpPr>
        <p:spPr>
          <a:xfrm>
            <a:off x="906357" y="4716661"/>
            <a:ext cx="4984961" cy="446841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906357" y="4716661"/>
            <a:ext cx="4984961" cy="4468416"/>
          </a:xfrm>
          <a:prstGeom prst="rect">
            <a:avLst/>
          </a:prstGeom>
        </p:spPr>
        <p:txBody>
          <a:bodyPr lIns="91425" tIns="91425" rIns="91425" bIns="91425" anchor="ctr" anchorCtr="0">
            <a:noAutofit/>
          </a:bodyPr>
          <a:lstStyle/>
          <a:p>
            <a:pPr>
              <a:spcBef>
                <a:spcPts val="0"/>
              </a:spcBef>
              <a:buNone/>
            </a:pPr>
            <a:endParaRPr/>
          </a:p>
        </p:txBody>
      </p:sp>
      <p:sp>
        <p:nvSpPr>
          <p:cNvPr id="159" name="Shape 159"/>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p:nvPr/>
        </p:nvSpPr>
        <p:spPr>
          <a:xfrm>
            <a:off x="3852016" y="9433322"/>
            <a:ext cx="2945658" cy="49649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4</a:t>
            </a:fld>
            <a:endParaRPr lang="en-US" sz="1200" b="0" i="0" u="none" strike="noStrike" cap="none" baseline="0">
              <a:solidFill>
                <a:srgbClr val="000000"/>
              </a:solidFill>
              <a:latin typeface="Arial"/>
              <a:ea typeface="Arial"/>
              <a:cs typeface="Arial"/>
              <a:sym typeface="Arial"/>
            </a:endParaRPr>
          </a:p>
        </p:txBody>
      </p:sp>
      <p:sp>
        <p:nvSpPr>
          <p:cNvPr id="168" name="Shape 168"/>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9" name="Shape 169"/>
          <p:cNvSpPr txBox="1">
            <a:spLocks noGrp="1"/>
          </p:cNvSpPr>
          <p:nvPr>
            <p:ph type="body" idx="1"/>
          </p:nvPr>
        </p:nvSpPr>
        <p:spPr>
          <a:xfrm>
            <a:off x="906357" y="4716661"/>
            <a:ext cx="4984961" cy="446841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p:nvPr/>
        </p:nvSpPr>
        <p:spPr>
          <a:xfrm>
            <a:off x="3852016" y="9433322"/>
            <a:ext cx="2945658" cy="49649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5</a:t>
            </a:fld>
            <a:endParaRPr lang="en-US" sz="1200" b="0" i="0" u="none" strike="noStrike" cap="none" baseline="0">
              <a:solidFill>
                <a:srgbClr val="000000"/>
              </a:solidFill>
              <a:latin typeface="Arial"/>
              <a:ea typeface="Arial"/>
              <a:cs typeface="Arial"/>
              <a:sym typeface="Arial"/>
            </a:endParaRPr>
          </a:p>
        </p:txBody>
      </p:sp>
      <p:sp>
        <p:nvSpPr>
          <p:cNvPr id="177" name="Shape 177"/>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8" name="Shape 178"/>
          <p:cNvSpPr txBox="1">
            <a:spLocks noGrp="1"/>
          </p:cNvSpPr>
          <p:nvPr>
            <p:ph type="body" idx="1"/>
          </p:nvPr>
        </p:nvSpPr>
        <p:spPr>
          <a:xfrm>
            <a:off x="906357" y="4716661"/>
            <a:ext cx="4984961" cy="446841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p:nvPr/>
        </p:nvSpPr>
        <p:spPr>
          <a:xfrm>
            <a:off x="3852016" y="9433322"/>
            <a:ext cx="2945658" cy="49649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6</a:t>
            </a:fld>
            <a:endParaRPr lang="en-US" sz="1200" b="0" i="0" u="none" strike="noStrike" cap="none" baseline="0">
              <a:solidFill>
                <a:srgbClr val="000000"/>
              </a:solidFill>
              <a:latin typeface="Arial"/>
              <a:ea typeface="Arial"/>
              <a:cs typeface="Arial"/>
              <a:sym typeface="Arial"/>
            </a:endParaRPr>
          </a:p>
        </p:txBody>
      </p:sp>
      <p:sp>
        <p:nvSpPr>
          <p:cNvPr id="187" name="Shape 187"/>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8" name="Shape 188"/>
          <p:cNvSpPr txBox="1">
            <a:spLocks noGrp="1"/>
          </p:cNvSpPr>
          <p:nvPr>
            <p:ph type="body" idx="1"/>
          </p:nvPr>
        </p:nvSpPr>
        <p:spPr>
          <a:xfrm>
            <a:off x="906357" y="4716661"/>
            <a:ext cx="4984961" cy="446841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906357" y="4716661"/>
            <a:ext cx="4984961" cy="4468416"/>
          </a:xfrm>
          <a:prstGeom prst="rect">
            <a:avLst/>
          </a:prstGeom>
        </p:spPr>
        <p:txBody>
          <a:bodyPr lIns="91425" tIns="91425" rIns="91425" bIns="91425" anchor="ctr" anchorCtr="0">
            <a:noAutofit/>
          </a:bodyPr>
          <a:lstStyle/>
          <a:p>
            <a:pPr>
              <a:spcBef>
                <a:spcPts val="0"/>
              </a:spcBef>
              <a:buNone/>
            </a:pPr>
            <a:endParaRPr/>
          </a:p>
        </p:txBody>
      </p:sp>
      <p:sp>
        <p:nvSpPr>
          <p:cNvPr id="196" name="Shape 196"/>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906357" y="4716661"/>
            <a:ext cx="4984961" cy="4468416"/>
          </a:xfrm>
          <a:prstGeom prst="rect">
            <a:avLst/>
          </a:prstGeom>
        </p:spPr>
        <p:txBody>
          <a:bodyPr lIns="91425" tIns="91425" rIns="91425" bIns="91425" anchor="ctr" anchorCtr="0">
            <a:noAutofit/>
          </a:bodyPr>
          <a:lstStyle/>
          <a:p>
            <a:pPr>
              <a:spcBef>
                <a:spcPts val="0"/>
              </a:spcBef>
              <a:buNone/>
            </a:pPr>
            <a:endParaRPr/>
          </a:p>
        </p:txBody>
      </p:sp>
      <p:sp>
        <p:nvSpPr>
          <p:cNvPr id="204" name="Shape 204"/>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906357" y="4716661"/>
            <a:ext cx="4984961" cy="4468416"/>
          </a:xfrm>
          <a:prstGeom prst="rect">
            <a:avLst/>
          </a:prstGeom>
        </p:spPr>
        <p:txBody>
          <a:bodyPr lIns="91425" tIns="91425" rIns="91425" bIns="91425" anchor="ctr" anchorCtr="0">
            <a:noAutofit/>
          </a:bodyPr>
          <a:lstStyle/>
          <a:p>
            <a:pPr>
              <a:spcBef>
                <a:spcPts val="0"/>
              </a:spcBef>
              <a:buNone/>
            </a:pPr>
            <a:endParaRPr/>
          </a:p>
        </p:txBody>
      </p:sp>
      <p:sp>
        <p:nvSpPr>
          <p:cNvPr id="212" name="Shape 212"/>
          <p:cNvSpPr>
            <a:spLocks noGrp="1" noRot="1" noChangeAspect="1"/>
          </p:cNvSpPr>
          <p:nvPr>
            <p:ph type="sldImg" idx="2"/>
          </p:nvPr>
        </p:nvSpPr>
        <p:spPr>
          <a:xfrm>
            <a:off x="915988" y="744538"/>
            <a:ext cx="4965700" cy="37242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08"/>
        <p:cNvGrpSpPr/>
        <p:nvPr/>
      </p:nvGrpSpPr>
      <p:grpSpPr>
        <a:xfrm>
          <a:off x="0" y="0"/>
          <a:ext cx="0" cy="0"/>
          <a:chOff x="0" y="0"/>
          <a:chExt cx="0" cy="0"/>
        </a:xfrm>
      </p:grpSpPr>
      <p:sp>
        <p:nvSpPr>
          <p:cNvPr id="309" name="Shape 309"/>
          <p:cNvSpPr txBox="1">
            <a:spLocks noGrp="1"/>
          </p:cNvSpPr>
          <p:nvPr>
            <p:ph type="ctrTitle"/>
          </p:nvPr>
        </p:nvSpPr>
        <p:spPr>
          <a:xfrm>
            <a:off x="779462" y="1447800"/>
            <a:ext cx="7678736" cy="1081088"/>
          </a:xfrm>
          <a:prstGeom prst="rect">
            <a:avLst/>
          </a:prstGeom>
          <a:noFill/>
          <a:ln>
            <a:noFill/>
          </a:ln>
        </p:spPr>
        <p:txBody>
          <a:bodyPr lIns="91425" tIns="91425" rIns="91425" bIns="91425" anchor="b" anchorCtr="0"/>
          <a:lstStyle>
            <a:lvl1pPr marL="0" marR="0" indent="0" algn="r"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10" name="Shape 310"/>
          <p:cNvSpPr txBox="1">
            <a:spLocks noGrp="1"/>
          </p:cNvSpPr>
          <p:nvPr>
            <p:ph type="subTitle" idx="1"/>
          </p:nvPr>
        </p:nvSpPr>
        <p:spPr>
          <a:xfrm>
            <a:off x="4021137" y="2860675"/>
            <a:ext cx="4437062" cy="3114675"/>
          </a:xfrm>
          <a:prstGeom prst="rect">
            <a:avLst/>
          </a:prstGeom>
          <a:noFill/>
          <a:ln>
            <a:noFill/>
          </a:ln>
        </p:spPr>
        <p:txBody>
          <a:bodyPr lIns="91425" tIns="91425" rIns="91425" bIns="91425" anchor="t" anchorCtr="0"/>
          <a:lstStyle>
            <a:lvl1pPr marL="0" marR="0" indent="0" algn="l" rtl="0">
              <a:spcBef>
                <a:spcPts val="480"/>
              </a:spcBef>
              <a:spcAft>
                <a:spcPts val="0"/>
              </a:spcAft>
              <a:buClr>
                <a:schemeClr val="folHlink"/>
              </a:buClr>
              <a:buFont typeface="Noto Symbol"/>
              <a:buNone/>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311" name="Shape 311"/>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2" name="Shape 312"/>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13" name="Shape 313"/>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9/5/2015</a:t>
            </a:fld>
            <a:endParaRPr lang="en-US"/>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6F9B8CD-342D-4579-98EC-A8FD6B7370E1}" type="datetimeFigureOut">
              <a:rPr lang="en-US" smtClean="0"/>
              <a:pPr/>
              <a:t>9/5/2015</a:t>
            </a:fld>
            <a:endParaRPr lang="en-US"/>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E6F9B8CD-342D-4579-98EC-A8FD6B7370E1}" type="datetimeFigureOut">
              <a:rPr lang="en-US" smtClean="0"/>
              <a:pPr/>
              <a:t>9/5/2015</a:t>
            </a:fld>
            <a:endParaRPr lang="en-US"/>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6F9B8CD-342D-4579-98EC-A8FD6B7370E1}" type="datetimeFigureOut">
              <a:rPr lang="en-US" smtClean="0"/>
              <a:pPr/>
              <a:t>9/5/2015</a:t>
            </a:fld>
            <a:endParaRPr lang="en-US" dirty="0"/>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9/5/2015</a:t>
            </a:fld>
            <a:endParaRPr lang="en-US"/>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E6F9B8CD-342D-4579-98EC-A8FD6B7370E1}" type="datetimeFigureOut">
              <a:rPr lang="en-US" smtClean="0"/>
              <a:pPr/>
              <a:t>9/5/2015</a:t>
            </a:fld>
            <a:endParaRPr lang="en-US"/>
          </a:p>
        </p:txBody>
      </p:sp>
      <p:sp>
        <p:nvSpPr>
          <p:cNvPr id="8" name="Slide Number Placeholder 7"/>
          <p:cNvSpPr>
            <a:spLocks noGrp="1"/>
          </p:cNvSpPr>
          <p:nvPr>
            <p:ph type="sldNum" sz="quarter" idx="11"/>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9" name="Footer Placeholder 8"/>
          <p:cNvSpPr>
            <a:spLocks noGrp="1"/>
          </p:cNvSpPr>
          <p:nvPr>
            <p:ph type="ftr" sz="quarter" idx="12"/>
          </p:nvPr>
        </p:nvSpPr>
        <p:spPr/>
        <p:txBody>
          <a:bodyPr/>
          <a:lstStyle/>
          <a:p>
            <a:endParaRPr lang="ar-SA"/>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6F9B8CD-342D-4579-98EC-A8FD6B7370E1}" type="datetimeFigureOut">
              <a:rPr lang="en-US" smtClean="0"/>
              <a:pPr/>
              <a:t>9/5/2015</a:t>
            </a:fld>
            <a:endParaRPr lang="en-US"/>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6F9B8CD-342D-4579-98EC-A8FD6B7370E1}" type="datetimeFigureOut">
              <a:rPr lang="en-US" smtClean="0"/>
              <a:pPr/>
              <a:t>9/5/2015</a:t>
            </a:fld>
            <a:endParaRPr lang="en-US"/>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9/5/2015</a:t>
            </a:fld>
            <a:endParaRPr lang="en-US"/>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pPr/>
              <a:t>9/5/2015</a:t>
            </a:fld>
            <a:endParaRPr lang="en-US"/>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pPr algn="r" eaLnBrk="1" latinLnBrk="0" hangingPunct="1"/>
            <a:fld id="{E6F9B8CD-342D-4579-98EC-A8FD6B7370E1}" type="datetimeFigureOut">
              <a:rPr lang="en-US" smtClean="0"/>
              <a:pPr algn="r" eaLnBrk="1" latinLnBrk="0" hangingPunct="1"/>
              <a:t>9/5/2015</a:t>
            </a:fld>
            <a:endParaRPr lang="en-US" dirty="0"/>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7"/>
        <p:cNvGrpSpPr/>
        <p:nvPr/>
      </p:nvGrpSpPr>
      <p:grpSpPr>
        <a:xfrm>
          <a:off x="0" y="0"/>
          <a:ext cx="0" cy="0"/>
          <a:chOff x="0" y="0"/>
          <a:chExt cx="0" cy="0"/>
        </a:xfrm>
      </p:grpSpPr>
      <p:grpSp>
        <p:nvGrpSpPr>
          <p:cNvPr id="238" name="Shape 238"/>
          <p:cNvGrpSpPr/>
          <p:nvPr/>
        </p:nvGrpSpPr>
        <p:grpSpPr>
          <a:xfrm>
            <a:off x="-3175" y="0"/>
            <a:ext cx="9147175" cy="6867525"/>
            <a:chOff x="-3175" y="0"/>
            <a:chExt cx="9147175" cy="6867525"/>
          </a:xfrm>
        </p:grpSpPr>
        <p:grpSp>
          <p:nvGrpSpPr>
            <p:cNvPr id="239" name="Shape 239"/>
            <p:cNvGrpSpPr/>
            <p:nvPr/>
          </p:nvGrpSpPr>
          <p:grpSpPr>
            <a:xfrm>
              <a:off x="-3175" y="0"/>
              <a:ext cx="9067799" cy="6867525"/>
              <a:chOff x="-3175" y="0"/>
              <a:chExt cx="9067799" cy="6867525"/>
            </a:xfrm>
          </p:grpSpPr>
          <p:sp>
            <p:nvSpPr>
              <p:cNvPr id="240" name="Shape 240"/>
              <p:cNvSpPr txBox="1"/>
              <p:nvPr/>
            </p:nvSpPr>
            <p:spPr>
              <a:xfrm>
                <a:off x="-3175" y="0"/>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1" name="Shape 241"/>
              <p:cNvSpPr txBox="1"/>
              <p:nvPr/>
            </p:nvSpPr>
            <p:spPr>
              <a:xfrm>
                <a:off x="14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2" name="Shape 242"/>
              <p:cNvSpPr txBox="1"/>
              <p:nvPr/>
            </p:nvSpPr>
            <p:spPr>
              <a:xfrm>
                <a:off x="30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3" name="Shape 243"/>
              <p:cNvSpPr txBox="1"/>
              <p:nvPr/>
            </p:nvSpPr>
            <p:spPr>
              <a:xfrm>
                <a:off x="45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4" name="Shape 244"/>
              <p:cNvSpPr txBox="1"/>
              <p:nvPr/>
            </p:nvSpPr>
            <p:spPr>
              <a:xfrm>
                <a:off x="60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5" name="Shape 245"/>
              <p:cNvSpPr txBox="1"/>
              <p:nvPr/>
            </p:nvSpPr>
            <p:spPr>
              <a:xfrm>
                <a:off x="75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6" name="Shape 246"/>
              <p:cNvSpPr txBox="1"/>
              <p:nvPr/>
            </p:nvSpPr>
            <p:spPr>
              <a:xfrm>
                <a:off x="91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7" name="Shape 247"/>
              <p:cNvSpPr txBox="1"/>
              <p:nvPr/>
            </p:nvSpPr>
            <p:spPr>
              <a:xfrm>
                <a:off x="106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8" name="Shape 248"/>
              <p:cNvSpPr txBox="1"/>
              <p:nvPr/>
            </p:nvSpPr>
            <p:spPr>
              <a:xfrm>
                <a:off x="121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49" name="Shape 249"/>
              <p:cNvSpPr txBox="1"/>
              <p:nvPr/>
            </p:nvSpPr>
            <p:spPr>
              <a:xfrm>
                <a:off x="136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0" name="Shape 250"/>
              <p:cNvSpPr txBox="1"/>
              <p:nvPr/>
            </p:nvSpPr>
            <p:spPr>
              <a:xfrm>
                <a:off x="152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1" name="Shape 251"/>
              <p:cNvSpPr txBox="1"/>
              <p:nvPr/>
            </p:nvSpPr>
            <p:spPr>
              <a:xfrm>
                <a:off x="167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2" name="Shape 252"/>
              <p:cNvSpPr txBox="1"/>
              <p:nvPr/>
            </p:nvSpPr>
            <p:spPr>
              <a:xfrm>
                <a:off x="182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3" name="Shape 253"/>
              <p:cNvSpPr txBox="1"/>
              <p:nvPr/>
            </p:nvSpPr>
            <p:spPr>
              <a:xfrm>
                <a:off x="197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4" name="Shape 254"/>
              <p:cNvSpPr txBox="1"/>
              <p:nvPr/>
            </p:nvSpPr>
            <p:spPr>
              <a:xfrm>
                <a:off x="213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5" name="Shape 255"/>
              <p:cNvSpPr txBox="1"/>
              <p:nvPr/>
            </p:nvSpPr>
            <p:spPr>
              <a:xfrm>
                <a:off x="228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6" name="Shape 256"/>
              <p:cNvSpPr txBox="1"/>
              <p:nvPr/>
            </p:nvSpPr>
            <p:spPr>
              <a:xfrm>
                <a:off x="243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7" name="Shape 257"/>
              <p:cNvSpPr txBox="1"/>
              <p:nvPr/>
            </p:nvSpPr>
            <p:spPr>
              <a:xfrm>
                <a:off x="258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8" name="Shape 258"/>
              <p:cNvSpPr txBox="1"/>
              <p:nvPr/>
            </p:nvSpPr>
            <p:spPr>
              <a:xfrm>
                <a:off x="274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59" name="Shape 259"/>
              <p:cNvSpPr txBox="1"/>
              <p:nvPr/>
            </p:nvSpPr>
            <p:spPr>
              <a:xfrm>
                <a:off x="289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0" name="Shape 260"/>
              <p:cNvSpPr txBox="1"/>
              <p:nvPr/>
            </p:nvSpPr>
            <p:spPr>
              <a:xfrm>
                <a:off x="304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1" name="Shape 261"/>
              <p:cNvSpPr txBox="1"/>
              <p:nvPr/>
            </p:nvSpPr>
            <p:spPr>
              <a:xfrm>
                <a:off x="319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2" name="Shape 262"/>
              <p:cNvSpPr txBox="1"/>
              <p:nvPr/>
            </p:nvSpPr>
            <p:spPr>
              <a:xfrm>
                <a:off x="334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3" name="Shape 263"/>
              <p:cNvSpPr txBox="1"/>
              <p:nvPr/>
            </p:nvSpPr>
            <p:spPr>
              <a:xfrm>
                <a:off x="350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4" name="Shape 264"/>
              <p:cNvSpPr txBox="1"/>
              <p:nvPr/>
            </p:nvSpPr>
            <p:spPr>
              <a:xfrm>
                <a:off x="365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5" name="Shape 265"/>
              <p:cNvSpPr txBox="1"/>
              <p:nvPr/>
            </p:nvSpPr>
            <p:spPr>
              <a:xfrm>
                <a:off x="380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6" name="Shape 266"/>
              <p:cNvSpPr txBox="1"/>
              <p:nvPr/>
            </p:nvSpPr>
            <p:spPr>
              <a:xfrm>
                <a:off x="395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7" name="Shape 267"/>
              <p:cNvSpPr txBox="1"/>
              <p:nvPr/>
            </p:nvSpPr>
            <p:spPr>
              <a:xfrm>
                <a:off x="411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8" name="Shape 268"/>
              <p:cNvSpPr txBox="1"/>
              <p:nvPr/>
            </p:nvSpPr>
            <p:spPr>
              <a:xfrm>
                <a:off x="426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69" name="Shape 269"/>
              <p:cNvSpPr txBox="1"/>
              <p:nvPr/>
            </p:nvSpPr>
            <p:spPr>
              <a:xfrm>
                <a:off x="441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0" name="Shape 270"/>
              <p:cNvSpPr txBox="1"/>
              <p:nvPr/>
            </p:nvSpPr>
            <p:spPr>
              <a:xfrm>
                <a:off x="456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1" name="Shape 271"/>
              <p:cNvSpPr txBox="1"/>
              <p:nvPr/>
            </p:nvSpPr>
            <p:spPr>
              <a:xfrm>
                <a:off x="472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2" name="Shape 272"/>
              <p:cNvSpPr txBox="1"/>
              <p:nvPr/>
            </p:nvSpPr>
            <p:spPr>
              <a:xfrm>
                <a:off x="487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3" name="Shape 273"/>
              <p:cNvSpPr txBox="1"/>
              <p:nvPr/>
            </p:nvSpPr>
            <p:spPr>
              <a:xfrm>
                <a:off x="502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4" name="Shape 274"/>
              <p:cNvSpPr txBox="1"/>
              <p:nvPr/>
            </p:nvSpPr>
            <p:spPr>
              <a:xfrm>
                <a:off x="517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5" name="Shape 275"/>
              <p:cNvSpPr txBox="1"/>
              <p:nvPr/>
            </p:nvSpPr>
            <p:spPr>
              <a:xfrm>
                <a:off x="533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6" name="Shape 276"/>
              <p:cNvSpPr txBox="1"/>
              <p:nvPr/>
            </p:nvSpPr>
            <p:spPr>
              <a:xfrm>
                <a:off x="548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7" name="Shape 277"/>
              <p:cNvSpPr txBox="1"/>
              <p:nvPr/>
            </p:nvSpPr>
            <p:spPr>
              <a:xfrm>
                <a:off x="563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8" name="Shape 278"/>
              <p:cNvSpPr txBox="1"/>
              <p:nvPr/>
            </p:nvSpPr>
            <p:spPr>
              <a:xfrm>
                <a:off x="578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79" name="Shape 279"/>
              <p:cNvSpPr txBox="1"/>
              <p:nvPr/>
            </p:nvSpPr>
            <p:spPr>
              <a:xfrm>
                <a:off x="594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0" name="Shape 280"/>
              <p:cNvSpPr txBox="1"/>
              <p:nvPr/>
            </p:nvSpPr>
            <p:spPr>
              <a:xfrm>
                <a:off x="609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1" name="Shape 281"/>
              <p:cNvSpPr txBox="1"/>
              <p:nvPr/>
            </p:nvSpPr>
            <p:spPr>
              <a:xfrm>
                <a:off x="624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2" name="Shape 282"/>
              <p:cNvSpPr txBox="1"/>
              <p:nvPr/>
            </p:nvSpPr>
            <p:spPr>
              <a:xfrm>
                <a:off x="639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3" name="Shape 283"/>
              <p:cNvSpPr txBox="1"/>
              <p:nvPr/>
            </p:nvSpPr>
            <p:spPr>
              <a:xfrm>
                <a:off x="655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4" name="Shape 284"/>
              <p:cNvSpPr txBox="1"/>
              <p:nvPr/>
            </p:nvSpPr>
            <p:spPr>
              <a:xfrm>
                <a:off x="670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5" name="Shape 285"/>
              <p:cNvSpPr txBox="1"/>
              <p:nvPr/>
            </p:nvSpPr>
            <p:spPr>
              <a:xfrm>
                <a:off x="685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6" name="Shape 286"/>
              <p:cNvSpPr txBox="1"/>
              <p:nvPr/>
            </p:nvSpPr>
            <p:spPr>
              <a:xfrm>
                <a:off x="700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7" name="Shape 287"/>
              <p:cNvSpPr txBox="1"/>
              <p:nvPr/>
            </p:nvSpPr>
            <p:spPr>
              <a:xfrm>
                <a:off x="715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8" name="Shape 288"/>
              <p:cNvSpPr txBox="1"/>
              <p:nvPr/>
            </p:nvSpPr>
            <p:spPr>
              <a:xfrm>
                <a:off x="731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89" name="Shape 289"/>
              <p:cNvSpPr txBox="1"/>
              <p:nvPr/>
            </p:nvSpPr>
            <p:spPr>
              <a:xfrm>
                <a:off x="746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0" name="Shape 290"/>
              <p:cNvSpPr txBox="1"/>
              <p:nvPr/>
            </p:nvSpPr>
            <p:spPr>
              <a:xfrm>
                <a:off x="761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1" name="Shape 291"/>
              <p:cNvSpPr txBox="1"/>
              <p:nvPr/>
            </p:nvSpPr>
            <p:spPr>
              <a:xfrm>
                <a:off x="776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2" name="Shape 292"/>
              <p:cNvSpPr txBox="1"/>
              <p:nvPr/>
            </p:nvSpPr>
            <p:spPr>
              <a:xfrm>
                <a:off x="792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3" name="Shape 293"/>
              <p:cNvSpPr txBox="1"/>
              <p:nvPr/>
            </p:nvSpPr>
            <p:spPr>
              <a:xfrm>
                <a:off x="807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4" name="Shape 294"/>
              <p:cNvSpPr txBox="1"/>
              <p:nvPr/>
            </p:nvSpPr>
            <p:spPr>
              <a:xfrm>
                <a:off x="822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5" name="Shape 295"/>
              <p:cNvSpPr txBox="1"/>
              <p:nvPr/>
            </p:nvSpPr>
            <p:spPr>
              <a:xfrm>
                <a:off x="837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6" name="Shape 296"/>
              <p:cNvSpPr txBox="1"/>
              <p:nvPr/>
            </p:nvSpPr>
            <p:spPr>
              <a:xfrm>
                <a:off x="853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7" name="Shape 297"/>
              <p:cNvSpPr txBox="1"/>
              <p:nvPr/>
            </p:nvSpPr>
            <p:spPr>
              <a:xfrm>
                <a:off x="868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8" name="Shape 298"/>
              <p:cNvSpPr txBox="1"/>
              <p:nvPr/>
            </p:nvSpPr>
            <p:spPr>
              <a:xfrm>
                <a:off x="883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99" name="Shape 299"/>
              <p:cNvSpPr txBox="1"/>
              <p:nvPr/>
            </p:nvSpPr>
            <p:spPr>
              <a:xfrm>
                <a:off x="898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300" name="Shape 300"/>
            <p:cNvSpPr txBox="1"/>
            <p:nvPr/>
          </p:nvSpPr>
          <p:spPr>
            <a:xfrm>
              <a:off x="681037" y="0"/>
              <a:ext cx="8462961" cy="6858000"/>
            </a:xfrm>
            <a:prstGeom prst="rect">
              <a:avLst/>
            </a:prstGeom>
            <a:solidFill>
              <a:schemeClr val="accent1">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1" name="Shape 301"/>
            <p:cNvSpPr txBox="1"/>
            <p:nvPr/>
          </p:nvSpPr>
          <p:spPr>
            <a:xfrm>
              <a:off x="0" y="0"/>
              <a:ext cx="9144000" cy="509586"/>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302" name="Shape 302"/>
          <p:cNvSpPr txBox="1"/>
          <p:nvPr/>
        </p:nvSpPr>
        <p:spPr>
          <a:xfrm>
            <a:off x="3505200" y="2590800"/>
            <a:ext cx="4892675" cy="76199"/>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03" name="Shape 303"/>
          <p:cNvSpPr txBox="1">
            <a:spLocks noGrp="1"/>
          </p:cNvSpPr>
          <p:nvPr>
            <p:ph type="title"/>
          </p:nvPr>
        </p:nvSpPr>
        <p:spPr>
          <a:xfrm>
            <a:off x="1219200" y="990600"/>
            <a:ext cx="6705599" cy="633412"/>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04" name="Shape 304"/>
          <p:cNvSpPr txBox="1">
            <a:spLocks noGrp="1"/>
          </p:cNvSpPr>
          <p:nvPr>
            <p:ph type="body" idx="1"/>
          </p:nvPr>
        </p:nvSpPr>
        <p:spPr>
          <a:xfrm>
            <a:off x="1828800" y="1905000"/>
            <a:ext cx="6934199" cy="4190999"/>
          </a:xfrm>
          <a:prstGeom prst="rect">
            <a:avLst/>
          </a:prstGeom>
          <a:noFill/>
          <a:ln>
            <a:noFill/>
          </a:ln>
        </p:spPr>
        <p:txBody>
          <a:bodyPr lIns="91425" tIns="91425" rIns="91425" bIns="91425" anchor="t" anchorCtr="0"/>
          <a:lstStyle>
            <a:lvl1pPr marL="342900" marR="0" indent="-228600" algn="l" rtl="0">
              <a:spcBef>
                <a:spcPts val="480"/>
              </a:spcBef>
              <a:spcAft>
                <a:spcPts val="0"/>
              </a:spcAft>
              <a:buClr>
                <a:schemeClr val="folHlink"/>
              </a:buClr>
              <a:buFont typeface="Noto Symbol"/>
              <a:buChar char="■"/>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305" name="Shape 305"/>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6" name="Shape 306"/>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7" name="Shape 307"/>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smtClean="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a:t>
            </a:fld>
            <a:endParaRPr lang="en-US" sz="1400" b="0" i="0" u="none" strike="noStrike" cap="none" baseline="0">
              <a:solidFill>
                <a:schemeClr val="dk1"/>
              </a:solidFill>
              <a:latin typeface="Helvetica Neue"/>
              <a:ea typeface="Helvetica Neue"/>
              <a:cs typeface="Helvetica Neue"/>
              <a:sym typeface="Helvetica Neue"/>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Chapter 1</a:t>
            </a:r>
          </a:p>
        </p:txBody>
      </p:sp>
      <p:sp>
        <p:nvSpPr>
          <p:cNvPr id="131" name="Shape 131"/>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1" i="0" u="none" strike="noStrike" cap="none" baseline="0">
                <a:solidFill>
                  <a:schemeClr val="folHlink"/>
                </a:solidFill>
                <a:latin typeface="Helvetica Neue"/>
                <a:ea typeface="Helvetica Neue"/>
                <a:cs typeface="Helvetica Neue"/>
                <a:sym typeface="Helvetica Neue"/>
              </a:rPr>
              <a:t>The Nature of Software</a:t>
            </a:r>
          </a:p>
        </p:txBody>
      </p:sp>
      <p:sp>
        <p:nvSpPr>
          <p:cNvPr id="132" name="Shape 132"/>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33" name="Shape 13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34" name="Shape 134"/>
          <p:cNvSpPr txBox="1"/>
          <p:nvPr/>
        </p:nvSpPr>
        <p:spPr>
          <a:xfrm>
            <a:off x="899592" y="2276872"/>
            <a:ext cx="6476999" cy="33242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1800" b="0" u="none" strike="noStrike" cap="none" baseline="0" dirty="0">
                <a:solidFill>
                  <a:schemeClr val="dk2"/>
                </a:solidFill>
                <a:latin typeface="Helvetica Neue"/>
                <a:ea typeface="Helvetica Neue"/>
                <a:cs typeface="Helvetica Neue"/>
                <a:sym typeface="Helvetica Neue"/>
              </a:rPr>
              <a:t>Slide Set to accompany</a:t>
            </a:r>
            <a:r>
              <a:rPr lang="en-US" sz="3200" b="0" u="none" strike="noStrike" cap="none" baseline="0" dirty="0">
                <a:solidFill>
                  <a:schemeClr val="dk2"/>
                </a:solidFill>
                <a:latin typeface="Helvetica Neue"/>
                <a:ea typeface="Helvetica Neue"/>
                <a:cs typeface="Helvetica Neue"/>
                <a:sym typeface="Helvetica Neue"/>
              </a:rPr>
              <a:t/>
            </a:r>
            <a:br>
              <a:rPr lang="en-US" sz="3200" b="0" u="none" strike="noStrike" cap="none" baseline="0" dirty="0">
                <a:solidFill>
                  <a:schemeClr val="dk2"/>
                </a:solidFill>
                <a:latin typeface="Helvetica Neue"/>
                <a:ea typeface="Helvetica Neue"/>
                <a:cs typeface="Helvetica Neue"/>
                <a:sym typeface="Helvetica Neue"/>
              </a:rPr>
            </a:br>
            <a:r>
              <a:rPr lang="en-US" sz="2000" b="0" u="none" strike="noStrike" cap="none" baseline="0" dirty="0">
                <a:solidFill>
                  <a:schemeClr val="dk2"/>
                </a:solidFill>
                <a:latin typeface="Helvetica Neue"/>
                <a:ea typeface="Helvetica Neue"/>
                <a:cs typeface="Helvetica Neue"/>
                <a:sym typeface="Helvetica Neue"/>
              </a:rPr>
              <a:t>Software Engineering: A Practitioner’s Approach, 8/e</a:t>
            </a:r>
            <a:r>
              <a:rPr lang="en-US" sz="2400" b="0" u="none" strike="noStrike" cap="none" baseline="0" dirty="0">
                <a:solidFill>
                  <a:schemeClr val="dk2"/>
                </a:solidFill>
                <a:latin typeface="Helvetica Neue"/>
                <a:ea typeface="Helvetica Neue"/>
                <a:cs typeface="Helvetica Neue"/>
                <a:sym typeface="Helvetica Neue"/>
              </a:rPr>
              <a:t> </a:t>
            </a:r>
          </a:p>
          <a:p>
            <a:pPr marL="0" marR="0" lvl="0" indent="0" algn="l" rtl="0">
              <a:lnSpc>
                <a:spcPct val="100000"/>
              </a:lnSpc>
              <a:spcBef>
                <a:spcPts val="0"/>
              </a:spcBef>
              <a:spcAft>
                <a:spcPts val="0"/>
              </a:spcAft>
              <a:buClr>
                <a:schemeClr val="dk1"/>
              </a:buClr>
              <a:buSzPct val="25000"/>
              <a:buFont typeface="Arial"/>
              <a:buNone/>
            </a:pPr>
            <a:r>
              <a:rPr lang="en-US" sz="1600" b="1" u="none" strike="noStrike" cap="none" baseline="0" dirty="0">
                <a:solidFill>
                  <a:schemeClr val="dk1"/>
                </a:solidFill>
                <a:sym typeface="Arial"/>
              </a:rPr>
              <a:t>by Roger S. Pressman and Bruce R. Maxim</a:t>
            </a:r>
          </a:p>
          <a:p>
            <a:pPr marL="0" marR="0" lvl="0" indent="0" algn="l" rtl="0">
              <a:lnSpc>
                <a:spcPct val="100000"/>
              </a:lnSpc>
              <a:spcBef>
                <a:spcPts val="0"/>
              </a:spcBef>
              <a:spcAft>
                <a:spcPts val="0"/>
              </a:spcAft>
              <a:buClr>
                <a:schemeClr val="dk1"/>
              </a:buClr>
              <a:buFont typeface="Arial"/>
              <a:buNone/>
            </a:pPr>
            <a:endParaRPr sz="1200" b="1" u="none" strike="noStrike" cap="none" baseline="0" dirty="0">
              <a:solidFill>
                <a:schemeClr val="dk1"/>
              </a:solidFil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1" u="none" strike="noStrike" cap="none" baseline="0" dirty="0">
                <a:solidFill>
                  <a:schemeClr val="dk1"/>
                </a:solidFill>
                <a:sym typeface="Arial"/>
              </a:rPr>
              <a:t>Slides copyright © 1996, 2001, 2005, 2009, 2014</a:t>
            </a:r>
            <a:r>
              <a:rPr lang="en-US" sz="1800" b="0" u="none" strike="noStrike" cap="none" baseline="0" dirty="0">
                <a:solidFill>
                  <a:schemeClr val="dk1"/>
                </a:solidFill>
                <a:sym typeface="Arial"/>
              </a:rPr>
              <a:t> </a:t>
            </a:r>
            <a:r>
              <a:rPr lang="en-US" sz="1200" b="1" u="none" strike="noStrike" cap="none" baseline="0" dirty="0">
                <a:solidFill>
                  <a:schemeClr val="dk1"/>
                </a:solidFill>
                <a:sym typeface="Arial"/>
              </a:rPr>
              <a:t>by Roger S. Pressman</a:t>
            </a:r>
          </a:p>
          <a:p>
            <a:pPr marL="0" marR="0" lvl="0" indent="0" algn="l" rtl="0">
              <a:lnSpc>
                <a:spcPct val="100000"/>
              </a:lnSpc>
              <a:spcBef>
                <a:spcPts val="0"/>
              </a:spcBef>
              <a:spcAft>
                <a:spcPts val="0"/>
              </a:spcAft>
              <a:buClr>
                <a:schemeClr val="dk1"/>
              </a:buClr>
              <a:buFont typeface="Arial"/>
              <a:buNone/>
            </a:pPr>
            <a:endParaRPr sz="1800" b="1" u="none" strike="noStrike" cap="none" baseline="0" dirty="0">
              <a:solidFill>
                <a:schemeClr val="dk2"/>
              </a:solidFill>
              <a:sym typeface="Arial"/>
            </a:endParaRPr>
          </a:p>
          <a:p>
            <a:pPr marL="0" marR="0" lvl="0" indent="0" algn="l" rtl="0">
              <a:lnSpc>
                <a:spcPct val="100000"/>
              </a:lnSpc>
              <a:spcBef>
                <a:spcPts val="0"/>
              </a:spcBef>
              <a:spcAft>
                <a:spcPts val="0"/>
              </a:spcAft>
              <a:buClr>
                <a:schemeClr val="dk2"/>
              </a:buClr>
              <a:buSzPct val="25000"/>
              <a:buFont typeface="Arial"/>
              <a:buNone/>
            </a:pPr>
            <a:r>
              <a:rPr lang="en-US" sz="1800" b="1" u="none" strike="noStrike" cap="none" baseline="0" dirty="0">
                <a:solidFill>
                  <a:schemeClr val="dk2"/>
                </a:solidFill>
                <a:sym typeface="Arial"/>
              </a:rPr>
              <a:t>For non-profit educational use only</a:t>
            </a:r>
          </a:p>
          <a:p>
            <a:pPr marL="0" marR="0" lvl="0" indent="0" algn="l" rtl="0">
              <a:lnSpc>
                <a:spcPct val="100000"/>
              </a:lnSpc>
              <a:spcBef>
                <a:spcPts val="0"/>
              </a:spcBef>
              <a:spcAft>
                <a:spcPts val="0"/>
              </a:spcAft>
              <a:buClr>
                <a:schemeClr val="dk1"/>
              </a:buClr>
              <a:buFont typeface="Arial"/>
              <a:buNone/>
            </a:pPr>
            <a:endParaRPr sz="1400" b="0" u="none" strike="noStrike" cap="none" baseline="0" dirty="0">
              <a:solidFill>
                <a:schemeClr val="dk1"/>
              </a:solidFil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u="none" strike="noStrike" cap="none" baseline="0" dirty="0">
                <a:solidFill>
                  <a:schemeClr val="dk1"/>
                </a:solidFill>
                <a:sym typeface="Arial"/>
              </a:rPr>
              <a:t>May be reproduced ONLY for student use at the university level when used in conjunction with Software Engineering: A Practitioner's Approach, 8/e. Any other reproduction or use is prohibited without the express written permission of the author.</a:t>
            </a:r>
          </a:p>
          <a:p>
            <a:pPr marL="0" marR="0" lvl="0" indent="0" algn="l" rtl="0">
              <a:lnSpc>
                <a:spcPct val="100000"/>
              </a:lnSpc>
              <a:spcBef>
                <a:spcPts val="0"/>
              </a:spcBef>
              <a:spcAft>
                <a:spcPts val="0"/>
              </a:spcAft>
              <a:buClr>
                <a:schemeClr val="dk1"/>
              </a:buClr>
              <a:buFont typeface="Arial"/>
              <a:buNone/>
            </a:pPr>
            <a:endParaRPr sz="1200" b="0" u="none" strike="noStrike" cap="none" baseline="0" dirty="0">
              <a:solidFill>
                <a:schemeClr val="dk1"/>
              </a:solidFil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u="none" strike="noStrike" cap="none" baseline="0" dirty="0">
                <a:solidFill>
                  <a:schemeClr val="dk1"/>
                </a:solidFill>
                <a:sym typeface="Arial"/>
              </a:rPr>
              <a:t>All copyright information MUST appear if these slides are posted on a website for student use.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5" name="Shape 21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10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16" name="Shape 216"/>
          <p:cNvSpPr txBox="1">
            <a:spLocks noGrp="1"/>
          </p:cNvSpPr>
          <p:nvPr>
            <p:ph type="title"/>
          </p:nvPr>
        </p:nvSpPr>
        <p:spPr>
          <a:xfrm>
            <a:off x="395536" y="188640"/>
            <a:ext cx="7543800"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Cloud Computing</a:t>
            </a:r>
          </a:p>
        </p:txBody>
      </p:sp>
      <p:sp>
        <p:nvSpPr>
          <p:cNvPr id="217" name="Shape 217"/>
          <p:cNvSpPr txBox="1">
            <a:spLocks noGrp="1"/>
          </p:cNvSpPr>
          <p:nvPr>
            <p:ph idx="1"/>
          </p:nvPr>
        </p:nvSpPr>
        <p:spPr>
          <a:xfrm>
            <a:off x="323528" y="908720"/>
            <a:ext cx="6135960" cy="4190999"/>
          </a:xfrm>
          <a:prstGeom prst="rect">
            <a:avLst/>
          </a:prstGeom>
          <a:noFill/>
          <a:ln>
            <a:noFill/>
          </a:ln>
        </p:spPr>
        <p:txBody>
          <a:bodyPr lIns="91425" tIns="45700" rIns="91425" bIns="45700" anchor="t" anchorCtr="0">
            <a:noAutofit/>
          </a:bodyPr>
          <a:lstStyle/>
          <a:p>
            <a:pPr marL="342900" marR="0" lvl="0" indent="-342900" algn="l" rtl="0">
              <a:lnSpc>
                <a:spcPct val="150000"/>
              </a:lnSpc>
              <a:spcBef>
                <a:spcPts val="0"/>
              </a:spcBef>
              <a:spcAft>
                <a:spcPts val="0"/>
              </a:spcAft>
              <a:buClr>
                <a:schemeClr val="folHlink"/>
              </a:buClr>
              <a:buSzPct val="75000"/>
              <a:buFont typeface="Noto Symbol"/>
              <a:buChar char="■"/>
            </a:pPr>
            <a:r>
              <a:rPr lang="en-US" b="1" u="none" strike="noStrike" cap="none" baseline="0" dirty="0">
                <a:solidFill>
                  <a:srgbClr val="C00000"/>
                </a:solidFill>
                <a:latin typeface="Adobe Pi Std" pitchFamily="82" charset="0"/>
                <a:ea typeface="Helvetica Neue"/>
                <a:cs typeface="Helvetica Neue"/>
                <a:sym typeface="Helvetica Neue"/>
              </a:rPr>
              <a:t>Cloud computing </a:t>
            </a:r>
            <a:r>
              <a:rPr lang="en-US" sz="1800" b="0" dirty="0">
                <a:solidFill>
                  <a:schemeClr val="dk1"/>
                </a:solidFill>
                <a:latin typeface="Quattrocento"/>
                <a:ea typeface="Quattrocento"/>
                <a:cs typeface="Quattrocento"/>
                <a:sym typeface="Helvetica Neue"/>
              </a:rPr>
              <a:t>provides distributed data storage and processing resources to networked computing devices</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Computing resources reside outside the cloud and have access to a variety of resources inside the cloud</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Cloud computing requires developing an architecture containing both frontend and backend services </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Frontend services include the client devices and application software to allow access   </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Backend services include servers, data storage, and server-resident applications </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Cloud architectures can be segmented to restrict access to private data</a:t>
            </a:r>
          </a:p>
          <a:p>
            <a:pPr marL="342900" marR="0" lvl="0" indent="-257175" algn="l" rtl="0">
              <a:spcBef>
                <a:spcPts val="360"/>
              </a:spcBef>
              <a:spcAft>
                <a:spcPts val="0"/>
              </a:spcAft>
              <a:buClr>
                <a:schemeClr val="folHlink"/>
              </a:buClr>
              <a:buFont typeface="Noto Symbol"/>
              <a:buNone/>
            </a:pPr>
            <a:endParaRPr b="0" i="0" u="none" strike="noStrike" cap="none" baseline="0" dirty="0">
              <a:solidFill>
                <a:schemeClr val="dk1"/>
              </a:solidFill>
              <a:latin typeface="Adobe Pi Std" pitchFamily="82" charset="0"/>
              <a:ea typeface="Helvetica Neue"/>
              <a:cs typeface="Helvetica Neue"/>
              <a:sym typeface="Helvetica Neue"/>
            </a:endParaRPr>
          </a:p>
        </p:txBody>
      </p:sp>
      <p:sp>
        <p:nvSpPr>
          <p:cNvPr id="6" name="مستطيل 5"/>
          <p:cNvSpPr/>
          <p:nvPr/>
        </p:nvSpPr>
        <p:spPr>
          <a:xfrm>
            <a:off x="6444208" y="908720"/>
            <a:ext cx="2339752" cy="5632311"/>
          </a:xfrm>
          <a:prstGeom prst="rect">
            <a:avLst/>
          </a:prstGeom>
          <a:solidFill>
            <a:schemeClr val="bg1"/>
          </a:solidFill>
        </p:spPr>
        <p:txBody>
          <a:bodyPr wrap="square">
            <a:spAutoFit/>
          </a:bodyPr>
          <a:lstStyle/>
          <a:p>
            <a:pPr algn="r" rtl="1">
              <a:buFont typeface="Wingdings" pitchFamily="2" charset="2"/>
              <a:buChar char="q"/>
            </a:pPr>
            <a:r>
              <a:rPr lang="ar-SA" sz="1800" dirty="0" smtClean="0"/>
              <a:t>الحوسبة </a:t>
            </a:r>
            <a:r>
              <a:rPr lang="ar-SA" sz="1800" dirty="0" err="1" smtClean="0"/>
              <a:t>السحابية</a:t>
            </a:r>
            <a:r>
              <a:rPr lang="ar-SA" sz="1800" dirty="0" smtClean="0"/>
              <a:t> يوفر توزيع وتخزين البيانات ومعالجة الموارد لأجهزة الكمبيوتر المتصلة بالشبكة</a:t>
            </a:r>
          </a:p>
          <a:p>
            <a:pPr algn="r" rtl="1">
              <a:buFont typeface="Wingdings" pitchFamily="2" charset="2"/>
              <a:buChar char="q"/>
            </a:pPr>
            <a:r>
              <a:rPr lang="ar-SA" sz="1800" dirty="0" smtClean="0"/>
              <a:t>موارد الحوسبة ويقيم خارج ديك سحابة الوصول إلى مجموعة متنوعة من الموارد داخل السحابة</a:t>
            </a:r>
          </a:p>
          <a:p>
            <a:pPr algn="r" rtl="1">
              <a:buFont typeface="Wingdings" pitchFamily="2" charset="2"/>
              <a:buChar char="q"/>
            </a:pPr>
            <a:r>
              <a:rPr lang="ar-SA" sz="1800" dirty="0" smtClean="0"/>
              <a:t>يتطلب الحوسبة </a:t>
            </a:r>
            <a:r>
              <a:rPr lang="ar-SA" sz="1800" dirty="0" err="1" smtClean="0"/>
              <a:t>السحابية</a:t>
            </a:r>
            <a:r>
              <a:rPr lang="ar-SA" sz="1800" dirty="0" smtClean="0"/>
              <a:t> تطوير بنية تحتوي على كل من الواجهة الخلفية والخدمات</a:t>
            </a:r>
          </a:p>
          <a:p>
            <a:pPr algn="r" rtl="1">
              <a:buFont typeface="Wingdings" pitchFamily="2" charset="2"/>
              <a:buChar char="q"/>
            </a:pPr>
            <a:r>
              <a:rPr lang="ar-SA" sz="1800" dirty="0" smtClean="0"/>
              <a:t>وتشمل الخدمات الواجهة أجهزة العملاء وتنفيذ برنامج للسماح بالوصول</a:t>
            </a:r>
          </a:p>
          <a:p>
            <a:pPr algn="r" rtl="1">
              <a:buFont typeface="Wingdings" pitchFamily="2" charset="2"/>
              <a:buChar char="q"/>
            </a:pPr>
            <a:r>
              <a:rPr lang="ar-SA" sz="1800" dirty="0" smtClean="0"/>
              <a:t>وتشمل الخدمات الخلفية </a:t>
            </a:r>
            <a:r>
              <a:rPr lang="ar-SA" sz="1800" dirty="0" err="1" smtClean="0"/>
              <a:t>الخوادم</a:t>
            </a:r>
            <a:r>
              <a:rPr lang="ar-SA" sz="1800" dirty="0" smtClean="0"/>
              <a:t>، وتخزين البيانات، وتطبيقات خادم المقيمين</a:t>
            </a:r>
          </a:p>
          <a:p>
            <a:pPr algn="r" rtl="1">
              <a:buFont typeface="Wingdings" pitchFamily="2" charset="2"/>
              <a:buChar char="q"/>
            </a:pPr>
            <a:r>
              <a:rPr lang="ar-SA" sz="1800" dirty="0" smtClean="0"/>
              <a:t>أبنية سحابة يمكن أن تكون مجزأة لتقييد الوصول إلى البيانات الخاصة</a:t>
            </a:r>
            <a:endParaRPr lang="ar-SA" sz="1800"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3" name="Shape 22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11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24" name="Shape 224"/>
          <p:cNvSpPr txBox="1">
            <a:spLocks noGrp="1"/>
          </p:cNvSpPr>
          <p:nvPr>
            <p:ph type="title"/>
          </p:nvPr>
        </p:nvSpPr>
        <p:spPr>
          <a:xfrm>
            <a:off x="0" y="332656"/>
            <a:ext cx="7543800"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Product Line Software</a:t>
            </a:r>
          </a:p>
        </p:txBody>
      </p:sp>
      <p:sp>
        <p:nvSpPr>
          <p:cNvPr id="225" name="Shape 225"/>
          <p:cNvSpPr txBox="1">
            <a:spLocks noGrp="1"/>
          </p:cNvSpPr>
          <p:nvPr>
            <p:ph idx="1"/>
          </p:nvPr>
        </p:nvSpPr>
        <p:spPr>
          <a:xfrm>
            <a:off x="1" y="836712"/>
            <a:ext cx="6344102" cy="5184576"/>
          </a:xfrm>
          <a:prstGeom prst="rect">
            <a:avLst/>
          </a:prstGeom>
          <a:noFill/>
          <a:ln>
            <a:noFill/>
          </a:ln>
        </p:spPr>
        <p:txBody>
          <a:bodyPr lIns="91425" tIns="45700" rIns="91425" bIns="45700" anchor="t" anchorCtr="0">
            <a:noAutofit/>
          </a:bodyPr>
          <a:lstStyle/>
          <a:p>
            <a:pPr marL="342900" marR="0" lvl="0" indent="-342900" algn="l" rtl="0">
              <a:lnSpc>
                <a:spcPct val="150000"/>
              </a:lnSpc>
              <a:spcBef>
                <a:spcPts val="0"/>
              </a:spcBef>
              <a:spcAft>
                <a:spcPts val="0"/>
              </a:spcAft>
              <a:buClr>
                <a:schemeClr val="folHlink"/>
              </a:buClr>
              <a:buSzPct val="75000"/>
              <a:buFont typeface="Noto Symbol"/>
              <a:buChar char="■"/>
            </a:pPr>
            <a:r>
              <a:rPr lang="en-US" sz="2400" b="1" dirty="0">
                <a:solidFill>
                  <a:srgbClr val="C00000"/>
                </a:solidFill>
                <a:latin typeface="Adobe Pi Std" pitchFamily="82" charset="0"/>
                <a:ea typeface="Helvetica Neue"/>
                <a:cs typeface="Helvetica Neue"/>
                <a:sym typeface="Arial"/>
              </a:rPr>
              <a:t>Product line software </a:t>
            </a:r>
            <a:r>
              <a:rPr lang="en-US" sz="1800" b="0" dirty="0">
                <a:solidFill>
                  <a:schemeClr val="dk1"/>
                </a:solidFill>
                <a:latin typeface="Quattrocento"/>
                <a:ea typeface="Quattrocento"/>
                <a:cs typeface="Quattrocento"/>
                <a:sym typeface="Helvetica Neue"/>
              </a:rPr>
              <a:t>is a set of software-intensive systems that share a common set of features and satisfy the needs of a particular market</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These software products are developed using the same application and data architectures using a common core of reusable software components</a:t>
            </a:r>
          </a:p>
          <a:p>
            <a:pPr marL="34290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Arial"/>
              </a:rPr>
              <a:t>A software product line shares a set of assets that include</a:t>
            </a:r>
            <a:r>
              <a:rPr lang="en-US" sz="2400" b="1" i="0" u="none" strike="noStrike" cap="none" baseline="0" dirty="0">
                <a:solidFill>
                  <a:schemeClr val="dk1"/>
                </a:solidFill>
                <a:latin typeface="Adobe Pi Std" pitchFamily="82" charset="0"/>
                <a:ea typeface="Arial"/>
                <a:cs typeface="Arial"/>
                <a:sym typeface="Arial"/>
              </a:rPr>
              <a:t> </a:t>
            </a:r>
            <a:r>
              <a:rPr lang="en-US" sz="2400" b="1" dirty="0">
                <a:solidFill>
                  <a:srgbClr val="C00000"/>
                </a:solidFill>
                <a:latin typeface="Adobe Pi Std" pitchFamily="82" charset="0"/>
                <a:ea typeface="Helvetica Neue"/>
                <a:cs typeface="Helvetica Neue"/>
                <a:sym typeface="Arial"/>
              </a:rPr>
              <a:t>requirements, architecture, design patterns, reusable components, test cases,</a:t>
            </a:r>
            <a:r>
              <a:rPr lang="en-US" sz="2400" b="1" i="1" u="none" strike="noStrike" cap="none" baseline="0" dirty="0">
                <a:solidFill>
                  <a:srgbClr val="C00000"/>
                </a:solidFill>
                <a:latin typeface="Adobe Pi Std" pitchFamily="82" charset="0"/>
                <a:ea typeface="Arial"/>
                <a:cs typeface="Arial"/>
                <a:sym typeface="Arial"/>
              </a:rPr>
              <a:t> </a:t>
            </a:r>
            <a:r>
              <a:rPr lang="en-US" sz="1800" b="0" dirty="0">
                <a:solidFill>
                  <a:schemeClr val="dk1"/>
                </a:solidFill>
                <a:latin typeface="Quattrocento"/>
                <a:ea typeface="Quattrocento"/>
                <a:cs typeface="Quattrocento"/>
                <a:sym typeface="Arial"/>
              </a:rPr>
              <a:t>and other work products</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Arial"/>
              </a:rPr>
              <a:t>A software product line allow in the development of many products that are engineered by capitalizing on the commonality among all products with in the product </a:t>
            </a:r>
            <a:r>
              <a:rPr lang="en-US" sz="1800" b="0" dirty="0" err="1">
                <a:solidFill>
                  <a:schemeClr val="dk1"/>
                </a:solidFill>
                <a:latin typeface="Quattrocento"/>
                <a:ea typeface="Quattrocento"/>
                <a:cs typeface="Quattrocento"/>
                <a:sym typeface="Arial"/>
              </a:rPr>
              <a:t>lin</a:t>
            </a:r>
            <a:endParaRPr lang="en-US" sz="1800" b="0" dirty="0">
              <a:solidFill>
                <a:schemeClr val="dk1"/>
              </a:solidFill>
              <a:latin typeface="Quattrocento"/>
              <a:ea typeface="Quattrocento"/>
              <a:cs typeface="Quattrocento"/>
              <a:sym typeface="Arial"/>
            </a:endParaRPr>
          </a:p>
        </p:txBody>
      </p:sp>
      <p:sp>
        <p:nvSpPr>
          <p:cNvPr id="6" name="مستطيل 5"/>
          <p:cNvSpPr/>
          <p:nvPr/>
        </p:nvSpPr>
        <p:spPr>
          <a:xfrm>
            <a:off x="6588224" y="764704"/>
            <a:ext cx="2123728" cy="5755422"/>
          </a:xfrm>
          <a:prstGeom prst="rect">
            <a:avLst/>
          </a:prstGeom>
          <a:solidFill>
            <a:schemeClr val="bg1"/>
          </a:solidFill>
        </p:spPr>
        <p:txBody>
          <a:bodyPr wrap="square">
            <a:spAutoFit/>
          </a:bodyPr>
          <a:lstStyle/>
          <a:p>
            <a:pPr algn="r" rtl="1">
              <a:buFont typeface="Wingdings" pitchFamily="2" charset="2"/>
              <a:buChar char="q"/>
            </a:pPr>
            <a:r>
              <a:rPr lang="ar-SA" sz="1600" dirty="0" smtClean="0"/>
              <a:t>خط الانتاج البرنامج هو مجموعة من النظم المكثفة البرمجيات حصة مجموعة مشتركة ذلك من الميزات وتلبية احتياجات سوق معينة</a:t>
            </a:r>
          </a:p>
          <a:p>
            <a:pPr algn="r" rtl="1">
              <a:buFont typeface="Wingdings" pitchFamily="2" charset="2"/>
              <a:buChar char="q"/>
            </a:pPr>
            <a:r>
              <a:rPr lang="ar-SA" sz="1600" dirty="0" smtClean="0"/>
              <a:t>يتم تطوير هذه البرمجيات باستخدام التنفيذ وبيانات أبنية سامي باستخدام أساسية مشتركة من مكونات البرامج القابلة لإعادة الاستخدام</a:t>
            </a:r>
          </a:p>
          <a:p>
            <a:pPr algn="r" rtl="1">
              <a:buFont typeface="Wingdings" pitchFamily="2" charset="2"/>
              <a:buChar char="q"/>
            </a:pPr>
            <a:r>
              <a:rPr lang="ar-SA" sz="1600" dirty="0" smtClean="0"/>
              <a:t>خط منتج البرنامج يشارك مجموعة من الأصول التي تشمل المتطلبات، والهندسة المعمارية، وأنماط التصميم، ومكونات قابلة للاستخدام، حالات الاختبار، والعمل </a:t>
            </a:r>
            <a:r>
              <a:rPr lang="ar-SA" sz="1600" dirty="0" err="1" smtClean="0"/>
              <a:t>المنتجات --</a:t>
            </a:r>
            <a:r>
              <a:rPr lang="en-US" sz="1600" dirty="0" smtClean="0"/>
              <a:t>other</a:t>
            </a:r>
          </a:p>
          <a:p>
            <a:pPr algn="r" rtl="1">
              <a:buFont typeface="Wingdings" pitchFamily="2" charset="2"/>
              <a:buChar char="q"/>
            </a:pPr>
            <a:r>
              <a:rPr lang="ar-SA" sz="1600" dirty="0" smtClean="0"/>
              <a:t>صممت البرمجيات خط الانتاج تسمح في تطوير العديد من المنتجات من قبل ذلك الاستفادة من القواسم المشتركة بين مع جميع المنتجات في المنتج لين</a:t>
            </a:r>
            <a:endParaRPr lang="ar-SA" sz="1600" dirty="0"/>
          </a:p>
        </p:txBody>
      </p:sp>
      <p:sp>
        <p:nvSpPr>
          <p:cNvPr id="7" name="مستطيل 6"/>
          <p:cNvSpPr/>
          <p:nvPr/>
        </p:nvSpPr>
        <p:spPr>
          <a:xfrm>
            <a:off x="5580112" y="332656"/>
            <a:ext cx="1527982" cy="369332"/>
          </a:xfrm>
          <a:prstGeom prst="rect">
            <a:avLst/>
          </a:prstGeom>
        </p:spPr>
        <p:txBody>
          <a:bodyPr wrap="none">
            <a:spAutoFit/>
          </a:bodyPr>
          <a:lstStyle/>
          <a:p>
            <a:r>
              <a:rPr lang="ar-SA" sz="1800" b="1" dirty="0" smtClean="0"/>
              <a:t>برنامج خط الانتاج</a:t>
            </a:r>
            <a:endParaRPr lang="ar-SA" sz="1800" b="1" dirty="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1" name="Shape 23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12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32" name="Shape 232"/>
          <p:cNvSpPr txBox="1">
            <a:spLocks noGrp="1"/>
          </p:cNvSpPr>
          <p:nvPr>
            <p:ph type="title"/>
          </p:nvPr>
        </p:nvSpPr>
        <p:spPr>
          <a:xfrm>
            <a:off x="34280" y="-99392"/>
            <a:ext cx="7543800"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2800" b="0" i="0" u="none" strike="noStrike" cap="none" baseline="0" dirty="0">
                <a:solidFill>
                  <a:schemeClr val="dk2"/>
                </a:solidFill>
                <a:latin typeface="Helvetica Neue"/>
                <a:ea typeface="Helvetica Neue"/>
                <a:cs typeface="Helvetica Neue"/>
                <a:sym typeface="Helvetica Neue"/>
              </a:rPr>
              <a:t>Characteristics of </a:t>
            </a:r>
            <a:r>
              <a:rPr lang="en-US" sz="2800" b="0" i="0" u="none" strike="noStrike" cap="none" baseline="0" dirty="0" err="1">
                <a:solidFill>
                  <a:schemeClr val="dk2"/>
                </a:solidFill>
                <a:latin typeface="Helvetica Neue"/>
                <a:ea typeface="Helvetica Neue"/>
                <a:cs typeface="Helvetica Neue"/>
                <a:sym typeface="Helvetica Neue"/>
              </a:rPr>
              <a:t>WebApps</a:t>
            </a:r>
            <a:r>
              <a:rPr lang="en-US" sz="2800" b="0" i="0" u="none" strike="noStrike" cap="none" baseline="0" dirty="0">
                <a:solidFill>
                  <a:schemeClr val="dk2"/>
                </a:solidFill>
                <a:latin typeface="Helvetica Neue"/>
                <a:ea typeface="Helvetica Neue"/>
                <a:cs typeface="Helvetica Neue"/>
                <a:sym typeface="Helvetica Neue"/>
              </a:rPr>
              <a:t> - II</a:t>
            </a:r>
          </a:p>
        </p:txBody>
      </p:sp>
      <p:sp>
        <p:nvSpPr>
          <p:cNvPr id="233" name="Shape 233"/>
          <p:cNvSpPr txBox="1">
            <a:spLocks noGrp="1"/>
          </p:cNvSpPr>
          <p:nvPr>
            <p:ph idx="1"/>
          </p:nvPr>
        </p:nvSpPr>
        <p:spPr>
          <a:xfrm>
            <a:off x="-108520" y="332656"/>
            <a:ext cx="7056784" cy="4190999"/>
          </a:xfrm>
          <a:prstGeom prst="rect">
            <a:avLst/>
          </a:prstGeom>
          <a:noFill/>
          <a:ln>
            <a:noFill/>
          </a:ln>
        </p:spPr>
        <p:txBody>
          <a:bodyPr lIns="91425" tIns="45700" rIns="91425" bIns="45700" anchor="t" anchorCtr="0">
            <a:noAutofit/>
          </a:bodyPr>
          <a:lstStyle/>
          <a:p>
            <a:pPr marL="342900" marR="0" lvl="0" indent="-342900" algn="l" rtl="0">
              <a:lnSpc>
                <a:spcPct val="150000"/>
              </a:lnSpc>
              <a:spcBef>
                <a:spcPts val="360"/>
              </a:spcBef>
              <a:spcAft>
                <a:spcPts val="0"/>
              </a:spcAft>
              <a:buClr>
                <a:schemeClr val="folHlink"/>
              </a:buClr>
              <a:buSzPct val="75000"/>
              <a:buFont typeface="Noto Symbol"/>
              <a:buChar char="■"/>
            </a:pPr>
            <a:r>
              <a:rPr lang="en-US" sz="1600" dirty="0">
                <a:solidFill>
                  <a:srgbClr val="FF0000"/>
                </a:solidFill>
                <a:latin typeface="Quattrocento"/>
                <a:ea typeface="Quattrocento"/>
                <a:cs typeface="Quattrocento"/>
                <a:sym typeface="Arial"/>
              </a:rPr>
              <a:t>Data driven</a:t>
            </a:r>
            <a:r>
              <a:rPr lang="en-US" sz="1600" b="0" dirty="0">
                <a:solidFill>
                  <a:schemeClr val="dk1"/>
                </a:solidFill>
                <a:latin typeface="Quattrocento"/>
                <a:ea typeface="Quattrocento"/>
                <a:cs typeface="Quattrocento"/>
                <a:sym typeface="Arial"/>
              </a:rPr>
              <a:t>.  The primary function of many </a:t>
            </a:r>
            <a:r>
              <a:rPr lang="en-US" sz="1600" b="0" dirty="0" err="1">
                <a:solidFill>
                  <a:schemeClr val="dk1"/>
                </a:solidFill>
                <a:latin typeface="Quattrocento"/>
                <a:ea typeface="Quattrocento"/>
                <a:cs typeface="Quattrocento"/>
                <a:sym typeface="Arial"/>
              </a:rPr>
              <a:t>WebApps</a:t>
            </a:r>
            <a:r>
              <a:rPr lang="en-US" sz="1600" b="0" dirty="0">
                <a:solidFill>
                  <a:schemeClr val="dk1"/>
                </a:solidFill>
                <a:latin typeface="Quattrocento"/>
                <a:ea typeface="Quattrocento"/>
                <a:cs typeface="Quattrocento"/>
                <a:sym typeface="Arial"/>
              </a:rPr>
              <a:t> is to use hypermedia to present text, graphics, audio, and video content to the end-user. </a:t>
            </a:r>
          </a:p>
          <a:p>
            <a:pPr marL="342900" indent="-342900" algn="l" rtl="0">
              <a:lnSpc>
                <a:spcPct val="150000"/>
              </a:lnSpc>
              <a:spcBef>
                <a:spcPts val="360"/>
              </a:spcBef>
              <a:spcAft>
                <a:spcPts val="0"/>
              </a:spcAft>
              <a:buClr>
                <a:schemeClr val="folHlink"/>
              </a:buClr>
              <a:buSzPct val="75000"/>
              <a:buFont typeface="Noto Symbol"/>
              <a:buChar char="■"/>
            </a:pPr>
            <a:r>
              <a:rPr lang="en-US" sz="1600" dirty="0">
                <a:solidFill>
                  <a:srgbClr val="FF0000"/>
                </a:solidFill>
                <a:latin typeface="Quattrocento"/>
                <a:ea typeface="Quattrocento"/>
                <a:cs typeface="Quattrocento"/>
                <a:sym typeface="Arial"/>
              </a:rPr>
              <a:t>Content sensitive</a:t>
            </a:r>
            <a:r>
              <a:rPr lang="en-US" sz="1600" dirty="0">
                <a:solidFill>
                  <a:srgbClr val="C00000"/>
                </a:solidFill>
                <a:latin typeface="Adobe Pi Std" pitchFamily="82" charset="0"/>
                <a:ea typeface="Helvetica Neue"/>
                <a:cs typeface="Helvetica Neue"/>
                <a:sym typeface="Arial"/>
              </a:rPr>
              <a:t>.  </a:t>
            </a:r>
            <a:r>
              <a:rPr lang="en-US" sz="1600" b="0" dirty="0">
                <a:solidFill>
                  <a:schemeClr val="dk1"/>
                </a:solidFill>
                <a:latin typeface="Quattrocento"/>
                <a:ea typeface="Quattrocento"/>
                <a:cs typeface="Quattrocento"/>
                <a:sym typeface="Arial"/>
              </a:rPr>
              <a:t>The quality and aesthetic nature of content remains an important determinant of the quality of a </a:t>
            </a:r>
            <a:r>
              <a:rPr lang="en-US" sz="1600" b="0" dirty="0" err="1">
                <a:solidFill>
                  <a:schemeClr val="dk1"/>
                </a:solidFill>
                <a:latin typeface="Quattrocento"/>
                <a:ea typeface="Quattrocento"/>
                <a:cs typeface="Quattrocento"/>
                <a:sym typeface="Arial"/>
              </a:rPr>
              <a:t>WebApp</a:t>
            </a:r>
            <a:r>
              <a:rPr lang="en-US" sz="1600" b="0" dirty="0">
                <a:solidFill>
                  <a:schemeClr val="dk1"/>
                </a:solidFill>
                <a:latin typeface="Quattrocento"/>
                <a:ea typeface="Quattrocento"/>
                <a:cs typeface="Quattrocento"/>
                <a:sym typeface="Arial"/>
              </a:rPr>
              <a:t>.</a:t>
            </a:r>
          </a:p>
          <a:p>
            <a:pPr marL="342900" marR="0" lvl="0" indent="-342900" algn="l" rtl="0">
              <a:lnSpc>
                <a:spcPct val="150000"/>
              </a:lnSpc>
              <a:spcBef>
                <a:spcPts val="360"/>
              </a:spcBef>
              <a:spcAft>
                <a:spcPts val="0"/>
              </a:spcAft>
              <a:buClr>
                <a:schemeClr val="folHlink"/>
              </a:buClr>
              <a:buSzPct val="75000"/>
              <a:buFont typeface="Noto Symbol"/>
              <a:buChar char="■"/>
            </a:pPr>
            <a:r>
              <a:rPr lang="en-US" sz="1600" dirty="0">
                <a:solidFill>
                  <a:srgbClr val="FF0000"/>
                </a:solidFill>
                <a:latin typeface="Quattrocento"/>
                <a:ea typeface="Quattrocento"/>
                <a:cs typeface="Quattrocento"/>
                <a:sym typeface="Arial"/>
              </a:rPr>
              <a:t>Continuous evolution</a:t>
            </a:r>
            <a:r>
              <a:rPr lang="en-US" sz="1600" b="0" dirty="0">
                <a:solidFill>
                  <a:schemeClr val="dk1"/>
                </a:solidFill>
                <a:latin typeface="Quattrocento"/>
                <a:ea typeface="Quattrocento"/>
                <a:cs typeface="Quattrocento"/>
                <a:sym typeface="Arial"/>
              </a:rPr>
              <a:t>. Unlike conventional application software that evolves over a series of planned, chronologically-spaced releases, Web applications evolve continuously. </a:t>
            </a:r>
          </a:p>
          <a:p>
            <a:pPr marL="342900" indent="-342900" algn="l" rtl="0">
              <a:lnSpc>
                <a:spcPct val="150000"/>
              </a:lnSpc>
              <a:spcBef>
                <a:spcPts val="360"/>
              </a:spcBef>
              <a:spcAft>
                <a:spcPts val="0"/>
              </a:spcAft>
              <a:buClr>
                <a:schemeClr val="folHlink"/>
              </a:buClr>
              <a:buSzPct val="75000"/>
              <a:buFont typeface="Noto Symbol"/>
              <a:buChar char="■"/>
            </a:pPr>
            <a:r>
              <a:rPr lang="en-US" sz="1600" dirty="0">
                <a:solidFill>
                  <a:srgbClr val="FF0000"/>
                </a:solidFill>
                <a:latin typeface="Quattrocento"/>
                <a:ea typeface="Quattrocento"/>
                <a:cs typeface="Quattrocento"/>
                <a:sym typeface="Arial"/>
              </a:rPr>
              <a:t>Immediacy</a:t>
            </a:r>
            <a:r>
              <a:rPr lang="en-US" sz="1600" i="0" u="none" strike="noStrike" cap="none" baseline="0" dirty="0">
                <a:solidFill>
                  <a:schemeClr val="folHlink"/>
                </a:solidFill>
                <a:latin typeface="Adobe Pi Std" pitchFamily="82" charset="0"/>
                <a:ea typeface="Arial"/>
                <a:cs typeface="Arial"/>
                <a:sym typeface="Arial"/>
              </a:rPr>
              <a:t>. </a:t>
            </a:r>
            <a:r>
              <a:rPr lang="en-US" sz="1600" b="0" dirty="0">
                <a:solidFill>
                  <a:schemeClr val="dk1"/>
                </a:solidFill>
                <a:latin typeface="Quattrocento"/>
                <a:ea typeface="Quattrocento"/>
                <a:cs typeface="Quattrocento"/>
                <a:sym typeface="Arial"/>
              </a:rPr>
              <a:t>Although immediacy—the compelling need to get software to market quickly—is a characteristic of many application domains, </a:t>
            </a:r>
            <a:r>
              <a:rPr lang="en-US" sz="1600" b="0" dirty="0" err="1">
                <a:solidFill>
                  <a:schemeClr val="dk1"/>
                </a:solidFill>
                <a:latin typeface="Quattrocento"/>
                <a:ea typeface="Quattrocento"/>
                <a:cs typeface="Quattrocento"/>
                <a:sym typeface="Arial"/>
              </a:rPr>
              <a:t>WebApps</a:t>
            </a:r>
            <a:r>
              <a:rPr lang="en-US" sz="1600" b="0" dirty="0">
                <a:solidFill>
                  <a:schemeClr val="dk1"/>
                </a:solidFill>
                <a:latin typeface="Quattrocento"/>
                <a:ea typeface="Quattrocento"/>
                <a:cs typeface="Quattrocento"/>
                <a:sym typeface="Arial"/>
              </a:rPr>
              <a:t> often exhibit a time to market that can be a matter of a few days or weeks.</a:t>
            </a:r>
          </a:p>
          <a:p>
            <a:pPr marL="342900" indent="-342900" algn="l" rtl="0">
              <a:lnSpc>
                <a:spcPct val="150000"/>
              </a:lnSpc>
              <a:spcBef>
                <a:spcPts val="360"/>
              </a:spcBef>
              <a:spcAft>
                <a:spcPts val="0"/>
              </a:spcAft>
              <a:buClr>
                <a:schemeClr val="folHlink"/>
              </a:buClr>
              <a:buSzPct val="75000"/>
              <a:buFont typeface="Noto Symbol"/>
              <a:buChar char="■"/>
            </a:pPr>
            <a:r>
              <a:rPr lang="en-US" sz="1600" dirty="0">
                <a:solidFill>
                  <a:srgbClr val="FF0000"/>
                </a:solidFill>
                <a:latin typeface="Quattrocento"/>
                <a:ea typeface="Quattrocento"/>
                <a:cs typeface="Quattrocento"/>
                <a:sym typeface="Arial"/>
              </a:rPr>
              <a:t>Security.</a:t>
            </a:r>
            <a:r>
              <a:rPr lang="en-US" sz="1600" i="0" u="none" strike="noStrike" cap="none" baseline="0" dirty="0">
                <a:solidFill>
                  <a:schemeClr val="dk1"/>
                </a:solidFill>
                <a:latin typeface="Adobe Pi Std" pitchFamily="82" charset="0"/>
                <a:ea typeface="Arial"/>
                <a:cs typeface="Arial"/>
                <a:sym typeface="Arial"/>
              </a:rPr>
              <a:t> </a:t>
            </a:r>
            <a:r>
              <a:rPr lang="en-US" sz="1600" b="0" dirty="0">
                <a:solidFill>
                  <a:schemeClr val="dk1"/>
                </a:solidFill>
                <a:latin typeface="Quattrocento"/>
                <a:ea typeface="Quattrocento"/>
                <a:cs typeface="Quattrocento"/>
                <a:sym typeface="Arial"/>
              </a:rPr>
              <a:t> Because </a:t>
            </a:r>
            <a:r>
              <a:rPr lang="en-US" sz="1600" b="0" dirty="0" err="1">
                <a:solidFill>
                  <a:schemeClr val="dk1"/>
                </a:solidFill>
                <a:latin typeface="Quattrocento"/>
                <a:ea typeface="Quattrocento"/>
                <a:cs typeface="Quattrocento"/>
                <a:sym typeface="Arial"/>
              </a:rPr>
              <a:t>WebApps</a:t>
            </a:r>
            <a:r>
              <a:rPr lang="en-US" sz="1600" b="0" dirty="0">
                <a:solidFill>
                  <a:schemeClr val="dk1"/>
                </a:solidFill>
                <a:latin typeface="Quattrocento"/>
                <a:ea typeface="Quattrocento"/>
                <a:cs typeface="Quattrocento"/>
                <a:sym typeface="Arial"/>
              </a:rPr>
              <a:t> are available via network access, it is difficult, if not impossible, to limit the population of end-users who may access the application.</a:t>
            </a:r>
          </a:p>
          <a:p>
            <a:pPr marL="342900" marR="0" lvl="0" indent="-342900" algn="l" rtl="0">
              <a:lnSpc>
                <a:spcPct val="150000"/>
              </a:lnSpc>
              <a:spcBef>
                <a:spcPts val="360"/>
              </a:spcBef>
              <a:spcAft>
                <a:spcPts val="0"/>
              </a:spcAft>
              <a:buClr>
                <a:schemeClr val="folHlink"/>
              </a:buClr>
              <a:buSzPct val="75000"/>
              <a:buFont typeface="Noto Symbol"/>
              <a:buChar char="■"/>
            </a:pPr>
            <a:r>
              <a:rPr lang="en-US" sz="1600" dirty="0">
                <a:solidFill>
                  <a:srgbClr val="FF0000"/>
                </a:solidFill>
                <a:latin typeface="Quattrocento"/>
                <a:ea typeface="Quattrocento"/>
                <a:cs typeface="Quattrocento"/>
                <a:sym typeface="Arial"/>
              </a:rPr>
              <a:t>Aesthetics</a:t>
            </a:r>
            <a:r>
              <a:rPr lang="en-US" sz="1600" i="0" u="none" strike="noStrike" cap="none" baseline="0" dirty="0">
                <a:solidFill>
                  <a:schemeClr val="folHlink"/>
                </a:solidFill>
                <a:latin typeface="Adobe Pi Std" pitchFamily="82" charset="0"/>
                <a:ea typeface="Arial"/>
                <a:cs typeface="Arial"/>
                <a:sym typeface="Arial"/>
              </a:rPr>
              <a:t>.</a:t>
            </a:r>
            <a:r>
              <a:rPr lang="en-US" sz="1600" i="0" u="none" strike="noStrike" cap="none" baseline="0" dirty="0">
                <a:solidFill>
                  <a:schemeClr val="dk1"/>
                </a:solidFill>
                <a:latin typeface="Adobe Pi Std" pitchFamily="82" charset="0"/>
                <a:ea typeface="Arial"/>
                <a:cs typeface="Arial"/>
                <a:sym typeface="Arial"/>
              </a:rPr>
              <a:t> </a:t>
            </a:r>
            <a:r>
              <a:rPr lang="en-US" sz="1600" b="0" dirty="0">
                <a:solidFill>
                  <a:schemeClr val="dk1"/>
                </a:solidFill>
                <a:latin typeface="Quattrocento"/>
                <a:ea typeface="Quattrocento"/>
                <a:cs typeface="Quattrocento"/>
                <a:sym typeface="Arial"/>
              </a:rPr>
              <a:t>An undeniable part of the appeal of a </a:t>
            </a:r>
            <a:r>
              <a:rPr lang="en-US" sz="1600" b="0" dirty="0" err="1">
                <a:solidFill>
                  <a:schemeClr val="dk1"/>
                </a:solidFill>
                <a:latin typeface="Quattrocento"/>
                <a:ea typeface="Quattrocento"/>
                <a:cs typeface="Quattrocento"/>
                <a:sym typeface="Arial"/>
              </a:rPr>
              <a:t>WebApp</a:t>
            </a:r>
            <a:r>
              <a:rPr lang="en-US" sz="1600" b="0" dirty="0">
                <a:solidFill>
                  <a:schemeClr val="dk1"/>
                </a:solidFill>
                <a:latin typeface="Quattrocento"/>
                <a:ea typeface="Quattrocento"/>
                <a:cs typeface="Quattrocento"/>
                <a:sym typeface="Arial"/>
              </a:rPr>
              <a:t> is its look and feel. </a:t>
            </a:r>
          </a:p>
        </p:txBody>
      </p:sp>
      <p:sp>
        <p:nvSpPr>
          <p:cNvPr id="6" name="مستطيل 5"/>
          <p:cNvSpPr/>
          <p:nvPr/>
        </p:nvSpPr>
        <p:spPr>
          <a:xfrm>
            <a:off x="6768752" y="329743"/>
            <a:ext cx="2267744" cy="6555641"/>
          </a:xfrm>
          <a:prstGeom prst="rect">
            <a:avLst/>
          </a:prstGeom>
        </p:spPr>
        <p:txBody>
          <a:bodyPr wrap="square">
            <a:spAutoFit/>
          </a:bodyPr>
          <a:lstStyle/>
          <a:p>
            <a:pPr algn="r" rtl="1">
              <a:buFont typeface="Wingdings" pitchFamily="2" charset="2"/>
              <a:buChar char="q"/>
            </a:pPr>
            <a:r>
              <a:rPr lang="ar-SA" dirty="0" smtClean="0"/>
              <a:t>تعتمد على </a:t>
            </a:r>
            <a:r>
              <a:rPr lang="ar-SA" dirty="0" err="1" smtClean="0"/>
              <a:t>البيانات.</a:t>
            </a:r>
            <a:r>
              <a:rPr lang="ar-SA" dirty="0" smtClean="0"/>
              <a:t> الوظيفة الأساسية للكثير من تطبيقات الانترنت هو استخدام الوسائط الفائقة على تقديم النص، والرسومات والصوت والفيديو وسعيدة إلى المستخدم النهائي.</a:t>
            </a:r>
          </a:p>
          <a:p>
            <a:pPr algn="r" rtl="1">
              <a:buFont typeface="Wingdings" pitchFamily="2" charset="2"/>
              <a:buChar char="q"/>
            </a:pPr>
            <a:r>
              <a:rPr lang="ar-SA" dirty="0" smtClean="0"/>
              <a:t>المحتوى </a:t>
            </a:r>
            <a:r>
              <a:rPr lang="ar-SA" dirty="0" err="1" smtClean="0"/>
              <a:t>الحساس.</a:t>
            </a:r>
            <a:r>
              <a:rPr lang="ar-SA" dirty="0" smtClean="0"/>
              <a:t> جودة ونوع الجمالي عام وأنتم بخير تظل محورا هاما من نوعية من تطبيق ويب.</a:t>
            </a:r>
          </a:p>
          <a:p>
            <a:pPr algn="r" rtl="1">
              <a:buFont typeface="Wingdings" pitchFamily="2" charset="2"/>
              <a:buChar char="q"/>
            </a:pPr>
            <a:r>
              <a:rPr lang="ar-SA" dirty="0" smtClean="0"/>
              <a:t>تطور </a:t>
            </a:r>
            <a:r>
              <a:rPr lang="ar-SA" dirty="0" err="1" smtClean="0"/>
              <a:t>مستمر.</a:t>
            </a:r>
            <a:r>
              <a:rPr lang="ar-SA" dirty="0" smtClean="0"/>
              <a:t> خلافا لتنفيذ البرامج التقليدية التي تتطور خلال سلسلة من المخطط، والنشرات متباعدة زمنيا، تطبيقات الويب تتطور باستمرار.</a:t>
            </a:r>
          </a:p>
          <a:p>
            <a:pPr algn="r" rtl="1">
              <a:buFont typeface="Wingdings" pitchFamily="2" charset="2"/>
              <a:buChar char="q"/>
            </a:pPr>
            <a:r>
              <a:rPr lang="ar-SA" dirty="0" err="1" smtClean="0"/>
              <a:t>الملح.</a:t>
            </a:r>
            <a:r>
              <a:rPr lang="ar-SA" dirty="0" smtClean="0"/>
              <a:t> على الرغم من الملح، وحاجة ملحة للحصول على البرمجيات إلى الأسواق بسرعة هو سمة من سمات العديد من مجالات التطبيق، تطبيقات الانترنت في كثير من الأحيان تظهر وقت لتسويق التي يمكن أن تكون مسألة أيام أو أسابيع قليلة.</a:t>
            </a:r>
          </a:p>
          <a:p>
            <a:pPr algn="r" rtl="1">
              <a:buFont typeface="Wingdings" pitchFamily="2" charset="2"/>
              <a:buChar char="q"/>
            </a:pPr>
            <a:r>
              <a:rPr lang="ar-SA" dirty="0" err="1" smtClean="0"/>
              <a:t>الأمن.</a:t>
            </a:r>
            <a:r>
              <a:rPr lang="ar-SA" dirty="0" smtClean="0"/>
              <a:t> بسبب عدم وتطبيقات الويب المتاحة عبر الوصول إلى الشبكة، فمن الصعوبة، إن لم يكن من المستحيل، للحد من عدد السكان من المستخدمين النهائيين الذين يمكنهم الوصول إلى التطبيق.</a:t>
            </a:r>
          </a:p>
          <a:p>
            <a:pPr algn="r" rtl="1">
              <a:buFont typeface="Wingdings" pitchFamily="2" charset="2"/>
              <a:buChar char="q"/>
            </a:pPr>
            <a:r>
              <a:rPr lang="ar-SA" dirty="0" smtClean="0"/>
              <a:t>علم </a:t>
            </a:r>
            <a:r>
              <a:rPr lang="ar-SA" dirty="0" err="1" smtClean="0"/>
              <a:t>الجمال.</a:t>
            </a:r>
            <a:r>
              <a:rPr lang="ar-SA" dirty="0" smtClean="0"/>
              <a:t> حصة لا يمكن إنكارها نداء من التطبيق على الويب هي تكنولوجيا المعلومات والاتصالات الشكل والمظهر.</a:t>
            </a:r>
            <a:endParaRPr lang="ar-SA"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41" name="Shape 14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2" name="Shape 142"/>
          <p:cNvSpPr txBox="1">
            <a:spLocks noGrp="1"/>
          </p:cNvSpPr>
          <p:nvPr>
            <p:ph type="title"/>
          </p:nvPr>
        </p:nvSpPr>
        <p:spPr>
          <a:xfrm>
            <a:off x="395536" y="476672"/>
            <a:ext cx="5724872"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What is Software?</a:t>
            </a:r>
          </a:p>
        </p:txBody>
      </p:sp>
      <p:sp>
        <p:nvSpPr>
          <p:cNvPr id="143" name="Shape 143"/>
          <p:cNvSpPr txBox="1"/>
          <p:nvPr/>
        </p:nvSpPr>
        <p:spPr>
          <a:xfrm>
            <a:off x="2216150" y="2797175"/>
            <a:ext cx="180975" cy="782637"/>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Quattrocento"/>
              <a:ea typeface="Quattrocento"/>
              <a:cs typeface="Quattrocento"/>
              <a:sym typeface="Quattrocento"/>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Quattrocento"/>
              <a:ea typeface="Quattrocento"/>
              <a:cs typeface="Quattrocento"/>
              <a:sym typeface="Quattrocento"/>
            </a:endParaRPr>
          </a:p>
        </p:txBody>
      </p:sp>
      <p:sp>
        <p:nvSpPr>
          <p:cNvPr id="144" name="Shape 144"/>
          <p:cNvSpPr txBox="1"/>
          <p:nvPr/>
        </p:nvSpPr>
        <p:spPr>
          <a:xfrm>
            <a:off x="2216150" y="3511550"/>
            <a:ext cx="180975" cy="782637"/>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Quattrocento"/>
              <a:ea typeface="Quattrocento"/>
              <a:cs typeface="Quattrocento"/>
              <a:sym typeface="Quattrocento"/>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Quattrocento"/>
              <a:ea typeface="Quattrocento"/>
              <a:cs typeface="Quattrocento"/>
              <a:sym typeface="Quattrocento"/>
            </a:endParaRPr>
          </a:p>
        </p:txBody>
      </p:sp>
      <p:sp>
        <p:nvSpPr>
          <p:cNvPr id="145" name="Shape 145"/>
          <p:cNvSpPr txBox="1"/>
          <p:nvPr/>
        </p:nvSpPr>
        <p:spPr>
          <a:xfrm>
            <a:off x="2216150" y="4225925"/>
            <a:ext cx="180975" cy="782637"/>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Quattrocento"/>
              <a:ea typeface="Quattrocento"/>
              <a:cs typeface="Quattrocento"/>
              <a:sym typeface="Quattrocento"/>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Quattrocento"/>
              <a:ea typeface="Quattrocento"/>
              <a:cs typeface="Quattrocento"/>
              <a:sym typeface="Quattrocento"/>
            </a:endParaRPr>
          </a:p>
        </p:txBody>
      </p:sp>
      <p:sp>
        <p:nvSpPr>
          <p:cNvPr id="146" name="Shape 146"/>
          <p:cNvSpPr txBox="1"/>
          <p:nvPr/>
        </p:nvSpPr>
        <p:spPr>
          <a:xfrm>
            <a:off x="2216150" y="4940300"/>
            <a:ext cx="180975" cy="782637"/>
          </a:xfrm>
          <a:prstGeom prst="rect">
            <a:avLst/>
          </a:prstGeom>
          <a:noFill/>
          <a:ln>
            <a:noFill/>
          </a:ln>
        </p:spPr>
        <p:txBody>
          <a:bodyPr lIns="90475" tIns="44450" rIns="90475" bIns="44450" anchor="t" anchorCtr="0">
            <a:noAutofit/>
          </a:bodyPr>
          <a:lstStyle/>
          <a:p>
            <a:pPr marL="0" marR="0" lvl="0" indent="0" algn="l" rtl="0">
              <a:lnSpc>
                <a:spcPct val="100000"/>
              </a:lnSpc>
              <a:spcBef>
                <a:spcPts val="0"/>
              </a:spcBef>
              <a:spcAft>
                <a:spcPts val="0"/>
              </a:spcAft>
              <a:buClr>
                <a:schemeClr val="dk1"/>
              </a:buClr>
              <a:buFont typeface="Arial"/>
              <a:buNone/>
            </a:pPr>
            <a:endParaRPr sz="2400" b="1" i="0" u="none" strike="noStrike" cap="none" baseline="0">
              <a:solidFill>
                <a:schemeClr val="dk1"/>
              </a:solidFill>
              <a:latin typeface="Quattrocento"/>
              <a:ea typeface="Quattrocento"/>
              <a:cs typeface="Quattrocento"/>
              <a:sym typeface="Quattrocento"/>
            </a:endParaRPr>
          </a:p>
          <a:p>
            <a:pPr marL="0" marR="0" lvl="0" indent="0" algn="l" rtl="0">
              <a:lnSpc>
                <a:spcPct val="100000"/>
              </a:lnSpc>
              <a:spcBef>
                <a:spcPts val="0"/>
              </a:spcBef>
              <a:spcAft>
                <a:spcPts val="0"/>
              </a:spcAft>
              <a:buNone/>
            </a:pPr>
            <a:endParaRPr sz="2400" b="1" i="0" u="none" strike="noStrike" cap="none" baseline="0">
              <a:solidFill>
                <a:schemeClr val="dk1"/>
              </a:solidFill>
              <a:latin typeface="Quattrocento"/>
              <a:ea typeface="Quattrocento"/>
              <a:cs typeface="Quattrocento"/>
              <a:sym typeface="Quattrocento"/>
            </a:endParaRPr>
          </a:p>
        </p:txBody>
      </p:sp>
      <p:sp>
        <p:nvSpPr>
          <p:cNvPr id="147" name="Shape 147"/>
          <p:cNvSpPr txBox="1"/>
          <p:nvPr/>
        </p:nvSpPr>
        <p:spPr>
          <a:xfrm>
            <a:off x="611561" y="1412776"/>
            <a:ext cx="5112568" cy="22828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Quattrocento"/>
              <a:buNone/>
            </a:pPr>
            <a:r>
              <a:rPr lang="en-US" sz="2800" b="0" u="none" strike="noStrike" cap="none" baseline="0" dirty="0">
                <a:solidFill>
                  <a:schemeClr val="dk1"/>
                </a:solidFill>
                <a:latin typeface="Adobe Heiti Std R" pitchFamily="34" charset="-128"/>
                <a:ea typeface="Adobe Heiti Std R" pitchFamily="34" charset="-128"/>
                <a:cs typeface="Quattrocento"/>
                <a:sym typeface="Quattrocento"/>
              </a:rPr>
              <a:t>Software is</a:t>
            </a:r>
            <a:r>
              <a:rPr lang="en-US" sz="2800" b="0" u="none" strike="noStrike" cap="none" baseline="0" dirty="0" smtClean="0">
                <a:solidFill>
                  <a:schemeClr val="dk1"/>
                </a:solidFill>
                <a:latin typeface="Adobe Heiti Std R" pitchFamily="34" charset="-128"/>
                <a:ea typeface="Adobe Heiti Std R" pitchFamily="34" charset="-128"/>
                <a:cs typeface="Quattrocento"/>
                <a:sym typeface="Quattrocento"/>
              </a:rPr>
              <a:t>:</a:t>
            </a:r>
          </a:p>
          <a:p>
            <a:pPr marL="0" marR="0" lvl="0" indent="0" algn="l" rtl="0">
              <a:lnSpc>
                <a:spcPct val="100000"/>
              </a:lnSpc>
              <a:spcBef>
                <a:spcPts val="0"/>
              </a:spcBef>
              <a:spcAft>
                <a:spcPts val="0"/>
              </a:spcAft>
              <a:buClr>
                <a:schemeClr val="dk1"/>
              </a:buClr>
              <a:buSzPct val="25000"/>
              <a:buFont typeface="Quattrocento"/>
              <a:buNone/>
            </a:pPr>
            <a:r>
              <a:rPr lang="en-US" sz="2800" b="0" u="none" strike="noStrike" cap="none" baseline="0" dirty="0" smtClean="0">
                <a:solidFill>
                  <a:schemeClr val="dk1"/>
                </a:solidFill>
                <a:latin typeface="Adobe Heiti Std R" pitchFamily="34" charset="-128"/>
                <a:ea typeface="Adobe Heiti Std R" pitchFamily="34" charset="-128"/>
                <a:cs typeface="Quattrocento"/>
                <a:sym typeface="Quattrocento"/>
              </a:rPr>
              <a:t> </a:t>
            </a:r>
            <a:r>
              <a:rPr lang="en-US" sz="2800" b="0" u="none" strike="noStrike" cap="none" baseline="0" dirty="0">
                <a:solidFill>
                  <a:schemeClr val="dk1"/>
                </a:solidFill>
                <a:latin typeface="Adobe Heiti Std R" pitchFamily="34" charset="-128"/>
                <a:ea typeface="Adobe Heiti Std R" pitchFamily="34" charset="-128"/>
                <a:cs typeface="Quattrocento"/>
                <a:sym typeface="Quattrocento"/>
              </a:rPr>
              <a:t>(1) </a:t>
            </a:r>
            <a:r>
              <a:rPr lang="en-US" sz="2800" b="0" u="none" strike="noStrike" cap="none" baseline="0" dirty="0" smtClean="0">
                <a:solidFill>
                  <a:schemeClr val="folHlink"/>
                </a:solidFill>
                <a:latin typeface="Adobe Heiti Std R" pitchFamily="34" charset="-128"/>
                <a:ea typeface="Adobe Heiti Std R" pitchFamily="34" charset="-128"/>
                <a:cs typeface="Quattrocento"/>
                <a:sym typeface="Quattrocento"/>
              </a:rPr>
              <a:t>instructions</a:t>
            </a:r>
          </a:p>
          <a:p>
            <a:pPr marL="0" marR="0" lvl="0" indent="0" algn="l" rtl="0">
              <a:lnSpc>
                <a:spcPct val="100000"/>
              </a:lnSpc>
              <a:spcBef>
                <a:spcPts val="0"/>
              </a:spcBef>
              <a:spcAft>
                <a:spcPts val="0"/>
              </a:spcAft>
              <a:buClr>
                <a:schemeClr val="dk1"/>
              </a:buClr>
              <a:buSzPct val="25000"/>
              <a:buFont typeface="Quattrocento"/>
              <a:buNone/>
            </a:pPr>
            <a:r>
              <a:rPr lang="en-US" sz="2800" b="0" u="none" strike="noStrike" cap="none" baseline="0" dirty="0" smtClean="0">
                <a:solidFill>
                  <a:schemeClr val="dk1"/>
                </a:solidFill>
                <a:latin typeface="Adobe Heiti Std R" pitchFamily="34" charset="-128"/>
                <a:ea typeface="Adobe Heiti Std R" pitchFamily="34" charset="-128"/>
                <a:cs typeface="Quattrocento"/>
                <a:sym typeface="Quattrocento"/>
              </a:rPr>
              <a:t> </a:t>
            </a:r>
            <a:r>
              <a:rPr lang="en-US" sz="2000" kern="1200" dirty="0">
                <a:solidFill>
                  <a:schemeClr val="dk1"/>
                </a:solidFill>
                <a:latin typeface="Quattrocento"/>
                <a:ea typeface="Quattrocento"/>
                <a:cs typeface="Quattrocento"/>
                <a:sym typeface="Quattrocento"/>
              </a:rPr>
              <a:t>(computer programs) that when executed provide desired features, function, and performance; </a:t>
            </a:r>
            <a:endParaRPr lang="en-US" sz="2000" kern="1200" dirty="0" smtClean="0">
              <a:solidFill>
                <a:schemeClr val="dk1"/>
              </a:solidFill>
              <a:latin typeface="Quattrocento"/>
              <a:ea typeface="Quattrocento"/>
              <a:cs typeface="Quattrocento"/>
              <a:sym typeface="Quattrocento"/>
            </a:endParaRPr>
          </a:p>
          <a:p>
            <a:pPr marL="0" marR="0" lvl="0" indent="0" algn="l" rtl="0">
              <a:lnSpc>
                <a:spcPct val="100000"/>
              </a:lnSpc>
              <a:spcBef>
                <a:spcPts val="0"/>
              </a:spcBef>
              <a:spcAft>
                <a:spcPts val="0"/>
              </a:spcAft>
              <a:buClr>
                <a:schemeClr val="dk1"/>
              </a:buClr>
              <a:buSzPct val="25000"/>
              <a:buFont typeface="Quattrocento"/>
              <a:buNone/>
            </a:pPr>
            <a:r>
              <a:rPr lang="en-US" sz="2000" kern="1200" dirty="0" smtClean="0">
                <a:solidFill>
                  <a:schemeClr val="dk1"/>
                </a:solidFill>
                <a:latin typeface="Quattrocento"/>
                <a:ea typeface="Quattrocento"/>
                <a:cs typeface="Quattrocento"/>
                <a:sym typeface="Quattrocento"/>
              </a:rPr>
              <a:t> </a:t>
            </a:r>
            <a:r>
              <a:rPr lang="en-US" sz="2800" b="0" u="none" strike="noStrike" cap="none" baseline="0" dirty="0">
                <a:solidFill>
                  <a:schemeClr val="dk1"/>
                </a:solidFill>
                <a:latin typeface="Adobe Heiti Std R" pitchFamily="34" charset="-128"/>
                <a:ea typeface="Adobe Heiti Std R" pitchFamily="34" charset="-128"/>
                <a:cs typeface="Quattrocento"/>
                <a:sym typeface="Quattrocento"/>
              </a:rPr>
              <a:t>(2) </a:t>
            </a:r>
            <a:r>
              <a:rPr lang="en-US" sz="2800" b="0" u="none" strike="noStrike" cap="none" baseline="0" dirty="0">
                <a:solidFill>
                  <a:schemeClr val="folHlink"/>
                </a:solidFill>
                <a:latin typeface="Adobe Heiti Std R" pitchFamily="34" charset="-128"/>
                <a:ea typeface="Adobe Heiti Std R" pitchFamily="34" charset="-128"/>
                <a:cs typeface="Quattrocento"/>
                <a:sym typeface="Quattrocento"/>
              </a:rPr>
              <a:t>data </a:t>
            </a:r>
            <a:r>
              <a:rPr lang="en-US" sz="2800" b="0" u="none" strike="noStrike" cap="none" baseline="0" dirty="0" smtClean="0">
                <a:solidFill>
                  <a:schemeClr val="folHlink"/>
                </a:solidFill>
                <a:latin typeface="Adobe Heiti Std R" pitchFamily="34" charset="-128"/>
                <a:ea typeface="Adobe Heiti Std R" pitchFamily="34" charset="-128"/>
                <a:cs typeface="Quattrocento"/>
                <a:sym typeface="Quattrocento"/>
              </a:rPr>
              <a:t>structures</a:t>
            </a:r>
          </a:p>
          <a:p>
            <a:pPr marL="0" marR="0" lvl="0" indent="0" algn="l" rtl="0">
              <a:lnSpc>
                <a:spcPct val="100000"/>
              </a:lnSpc>
              <a:spcBef>
                <a:spcPts val="0"/>
              </a:spcBef>
              <a:spcAft>
                <a:spcPts val="0"/>
              </a:spcAft>
              <a:buClr>
                <a:schemeClr val="dk1"/>
              </a:buClr>
              <a:buSzPct val="25000"/>
              <a:buFont typeface="Quattrocento"/>
              <a:buNone/>
            </a:pPr>
            <a:r>
              <a:rPr lang="en-US" sz="2800" b="0" u="none" strike="noStrike" cap="none" baseline="0" dirty="0" smtClean="0">
                <a:solidFill>
                  <a:schemeClr val="dk1"/>
                </a:solidFill>
                <a:latin typeface="Adobe Heiti Std R" pitchFamily="34" charset="-128"/>
                <a:ea typeface="Adobe Heiti Std R" pitchFamily="34" charset="-128"/>
                <a:cs typeface="Quattrocento"/>
                <a:sym typeface="Quattrocento"/>
              </a:rPr>
              <a:t> </a:t>
            </a:r>
            <a:r>
              <a:rPr lang="en-US" sz="2000" kern="1200" dirty="0">
                <a:solidFill>
                  <a:schemeClr val="dk1"/>
                </a:solidFill>
                <a:latin typeface="Quattrocento"/>
                <a:ea typeface="Quattrocento"/>
                <a:cs typeface="Quattrocento"/>
                <a:sym typeface="Quattrocento"/>
              </a:rPr>
              <a:t>that enable the programs to adequately manipulate information </a:t>
            </a:r>
            <a:r>
              <a:rPr lang="en-US" sz="2000" kern="1200" dirty="0" smtClean="0">
                <a:solidFill>
                  <a:schemeClr val="dk1"/>
                </a:solidFill>
                <a:latin typeface="Quattrocento"/>
                <a:ea typeface="Quattrocento"/>
                <a:cs typeface="Quattrocento"/>
                <a:sym typeface="Quattrocento"/>
              </a:rPr>
              <a:t>and</a:t>
            </a:r>
          </a:p>
          <a:p>
            <a:pPr marL="0" marR="0" lvl="0" indent="0" algn="l" rtl="0">
              <a:lnSpc>
                <a:spcPct val="100000"/>
              </a:lnSpc>
              <a:spcBef>
                <a:spcPts val="0"/>
              </a:spcBef>
              <a:spcAft>
                <a:spcPts val="0"/>
              </a:spcAft>
              <a:buClr>
                <a:schemeClr val="dk1"/>
              </a:buClr>
              <a:buSzPct val="25000"/>
              <a:buFont typeface="Quattrocento"/>
              <a:buNone/>
            </a:pPr>
            <a:r>
              <a:rPr lang="en-US" sz="2000" kern="1200" dirty="0" smtClean="0">
                <a:solidFill>
                  <a:schemeClr val="dk1"/>
                </a:solidFill>
                <a:latin typeface="Quattrocento"/>
                <a:ea typeface="Quattrocento"/>
                <a:cs typeface="Quattrocento"/>
                <a:sym typeface="Quattrocento"/>
              </a:rPr>
              <a:t> </a:t>
            </a:r>
            <a:r>
              <a:rPr lang="en-US" sz="2800" b="0" u="none" strike="noStrike" cap="none" baseline="0" dirty="0">
                <a:solidFill>
                  <a:schemeClr val="dk1"/>
                </a:solidFill>
                <a:latin typeface="Adobe Heiti Std R" pitchFamily="34" charset="-128"/>
                <a:ea typeface="Adobe Heiti Std R" pitchFamily="34" charset="-128"/>
                <a:cs typeface="Quattrocento"/>
                <a:sym typeface="Quattrocento"/>
              </a:rPr>
              <a:t>(3) </a:t>
            </a:r>
            <a:r>
              <a:rPr lang="en-US" sz="2800" b="0" u="none" strike="noStrike" cap="none" baseline="0" dirty="0" smtClean="0">
                <a:solidFill>
                  <a:schemeClr val="folHlink"/>
                </a:solidFill>
                <a:latin typeface="Adobe Heiti Std R" pitchFamily="34" charset="-128"/>
                <a:ea typeface="Adobe Heiti Std R" pitchFamily="34" charset="-128"/>
                <a:cs typeface="Quattrocento"/>
                <a:sym typeface="Quattrocento"/>
              </a:rPr>
              <a:t>documentation</a:t>
            </a:r>
          </a:p>
          <a:p>
            <a:pPr marL="0" marR="0" lvl="0" indent="0" algn="l" rtl="0">
              <a:lnSpc>
                <a:spcPct val="100000"/>
              </a:lnSpc>
              <a:spcBef>
                <a:spcPts val="0"/>
              </a:spcBef>
              <a:spcAft>
                <a:spcPts val="0"/>
              </a:spcAft>
              <a:buClr>
                <a:schemeClr val="dk1"/>
              </a:buClr>
              <a:buSzPct val="25000"/>
              <a:buFont typeface="Quattrocento"/>
              <a:buNone/>
            </a:pPr>
            <a:r>
              <a:rPr lang="en-US" sz="2800" b="0" u="none" strike="noStrike" cap="none" baseline="0" dirty="0" smtClean="0">
                <a:solidFill>
                  <a:schemeClr val="dk1"/>
                </a:solidFill>
                <a:latin typeface="Adobe Heiti Std R" pitchFamily="34" charset="-128"/>
                <a:ea typeface="Adobe Heiti Std R" pitchFamily="34" charset="-128"/>
                <a:cs typeface="Quattrocento"/>
                <a:sym typeface="Quattrocento"/>
              </a:rPr>
              <a:t> </a:t>
            </a:r>
            <a:r>
              <a:rPr lang="en-US" sz="2000" kern="1200" dirty="0">
                <a:solidFill>
                  <a:schemeClr val="dk1"/>
                </a:solidFill>
                <a:latin typeface="Quattrocento"/>
                <a:ea typeface="Quattrocento"/>
                <a:cs typeface="Quattrocento"/>
                <a:sym typeface="Quattrocento"/>
              </a:rPr>
              <a:t>that describes the operation and use of the programs. </a:t>
            </a:r>
          </a:p>
        </p:txBody>
      </p:sp>
      <p:sp>
        <p:nvSpPr>
          <p:cNvPr id="10" name="مستطيل 9"/>
          <p:cNvSpPr/>
          <p:nvPr/>
        </p:nvSpPr>
        <p:spPr>
          <a:xfrm>
            <a:off x="6156176" y="764704"/>
            <a:ext cx="2555776" cy="5632311"/>
          </a:xfrm>
          <a:prstGeom prst="rect">
            <a:avLst/>
          </a:prstGeom>
          <a:solidFill>
            <a:schemeClr val="bg1"/>
          </a:solidFill>
        </p:spPr>
        <p:txBody>
          <a:bodyPr wrap="square">
            <a:spAutoFit/>
          </a:bodyPr>
          <a:lstStyle/>
          <a:p>
            <a:pPr algn="r" rtl="1">
              <a:lnSpc>
                <a:spcPct val="150000"/>
              </a:lnSpc>
            </a:pPr>
            <a:r>
              <a:rPr lang="ar-SA" sz="2400" dirty="0" err="1" smtClean="0"/>
              <a:t>والبرنامج: </a:t>
            </a:r>
            <a:r>
              <a:rPr lang="ar-SA" sz="2400" dirty="0" smtClean="0"/>
              <a:t>(1) </a:t>
            </a:r>
            <a:r>
              <a:rPr lang="ar-SA" sz="2400" dirty="0" err="1" smtClean="0"/>
              <a:t>تعليمات </a:t>
            </a:r>
            <a:r>
              <a:rPr lang="ar-SA" sz="2400" dirty="0" smtClean="0"/>
              <a:t>(برامج الكمبيوتر) عند تنفيذها أن تقدم السمات المرغوبة، وظيفة، </a:t>
            </a:r>
            <a:r>
              <a:rPr lang="ar-SA" sz="2400" dirty="0" err="1" smtClean="0"/>
              <a:t>والأداء؛ </a:t>
            </a:r>
            <a:r>
              <a:rPr lang="ar-SA" sz="2400" dirty="0" smtClean="0"/>
              <a:t>(2) أن هياكل البيانات تمكين البرامج للتلاعب بشكل كاف المعلومات و(3) الوثائق التي تصف العملية واستخدام البرامج.</a:t>
            </a:r>
            <a:endParaRPr lang="ar-SA" sz="2400"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54" name="Shape 154"/>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55" name="Shape 155"/>
          <p:cNvSpPr txBox="1">
            <a:spLocks noGrp="1"/>
          </p:cNvSpPr>
          <p:nvPr>
            <p:ph type="title"/>
          </p:nvPr>
        </p:nvSpPr>
        <p:spPr>
          <a:xfrm>
            <a:off x="539552" y="260648"/>
            <a:ext cx="4572000" cy="7096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What is Software?</a:t>
            </a:r>
          </a:p>
        </p:txBody>
      </p:sp>
      <p:sp>
        <p:nvSpPr>
          <p:cNvPr id="156" name="Shape 156"/>
          <p:cNvSpPr txBox="1">
            <a:spLocks noGrp="1"/>
          </p:cNvSpPr>
          <p:nvPr>
            <p:ph idx="1"/>
          </p:nvPr>
        </p:nvSpPr>
        <p:spPr>
          <a:xfrm>
            <a:off x="395536" y="1124744"/>
            <a:ext cx="7467600" cy="4873752"/>
          </a:xfrm>
          <a:prstGeom prst="rect">
            <a:avLst/>
          </a:prstGeom>
          <a:noFill/>
          <a:ln>
            <a:noFill/>
          </a:ln>
        </p:spPr>
        <p:txBody>
          <a:bodyPr lIns="91425" tIns="45700" rIns="91425" bIns="45700" anchor="t" anchorCtr="0">
            <a:noAutofit/>
          </a:bodyPr>
          <a:lstStyle/>
          <a:p>
            <a:pPr marL="342900" indent="-342900" algn="l" rtl="0">
              <a:lnSpc>
                <a:spcPct val="150000"/>
              </a:lnSpc>
              <a:spcBef>
                <a:spcPts val="0"/>
              </a:spcBef>
              <a:spcAft>
                <a:spcPts val="0"/>
              </a:spcAft>
              <a:buClr>
                <a:schemeClr val="folHlink"/>
              </a:buClr>
              <a:buSzPct val="75000"/>
              <a:buFont typeface="Noto Symbol"/>
              <a:buChar char="■"/>
            </a:pPr>
            <a:r>
              <a:rPr lang="en-US" b="0" dirty="0">
                <a:solidFill>
                  <a:schemeClr val="dk1"/>
                </a:solidFill>
                <a:latin typeface="Quattrocento"/>
                <a:ea typeface="Quattrocento"/>
                <a:cs typeface="Quattrocento"/>
                <a:sym typeface="Quattrocento"/>
              </a:rPr>
              <a:t>Software is developed or engineered, it is not manufactured in the classical sense.</a:t>
            </a:r>
          </a:p>
          <a:p>
            <a:pPr marL="342900" indent="-342900" algn="l" rtl="0">
              <a:lnSpc>
                <a:spcPct val="150000"/>
              </a:lnSpc>
              <a:spcBef>
                <a:spcPts val="480"/>
              </a:spcBef>
              <a:spcAft>
                <a:spcPts val="0"/>
              </a:spcAft>
              <a:buClr>
                <a:schemeClr val="folHlink"/>
              </a:buClr>
              <a:buSzPct val="75000"/>
              <a:buFont typeface="Noto Symbol"/>
              <a:buChar char="■"/>
            </a:pPr>
            <a:r>
              <a:rPr lang="en-US" b="0" dirty="0">
                <a:solidFill>
                  <a:schemeClr val="dk1"/>
                </a:solidFill>
                <a:latin typeface="Quattrocento"/>
                <a:ea typeface="Quattrocento"/>
                <a:cs typeface="Quattrocento"/>
                <a:sym typeface="Quattrocento"/>
              </a:rPr>
              <a:t>Software doesn't "wear out." </a:t>
            </a:r>
          </a:p>
          <a:p>
            <a:pPr marL="342900" indent="-342900" algn="l" rtl="0">
              <a:lnSpc>
                <a:spcPct val="150000"/>
              </a:lnSpc>
              <a:spcBef>
                <a:spcPts val="480"/>
              </a:spcBef>
              <a:spcAft>
                <a:spcPts val="0"/>
              </a:spcAft>
              <a:buClr>
                <a:schemeClr val="folHlink"/>
              </a:buClr>
              <a:buSzPct val="75000"/>
              <a:buFont typeface="Noto Symbol"/>
              <a:buChar char="■"/>
            </a:pPr>
            <a:r>
              <a:rPr lang="en-US" b="0" dirty="0">
                <a:solidFill>
                  <a:schemeClr val="dk1"/>
                </a:solidFill>
                <a:latin typeface="Quattrocento"/>
                <a:ea typeface="Quattrocento"/>
                <a:cs typeface="Quattrocento"/>
                <a:sym typeface="Quattrocento"/>
              </a:rPr>
              <a:t>Although the industry is moving toward component-based construction, most software continues to be custom-built.</a:t>
            </a:r>
          </a:p>
        </p:txBody>
      </p:sp>
      <p:sp>
        <p:nvSpPr>
          <p:cNvPr id="6" name="مستطيل 5"/>
          <p:cNvSpPr/>
          <p:nvPr/>
        </p:nvSpPr>
        <p:spPr>
          <a:xfrm>
            <a:off x="2339752" y="4077072"/>
            <a:ext cx="6300192" cy="1703030"/>
          </a:xfrm>
          <a:prstGeom prst="rect">
            <a:avLst/>
          </a:prstGeom>
        </p:spPr>
        <p:txBody>
          <a:bodyPr wrap="square">
            <a:spAutoFit/>
          </a:bodyPr>
          <a:lstStyle/>
          <a:p>
            <a:pPr algn="r" rtl="1">
              <a:lnSpc>
                <a:spcPct val="150000"/>
              </a:lnSpc>
              <a:buFont typeface="Wingdings" pitchFamily="2" charset="2"/>
              <a:buChar char="q"/>
            </a:pPr>
            <a:r>
              <a:rPr lang="ar-SA" sz="1800" dirty="0" smtClean="0"/>
              <a:t>برنامج تم تطويره أو هندسيا، فإنه ليس بالمعنى التقليدي المصنعة.</a:t>
            </a:r>
          </a:p>
          <a:p>
            <a:pPr algn="r" rtl="1">
              <a:lnSpc>
                <a:spcPct val="150000"/>
              </a:lnSpc>
              <a:buFont typeface="Wingdings" pitchFamily="2" charset="2"/>
              <a:buChar char="q"/>
            </a:pPr>
            <a:r>
              <a:rPr lang="ar-SA" sz="1800" dirty="0" smtClean="0"/>
              <a:t>البرنامج </a:t>
            </a:r>
            <a:r>
              <a:rPr lang="ar-SA" sz="1800" dirty="0" err="1" smtClean="0"/>
              <a:t>لا "تبلى".</a:t>
            </a:r>
            <a:endParaRPr lang="ar-SA" sz="1800" dirty="0" smtClean="0"/>
          </a:p>
          <a:p>
            <a:pPr algn="r" rtl="1">
              <a:lnSpc>
                <a:spcPct val="150000"/>
              </a:lnSpc>
              <a:buFont typeface="Wingdings" pitchFamily="2" charset="2"/>
              <a:buChar char="q"/>
            </a:pPr>
            <a:r>
              <a:rPr lang="ar-SA" sz="1800" dirty="0" smtClean="0"/>
              <a:t>على الرغم من أن صناعة يتحرك نحو البناء القائم على عنصر ومستمر معظم البرامج التي سيتم بناؤها خصيصا.</a:t>
            </a:r>
            <a:endParaRPr lang="ar-SA" sz="1800"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2" name="Shape 162"/>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63" name="Shape 163"/>
          <p:cNvSpPr txBox="1"/>
          <p:nvPr/>
        </p:nvSpPr>
        <p:spPr>
          <a:xfrm>
            <a:off x="1371600" y="1885950"/>
            <a:ext cx="6781800" cy="4438650"/>
          </a:xfrm>
          <a:prstGeom prst="rect">
            <a:avLst/>
          </a:prstGeom>
          <a:solidFill>
            <a:srgbClr val="96E3F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64" name="Shape 164"/>
          <p:cNvSpPr txBox="1">
            <a:spLocks noGrp="1"/>
          </p:cNvSpPr>
          <p:nvPr>
            <p:ph type="title"/>
          </p:nvPr>
        </p:nvSpPr>
        <p:spPr>
          <a:xfrm>
            <a:off x="323528" y="332656"/>
            <a:ext cx="5180011" cy="660400"/>
          </a:xfrm>
          <a:prstGeom prst="rect">
            <a:avLst/>
          </a:prstGeom>
          <a:noFill/>
          <a:ln>
            <a:noFill/>
          </a:ln>
        </p:spPr>
        <p:txBody>
          <a:bodyPr lIns="63500" tIns="25400" rIns="63500" bIns="25400" anchor="t" anchorCtr="0">
            <a:noAutofit/>
          </a:bodyPr>
          <a:lstStyle/>
          <a:p>
            <a:pPr lvl="0" rtl="0">
              <a:spcBef>
                <a:spcPts val="0"/>
              </a:spcBef>
              <a:buClr>
                <a:schemeClr val="dk2"/>
              </a:buClr>
              <a:buSzPct val="25000"/>
            </a:pPr>
            <a:r>
              <a:rPr lang="en-US" sz="4000" b="0" i="0" u="none" strike="noStrike" cap="none" baseline="0" dirty="0">
                <a:solidFill>
                  <a:schemeClr val="dk2"/>
                </a:solidFill>
                <a:latin typeface="Helvetica Neue"/>
                <a:ea typeface="Helvetica Neue"/>
                <a:cs typeface="Helvetica Neue"/>
                <a:sym typeface="Helvetica Neue"/>
              </a:rPr>
              <a:t>Wear vs. </a:t>
            </a:r>
            <a:r>
              <a:rPr lang="en-US" sz="4000" b="0" i="0" u="none" strike="noStrike" cap="none" baseline="0" dirty="0" smtClean="0">
                <a:solidFill>
                  <a:schemeClr val="dk2"/>
                </a:solidFill>
                <a:latin typeface="Helvetica Neue"/>
                <a:ea typeface="Helvetica Neue"/>
                <a:cs typeface="Helvetica Neue"/>
                <a:sym typeface="Helvetica Neue"/>
              </a:rPr>
              <a:t>Deterioration  </a:t>
            </a:r>
            <a:r>
              <a:rPr lang="ar-SA" sz="4000" cap="none" dirty="0" smtClean="0">
                <a:solidFill>
                  <a:schemeClr val="dk2"/>
                </a:solidFill>
                <a:latin typeface="Helvetica Neue"/>
                <a:ea typeface="Helvetica Neue"/>
                <a:cs typeface="Helvetica Neue"/>
                <a:sym typeface="Helvetica Neue"/>
              </a:rPr>
              <a:t>ارتداء مقابل تدهور</a:t>
            </a:r>
            <a:endParaRPr lang="en-US" sz="4000" b="0" i="0" u="none" strike="noStrike" cap="none" baseline="0" dirty="0">
              <a:solidFill>
                <a:schemeClr val="dk2"/>
              </a:solidFill>
              <a:latin typeface="Helvetica Neue"/>
              <a:ea typeface="Helvetica Neue"/>
              <a:cs typeface="Helvetica Neue"/>
              <a:sym typeface="Helvetica Neue"/>
            </a:endParaRPr>
          </a:p>
        </p:txBody>
      </p:sp>
      <p:pic>
        <p:nvPicPr>
          <p:cNvPr id="165" name="Shape 165"/>
          <p:cNvPicPr preferRelativeResize="0"/>
          <p:nvPr/>
        </p:nvPicPr>
        <p:blipFill rotWithShape="1">
          <a:blip r:embed="rId3">
            <a:alphaModFix/>
          </a:blip>
          <a:srcRect/>
          <a:stretch/>
        </p:blipFill>
        <p:spPr>
          <a:xfrm>
            <a:off x="1371600" y="1971675"/>
            <a:ext cx="6600824" cy="4208462"/>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2" name="Shape 172"/>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73" name="Shape 173"/>
          <p:cNvSpPr txBox="1">
            <a:spLocks noGrp="1"/>
          </p:cNvSpPr>
          <p:nvPr>
            <p:ph type="title"/>
          </p:nvPr>
        </p:nvSpPr>
        <p:spPr>
          <a:xfrm>
            <a:off x="755576" y="404664"/>
            <a:ext cx="5011736"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Software Applications</a:t>
            </a:r>
          </a:p>
        </p:txBody>
      </p:sp>
      <p:sp>
        <p:nvSpPr>
          <p:cNvPr id="174" name="Shape 174"/>
          <p:cNvSpPr txBox="1">
            <a:spLocks noGrp="1"/>
          </p:cNvSpPr>
          <p:nvPr>
            <p:ph idx="1"/>
          </p:nvPr>
        </p:nvSpPr>
        <p:spPr>
          <a:xfrm>
            <a:off x="899592" y="1268760"/>
            <a:ext cx="4235450" cy="3633787"/>
          </a:xfrm>
          <a:prstGeom prst="rect">
            <a:avLst/>
          </a:prstGeom>
          <a:noFill/>
          <a:ln>
            <a:noFill/>
          </a:ln>
        </p:spPr>
        <p:txBody>
          <a:bodyPr lIns="90475" tIns="44450" rIns="90475" bIns="44450" anchor="t" anchorCtr="0">
            <a:noAutofit/>
          </a:bodyPr>
          <a:lstStyle/>
          <a:p>
            <a:pPr marL="342900" marR="0" lvl="0" indent="-342900" algn="l" rtl="0">
              <a:lnSpc>
                <a:spcPct val="150000"/>
              </a:lnSpc>
              <a:spcBef>
                <a:spcPts val="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System software</a:t>
            </a:r>
          </a:p>
          <a:p>
            <a:pPr marL="342900" marR="0" lvl="0" indent="-342900" algn="l" rtl="0">
              <a:lnSpc>
                <a:spcPct val="150000"/>
              </a:lnSpc>
              <a:spcBef>
                <a:spcPts val="48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Application software</a:t>
            </a:r>
          </a:p>
          <a:p>
            <a:pPr marL="342900" marR="0" lvl="0" indent="-342900" algn="l" rtl="0">
              <a:lnSpc>
                <a:spcPct val="150000"/>
              </a:lnSpc>
              <a:spcBef>
                <a:spcPts val="48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Engineering/Scientific software </a:t>
            </a:r>
          </a:p>
          <a:p>
            <a:pPr marL="342900" marR="0" lvl="0" indent="-342900" algn="l" rtl="0">
              <a:lnSpc>
                <a:spcPct val="150000"/>
              </a:lnSpc>
              <a:spcBef>
                <a:spcPts val="48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Embedded software </a:t>
            </a:r>
          </a:p>
          <a:p>
            <a:pPr marL="342900" marR="0" lvl="0" indent="-342900" algn="l" rtl="0">
              <a:lnSpc>
                <a:spcPct val="150000"/>
              </a:lnSpc>
              <a:spcBef>
                <a:spcPts val="48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Product-line software</a:t>
            </a:r>
          </a:p>
          <a:p>
            <a:pPr marL="342900" marR="0" lvl="0" indent="-342900" algn="l" rtl="0">
              <a:lnSpc>
                <a:spcPct val="150000"/>
              </a:lnSpc>
              <a:spcBef>
                <a:spcPts val="48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Web/Mobile applications)</a:t>
            </a:r>
          </a:p>
          <a:p>
            <a:pPr marL="342900" marR="0" lvl="0" indent="-342900" algn="l" rtl="0">
              <a:lnSpc>
                <a:spcPct val="150000"/>
              </a:lnSpc>
              <a:spcBef>
                <a:spcPts val="48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Helvetica Neue"/>
              </a:rPr>
              <a:t>AI software (robotics, neural nets, game playing) </a:t>
            </a:r>
          </a:p>
        </p:txBody>
      </p:sp>
      <p:sp>
        <p:nvSpPr>
          <p:cNvPr id="6" name="مستطيل 5"/>
          <p:cNvSpPr/>
          <p:nvPr/>
        </p:nvSpPr>
        <p:spPr>
          <a:xfrm>
            <a:off x="6012160" y="1268760"/>
            <a:ext cx="2483768" cy="4524315"/>
          </a:xfrm>
          <a:prstGeom prst="rect">
            <a:avLst/>
          </a:prstGeom>
          <a:solidFill>
            <a:schemeClr val="bg1"/>
          </a:solidFill>
        </p:spPr>
        <p:txBody>
          <a:bodyPr wrap="square">
            <a:spAutoFit/>
          </a:bodyPr>
          <a:lstStyle/>
          <a:p>
            <a:pPr algn="r" rtl="1">
              <a:buFont typeface="Wingdings" pitchFamily="2" charset="2"/>
              <a:buChar char="q"/>
            </a:pPr>
            <a:r>
              <a:rPr lang="ar-SA" sz="2400" dirty="0" smtClean="0"/>
              <a:t>برنامج النظام</a:t>
            </a:r>
          </a:p>
          <a:p>
            <a:pPr algn="r" rtl="1">
              <a:buFont typeface="Wingdings" pitchFamily="2" charset="2"/>
              <a:buChar char="q"/>
            </a:pPr>
            <a:r>
              <a:rPr lang="ar-SA" sz="2400" dirty="0" smtClean="0"/>
              <a:t>تطبيق البرمجيات</a:t>
            </a:r>
          </a:p>
          <a:p>
            <a:pPr algn="r" rtl="1">
              <a:buFont typeface="Wingdings" pitchFamily="2" charset="2"/>
              <a:buChar char="q"/>
            </a:pPr>
            <a:r>
              <a:rPr lang="ar-SA" sz="2400" dirty="0" err="1" smtClean="0"/>
              <a:t>الهندسة </a:t>
            </a:r>
            <a:r>
              <a:rPr lang="ar-SA" sz="2400" dirty="0" smtClean="0"/>
              <a:t>/ سوفت وير العلمي</a:t>
            </a:r>
          </a:p>
          <a:p>
            <a:pPr algn="r" rtl="1">
              <a:buFont typeface="Wingdings" pitchFamily="2" charset="2"/>
              <a:buChar char="q"/>
            </a:pPr>
            <a:r>
              <a:rPr lang="ar-SA" sz="2400" dirty="0" smtClean="0"/>
              <a:t>البرامج جزءا لا يتجزأ من</a:t>
            </a:r>
          </a:p>
          <a:p>
            <a:pPr algn="r" rtl="1">
              <a:buFont typeface="Wingdings" pitchFamily="2" charset="2"/>
              <a:buChar char="q"/>
            </a:pPr>
            <a:r>
              <a:rPr lang="ar-SA" sz="2400" dirty="0" smtClean="0"/>
              <a:t>برنامج خط المنتج</a:t>
            </a:r>
          </a:p>
          <a:p>
            <a:pPr algn="r" rtl="1">
              <a:buFont typeface="Wingdings" pitchFamily="2" charset="2"/>
              <a:buChar char="q"/>
            </a:pPr>
            <a:r>
              <a:rPr lang="ar-SA" sz="2400" dirty="0" smtClean="0"/>
              <a:t>على شبكة </a:t>
            </a:r>
            <a:r>
              <a:rPr lang="ar-SA" sz="2400" dirty="0" err="1" smtClean="0"/>
              <a:t>الإنترنت </a:t>
            </a:r>
            <a:r>
              <a:rPr lang="ar-SA" sz="2400" dirty="0" smtClean="0"/>
              <a:t>/ تطبيقات الجوال</a:t>
            </a:r>
            <a:r>
              <a:rPr lang="ar-SA" sz="2400" dirty="0" err="1" smtClean="0"/>
              <a:t>)</a:t>
            </a:r>
            <a:endParaRPr lang="ar-SA" sz="2400" dirty="0" smtClean="0"/>
          </a:p>
          <a:p>
            <a:pPr algn="r" rtl="1">
              <a:buFont typeface="Wingdings" pitchFamily="2" charset="2"/>
              <a:buChar char="q"/>
            </a:pPr>
            <a:r>
              <a:rPr lang="ar-SA" sz="2400" dirty="0" smtClean="0"/>
              <a:t>برنامج </a:t>
            </a:r>
            <a:r>
              <a:rPr lang="en-US" sz="2400" dirty="0" smtClean="0"/>
              <a:t>AI (</a:t>
            </a:r>
            <a:r>
              <a:rPr lang="ar-SA" sz="2400" dirty="0" err="1" smtClean="0"/>
              <a:t>الروبوتات</a:t>
            </a:r>
            <a:r>
              <a:rPr lang="ar-SA" sz="2400" dirty="0" smtClean="0"/>
              <a:t>، صافي العصبي، لعبة اللعب</a:t>
            </a:r>
            <a:r>
              <a:rPr lang="ar-SA" sz="2400" dirty="0" err="1" smtClean="0"/>
              <a:t>)</a:t>
            </a:r>
            <a:endParaRPr lang="ar-SA" sz="2400"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1" name="Shape 18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82" name="Shape 182"/>
          <p:cNvSpPr txBox="1">
            <a:spLocks noGrp="1"/>
          </p:cNvSpPr>
          <p:nvPr>
            <p:ph type="title"/>
          </p:nvPr>
        </p:nvSpPr>
        <p:spPr>
          <a:xfrm>
            <a:off x="251520" y="0"/>
            <a:ext cx="5430837" cy="785811"/>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Legacy Software</a:t>
            </a:r>
          </a:p>
        </p:txBody>
      </p:sp>
      <p:sp>
        <p:nvSpPr>
          <p:cNvPr id="183" name="Shape 183"/>
          <p:cNvSpPr txBox="1">
            <a:spLocks noGrp="1"/>
          </p:cNvSpPr>
          <p:nvPr>
            <p:ph idx="1"/>
          </p:nvPr>
        </p:nvSpPr>
        <p:spPr>
          <a:xfrm>
            <a:off x="107504" y="1556792"/>
            <a:ext cx="5544616" cy="3744416"/>
          </a:xfrm>
          <a:prstGeom prst="rect">
            <a:avLst/>
          </a:prstGeom>
          <a:noFill/>
          <a:ln>
            <a:noFill/>
          </a:ln>
        </p:spPr>
        <p:txBody>
          <a:bodyPr lIns="91425" tIns="45700" rIns="91425" bIns="45700" anchor="t" anchorCtr="0">
            <a:noAutofit/>
          </a:bodyPr>
          <a:lstStyle/>
          <a:p>
            <a:pPr marL="742950" marR="0" lvl="1" indent="-285750" algn="l" rtl="0">
              <a:spcBef>
                <a:spcPts val="400"/>
              </a:spcBef>
              <a:spcAft>
                <a:spcPts val="0"/>
              </a:spcAft>
              <a:buClr>
                <a:schemeClr val="folHlink"/>
              </a:buClr>
              <a:buSzPct val="70000"/>
              <a:buFont typeface="Noto Symbol"/>
              <a:buChar char="■"/>
            </a:pPr>
            <a:r>
              <a:rPr lang="en-US" dirty="0">
                <a:solidFill>
                  <a:schemeClr val="dk1"/>
                </a:solidFill>
                <a:latin typeface="Quattrocento"/>
                <a:ea typeface="Quattrocento"/>
                <a:cs typeface="Quattrocento"/>
                <a:sym typeface="Helvetica Neue"/>
              </a:rPr>
              <a:t>software must be </a:t>
            </a:r>
            <a:r>
              <a:rPr lang="en-US" sz="2400" b="0" u="none" strike="noStrike" cap="none" baseline="0" dirty="0">
                <a:solidFill>
                  <a:schemeClr val="folHlink"/>
                </a:solidFill>
                <a:latin typeface="Helvetica Neue"/>
                <a:ea typeface="Helvetica Neue"/>
                <a:cs typeface="Helvetica Neue"/>
                <a:sym typeface="Helvetica Neue"/>
              </a:rPr>
              <a:t>adapted</a:t>
            </a:r>
            <a:r>
              <a:rPr lang="en-US" sz="2400" b="0" u="none" strike="noStrike" cap="none" baseline="0" dirty="0">
                <a:solidFill>
                  <a:schemeClr val="dk1"/>
                </a:solidFill>
                <a:latin typeface="Helvetica Neue"/>
                <a:ea typeface="Helvetica Neue"/>
                <a:cs typeface="Helvetica Neue"/>
                <a:sym typeface="Helvetica Neue"/>
              </a:rPr>
              <a:t> </a:t>
            </a:r>
            <a:r>
              <a:rPr lang="en-US" dirty="0">
                <a:solidFill>
                  <a:schemeClr val="dk1"/>
                </a:solidFill>
                <a:latin typeface="Quattrocento"/>
                <a:ea typeface="Quattrocento"/>
                <a:cs typeface="Quattrocento"/>
                <a:sym typeface="Helvetica Neue"/>
              </a:rPr>
              <a:t>to meet the needs of new computing environments or technology.</a:t>
            </a:r>
          </a:p>
          <a:p>
            <a:pPr marL="742950" marR="0" lvl="1" indent="-285750" algn="l" rtl="0">
              <a:spcBef>
                <a:spcPts val="400"/>
              </a:spcBef>
              <a:spcAft>
                <a:spcPts val="0"/>
              </a:spcAft>
              <a:buClr>
                <a:schemeClr val="folHlink"/>
              </a:buClr>
              <a:buSzPct val="70000"/>
              <a:buFont typeface="Noto Symbol"/>
              <a:buChar char="■"/>
            </a:pPr>
            <a:r>
              <a:rPr lang="en-US" dirty="0">
                <a:solidFill>
                  <a:schemeClr val="dk1"/>
                </a:solidFill>
                <a:latin typeface="Quattrocento"/>
                <a:ea typeface="Quattrocento"/>
                <a:cs typeface="Quattrocento"/>
                <a:sym typeface="Helvetica Neue"/>
              </a:rPr>
              <a:t>software must be </a:t>
            </a:r>
            <a:r>
              <a:rPr lang="en-US" sz="2400" dirty="0">
                <a:solidFill>
                  <a:schemeClr val="folHlink"/>
                </a:solidFill>
                <a:latin typeface="Helvetica Neue"/>
                <a:ea typeface="Helvetica Neue"/>
                <a:cs typeface="Helvetica Neue"/>
                <a:sym typeface="Helvetica Neue"/>
              </a:rPr>
              <a:t>enhanced</a:t>
            </a:r>
            <a:r>
              <a:rPr lang="en-US" sz="2800" b="0" u="none" strike="noStrike" cap="none" baseline="0" dirty="0">
                <a:solidFill>
                  <a:schemeClr val="dk1"/>
                </a:solidFill>
                <a:latin typeface="Helvetica Neue"/>
                <a:ea typeface="Helvetica Neue"/>
                <a:cs typeface="Helvetica Neue"/>
                <a:sym typeface="Helvetica Neue"/>
              </a:rPr>
              <a:t> </a:t>
            </a:r>
            <a:r>
              <a:rPr lang="en-US" dirty="0">
                <a:solidFill>
                  <a:schemeClr val="dk1"/>
                </a:solidFill>
                <a:latin typeface="Quattrocento"/>
                <a:ea typeface="Quattrocento"/>
                <a:cs typeface="Quattrocento"/>
                <a:sym typeface="Helvetica Neue"/>
              </a:rPr>
              <a:t>to implement new business requirements.</a:t>
            </a:r>
          </a:p>
          <a:p>
            <a:pPr marL="742950" lvl="1" indent="-285750" algn="l" rtl="0">
              <a:spcBef>
                <a:spcPts val="400"/>
              </a:spcBef>
              <a:buClr>
                <a:schemeClr val="folHlink"/>
              </a:buClr>
              <a:buSzPct val="70000"/>
              <a:buFont typeface="Noto Symbol"/>
              <a:buChar char="■"/>
            </a:pPr>
            <a:r>
              <a:rPr lang="en-US" dirty="0">
                <a:solidFill>
                  <a:schemeClr val="dk1"/>
                </a:solidFill>
                <a:latin typeface="Quattrocento"/>
                <a:ea typeface="Quattrocento"/>
                <a:cs typeface="Quattrocento"/>
                <a:sym typeface="Helvetica Neue"/>
              </a:rPr>
              <a:t>software must be </a:t>
            </a:r>
            <a:r>
              <a:rPr lang="en-US" sz="2400" dirty="0">
                <a:solidFill>
                  <a:schemeClr val="folHlink"/>
                </a:solidFill>
                <a:latin typeface="Helvetica Neue"/>
                <a:ea typeface="Helvetica Neue"/>
                <a:cs typeface="Helvetica Neue"/>
                <a:sym typeface="Helvetica Neue"/>
              </a:rPr>
              <a:t>extended to make it interoperable </a:t>
            </a:r>
            <a:r>
              <a:rPr lang="en-US" dirty="0">
                <a:solidFill>
                  <a:schemeClr val="dk1"/>
                </a:solidFill>
                <a:latin typeface="Quattrocento"/>
                <a:ea typeface="Quattrocento"/>
                <a:cs typeface="Quattrocento"/>
                <a:sym typeface="Helvetica Neue"/>
              </a:rPr>
              <a:t>with other more modern systems or databases.</a:t>
            </a:r>
          </a:p>
          <a:p>
            <a:pPr marL="742950" lvl="1" indent="-285750" algn="l" rtl="0">
              <a:spcBef>
                <a:spcPts val="400"/>
              </a:spcBef>
              <a:buClr>
                <a:schemeClr val="folHlink"/>
              </a:buClr>
              <a:buSzPct val="70000"/>
              <a:buFont typeface="Noto Symbol"/>
              <a:buChar char="■"/>
            </a:pPr>
            <a:r>
              <a:rPr lang="en-US" dirty="0">
                <a:solidFill>
                  <a:schemeClr val="dk1"/>
                </a:solidFill>
                <a:latin typeface="Quattrocento"/>
                <a:ea typeface="Quattrocento"/>
                <a:cs typeface="Quattrocento"/>
                <a:sym typeface="Helvetica Neue"/>
              </a:rPr>
              <a:t>software must </a:t>
            </a:r>
            <a:r>
              <a:rPr lang="en-US" dirty="0" smtClean="0">
                <a:solidFill>
                  <a:schemeClr val="dk1"/>
                </a:solidFill>
                <a:latin typeface="Quattrocento"/>
                <a:ea typeface="Quattrocento"/>
                <a:cs typeface="Quattrocento"/>
                <a:sym typeface="Helvetica Neue"/>
              </a:rPr>
              <a:t>be </a:t>
            </a:r>
            <a:r>
              <a:rPr lang="en-US" sz="2400" dirty="0" smtClean="0">
                <a:solidFill>
                  <a:schemeClr val="folHlink"/>
                </a:solidFill>
                <a:latin typeface="Helvetica Neue"/>
                <a:ea typeface="Helvetica Neue"/>
                <a:cs typeface="Helvetica Neue"/>
                <a:sym typeface="Helvetica Neue"/>
              </a:rPr>
              <a:t>re-architected</a:t>
            </a:r>
            <a:r>
              <a:rPr lang="en-US" sz="2800" b="0" u="none" strike="noStrike" cap="none" baseline="0" dirty="0" smtClean="0">
                <a:solidFill>
                  <a:schemeClr val="folHlink"/>
                </a:solidFill>
                <a:latin typeface="Helvetica Neue"/>
                <a:ea typeface="Helvetica Neue"/>
                <a:cs typeface="Helvetica Neue"/>
                <a:sym typeface="Helvetica Neue"/>
              </a:rPr>
              <a:t> </a:t>
            </a:r>
            <a:r>
              <a:rPr lang="en-US" dirty="0">
                <a:solidFill>
                  <a:schemeClr val="dk1"/>
                </a:solidFill>
                <a:latin typeface="Quattrocento"/>
                <a:ea typeface="Quattrocento"/>
                <a:cs typeface="Quattrocento"/>
                <a:sym typeface="Helvetica Neue"/>
              </a:rPr>
              <a:t>to make it viable within a network environment.</a:t>
            </a:r>
          </a:p>
        </p:txBody>
      </p:sp>
      <p:sp>
        <p:nvSpPr>
          <p:cNvPr id="184" name="Shape 184"/>
          <p:cNvSpPr txBox="1"/>
          <p:nvPr/>
        </p:nvSpPr>
        <p:spPr>
          <a:xfrm>
            <a:off x="467544" y="764704"/>
            <a:ext cx="4389436" cy="47624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folHlink"/>
              </a:buClr>
              <a:buSzPct val="25000"/>
              <a:buFont typeface="Quattrocento"/>
              <a:buNone/>
            </a:pPr>
            <a:r>
              <a:rPr lang="en-US" sz="2800" b="1" u="none" strike="noStrike" cap="none" baseline="0" dirty="0">
                <a:solidFill>
                  <a:schemeClr val="folHlink"/>
                </a:solidFill>
                <a:latin typeface="Quattrocento"/>
                <a:ea typeface="Quattrocento"/>
                <a:cs typeface="Quattrocento"/>
                <a:sym typeface="Quattrocento"/>
              </a:rPr>
              <a:t>Why must it change?</a:t>
            </a:r>
          </a:p>
        </p:txBody>
      </p:sp>
      <p:sp>
        <p:nvSpPr>
          <p:cNvPr id="7" name="مستطيل 6"/>
          <p:cNvSpPr/>
          <p:nvPr/>
        </p:nvSpPr>
        <p:spPr>
          <a:xfrm>
            <a:off x="6624736" y="1128801"/>
            <a:ext cx="2123728" cy="5324535"/>
          </a:xfrm>
          <a:prstGeom prst="rect">
            <a:avLst/>
          </a:prstGeom>
          <a:solidFill>
            <a:schemeClr val="bg1"/>
          </a:solidFill>
        </p:spPr>
        <p:txBody>
          <a:bodyPr wrap="square">
            <a:spAutoFit/>
          </a:bodyPr>
          <a:lstStyle/>
          <a:p>
            <a:pPr algn="r" rtl="1">
              <a:buFont typeface="Wingdings" pitchFamily="2" charset="2"/>
              <a:buChar char="q"/>
            </a:pPr>
            <a:r>
              <a:rPr lang="ar-SA" sz="2000" dirty="0" smtClean="0"/>
              <a:t>يجب أن يكون البرنامج </a:t>
            </a:r>
            <a:r>
              <a:rPr lang="en-US" sz="2000" dirty="0" smtClean="0"/>
              <a:t>  </a:t>
            </a:r>
            <a:r>
              <a:rPr lang="en-US" sz="2000" dirty="0" smtClean="0">
                <a:solidFill>
                  <a:schemeClr val="folHlink"/>
                </a:solidFill>
                <a:latin typeface="Helvetica Neue"/>
                <a:ea typeface="Helvetica Neue"/>
                <a:cs typeface="Helvetica Neue"/>
                <a:sym typeface="Helvetica Neue"/>
              </a:rPr>
              <a:t>adapted </a:t>
            </a:r>
            <a:r>
              <a:rPr lang="en-US" sz="2000" dirty="0" smtClean="0"/>
              <a:t> </a:t>
            </a:r>
            <a:r>
              <a:rPr lang="ar-SA" sz="2000" dirty="0" smtClean="0"/>
              <a:t>لتلبية احتياجات بيئات الحوسبة جديدة أو التكنولوجيا.</a:t>
            </a:r>
          </a:p>
          <a:p>
            <a:pPr algn="r" rtl="1">
              <a:buFont typeface="Wingdings" pitchFamily="2" charset="2"/>
              <a:buChar char="q"/>
            </a:pPr>
            <a:r>
              <a:rPr lang="ar-SA" sz="2000" dirty="0" smtClean="0"/>
              <a:t>يجب تعزيز البرامج لتنفيذ متطلبات العمل الجديدة.</a:t>
            </a:r>
          </a:p>
          <a:p>
            <a:pPr algn="r" rtl="1">
              <a:buFont typeface="Wingdings" pitchFamily="2" charset="2"/>
              <a:buChar char="q"/>
            </a:pPr>
            <a:r>
              <a:rPr lang="ar-SA" sz="2000" dirty="0" smtClean="0"/>
              <a:t>يجب أن يمتد البرنامج لجعلها قابلة للتشغيل المتبادل </a:t>
            </a:r>
            <a:r>
              <a:rPr lang="ar-SA" sz="2000" dirty="0" err="1" smtClean="0"/>
              <a:t>مع --</a:t>
            </a:r>
            <a:r>
              <a:rPr lang="en-US" sz="2000" dirty="0" smtClean="0"/>
              <a:t>other </a:t>
            </a:r>
            <a:r>
              <a:rPr lang="ar-SA" sz="2000" dirty="0" smtClean="0"/>
              <a:t>أنظمة أكثر حداثة أو قواعد البيانات.</a:t>
            </a:r>
          </a:p>
          <a:p>
            <a:pPr algn="r" rtl="1">
              <a:buFont typeface="Wingdings" pitchFamily="2" charset="2"/>
              <a:buChar char="q"/>
            </a:pPr>
            <a:r>
              <a:rPr lang="ar-SA" sz="2000" dirty="0" smtClean="0"/>
              <a:t>يجب أن برنامج إعادة هندستها لجعلها قابلة للحياة ضمن بيئة شبكة اتصال.</a:t>
            </a:r>
            <a:endParaRPr lang="ar-SA" sz="2000" dirty="0"/>
          </a:p>
        </p:txBody>
      </p:sp>
      <p:sp>
        <p:nvSpPr>
          <p:cNvPr id="8" name="مستطيل 7"/>
          <p:cNvSpPr/>
          <p:nvPr/>
        </p:nvSpPr>
        <p:spPr>
          <a:xfrm>
            <a:off x="6516216" y="260648"/>
            <a:ext cx="2156360" cy="461665"/>
          </a:xfrm>
          <a:prstGeom prst="rect">
            <a:avLst/>
          </a:prstGeom>
        </p:spPr>
        <p:txBody>
          <a:bodyPr wrap="none">
            <a:spAutoFit/>
          </a:bodyPr>
          <a:lstStyle/>
          <a:p>
            <a:r>
              <a:rPr lang="ar-SA" sz="2400" dirty="0" smtClean="0"/>
              <a:t>لماذا يجب أن </a:t>
            </a:r>
            <a:r>
              <a:rPr lang="ar-SA" sz="2400" dirty="0" err="1" smtClean="0"/>
              <a:t>تتغير؟</a:t>
            </a:r>
            <a:endParaRPr lang="ar-SA" sz="2400"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1" name="Shape 19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92" name="Shape 192"/>
          <p:cNvSpPr txBox="1">
            <a:spLocks noGrp="1"/>
          </p:cNvSpPr>
          <p:nvPr>
            <p:ph type="title"/>
          </p:nvPr>
        </p:nvSpPr>
        <p:spPr>
          <a:xfrm>
            <a:off x="323528" y="-27384"/>
            <a:ext cx="76199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err="1">
                <a:solidFill>
                  <a:schemeClr val="dk2"/>
                </a:solidFill>
                <a:latin typeface="Helvetica Neue"/>
                <a:ea typeface="Helvetica Neue"/>
                <a:cs typeface="Helvetica Neue"/>
                <a:sym typeface="Helvetica Neue"/>
              </a:rPr>
              <a:t>WebApps</a:t>
            </a:r>
            <a:endParaRPr lang="en-US" sz="4000" b="0" i="0" u="none" strike="noStrike" cap="none" baseline="0" dirty="0">
              <a:solidFill>
                <a:schemeClr val="dk2"/>
              </a:solidFill>
              <a:latin typeface="Helvetica Neue"/>
              <a:ea typeface="Helvetica Neue"/>
              <a:cs typeface="Helvetica Neue"/>
              <a:sym typeface="Helvetica Neue"/>
            </a:endParaRPr>
          </a:p>
        </p:txBody>
      </p:sp>
      <p:sp>
        <p:nvSpPr>
          <p:cNvPr id="193" name="Shape 193"/>
          <p:cNvSpPr txBox="1">
            <a:spLocks noGrp="1"/>
          </p:cNvSpPr>
          <p:nvPr>
            <p:ph idx="1"/>
          </p:nvPr>
        </p:nvSpPr>
        <p:spPr>
          <a:xfrm>
            <a:off x="179512" y="476672"/>
            <a:ext cx="6768752" cy="4190999"/>
          </a:xfrm>
          <a:prstGeom prst="rect">
            <a:avLst/>
          </a:prstGeom>
          <a:noFill/>
          <a:ln>
            <a:noFill/>
          </a:ln>
        </p:spPr>
        <p:txBody>
          <a:bodyPr lIns="91425" tIns="45700" rIns="91425" bIns="45700" anchor="t" anchorCtr="0">
            <a:noAutofit/>
          </a:bodyPr>
          <a:lstStyle/>
          <a:p>
            <a:pPr marL="342900" marR="0" lvl="0" indent="-342900" algn="l" rtl="0">
              <a:lnSpc>
                <a:spcPct val="150000"/>
              </a:lnSpc>
              <a:spcBef>
                <a:spcPts val="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Arial"/>
              </a:rPr>
              <a:t>Modern </a:t>
            </a:r>
            <a:r>
              <a:rPr lang="en-US" sz="1800" b="0" dirty="0" err="1">
                <a:solidFill>
                  <a:schemeClr val="dk1"/>
                </a:solidFill>
                <a:latin typeface="Quattrocento"/>
                <a:ea typeface="Quattrocento"/>
                <a:cs typeface="Quattrocento"/>
                <a:sym typeface="Arial"/>
              </a:rPr>
              <a:t>WebApps</a:t>
            </a:r>
            <a:r>
              <a:rPr lang="en-US" sz="1800" b="0" dirty="0">
                <a:solidFill>
                  <a:schemeClr val="dk1"/>
                </a:solidFill>
                <a:latin typeface="Quattrocento"/>
                <a:ea typeface="Quattrocento"/>
                <a:cs typeface="Quattrocento"/>
                <a:sym typeface="Arial"/>
              </a:rPr>
              <a:t> are much more than hypertext files with a few pictures</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err="1">
                <a:solidFill>
                  <a:schemeClr val="dk1"/>
                </a:solidFill>
                <a:latin typeface="Quattrocento"/>
                <a:ea typeface="Quattrocento"/>
                <a:cs typeface="Quattrocento"/>
                <a:sym typeface="Arial"/>
              </a:rPr>
              <a:t>WebApps</a:t>
            </a:r>
            <a:r>
              <a:rPr lang="en-US" sz="1800" b="0" dirty="0">
                <a:solidFill>
                  <a:schemeClr val="dk1"/>
                </a:solidFill>
                <a:latin typeface="Quattrocento"/>
                <a:ea typeface="Quattrocento"/>
                <a:cs typeface="Quattrocento"/>
                <a:sym typeface="Arial"/>
              </a:rPr>
              <a:t> are augmented with tools like XML and Java to allow Web engineers including interactive computing capability</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err="1">
                <a:solidFill>
                  <a:schemeClr val="dk1"/>
                </a:solidFill>
                <a:latin typeface="Quattrocento"/>
                <a:ea typeface="Quattrocento"/>
                <a:cs typeface="Quattrocento"/>
                <a:sym typeface="Arial"/>
              </a:rPr>
              <a:t>WebApps</a:t>
            </a:r>
            <a:r>
              <a:rPr lang="en-US" sz="1800" b="0" dirty="0">
                <a:solidFill>
                  <a:schemeClr val="dk1"/>
                </a:solidFill>
                <a:latin typeface="Quattrocento"/>
                <a:ea typeface="Quattrocento"/>
                <a:cs typeface="Quattrocento"/>
                <a:sym typeface="Arial"/>
              </a:rPr>
              <a:t> may standalone capability to end users or may be integrated with corporate databases and business applications</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Arial"/>
              </a:rPr>
              <a:t>Semantic web technologies (Web 3.0) have evolved into sophisticated corporate and consumer applications that encompass semantic databases that require web linking, flexible data representation, and application programmer interfaces (API’s) for access</a:t>
            </a:r>
          </a:p>
          <a:p>
            <a:pPr marL="342900" marR="0" lvl="0" indent="-342900" algn="l" rtl="0">
              <a:lnSpc>
                <a:spcPct val="150000"/>
              </a:lnSpc>
              <a:spcBef>
                <a:spcPts val="360"/>
              </a:spcBef>
              <a:spcAft>
                <a:spcPts val="0"/>
              </a:spcAft>
              <a:buClr>
                <a:schemeClr val="folHlink"/>
              </a:buClr>
              <a:buSzPct val="75000"/>
              <a:buFont typeface="Noto Symbol"/>
              <a:buChar char="■"/>
            </a:pPr>
            <a:r>
              <a:rPr lang="en-US" sz="1800" b="0" dirty="0">
                <a:solidFill>
                  <a:schemeClr val="dk1"/>
                </a:solidFill>
                <a:latin typeface="Quattrocento"/>
                <a:ea typeface="Quattrocento"/>
                <a:cs typeface="Quattrocento"/>
                <a:sym typeface="Arial"/>
              </a:rPr>
              <a:t>The aesthetic nature of the content remains an important determinant of the quality of a </a:t>
            </a:r>
            <a:r>
              <a:rPr lang="en-US" sz="1800" b="0" dirty="0" err="1">
                <a:solidFill>
                  <a:schemeClr val="dk1"/>
                </a:solidFill>
                <a:latin typeface="Quattrocento"/>
                <a:ea typeface="Quattrocento"/>
                <a:cs typeface="Quattrocento"/>
                <a:sym typeface="Arial"/>
              </a:rPr>
              <a:t>WebApp</a:t>
            </a:r>
            <a:r>
              <a:rPr lang="en-US" sz="1800" b="0" dirty="0">
                <a:solidFill>
                  <a:schemeClr val="dk1"/>
                </a:solidFill>
                <a:latin typeface="Quattrocento"/>
                <a:ea typeface="Quattrocento"/>
                <a:cs typeface="Quattrocento"/>
                <a:sym typeface="Arial"/>
              </a:rPr>
              <a:t>.</a:t>
            </a:r>
          </a:p>
          <a:p>
            <a:pPr marL="342900" marR="0" lvl="0" indent="-342900" algn="l" rtl="0">
              <a:lnSpc>
                <a:spcPct val="90000"/>
              </a:lnSpc>
              <a:spcBef>
                <a:spcPts val="360"/>
              </a:spcBef>
              <a:spcAft>
                <a:spcPts val="0"/>
              </a:spcAft>
              <a:buClr>
                <a:schemeClr val="folHlink"/>
              </a:buClr>
              <a:buFont typeface="Noto Symbol"/>
              <a:buNone/>
            </a:pPr>
            <a:endParaRPr sz="2000" b="0" i="0" u="none" strike="noStrike" cap="none" baseline="0" dirty="0">
              <a:solidFill>
                <a:schemeClr val="dk1"/>
              </a:solidFill>
              <a:latin typeface="Arial"/>
              <a:ea typeface="Arial"/>
              <a:cs typeface="Arial"/>
              <a:sym typeface="Arial"/>
            </a:endParaRPr>
          </a:p>
          <a:p>
            <a:pPr marL="342900" marR="0" lvl="0" indent="-257175" algn="l" rtl="0">
              <a:spcBef>
                <a:spcPts val="360"/>
              </a:spcBef>
              <a:spcAft>
                <a:spcPts val="0"/>
              </a:spcAft>
              <a:buClr>
                <a:schemeClr val="folHlink"/>
              </a:buClr>
              <a:buFont typeface="Noto Symbol"/>
              <a:buNone/>
            </a:pPr>
            <a:endParaRPr sz="2000" b="0" i="0" u="none" strike="noStrike" cap="none" baseline="0" dirty="0">
              <a:solidFill>
                <a:schemeClr val="dk1"/>
              </a:solidFill>
              <a:latin typeface="Arial"/>
              <a:ea typeface="Arial"/>
              <a:cs typeface="Arial"/>
              <a:sym typeface="Arial"/>
            </a:endParaRPr>
          </a:p>
        </p:txBody>
      </p:sp>
      <p:sp>
        <p:nvSpPr>
          <p:cNvPr id="6" name="مستطيل 5"/>
          <p:cNvSpPr/>
          <p:nvPr/>
        </p:nvSpPr>
        <p:spPr>
          <a:xfrm>
            <a:off x="6588224" y="188640"/>
            <a:ext cx="2160240" cy="6494085"/>
          </a:xfrm>
          <a:prstGeom prst="rect">
            <a:avLst/>
          </a:prstGeom>
          <a:noFill/>
        </p:spPr>
        <p:txBody>
          <a:bodyPr wrap="square">
            <a:spAutoFit/>
          </a:bodyPr>
          <a:lstStyle/>
          <a:p>
            <a:pPr algn="r" rtl="1">
              <a:buFont typeface="Wingdings" pitchFamily="2" charset="2"/>
              <a:buChar char="q"/>
            </a:pPr>
            <a:r>
              <a:rPr lang="ar-SA" sz="1600" dirty="0" smtClean="0"/>
              <a:t>تطبيقات الويب الحديثة هي أكثر بكثير من الملفات </a:t>
            </a:r>
            <a:r>
              <a:rPr lang="ar-SA" sz="1600" dirty="0" err="1" smtClean="0"/>
              <a:t>هايبرتكست</a:t>
            </a:r>
            <a:r>
              <a:rPr lang="ar-SA" sz="1600" dirty="0" smtClean="0"/>
              <a:t> مع عدد قليل من الصور</a:t>
            </a:r>
          </a:p>
          <a:p>
            <a:pPr algn="r" rtl="1">
              <a:buFont typeface="Wingdings" pitchFamily="2" charset="2"/>
              <a:buChar char="q"/>
            </a:pPr>
            <a:r>
              <a:rPr lang="ar-SA" sz="1600" dirty="0" smtClean="0"/>
              <a:t>ويزداد تطبيقات الويب مع أدوات مثل </a:t>
            </a:r>
            <a:r>
              <a:rPr lang="en-US" sz="1600" dirty="0" smtClean="0"/>
              <a:t>XML </a:t>
            </a:r>
            <a:r>
              <a:rPr lang="ar-SA" sz="1600" dirty="0" smtClean="0"/>
              <a:t>وجافا للسماح للمهندسين على شبكة الإنترنت بما في ذلك القدرة على الحوسبة التفاعلية</a:t>
            </a:r>
          </a:p>
          <a:p>
            <a:pPr algn="r" rtl="1">
              <a:buFont typeface="Wingdings" pitchFamily="2" charset="2"/>
              <a:buChar char="q"/>
            </a:pPr>
            <a:r>
              <a:rPr lang="ar-SA" sz="1600" dirty="0" smtClean="0"/>
              <a:t>تطبيقات ويب قد بذاته </a:t>
            </a:r>
            <a:r>
              <a:rPr lang="en-US" sz="1600" dirty="0" smtClean="0"/>
              <a:t>Protocol </a:t>
            </a:r>
            <a:r>
              <a:rPr lang="ar-SA" sz="1600" dirty="0" smtClean="0"/>
              <a:t>القدرة للمستخدمين النهائيين أو قد تكون متكاملة مع قواعد البيانات للشركات وتطبيقات الأعمال</a:t>
            </a:r>
          </a:p>
          <a:p>
            <a:pPr algn="r" rtl="1">
              <a:buFont typeface="Wingdings" pitchFamily="2" charset="2"/>
              <a:buChar char="q"/>
            </a:pPr>
            <a:r>
              <a:rPr lang="ar-SA" sz="1600" dirty="0" smtClean="0"/>
              <a:t>تقنيات الويب </a:t>
            </a:r>
            <a:r>
              <a:rPr lang="ar-SA" sz="1600" dirty="0" err="1" smtClean="0"/>
              <a:t>الدلالي </a:t>
            </a:r>
            <a:r>
              <a:rPr lang="ar-SA" sz="1600" dirty="0" smtClean="0"/>
              <a:t>(ويب 3.0) إلى تطورت تطبيقات الشركات والمستهلكين المتطورة التي تشمل ذلك قواعد البيانات الدلالي تتطلب ربط على شبكة الإنترنت، تمثيل البيانات مرونة، واجهات التطبيق </a:t>
            </a:r>
            <a:r>
              <a:rPr lang="ar-SA" sz="1600" dirty="0" err="1" smtClean="0"/>
              <a:t>مبرمج </a:t>
            </a:r>
            <a:r>
              <a:rPr lang="ar-SA" sz="1600" dirty="0" smtClean="0"/>
              <a:t>(واجهات برمجة التطبيقات) للوصول</a:t>
            </a:r>
          </a:p>
          <a:p>
            <a:pPr algn="r" rtl="1">
              <a:buFont typeface="Wingdings" pitchFamily="2" charset="2"/>
              <a:buChar char="q"/>
            </a:pPr>
            <a:r>
              <a:rPr lang="ar-SA" sz="1600" dirty="0" smtClean="0"/>
              <a:t>الطبيعة الجمالية للمحتوى العام تظل محورا هاما من نوعية تطبيق ويب.</a:t>
            </a:r>
            <a:endParaRPr lang="ar-SA" sz="1600"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6" name="مستطيل 5"/>
          <p:cNvSpPr/>
          <p:nvPr/>
        </p:nvSpPr>
        <p:spPr>
          <a:xfrm>
            <a:off x="6462464" y="308838"/>
            <a:ext cx="2286000" cy="6432530"/>
          </a:xfrm>
          <a:prstGeom prst="rect">
            <a:avLst/>
          </a:prstGeom>
          <a:solidFill>
            <a:schemeClr val="bg1"/>
          </a:solidFill>
        </p:spPr>
        <p:txBody>
          <a:bodyPr wrap="square">
            <a:spAutoFit/>
          </a:bodyPr>
          <a:lstStyle/>
          <a:p>
            <a:pPr algn="r" rtl="1">
              <a:buFont typeface="Wingdings" pitchFamily="2" charset="2"/>
              <a:buChar char="q"/>
            </a:pPr>
            <a:r>
              <a:rPr lang="ar-SA" sz="1600" dirty="0" smtClean="0"/>
              <a:t>الموجودة على منصات متحركة مثل الهواتف المحمولة أو أجهزة </a:t>
            </a:r>
            <a:r>
              <a:rPr lang="ar-SA" sz="1600" dirty="0" err="1" smtClean="0"/>
              <a:t>لوحية</a:t>
            </a:r>
            <a:endParaRPr lang="ar-SA" sz="1600" dirty="0" smtClean="0"/>
          </a:p>
          <a:p>
            <a:pPr algn="r" rtl="1">
              <a:buFont typeface="Wingdings" pitchFamily="2" charset="2"/>
              <a:buChar char="q"/>
            </a:pPr>
            <a:r>
              <a:rPr lang="ar-SA" sz="1600" dirty="0" smtClean="0"/>
              <a:t>أن واجهات المستخدم تأخذ تحتوي على خصائص الجهاز وخصائص الموقع</a:t>
            </a:r>
          </a:p>
          <a:p>
            <a:pPr algn="r" rtl="1">
              <a:buFont typeface="Wingdings" pitchFamily="2" charset="2"/>
              <a:buChar char="q"/>
            </a:pPr>
            <a:r>
              <a:rPr lang="ar-SA" sz="1600" dirty="0" smtClean="0"/>
              <a:t>في كثير من الأحيان توفير الوصول إلى مجموعة من الموارد على شبكة الإنترنت وقدرات الجهاز التجهيز والتخزين المحلية</a:t>
            </a:r>
          </a:p>
          <a:p>
            <a:pPr algn="r" rtl="1">
              <a:buFont typeface="Wingdings" pitchFamily="2" charset="2"/>
              <a:buChar char="q"/>
            </a:pPr>
            <a:r>
              <a:rPr lang="ar-SA" sz="1600" dirty="0" smtClean="0"/>
              <a:t>توفير قدرات التخزين المستمرة داخل منصة</a:t>
            </a:r>
          </a:p>
          <a:p>
            <a:pPr algn="r" rtl="1">
              <a:buFont typeface="Wingdings" pitchFamily="2" charset="2"/>
              <a:buChar char="q"/>
            </a:pPr>
            <a:r>
              <a:rPr lang="ar-SA" sz="1600" dirty="0" smtClean="0"/>
              <a:t>تطبيق ويب للجوال يسمح الجهاز المحمول للوصول إلى السعادة باستخدام متصفح مصممة لاستيعاب نقاط القوة والضعف من منصة متنقلة على شبكة الإنترنت</a:t>
            </a:r>
          </a:p>
          <a:p>
            <a:pPr algn="r" rtl="1">
              <a:buFont typeface="Wingdings" pitchFamily="2" charset="2"/>
              <a:buChar char="q"/>
            </a:pPr>
            <a:r>
              <a:rPr lang="ar-SA" sz="1600" dirty="0" smtClean="0"/>
              <a:t>والتطبيق المحمول يمكن الوصول المباشر إلى الأجهزة الموجودة على الجهاز لتوفير قدرات المعالجة والتخزين المحلية</a:t>
            </a:r>
          </a:p>
          <a:p>
            <a:pPr algn="r" rtl="1">
              <a:buFont typeface="Wingdings" pitchFamily="2" charset="2"/>
              <a:buChar char="q"/>
            </a:pPr>
            <a:r>
              <a:rPr lang="ar-SA" sz="1600" dirty="0" smtClean="0"/>
              <a:t>مع مرور الوقت أطروحة ستصبح الاختلافات واضحة</a:t>
            </a:r>
            <a:endParaRPr lang="ar-SA" sz="1600" dirty="0"/>
          </a:p>
        </p:txBody>
      </p:sp>
      <p:sp>
        <p:nvSpPr>
          <p:cNvPr id="199" name="Shape 19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00" name="Shape 200"/>
          <p:cNvSpPr txBox="1">
            <a:spLocks noGrp="1"/>
          </p:cNvSpPr>
          <p:nvPr>
            <p:ph type="title"/>
          </p:nvPr>
        </p:nvSpPr>
        <p:spPr>
          <a:xfrm>
            <a:off x="323528" y="0"/>
            <a:ext cx="7543800"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Mobile Apps</a:t>
            </a:r>
          </a:p>
        </p:txBody>
      </p:sp>
      <p:sp>
        <p:nvSpPr>
          <p:cNvPr id="201" name="Shape 201"/>
          <p:cNvSpPr txBox="1">
            <a:spLocks noGrp="1"/>
          </p:cNvSpPr>
          <p:nvPr>
            <p:ph idx="1"/>
          </p:nvPr>
        </p:nvSpPr>
        <p:spPr>
          <a:xfrm>
            <a:off x="323528" y="620688"/>
            <a:ext cx="6336704" cy="4190999"/>
          </a:xfrm>
          <a:prstGeom prst="rect">
            <a:avLst/>
          </a:prstGeom>
          <a:noFill/>
          <a:ln>
            <a:noFill/>
          </a:ln>
        </p:spPr>
        <p:txBody>
          <a:bodyPr lIns="91425" tIns="45700" rIns="91425" bIns="45700" anchor="t" anchorCtr="0">
            <a:noAutofit/>
          </a:bodyPr>
          <a:lstStyle/>
          <a:p>
            <a:pPr marL="342900" marR="0" lvl="0" indent="-342900" algn="l" rtl="0">
              <a:lnSpc>
                <a:spcPct val="150000"/>
              </a:lnSpc>
              <a:spcBef>
                <a:spcPts val="0"/>
              </a:spcBef>
              <a:spcAft>
                <a:spcPts val="0"/>
              </a:spcAft>
              <a:buClr>
                <a:schemeClr val="folHlink"/>
              </a:buClr>
              <a:buSzPct val="75000"/>
              <a:buFont typeface="Noto Symbol"/>
              <a:buChar char="■"/>
            </a:pPr>
            <a:r>
              <a:rPr lang="en-US" sz="1700" b="0" dirty="0">
                <a:solidFill>
                  <a:schemeClr val="dk1"/>
                </a:solidFill>
                <a:latin typeface="Quattrocento"/>
                <a:ea typeface="Quattrocento"/>
                <a:cs typeface="Quattrocento"/>
                <a:sym typeface="Helvetica Neue"/>
              </a:rPr>
              <a:t>Reside on mobile platforms such as cell phones or tablets</a:t>
            </a:r>
          </a:p>
          <a:p>
            <a:pPr marL="342900" marR="0" lvl="0" indent="-342900" algn="l" rtl="0">
              <a:lnSpc>
                <a:spcPct val="150000"/>
              </a:lnSpc>
              <a:spcBef>
                <a:spcPts val="360"/>
              </a:spcBef>
              <a:spcAft>
                <a:spcPts val="0"/>
              </a:spcAft>
              <a:buClr>
                <a:schemeClr val="folHlink"/>
              </a:buClr>
              <a:buSzPct val="75000"/>
              <a:buFont typeface="Noto Symbol"/>
              <a:buChar char="■"/>
            </a:pPr>
            <a:r>
              <a:rPr lang="en-US" sz="1700" b="0" dirty="0">
                <a:solidFill>
                  <a:schemeClr val="dk1"/>
                </a:solidFill>
                <a:latin typeface="Quattrocento"/>
                <a:ea typeface="Quattrocento"/>
                <a:cs typeface="Quattrocento"/>
                <a:sym typeface="Helvetica Neue"/>
              </a:rPr>
              <a:t>Contain user interfaces that take both device characteristics and location attributes </a:t>
            </a:r>
          </a:p>
          <a:p>
            <a:pPr marL="342900" marR="0" lvl="0" indent="-342900" algn="l" rtl="0">
              <a:lnSpc>
                <a:spcPct val="150000"/>
              </a:lnSpc>
              <a:spcBef>
                <a:spcPts val="360"/>
              </a:spcBef>
              <a:spcAft>
                <a:spcPts val="0"/>
              </a:spcAft>
              <a:buClr>
                <a:schemeClr val="folHlink"/>
              </a:buClr>
              <a:buSzPct val="75000"/>
              <a:buFont typeface="Noto Symbol"/>
              <a:buChar char="■"/>
            </a:pPr>
            <a:r>
              <a:rPr lang="en-US" sz="1700" b="0" dirty="0">
                <a:solidFill>
                  <a:schemeClr val="dk1"/>
                </a:solidFill>
                <a:latin typeface="Quattrocento"/>
                <a:ea typeface="Quattrocento"/>
                <a:cs typeface="Quattrocento"/>
                <a:sym typeface="Helvetica Neue"/>
              </a:rPr>
              <a:t>Often provide access to a combination of web-based resources and local device processing and storage capabilities</a:t>
            </a:r>
          </a:p>
          <a:p>
            <a:pPr marL="342900" marR="0" lvl="0" indent="-342900" algn="l" rtl="0">
              <a:lnSpc>
                <a:spcPct val="150000"/>
              </a:lnSpc>
              <a:spcBef>
                <a:spcPts val="360"/>
              </a:spcBef>
              <a:spcAft>
                <a:spcPts val="0"/>
              </a:spcAft>
              <a:buClr>
                <a:schemeClr val="folHlink"/>
              </a:buClr>
              <a:buSzPct val="75000"/>
              <a:buFont typeface="Noto Symbol"/>
              <a:buChar char="■"/>
            </a:pPr>
            <a:r>
              <a:rPr lang="en-US" sz="1700" b="0" dirty="0">
                <a:solidFill>
                  <a:schemeClr val="dk1"/>
                </a:solidFill>
                <a:latin typeface="Quattrocento"/>
                <a:ea typeface="Quattrocento"/>
                <a:cs typeface="Quattrocento"/>
                <a:sym typeface="Helvetica Neue"/>
              </a:rPr>
              <a:t>Provide persistent storage capabilities within the platform</a:t>
            </a:r>
          </a:p>
          <a:p>
            <a:pPr marL="342900" marR="0" lvl="0" indent="-342900" algn="l" rtl="0">
              <a:lnSpc>
                <a:spcPct val="150000"/>
              </a:lnSpc>
              <a:spcBef>
                <a:spcPts val="360"/>
              </a:spcBef>
              <a:spcAft>
                <a:spcPts val="0"/>
              </a:spcAft>
              <a:buClr>
                <a:schemeClr val="folHlink"/>
              </a:buClr>
              <a:buSzPct val="75000"/>
              <a:buFont typeface="Noto Symbol"/>
              <a:buChar char="■"/>
            </a:pPr>
            <a:r>
              <a:rPr lang="en-US" sz="1700" b="0" dirty="0">
                <a:solidFill>
                  <a:schemeClr val="dk1"/>
                </a:solidFill>
                <a:latin typeface="Quattrocento"/>
                <a:ea typeface="Quattrocento"/>
                <a:cs typeface="Quattrocento"/>
                <a:sym typeface="Helvetica Neue"/>
              </a:rPr>
              <a:t>A mobile web application allows a mobile device to access to web-based content using a browser designed to accommodate the strengths and weaknesses of the  mobile platform</a:t>
            </a:r>
          </a:p>
          <a:p>
            <a:pPr marL="342900" marR="0" lvl="0" indent="-342900" algn="l" rtl="0">
              <a:lnSpc>
                <a:spcPct val="150000"/>
              </a:lnSpc>
              <a:spcBef>
                <a:spcPts val="360"/>
              </a:spcBef>
              <a:spcAft>
                <a:spcPts val="0"/>
              </a:spcAft>
              <a:buClr>
                <a:schemeClr val="folHlink"/>
              </a:buClr>
              <a:buSzPct val="75000"/>
              <a:buFont typeface="Noto Symbol"/>
              <a:buChar char="■"/>
            </a:pPr>
            <a:r>
              <a:rPr lang="en-US" sz="1700" b="0" dirty="0">
                <a:solidFill>
                  <a:schemeClr val="dk1"/>
                </a:solidFill>
                <a:latin typeface="Quattrocento"/>
                <a:ea typeface="Quattrocento"/>
                <a:cs typeface="Quattrocento"/>
                <a:sym typeface="Helvetica Neue"/>
              </a:rPr>
              <a:t>A mobile app can gain direct access to the hardware found on the device to provide local processing and storage capabilities</a:t>
            </a:r>
          </a:p>
          <a:p>
            <a:pPr marL="342900" marR="0" lvl="0" indent="-342900" algn="l" rtl="0">
              <a:lnSpc>
                <a:spcPct val="150000"/>
              </a:lnSpc>
              <a:spcBef>
                <a:spcPts val="360"/>
              </a:spcBef>
              <a:spcAft>
                <a:spcPts val="0"/>
              </a:spcAft>
              <a:buClr>
                <a:schemeClr val="folHlink"/>
              </a:buClr>
              <a:buSzPct val="75000"/>
              <a:buFont typeface="Noto Symbol"/>
              <a:buChar char="■"/>
            </a:pPr>
            <a:r>
              <a:rPr lang="en-US" sz="1700" b="0" dirty="0">
                <a:solidFill>
                  <a:schemeClr val="dk1"/>
                </a:solidFill>
                <a:latin typeface="Quattrocento"/>
                <a:ea typeface="Quattrocento"/>
                <a:cs typeface="Quattrocento"/>
                <a:sym typeface="Helvetica Neue"/>
              </a:rPr>
              <a:t>As time passes these differences will become blurred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p:nvPr/>
        </p:nvSpPr>
        <p:spPr>
          <a:xfrm>
            <a:off x="12192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07" name="Shape 20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pPr marL="0" marR="0" lvl="0" indent="0" algn="r" rtl="0">
                <a:lnSpc>
                  <a:spcPct val="100000"/>
                </a:lnSpc>
                <a:spcBef>
                  <a:spcPts val="0"/>
                </a:spcBef>
                <a:spcAft>
                  <a:spcPts val="0"/>
                </a:spcAft>
                <a:buClr>
                  <a:schemeClr val="dk1"/>
                </a:buClr>
                <a:buSzPct val="25000"/>
                <a:buFont typeface="Helvetica Neue"/>
                <a:buNone/>
              </a:pPr>
              <a:t>9</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08" name="Shape 208"/>
          <p:cNvSpPr txBox="1">
            <a:spLocks noGrp="1"/>
          </p:cNvSpPr>
          <p:nvPr>
            <p:ph type="title"/>
          </p:nvPr>
        </p:nvSpPr>
        <p:spPr>
          <a:xfrm>
            <a:off x="467544" y="476672"/>
            <a:ext cx="7543800"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Cloud Computing</a:t>
            </a:r>
          </a:p>
        </p:txBody>
      </p:sp>
      <p:pic>
        <p:nvPicPr>
          <p:cNvPr id="209" name="Shape 209"/>
          <p:cNvPicPr preferRelativeResize="0"/>
          <p:nvPr/>
        </p:nvPicPr>
        <p:blipFill rotWithShape="1">
          <a:blip r:embed="rId3">
            <a:alphaModFix/>
          </a:blip>
          <a:srcRect/>
          <a:stretch/>
        </p:blipFill>
        <p:spPr>
          <a:xfrm>
            <a:off x="354713" y="1196752"/>
            <a:ext cx="7601663" cy="4213225"/>
          </a:xfrm>
          <a:prstGeom prst="rect">
            <a:avLst/>
          </a:prstGeom>
          <a:noFill/>
          <a:ln>
            <a:noFill/>
          </a:ln>
        </p:spPr>
      </p:pic>
    </p:spTree>
  </p:cSld>
  <p:clrMapOvr>
    <a:masterClrMapping/>
  </p:clrMapOvr>
  <p:transition spd="slow">
    <p:cut/>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1554</Words>
  <Application>Microsoft Office PowerPoint</Application>
  <PresentationFormat>عرض على الشاشة (3:4)‏</PresentationFormat>
  <Paragraphs>139</Paragraphs>
  <Slides>12</Slides>
  <Notes>12</Notes>
  <HiddenSlides>0</HiddenSlides>
  <MMClips>0</MMClips>
  <ScaleCrop>false</ScaleCrop>
  <HeadingPairs>
    <vt:vector size="4" baseType="variant">
      <vt:variant>
        <vt:lpstr>نسق</vt:lpstr>
      </vt:variant>
      <vt:variant>
        <vt:i4>2</vt:i4>
      </vt:variant>
      <vt:variant>
        <vt:lpstr>عناوين الشرائح</vt:lpstr>
      </vt:variant>
      <vt:variant>
        <vt:i4>12</vt:i4>
      </vt:variant>
    </vt:vector>
  </HeadingPairs>
  <TitlesOfParts>
    <vt:vector size="14" baseType="lpstr">
      <vt:lpstr>1_Bold Stripes</vt:lpstr>
      <vt:lpstr>أساسية</vt:lpstr>
      <vt:lpstr>Chapter 1</vt:lpstr>
      <vt:lpstr>What is Software?</vt:lpstr>
      <vt:lpstr>What is Software?</vt:lpstr>
      <vt:lpstr>Wear vs. Deterioration  ارتداء مقابل تدهور</vt:lpstr>
      <vt:lpstr>Software Applications</vt:lpstr>
      <vt:lpstr>Legacy Software</vt:lpstr>
      <vt:lpstr>WebApps</vt:lpstr>
      <vt:lpstr>Mobile Apps</vt:lpstr>
      <vt:lpstr>Cloud Computing</vt:lpstr>
      <vt:lpstr>Cloud Computing</vt:lpstr>
      <vt:lpstr>Product Line Software</vt:lpstr>
      <vt:lpstr>Characteristics of WebApps -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M</dc:creator>
  <cp:lastModifiedBy>Windows User</cp:lastModifiedBy>
  <cp:revision>12</cp:revision>
  <cp:lastPrinted>2015-09-01T22:33:12Z</cp:lastPrinted>
  <dcterms:modified xsi:type="dcterms:W3CDTF">2015-09-04T23:30:06Z</dcterms:modified>
</cp:coreProperties>
</file>