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trictFirstAndLastChars="0" saveSubsetFonts="1">
  <p:sldMasterIdLst>
    <p:sldMasterId id="2147483651" r:id="rId1"/>
  </p:sldMasterIdLst>
  <p:notesMasterIdLst>
    <p:notesMasterId r:id="rId19"/>
  </p:notesMasterIdLst>
  <p:sldIdLst>
    <p:sldId id="272" r:id="rId2"/>
    <p:sldId id="285" r:id="rId3"/>
    <p:sldId id="286" r:id="rId4"/>
    <p:sldId id="301" r:id="rId5"/>
    <p:sldId id="287" r:id="rId6"/>
    <p:sldId id="289" r:id="rId7"/>
    <p:sldId id="290" r:id="rId8"/>
    <p:sldId id="291" r:id="rId9"/>
    <p:sldId id="293" r:id="rId10"/>
    <p:sldId id="309" r:id="rId11"/>
    <p:sldId id="302" r:id="rId12"/>
    <p:sldId id="303" r:id="rId13"/>
    <p:sldId id="304" r:id="rId14"/>
    <p:sldId id="305" r:id="rId15"/>
    <p:sldId id="306" r:id="rId16"/>
    <p:sldId id="307" r:id="rId17"/>
    <p:sldId id="308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3A4BC"/>
    <a:srgbClr val="01EA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267" autoAdjust="0"/>
    <p:restoredTop sz="94712"/>
  </p:normalViewPr>
  <p:slideViewPr>
    <p:cSldViewPr>
      <p:cViewPr varScale="1">
        <p:scale>
          <a:sx n="102" d="100"/>
          <a:sy n="102" d="100"/>
        </p:scale>
        <p:origin x="976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-128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-128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-128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37142FCC-3E29-D047-BAC0-B03110DD23A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21739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2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2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2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2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2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175" y="0"/>
            <a:ext cx="9147175" cy="6867525"/>
            <a:chOff x="-2" y="0"/>
            <a:chExt cx="5762" cy="4326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-2" y="0"/>
              <a:ext cx="5712" cy="4326"/>
              <a:chOff x="-2" y="0"/>
              <a:chExt cx="5712" cy="4326"/>
            </a:xfrm>
          </p:grpSpPr>
          <p:sp>
            <p:nvSpPr>
              <p:cNvPr id="8" name="Rectangle 4"/>
              <p:cNvSpPr>
                <a:spLocks noChangeArrowheads="1"/>
              </p:cNvSpPr>
              <p:nvPr/>
            </p:nvSpPr>
            <p:spPr bwMode="auto">
              <a:xfrm>
                <a:off x="-2" y="0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9" name="Rectangle 5"/>
              <p:cNvSpPr>
                <a:spLocks noChangeArrowheads="1"/>
              </p:cNvSpPr>
              <p:nvPr/>
            </p:nvSpPr>
            <p:spPr bwMode="auto">
              <a:xfrm>
                <a:off x="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0" name="Rectangle 6"/>
              <p:cNvSpPr>
                <a:spLocks noChangeArrowheads="1"/>
              </p:cNvSpPr>
              <p:nvPr/>
            </p:nvSpPr>
            <p:spPr bwMode="auto">
              <a:xfrm>
                <a:off x="1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1" name="Rectangle 7"/>
              <p:cNvSpPr>
                <a:spLocks noChangeArrowheads="1"/>
              </p:cNvSpPr>
              <p:nvPr/>
            </p:nvSpPr>
            <p:spPr bwMode="auto">
              <a:xfrm>
                <a:off x="2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2" name="Rectangle 8"/>
              <p:cNvSpPr>
                <a:spLocks noChangeArrowheads="1"/>
              </p:cNvSpPr>
              <p:nvPr/>
            </p:nvSpPr>
            <p:spPr bwMode="auto">
              <a:xfrm>
                <a:off x="3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3" name="Rectangle 9"/>
              <p:cNvSpPr>
                <a:spLocks noChangeArrowheads="1"/>
              </p:cNvSpPr>
              <p:nvPr/>
            </p:nvSpPr>
            <p:spPr bwMode="auto">
              <a:xfrm>
                <a:off x="4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4" name="Rectangle 10"/>
              <p:cNvSpPr>
                <a:spLocks noChangeArrowheads="1"/>
              </p:cNvSpPr>
              <p:nvPr/>
            </p:nvSpPr>
            <p:spPr bwMode="auto">
              <a:xfrm>
                <a:off x="5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5" name="Rectangle 11"/>
              <p:cNvSpPr>
                <a:spLocks noChangeArrowheads="1"/>
              </p:cNvSpPr>
              <p:nvPr/>
            </p:nvSpPr>
            <p:spPr bwMode="auto">
              <a:xfrm>
                <a:off x="6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6" name="Rectangle 12"/>
              <p:cNvSpPr>
                <a:spLocks noChangeArrowheads="1"/>
              </p:cNvSpPr>
              <p:nvPr/>
            </p:nvSpPr>
            <p:spPr bwMode="auto">
              <a:xfrm>
                <a:off x="7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7" name="Rectangle 13"/>
              <p:cNvSpPr>
                <a:spLocks noChangeArrowheads="1"/>
              </p:cNvSpPr>
              <p:nvPr/>
            </p:nvSpPr>
            <p:spPr bwMode="auto">
              <a:xfrm>
                <a:off x="8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8" name="Rectangle 14"/>
              <p:cNvSpPr>
                <a:spLocks noChangeArrowheads="1"/>
              </p:cNvSpPr>
              <p:nvPr/>
            </p:nvSpPr>
            <p:spPr bwMode="auto">
              <a:xfrm>
                <a:off x="95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9" name="Rectangle 15"/>
              <p:cNvSpPr>
                <a:spLocks noChangeArrowheads="1"/>
              </p:cNvSpPr>
              <p:nvPr/>
            </p:nvSpPr>
            <p:spPr bwMode="auto">
              <a:xfrm>
                <a:off x="105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20" name="Rectangle 16"/>
              <p:cNvSpPr>
                <a:spLocks noChangeArrowheads="1"/>
              </p:cNvSpPr>
              <p:nvPr/>
            </p:nvSpPr>
            <p:spPr bwMode="auto">
              <a:xfrm>
                <a:off x="115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21" name="Rectangle 17"/>
              <p:cNvSpPr>
                <a:spLocks noChangeArrowheads="1"/>
              </p:cNvSpPr>
              <p:nvPr/>
            </p:nvSpPr>
            <p:spPr bwMode="auto">
              <a:xfrm>
                <a:off x="124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22" name="Rectangle 18"/>
              <p:cNvSpPr>
                <a:spLocks noChangeArrowheads="1"/>
              </p:cNvSpPr>
              <p:nvPr/>
            </p:nvSpPr>
            <p:spPr bwMode="auto">
              <a:xfrm>
                <a:off x="134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23" name="Rectangle 19"/>
              <p:cNvSpPr>
                <a:spLocks noChangeArrowheads="1"/>
              </p:cNvSpPr>
              <p:nvPr/>
            </p:nvSpPr>
            <p:spPr bwMode="auto">
              <a:xfrm>
                <a:off x="143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24" name="Rectangle 20"/>
              <p:cNvSpPr>
                <a:spLocks noChangeArrowheads="1"/>
              </p:cNvSpPr>
              <p:nvPr/>
            </p:nvSpPr>
            <p:spPr bwMode="auto">
              <a:xfrm>
                <a:off x="153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25" name="Rectangle 21"/>
              <p:cNvSpPr>
                <a:spLocks noChangeArrowheads="1"/>
              </p:cNvSpPr>
              <p:nvPr/>
            </p:nvSpPr>
            <p:spPr bwMode="auto">
              <a:xfrm>
                <a:off x="163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26" name="Rectangle 22"/>
              <p:cNvSpPr>
                <a:spLocks noChangeArrowheads="1"/>
              </p:cNvSpPr>
              <p:nvPr/>
            </p:nvSpPr>
            <p:spPr bwMode="auto">
              <a:xfrm>
                <a:off x="172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27" name="Rectangle 23"/>
              <p:cNvSpPr>
                <a:spLocks noChangeArrowheads="1"/>
              </p:cNvSpPr>
              <p:nvPr/>
            </p:nvSpPr>
            <p:spPr bwMode="auto">
              <a:xfrm>
                <a:off x="182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28" name="Rectangle 24"/>
              <p:cNvSpPr>
                <a:spLocks noChangeArrowheads="1"/>
              </p:cNvSpPr>
              <p:nvPr/>
            </p:nvSpPr>
            <p:spPr bwMode="auto">
              <a:xfrm>
                <a:off x="191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29" name="Rectangle 25"/>
              <p:cNvSpPr>
                <a:spLocks noChangeArrowheads="1"/>
              </p:cNvSpPr>
              <p:nvPr/>
            </p:nvSpPr>
            <p:spPr bwMode="auto">
              <a:xfrm>
                <a:off x="201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30" name="Rectangle 26"/>
              <p:cNvSpPr>
                <a:spLocks noChangeArrowheads="1"/>
              </p:cNvSpPr>
              <p:nvPr/>
            </p:nvSpPr>
            <p:spPr bwMode="auto">
              <a:xfrm>
                <a:off x="211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31" name="Rectangle 27"/>
              <p:cNvSpPr>
                <a:spLocks noChangeArrowheads="1"/>
              </p:cNvSpPr>
              <p:nvPr/>
            </p:nvSpPr>
            <p:spPr bwMode="auto">
              <a:xfrm>
                <a:off x="220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32" name="Rectangle 28"/>
              <p:cNvSpPr>
                <a:spLocks noChangeArrowheads="1"/>
              </p:cNvSpPr>
              <p:nvPr/>
            </p:nvSpPr>
            <p:spPr bwMode="auto">
              <a:xfrm>
                <a:off x="230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33" name="Rectangle 29"/>
              <p:cNvSpPr>
                <a:spLocks noChangeArrowheads="1"/>
              </p:cNvSpPr>
              <p:nvPr/>
            </p:nvSpPr>
            <p:spPr bwMode="auto">
              <a:xfrm>
                <a:off x="239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34" name="Rectangle 30"/>
              <p:cNvSpPr>
                <a:spLocks noChangeArrowheads="1"/>
              </p:cNvSpPr>
              <p:nvPr/>
            </p:nvSpPr>
            <p:spPr bwMode="auto">
              <a:xfrm>
                <a:off x="24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35" name="Rectangle 31"/>
              <p:cNvSpPr>
                <a:spLocks noChangeArrowheads="1"/>
              </p:cNvSpPr>
              <p:nvPr/>
            </p:nvSpPr>
            <p:spPr bwMode="auto">
              <a:xfrm>
                <a:off x="25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36" name="Rectangle 32"/>
              <p:cNvSpPr>
                <a:spLocks noChangeArrowheads="1"/>
              </p:cNvSpPr>
              <p:nvPr/>
            </p:nvSpPr>
            <p:spPr bwMode="auto">
              <a:xfrm>
                <a:off x="26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37" name="Rectangle 33"/>
              <p:cNvSpPr>
                <a:spLocks noChangeArrowheads="1"/>
              </p:cNvSpPr>
              <p:nvPr/>
            </p:nvSpPr>
            <p:spPr bwMode="auto">
              <a:xfrm>
                <a:off x="27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38" name="Rectangle 34"/>
              <p:cNvSpPr>
                <a:spLocks noChangeArrowheads="1"/>
              </p:cNvSpPr>
              <p:nvPr/>
            </p:nvSpPr>
            <p:spPr bwMode="auto">
              <a:xfrm>
                <a:off x="28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39" name="Rectangle 35"/>
              <p:cNvSpPr>
                <a:spLocks noChangeArrowheads="1"/>
              </p:cNvSpPr>
              <p:nvPr/>
            </p:nvSpPr>
            <p:spPr bwMode="auto">
              <a:xfrm>
                <a:off x="29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40" name="Rectangle 36"/>
              <p:cNvSpPr>
                <a:spLocks noChangeArrowheads="1"/>
              </p:cNvSpPr>
              <p:nvPr/>
            </p:nvSpPr>
            <p:spPr bwMode="auto">
              <a:xfrm>
                <a:off x="30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41" name="Rectangle 37"/>
              <p:cNvSpPr>
                <a:spLocks noChangeArrowheads="1"/>
              </p:cNvSpPr>
              <p:nvPr/>
            </p:nvSpPr>
            <p:spPr bwMode="auto">
              <a:xfrm>
                <a:off x="31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42" name="Rectangle 38"/>
              <p:cNvSpPr>
                <a:spLocks noChangeArrowheads="1"/>
              </p:cNvSpPr>
              <p:nvPr/>
            </p:nvSpPr>
            <p:spPr bwMode="auto">
              <a:xfrm>
                <a:off x="32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43" name="Rectangle 39"/>
              <p:cNvSpPr>
                <a:spLocks noChangeArrowheads="1"/>
              </p:cNvSpPr>
              <p:nvPr/>
            </p:nvSpPr>
            <p:spPr bwMode="auto">
              <a:xfrm>
                <a:off x="335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44" name="Rectangle 40"/>
              <p:cNvSpPr>
                <a:spLocks noChangeArrowheads="1"/>
              </p:cNvSpPr>
              <p:nvPr/>
            </p:nvSpPr>
            <p:spPr bwMode="auto">
              <a:xfrm>
                <a:off x="345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45" name="Rectangle 41"/>
              <p:cNvSpPr>
                <a:spLocks noChangeArrowheads="1"/>
              </p:cNvSpPr>
              <p:nvPr/>
            </p:nvSpPr>
            <p:spPr bwMode="auto">
              <a:xfrm>
                <a:off x="355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46" name="Rectangle 42"/>
              <p:cNvSpPr>
                <a:spLocks noChangeArrowheads="1"/>
              </p:cNvSpPr>
              <p:nvPr/>
            </p:nvSpPr>
            <p:spPr bwMode="auto">
              <a:xfrm>
                <a:off x="364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47" name="Rectangle 43"/>
              <p:cNvSpPr>
                <a:spLocks noChangeArrowheads="1"/>
              </p:cNvSpPr>
              <p:nvPr/>
            </p:nvSpPr>
            <p:spPr bwMode="auto">
              <a:xfrm>
                <a:off x="374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48" name="Rectangle 44"/>
              <p:cNvSpPr>
                <a:spLocks noChangeArrowheads="1"/>
              </p:cNvSpPr>
              <p:nvPr/>
            </p:nvSpPr>
            <p:spPr bwMode="auto">
              <a:xfrm>
                <a:off x="383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49" name="Rectangle 45"/>
              <p:cNvSpPr>
                <a:spLocks noChangeArrowheads="1"/>
              </p:cNvSpPr>
              <p:nvPr/>
            </p:nvSpPr>
            <p:spPr bwMode="auto">
              <a:xfrm>
                <a:off x="393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50" name="Rectangle 46"/>
              <p:cNvSpPr>
                <a:spLocks noChangeArrowheads="1"/>
              </p:cNvSpPr>
              <p:nvPr/>
            </p:nvSpPr>
            <p:spPr bwMode="auto">
              <a:xfrm>
                <a:off x="403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51" name="Rectangle 47"/>
              <p:cNvSpPr>
                <a:spLocks noChangeArrowheads="1"/>
              </p:cNvSpPr>
              <p:nvPr/>
            </p:nvSpPr>
            <p:spPr bwMode="auto">
              <a:xfrm>
                <a:off x="412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52" name="Rectangle 48"/>
              <p:cNvSpPr>
                <a:spLocks noChangeArrowheads="1"/>
              </p:cNvSpPr>
              <p:nvPr/>
            </p:nvSpPr>
            <p:spPr bwMode="auto">
              <a:xfrm>
                <a:off x="422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53" name="Rectangle 49"/>
              <p:cNvSpPr>
                <a:spLocks noChangeArrowheads="1"/>
              </p:cNvSpPr>
              <p:nvPr/>
            </p:nvSpPr>
            <p:spPr bwMode="auto">
              <a:xfrm>
                <a:off x="431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54" name="Rectangle 50"/>
              <p:cNvSpPr>
                <a:spLocks noChangeArrowheads="1"/>
              </p:cNvSpPr>
              <p:nvPr/>
            </p:nvSpPr>
            <p:spPr bwMode="auto">
              <a:xfrm>
                <a:off x="441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55" name="Rectangle 51"/>
              <p:cNvSpPr>
                <a:spLocks noChangeArrowheads="1"/>
              </p:cNvSpPr>
              <p:nvPr/>
            </p:nvSpPr>
            <p:spPr bwMode="auto">
              <a:xfrm>
                <a:off x="451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56" name="Rectangle 52"/>
              <p:cNvSpPr>
                <a:spLocks noChangeArrowheads="1"/>
              </p:cNvSpPr>
              <p:nvPr/>
            </p:nvSpPr>
            <p:spPr bwMode="auto">
              <a:xfrm>
                <a:off x="460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57" name="Rectangle 53"/>
              <p:cNvSpPr>
                <a:spLocks noChangeArrowheads="1"/>
              </p:cNvSpPr>
              <p:nvPr/>
            </p:nvSpPr>
            <p:spPr bwMode="auto">
              <a:xfrm>
                <a:off x="470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58" name="Rectangle 54"/>
              <p:cNvSpPr>
                <a:spLocks noChangeArrowheads="1"/>
              </p:cNvSpPr>
              <p:nvPr/>
            </p:nvSpPr>
            <p:spPr bwMode="auto">
              <a:xfrm>
                <a:off x="479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59" name="Rectangle 55"/>
              <p:cNvSpPr>
                <a:spLocks noChangeArrowheads="1"/>
              </p:cNvSpPr>
              <p:nvPr/>
            </p:nvSpPr>
            <p:spPr bwMode="auto">
              <a:xfrm>
                <a:off x="48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60" name="Rectangle 56"/>
              <p:cNvSpPr>
                <a:spLocks noChangeArrowheads="1"/>
              </p:cNvSpPr>
              <p:nvPr/>
            </p:nvSpPr>
            <p:spPr bwMode="auto">
              <a:xfrm>
                <a:off x="49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61" name="Rectangle 57"/>
              <p:cNvSpPr>
                <a:spLocks noChangeArrowheads="1"/>
              </p:cNvSpPr>
              <p:nvPr/>
            </p:nvSpPr>
            <p:spPr bwMode="auto">
              <a:xfrm>
                <a:off x="50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62" name="Rectangle 58"/>
              <p:cNvSpPr>
                <a:spLocks noChangeArrowheads="1"/>
              </p:cNvSpPr>
              <p:nvPr/>
            </p:nvSpPr>
            <p:spPr bwMode="auto">
              <a:xfrm>
                <a:off x="51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63" name="Rectangle 59"/>
              <p:cNvSpPr>
                <a:spLocks noChangeArrowheads="1"/>
              </p:cNvSpPr>
              <p:nvPr/>
            </p:nvSpPr>
            <p:spPr bwMode="auto">
              <a:xfrm>
                <a:off x="52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64" name="Rectangle 60"/>
              <p:cNvSpPr>
                <a:spLocks noChangeArrowheads="1"/>
              </p:cNvSpPr>
              <p:nvPr/>
            </p:nvSpPr>
            <p:spPr bwMode="auto">
              <a:xfrm>
                <a:off x="53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65" name="Rectangle 61"/>
              <p:cNvSpPr>
                <a:spLocks noChangeArrowheads="1"/>
              </p:cNvSpPr>
              <p:nvPr/>
            </p:nvSpPr>
            <p:spPr bwMode="auto">
              <a:xfrm>
                <a:off x="54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66" name="Rectangle 62"/>
              <p:cNvSpPr>
                <a:spLocks noChangeArrowheads="1"/>
              </p:cNvSpPr>
              <p:nvPr/>
            </p:nvSpPr>
            <p:spPr bwMode="auto">
              <a:xfrm>
                <a:off x="55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67" name="Rectangle 63"/>
              <p:cNvSpPr>
                <a:spLocks noChangeArrowheads="1"/>
              </p:cNvSpPr>
              <p:nvPr/>
            </p:nvSpPr>
            <p:spPr bwMode="auto">
              <a:xfrm>
                <a:off x="56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</p:grpSp>
        <p:sp>
          <p:nvSpPr>
            <p:cNvPr id="6" name="Rectangle 64"/>
            <p:cNvSpPr>
              <a:spLocks noChangeArrowheads="1"/>
            </p:cNvSpPr>
            <p:nvPr/>
          </p:nvSpPr>
          <p:spPr bwMode="auto">
            <a:xfrm>
              <a:off x="429" y="0"/>
              <a:ext cx="5331" cy="4320"/>
            </a:xfrm>
            <a:prstGeom prst="rect">
              <a:avLst/>
            </a:pr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7" name="Rectangle 65"/>
            <p:cNvSpPr>
              <a:spLocks noChangeArrowheads="1"/>
            </p:cNvSpPr>
            <p:nvPr/>
          </p:nvSpPr>
          <p:spPr bwMode="auto">
            <a:xfrm>
              <a:off x="0" y="0"/>
              <a:ext cx="5760" cy="321"/>
            </a:xfrm>
            <a:prstGeom prst="rect">
              <a:avLst/>
            </a:prstGeom>
            <a:solidFill>
              <a:schemeClr val="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</p:grpSp>
      <p:sp>
        <p:nvSpPr>
          <p:cNvPr id="68" name="Rectangle 66"/>
          <p:cNvSpPr>
            <a:spLocks noChangeArrowheads="1"/>
          </p:cNvSpPr>
          <p:nvPr/>
        </p:nvSpPr>
        <p:spPr bwMode="auto">
          <a:xfrm>
            <a:off x="3505200" y="2590800"/>
            <a:ext cx="4892675" cy="76200"/>
          </a:xfrm>
          <a:prstGeom prst="rect">
            <a:avLst/>
          </a:prstGeom>
          <a:solidFill>
            <a:schemeClr val="hlink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kumimoji="1" lang="en-AU" altLang="en-US" smtClean="0">
              <a:latin typeface="Helvetica" charset="0"/>
            </a:endParaRPr>
          </a:p>
        </p:txBody>
      </p:sp>
      <p:sp>
        <p:nvSpPr>
          <p:cNvPr id="6211" name="Rectangle 67"/>
          <p:cNvSpPr>
            <a:spLocks noGrp="1" noChangeArrowheads="1"/>
          </p:cNvSpPr>
          <p:nvPr>
            <p:ph type="ctrTitle" sz="quarter"/>
          </p:nvPr>
        </p:nvSpPr>
        <p:spPr>
          <a:xfrm>
            <a:off x="779463" y="1447800"/>
            <a:ext cx="7678737" cy="108108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212" name="Rectangle 6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021138" y="2860675"/>
            <a:ext cx="4437062" cy="3114675"/>
          </a:xfrm>
        </p:spPr>
        <p:txBody>
          <a:bodyPr/>
          <a:lstStyle>
            <a:lvl1pPr marL="0" indent="0">
              <a:buFont typeface="Wingdings" pitchFamily="-128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  <a:ea typeface="ＭＳ Ｐゴシック" pitchFamily="-128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BA67B9B6-4700-614D-912D-D2ABB9B2884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4058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These slides are designed to accompany </a:t>
            </a:r>
            <a:r>
              <a:rPr lang="en-US" i="1"/>
              <a:t>Software Engineering: A Practitioner’s Approach, 8/e  </a:t>
            </a:r>
            <a:r>
              <a:rPr lang="en-US"/>
              <a:t>(McGraw-Hill, </a:t>
            </a:r>
            <a:r>
              <a:rPr lang="en-US" smtClean="0"/>
              <a:t>2014). </a:t>
            </a:r>
            <a:r>
              <a:rPr lang="en-US"/>
              <a:t>Slides copyright </a:t>
            </a:r>
            <a:r>
              <a:rPr lang="en-US" smtClean="0"/>
              <a:t>2014 </a:t>
            </a:r>
            <a:r>
              <a:rPr lang="en-US"/>
              <a:t>by Roger Pressman.</a:t>
            </a:r>
            <a:endParaRPr lang="en-US" sz="2400">
              <a:latin typeface="Palatino" pitchFamily="-12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DAEBEF-0091-154E-8D16-DD6885D7FF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626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7050" y="990600"/>
            <a:ext cx="1885950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990600"/>
            <a:ext cx="5505450" cy="5105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These slides are designed to accompany </a:t>
            </a:r>
            <a:r>
              <a:rPr lang="en-US" i="1"/>
              <a:t>Software Engineering: A Practitioner’s Approach, 8/e  </a:t>
            </a:r>
            <a:r>
              <a:rPr lang="en-US"/>
              <a:t>(McGraw-Hill, </a:t>
            </a:r>
            <a:r>
              <a:rPr lang="en-US" smtClean="0"/>
              <a:t>2014). </a:t>
            </a:r>
            <a:r>
              <a:rPr lang="en-US"/>
              <a:t>Slides copyright </a:t>
            </a:r>
            <a:r>
              <a:rPr lang="en-US" smtClean="0"/>
              <a:t>2014 </a:t>
            </a:r>
            <a:r>
              <a:rPr lang="en-US"/>
              <a:t>by Roger Pressman.</a:t>
            </a:r>
            <a:endParaRPr lang="en-US" sz="2400">
              <a:latin typeface="Palatino" pitchFamily="-12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B06D68-5962-2E4E-BFA3-AEC7F8FB8E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441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These slides are designed to accompany </a:t>
            </a:r>
            <a:r>
              <a:rPr lang="en-US" i="1"/>
              <a:t>Software Engineering: A Practitioner’s Approach, 8/e  </a:t>
            </a:r>
            <a:r>
              <a:rPr lang="en-US"/>
              <a:t>(McGraw-Hill, </a:t>
            </a:r>
            <a:r>
              <a:rPr lang="en-US" smtClean="0"/>
              <a:t>2014). </a:t>
            </a:r>
            <a:r>
              <a:rPr lang="en-US"/>
              <a:t>Slides copyright </a:t>
            </a:r>
            <a:r>
              <a:rPr lang="en-US" smtClean="0"/>
              <a:t>2014 </a:t>
            </a:r>
            <a:r>
              <a:rPr lang="en-US"/>
              <a:t>by Roger Pressman.</a:t>
            </a:r>
            <a:endParaRPr lang="en-US" sz="2400">
              <a:latin typeface="Palatino" pitchFamily="-12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1EB01-E42E-E948-90F9-1D0175F482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5256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These slides are designed to accompany </a:t>
            </a:r>
            <a:r>
              <a:rPr lang="en-US" i="1"/>
              <a:t>Software Engineering: A Practitioner’s Approach, 8/e  </a:t>
            </a:r>
            <a:r>
              <a:rPr lang="en-US"/>
              <a:t>(McGraw-Hill, </a:t>
            </a:r>
            <a:r>
              <a:rPr lang="en-US" smtClean="0"/>
              <a:t>2014). </a:t>
            </a:r>
            <a:r>
              <a:rPr lang="en-US"/>
              <a:t>Slides copyright </a:t>
            </a:r>
            <a:r>
              <a:rPr lang="en-US" smtClean="0"/>
              <a:t>2014 </a:t>
            </a:r>
            <a:r>
              <a:rPr lang="en-US"/>
              <a:t>by Roger Pressman.</a:t>
            </a:r>
            <a:endParaRPr lang="en-US" sz="2400">
              <a:latin typeface="Palatino" pitchFamily="-12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28086-1992-7A4A-8BD8-31BE708008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9937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28800" y="1905000"/>
            <a:ext cx="33909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2100" y="1905000"/>
            <a:ext cx="33909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These slides are designed to accompany </a:t>
            </a:r>
            <a:r>
              <a:rPr lang="en-US" i="1"/>
              <a:t>Software Engineering: A Practitioner’s Approach, 8/e  </a:t>
            </a:r>
            <a:r>
              <a:rPr lang="en-US"/>
              <a:t>(McGraw-Hill, </a:t>
            </a:r>
            <a:r>
              <a:rPr lang="en-US" smtClean="0"/>
              <a:t>2014). </a:t>
            </a:r>
            <a:r>
              <a:rPr lang="en-US"/>
              <a:t>Slides copyright </a:t>
            </a:r>
            <a:r>
              <a:rPr lang="en-US" smtClean="0"/>
              <a:t>2014 </a:t>
            </a:r>
            <a:r>
              <a:rPr lang="en-US"/>
              <a:t>by Roger Pressman.</a:t>
            </a:r>
            <a:endParaRPr lang="en-US" sz="2400">
              <a:latin typeface="Palatino" pitchFamily="-12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442D6D-8263-4540-A094-AEB8C251FE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0423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These slides are designed to accompany </a:t>
            </a:r>
            <a:r>
              <a:rPr lang="en-US" i="1"/>
              <a:t>Software Engineering: A Practitioner’s Approach, 8/e  </a:t>
            </a:r>
            <a:r>
              <a:rPr lang="en-US"/>
              <a:t>(McGraw-Hill, </a:t>
            </a:r>
            <a:r>
              <a:rPr lang="en-US" smtClean="0"/>
              <a:t>2014). </a:t>
            </a:r>
            <a:r>
              <a:rPr lang="en-US"/>
              <a:t>Slides copyright </a:t>
            </a:r>
            <a:r>
              <a:rPr lang="en-US" smtClean="0"/>
              <a:t>2014 </a:t>
            </a:r>
            <a:r>
              <a:rPr lang="en-US"/>
              <a:t>by Roger Pressman.</a:t>
            </a:r>
            <a:endParaRPr lang="en-US" sz="2400">
              <a:latin typeface="Palatino" pitchFamily="-128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AED9D6-0929-A94D-B61C-730DC4BE5F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2634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These slides are designed to accompany </a:t>
            </a:r>
            <a:r>
              <a:rPr lang="en-US" i="1"/>
              <a:t>Software Engineering: A Practitioner’s Approach, 8/e  </a:t>
            </a:r>
            <a:r>
              <a:rPr lang="en-US"/>
              <a:t>(McGraw-Hill, </a:t>
            </a:r>
            <a:r>
              <a:rPr lang="en-US" smtClean="0"/>
              <a:t>2014). </a:t>
            </a:r>
            <a:r>
              <a:rPr lang="en-US"/>
              <a:t>Slides copyright </a:t>
            </a:r>
            <a:r>
              <a:rPr lang="en-US" smtClean="0"/>
              <a:t>2014 </a:t>
            </a:r>
            <a:r>
              <a:rPr lang="en-US"/>
              <a:t>by Roger Pressman.</a:t>
            </a:r>
            <a:endParaRPr lang="en-US" sz="2400">
              <a:latin typeface="Palatino" pitchFamily="-12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569C20-8E30-D549-8B53-260A43E940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433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These slides are designed to accompany </a:t>
            </a:r>
            <a:r>
              <a:rPr lang="en-US" i="1"/>
              <a:t>Software Engineering: A Practitioner’s Approach, 8/e  </a:t>
            </a:r>
            <a:r>
              <a:rPr lang="en-US"/>
              <a:t>(McGraw-Hill, </a:t>
            </a:r>
            <a:r>
              <a:rPr lang="en-US" smtClean="0"/>
              <a:t>2014). </a:t>
            </a:r>
            <a:r>
              <a:rPr lang="en-US"/>
              <a:t>Slides copyright </a:t>
            </a:r>
            <a:r>
              <a:rPr lang="en-US" smtClean="0"/>
              <a:t>2014 </a:t>
            </a:r>
            <a:r>
              <a:rPr lang="en-US"/>
              <a:t>by Roger Pressman.</a:t>
            </a:r>
            <a:endParaRPr lang="en-US" sz="2400">
              <a:latin typeface="Palatino" pitchFamily="-12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C427F-E422-A646-A3DD-13414A5A17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3016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These slides are designed to accompany </a:t>
            </a:r>
            <a:r>
              <a:rPr lang="en-US" i="1"/>
              <a:t>Software Engineering: A Practitioner’s Approach, 8/e  </a:t>
            </a:r>
            <a:r>
              <a:rPr lang="en-US"/>
              <a:t>(McGraw-Hill, </a:t>
            </a:r>
            <a:r>
              <a:rPr lang="en-US" smtClean="0"/>
              <a:t>2014). </a:t>
            </a:r>
            <a:r>
              <a:rPr lang="en-US"/>
              <a:t>Slides copyright </a:t>
            </a:r>
            <a:r>
              <a:rPr lang="en-US" smtClean="0"/>
              <a:t>2014 </a:t>
            </a:r>
            <a:r>
              <a:rPr lang="en-US"/>
              <a:t>by Roger Pressman.</a:t>
            </a:r>
            <a:endParaRPr lang="en-US" sz="2400">
              <a:latin typeface="Palatino" pitchFamily="-12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0EE5C-9971-1344-BE25-646BCF8965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2918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These slides are designed to accompany </a:t>
            </a:r>
            <a:r>
              <a:rPr lang="en-US" i="1"/>
              <a:t>Software Engineering: A Practitioner’s Approach, 8/e  </a:t>
            </a:r>
            <a:r>
              <a:rPr lang="en-US"/>
              <a:t>(McGraw-Hill, </a:t>
            </a:r>
            <a:r>
              <a:rPr lang="en-US" smtClean="0"/>
              <a:t>2014). </a:t>
            </a:r>
            <a:r>
              <a:rPr lang="en-US"/>
              <a:t>Slides copyright </a:t>
            </a:r>
            <a:r>
              <a:rPr lang="en-US" smtClean="0"/>
              <a:t>2014 </a:t>
            </a:r>
            <a:r>
              <a:rPr lang="en-US"/>
              <a:t>by Roger Pressman.</a:t>
            </a:r>
            <a:endParaRPr lang="en-US" sz="2400">
              <a:latin typeface="Palatino" pitchFamily="-12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F87294-D3A4-014E-8474-BBC520FAC5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813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219200" y="-9525"/>
            <a:ext cx="7924800" cy="6867525"/>
            <a:chOff x="0" y="0"/>
            <a:chExt cx="5762" cy="4326"/>
          </a:xfrm>
        </p:grpSpPr>
        <p:sp>
          <p:nvSpPr>
            <p:cNvPr id="1031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32" name="Rectangle 4"/>
            <p:cNvSpPr>
              <a:spLocks noChangeArrowheads="1"/>
            </p:cNvSpPr>
            <p:nvPr/>
          </p:nvSpPr>
          <p:spPr bwMode="hidden">
            <a:xfrm>
              <a:off x="9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33" name="Rectangle 5"/>
            <p:cNvSpPr>
              <a:spLocks noChangeArrowheads="1"/>
            </p:cNvSpPr>
            <p:nvPr/>
          </p:nvSpPr>
          <p:spPr bwMode="hidden">
            <a:xfrm>
              <a:off x="19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34" name="Rectangle 6"/>
            <p:cNvSpPr>
              <a:spLocks noChangeArrowheads="1"/>
            </p:cNvSpPr>
            <p:nvPr/>
          </p:nvSpPr>
          <p:spPr bwMode="hidden">
            <a:xfrm>
              <a:off x="289" y="6"/>
              <a:ext cx="47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35" name="Rectangle 7"/>
            <p:cNvSpPr>
              <a:spLocks noChangeArrowheads="1"/>
            </p:cNvSpPr>
            <p:nvPr/>
          </p:nvSpPr>
          <p:spPr bwMode="hidden">
            <a:xfrm>
              <a:off x="384" y="6"/>
              <a:ext cx="46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36" name="Rectangle 8"/>
            <p:cNvSpPr>
              <a:spLocks noChangeArrowheads="1"/>
            </p:cNvSpPr>
            <p:nvPr/>
          </p:nvSpPr>
          <p:spPr bwMode="hidden">
            <a:xfrm>
              <a:off x="480" y="6"/>
              <a:ext cx="47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37" name="Rectangle 9"/>
            <p:cNvSpPr>
              <a:spLocks noChangeArrowheads="1"/>
            </p:cNvSpPr>
            <p:nvPr/>
          </p:nvSpPr>
          <p:spPr bwMode="hidden">
            <a:xfrm>
              <a:off x="57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38" name="Rectangle 10"/>
            <p:cNvSpPr>
              <a:spLocks noChangeArrowheads="1"/>
            </p:cNvSpPr>
            <p:nvPr/>
          </p:nvSpPr>
          <p:spPr bwMode="hidden">
            <a:xfrm>
              <a:off x="67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39" name="Rectangle 11"/>
            <p:cNvSpPr>
              <a:spLocks noChangeArrowheads="1"/>
            </p:cNvSpPr>
            <p:nvPr/>
          </p:nvSpPr>
          <p:spPr bwMode="hidden">
            <a:xfrm>
              <a:off x="76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40" name="Rectangle 12"/>
            <p:cNvSpPr>
              <a:spLocks noChangeArrowheads="1"/>
            </p:cNvSpPr>
            <p:nvPr/>
          </p:nvSpPr>
          <p:spPr bwMode="hidden">
            <a:xfrm>
              <a:off x="865" y="6"/>
              <a:ext cx="47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41" name="Rectangle 13"/>
            <p:cNvSpPr>
              <a:spLocks noChangeArrowheads="1"/>
            </p:cNvSpPr>
            <p:nvPr/>
          </p:nvSpPr>
          <p:spPr bwMode="hidden">
            <a:xfrm>
              <a:off x="960" y="6"/>
              <a:ext cx="46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42" name="Rectangle 14"/>
            <p:cNvSpPr>
              <a:spLocks noChangeArrowheads="1"/>
            </p:cNvSpPr>
            <p:nvPr/>
          </p:nvSpPr>
          <p:spPr bwMode="hidden">
            <a:xfrm>
              <a:off x="1056" y="6"/>
              <a:ext cx="47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43" name="Rectangle 15"/>
            <p:cNvSpPr>
              <a:spLocks noChangeArrowheads="1"/>
            </p:cNvSpPr>
            <p:nvPr/>
          </p:nvSpPr>
          <p:spPr bwMode="hidden">
            <a:xfrm>
              <a:off x="115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44" name="Rectangle 16"/>
            <p:cNvSpPr>
              <a:spLocks noChangeArrowheads="1"/>
            </p:cNvSpPr>
            <p:nvPr/>
          </p:nvSpPr>
          <p:spPr bwMode="hidden">
            <a:xfrm>
              <a:off x="124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45" name="Rectangle 17"/>
            <p:cNvSpPr>
              <a:spLocks noChangeArrowheads="1"/>
            </p:cNvSpPr>
            <p:nvPr/>
          </p:nvSpPr>
          <p:spPr bwMode="hidden">
            <a:xfrm>
              <a:off x="134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46" name="Rectangle 18"/>
            <p:cNvSpPr>
              <a:spLocks noChangeArrowheads="1"/>
            </p:cNvSpPr>
            <p:nvPr/>
          </p:nvSpPr>
          <p:spPr bwMode="hidden">
            <a:xfrm>
              <a:off x="1441" y="6"/>
              <a:ext cx="47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47" name="Rectangle 19"/>
            <p:cNvSpPr>
              <a:spLocks noChangeArrowheads="1"/>
            </p:cNvSpPr>
            <p:nvPr/>
          </p:nvSpPr>
          <p:spPr bwMode="hidden">
            <a:xfrm>
              <a:off x="1536" y="6"/>
              <a:ext cx="46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48" name="Rectangle 20"/>
            <p:cNvSpPr>
              <a:spLocks noChangeArrowheads="1"/>
            </p:cNvSpPr>
            <p:nvPr/>
          </p:nvSpPr>
          <p:spPr bwMode="hidden">
            <a:xfrm>
              <a:off x="1632" y="6"/>
              <a:ext cx="47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49" name="Rectangle 21"/>
            <p:cNvSpPr>
              <a:spLocks noChangeArrowheads="1"/>
            </p:cNvSpPr>
            <p:nvPr/>
          </p:nvSpPr>
          <p:spPr bwMode="hidden">
            <a:xfrm>
              <a:off x="172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50" name="Rectangle 22"/>
            <p:cNvSpPr>
              <a:spLocks noChangeArrowheads="1"/>
            </p:cNvSpPr>
            <p:nvPr/>
          </p:nvSpPr>
          <p:spPr bwMode="hidden">
            <a:xfrm>
              <a:off x="182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51" name="Rectangle 23"/>
            <p:cNvSpPr>
              <a:spLocks noChangeArrowheads="1"/>
            </p:cNvSpPr>
            <p:nvPr/>
          </p:nvSpPr>
          <p:spPr bwMode="hidden">
            <a:xfrm>
              <a:off x="192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52" name="Rectangle 24"/>
            <p:cNvSpPr>
              <a:spLocks noChangeArrowheads="1"/>
            </p:cNvSpPr>
            <p:nvPr/>
          </p:nvSpPr>
          <p:spPr bwMode="hidden">
            <a:xfrm>
              <a:off x="2016" y="6"/>
              <a:ext cx="45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53" name="Rectangle 25"/>
            <p:cNvSpPr>
              <a:spLocks noChangeArrowheads="1"/>
            </p:cNvSpPr>
            <p:nvPr/>
          </p:nvSpPr>
          <p:spPr bwMode="hidden">
            <a:xfrm>
              <a:off x="2112" y="6"/>
              <a:ext cx="46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54" name="Rectangle 26"/>
            <p:cNvSpPr>
              <a:spLocks noChangeArrowheads="1"/>
            </p:cNvSpPr>
            <p:nvPr/>
          </p:nvSpPr>
          <p:spPr bwMode="hidden">
            <a:xfrm>
              <a:off x="220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55" name="Rectangle 27"/>
            <p:cNvSpPr>
              <a:spLocks noChangeArrowheads="1"/>
            </p:cNvSpPr>
            <p:nvPr/>
          </p:nvSpPr>
          <p:spPr bwMode="hidden">
            <a:xfrm>
              <a:off x="230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56" name="Rectangle 28"/>
            <p:cNvSpPr>
              <a:spLocks noChangeArrowheads="1"/>
            </p:cNvSpPr>
            <p:nvPr/>
          </p:nvSpPr>
          <p:spPr bwMode="hidden">
            <a:xfrm>
              <a:off x="240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57" name="Rectangle 29"/>
            <p:cNvSpPr>
              <a:spLocks noChangeArrowheads="1"/>
            </p:cNvSpPr>
            <p:nvPr/>
          </p:nvSpPr>
          <p:spPr bwMode="hidden">
            <a:xfrm>
              <a:off x="2495" y="6"/>
              <a:ext cx="45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58" name="Rectangle 30"/>
            <p:cNvSpPr>
              <a:spLocks noChangeArrowheads="1"/>
            </p:cNvSpPr>
            <p:nvPr/>
          </p:nvSpPr>
          <p:spPr bwMode="hidden">
            <a:xfrm>
              <a:off x="2592" y="6"/>
              <a:ext cx="45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59" name="Rectangle 31"/>
            <p:cNvSpPr>
              <a:spLocks noChangeArrowheads="1"/>
            </p:cNvSpPr>
            <p:nvPr/>
          </p:nvSpPr>
          <p:spPr bwMode="hidden">
            <a:xfrm>
              <a:off x="2688" y="6"/>
              <a:ext cx="47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60" name="Rectangle 32"/>
            <p:cNvSpPr>
              <a:spLocks noChangeArrowheads="1"/>
            </p:cNvSpPr>
            <p:nvPr/>
          </p:nvSpPr>
          <p:spPr bwMode="hidden">
            <a:xfrm>
              <a:off x="278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61" name="Rectangle 33"/>
            <p:cNvSpPr>
              <a:spLocks noChangeArrowheads="1"/>
            </p:cNvSpPr>
            <p:nvPr/>
          </p:nvSpPr>
          <p:spPr bwMode="hidden">
            <a:xfrm>
              <a:off x="288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62" name="Rectangle 34"/>
            <p:cNvSpPr>
              <a:spLocks noChangeArrowheads="1"/>
            </p:cNvSpPr>
            <p:nvPr/>
          </p:nvSpPr>
          <p:spPr bwMode="hidden">
            <a:xfrm>
              <a:off x="297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63" name="Rectangle 35"/>
            <p:cNvSpPr>
              <a:spLocks noChangeArrowheads="1"/>
            </p:cNvSpPr>
            <p:nvPr/>
          </p:nvSpPr>
          <p:spPr bwMode="hidden">
            <a:xfrm>
              <a:off x="3071" y="6"/>
              <a:ext cx="45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64" name="Rectangle 36"/>
            <p:cNvSpPr>
              <a:spLocks noChangeArrowheads="1"/>
            </p:cNvSpPr>
            <p:nvPr/>
          </p:nvSpPr>
          <p:spPr bwMode="hidden">
            <a:xfrm>
              <a:off x="3168" y="6"/>
              <a:ext cx="45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65" name="Rectangle 37"/>
            <p:cNvSpPr>
              <a:spLocks noChangeArrowheads="1"/>
            </p:cNvSpPr>
            <p:nvPr/>
          </p:nvSpPr>
          <p:spPr bwMode="hidden">
            <a:xfrm>
              <a:off x="3264" y="6"/>
              <a:ext cx="47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66" name="Rectangle 38"/>
            <p:cNvSpPr>
              <a:spLocks noChangeArrowheads="1"/>
            </p:cNvSpPr>
            <p:nvPr/>
          </p:nvSpPr>
          <p:spPr bwMode="hidden">
            <a:xfrm>
              <a:off x="336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67" name="Rectangle 39"/>
            <p:cNvSpPr>
              <a:spLocks noChangeArrowheads="1"/>
            </p:cNvSpPr>
            <p:nvPr/>
          </p:nvSpPr>
          <p:spPr bwMode="hidden">
            <a:xfrm>
              <a:off x="345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68" name="Rectangle 40"/>
            <p:cNvSpPr>
              <a:spLocks noChangeArrowheads="1"/>
            </p:cNvSpPr>
            <p:nvPr/>
          </p:nvSpPr>
          <p:spPr bwMode="hidden">
            <a:xfrm>
              <a:off x="355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69" name="Rectangle 41"/>
            <p:cNvSpPr>
              <a:spLocks noChangeArrowheads="1"/>
            </p:cNvSpPr>
            <p:nvPr/>
          </p:nvSpPr>
          <p:spPr bwMode="hidden">
            <a:xfrm>
              <a:off x="3649" y="6"/>
              <a:ext cx="47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70" name="Rectangle 42"/>
            <p:cNvSpPr>
              <a:spLocks noChangeArrowheads="1"/>
            </p:cNvSpPr>
            <p:nvPr/>
          </p:nvSpPr>
          <p:spPr bwMode="hidden">
            <a:xfrm>
              <a:off x="3744" y="6"/>
              <a:ext cx="46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71" name="Rectangle 43"/>
            <p:cNvSpPr>
              <a:spLocks noChangeArrowheads="1"/>
            </p:cNvSpPr>
            <p:nvPr/>
          </p:nvSpPr>
          <p:spPr bwMode="hidden">
            <a:xfrm>
              <a:off x="3840" y="6"/>
              <a:ext cx="47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72" name="Rectangle 44"/>
            <p:cNvSpPr>
              <a:spLocks noChangeArrowheads="1"/>
            </p:cNvSpPr>
            <p:nvPr/>
          </p:nvSpPr>
          <p:spPr bwMode="hidden">
            <a:xfrm>
              <a:off x="393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73" name="Rectangle 45"/>
            <p:cNvSpPr>
              <a:spLocks noChangeArrowheads="1"/>
            </p:cNvSpPr>
            <p:nvPr/>
          </p:nvSpPr>
          <p:spPr bwMode="hidden">
            <a:xfrm>
              <a:off x="403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74" name="Rectangle 46"/>
            <p:cNvSpPr>
              <a:spLocks noChangeArrowheads="1"/>
            </p:cNvSpPr>
            <p:nvPr/>
          </p:nvSpPr>
          <p:spPr bwMode="hidden">
            <a:xfrm>
              <a:off x="412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75" name="Rectangle 47"/>
            <p:cNvSpPr>
              <a:spLocks noChangeArrowheads="1"/>
            </p:cNvSpPr>
            <p:nvPr/>
          </p:nvSpPr>
          <p:spPr bwMode="hidden">
            <a:xfrm>
              <a:off x="4225" y="6"/>
              <a:ext cx="47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76" name="Rectangle 48"/>
            <p:cNvSpPr>
              <a:spLocks noChangeArrowheads="1"/>
            </p:cNvSpPr>
            <p:nvPr/>
          </p:nvSpPr>
          <p:spPr bwMode="hidden">
            <a:xfrm>
              <a:off x="4320" y="6"/>
              <a:ext cx="46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77" name="Rectangle 49"/>
            <p:cNvSpPr>
              <a:spLocks noChangeArrowheads="1"/>
            </p:cNvSpPr>
            <p:nvPr/>
          </p:nvSpPr>
          <p:spPr bwMode="hidden">
            <a:xfrm>
              <a:off x="4416" y="6"/>
              <a:ext cx="47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78" name="Rectangle 50"/>
            <p:cNvSpPr>
              <a:spLocks noChangeArrowheads="1"/>
            </p:cNvSpPr>
            <p:nvPr/>
          </p:nvSpPr>
          <p:spPr bwMode="hidden">
            <a:xfrm>
              <a:off x="451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79" name="Rectangle 51"/>
            <p:cNvSpPr>
              <a:spLocks noChangeArrowheads="1"/>
            </p:cNvSpPr>
            <p:nvPr/>
          </p:nvSpPr>
          <p:spPr bwMode="hidden">
            <a:xfrm>
              <a:off x="460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80" name="Rectangle 52"/>
            <p:cNvSpPr>
              <a:spLocks noChangeArrowheads="1"/>
            </p:cNvSpPr>
            <p:nvPr/>
          </p:nvSpPr>
          <p:spPr bwMode="hidden">
            <a:xfrm>
              <a:off x="470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81" name="Rectangle 53"/>
            <p:cNvSpPr>
              <a:spLocks noChangeArrowheads="1"/>
            </p:cNvSpPr>
            <p:nvPr/>
          </p:nvSpPr>
          <p:spPr bwMode="hidden">
            <a:xfrm>
              <a:off x="4801" y="6"/>
              <a:ext cx="47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82" name="Rectangle 54"/>
            <p:cNvSpPr>
              <a:spLocks noChangeArrowheads="1"/>
            </p:cNvSpPr>
            <p:nvPr/>
          </p:nvSpPr>
          <p:spPr bwMode="hidden">
            <a:xfrm>
              <a:off x="4896" y="6"/>
              <a:ext cx="46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83" name="Rectangle 55"/>
            <p:cNvSpPr>
              <a:spLocks noChangeArrowheads="1"/>
            </p:cNvSpPr>
            <p:nvPr/>
          </p:nvSpPr>
          <p:spPr bwMode="hidden">
            <a:xfrm>
              <a:off x="4992" y="6"/>
              <a:ext cx="47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84" name="Rectangle 56"/>
            <p:cNvSpPr>
              <a:spLocks noChangeArrowheads="1"/>
            </p:cNvSpPr>
            <p:nvPr/>
          </p:nvSpPr>
          <p:spPr bwMode="hidden">
            <a:xfrm>
              <a:off x="508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85" name="Rectangle 57"/>
            <p:cNvSpPr>
              <a:spLocks noChangeArrowheads="1"/>
            </p:cNvSpPr>
            <p:nvPr/>
          </p:nvSpPr>
          <p:spPr bwMode="hidden">
            <a:xfrm>
              <a:off x="518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86" name="Rectangle 58"/>
            <p:cNvSpPr>
              <a:spLocks noChangeArrowheads="1"/>
            </p:cNvSpPr>
            <p:nvPr/>
          </p:nvSpPr>
          <p:spPr bwMode="hidden">
            <a:xfrm>
              <a:off x="528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87" name="Rectangle 59"/>
            <p:cNvSpPr>
              <a:spLocks noChangeArrowheads="1"/>
            </p:cNvSpPr>
            <p:nvPr/>
          </p:nvSpPr>
          <p:spPr bwMode="hidden">
            <a:xfrm>
              <a:off x="5376" y="6"/>
              <a:ext cx="45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88" name="Rectangle 60"/>
            <p:cNvSpPr>
              <a:spLocks noChangeArrowheads="1"/>
            </p:cNvSpPr>
            <p:nvPr/>
          </p:nvSpPr>
          <p:spPr bwMode="hidden">
            <a:xfrm>
              <a:off x="5472" y="6"/>
              <a:ext cx="46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89" name="Rectangle 61"/>
            <p:cNvSpPr>
              <a:spLocks noChangeArrowheads="1"/>
            </p:cNvSpPr>
            <p:nvPr/>
          </p:nvSpPr>
          <p:spPr bwMode="hidden">
            <a:xfrm>
              <a:off x="556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90" name="Rectangle 62"/>
            <p:cNvSpPr>
              <a:spLocks noChangeArrowheads="1"/>
            </p:cNvSpPr>
            <p:nvPr/>
          </p:nvSpPr>
          <p:spPr bwMode="hidden">
            <a:xfrm>
              <a:off x="566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91" name="Rectangle 63"/>
            <p:cNvSpPr>
              <a:spLocks noChangeArrowheads="1"/>
            </p:cNvSpPr>
            <p:nvPr/>
          </p:nvSpPr>
          <p:spPr bwMode="hidden">
            <a:xfrm>
              <a:off x="431" y="0"/>
              <a:ext cx="5331" cy="4320"/>
            </a:xfrm>
            <a:prstGeom prst="rect">
              <a:avLst/>
            </a:pr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92" name="Rectangle 64"/>
            <p:cNvSpPr>
              <a:spLocks noChangeArrowheads="1"/>
            </p:cNvSpPr>
            <p:nvPr/>
          </p:nvSpPr>
          <p:spPr bwMode="blackGray">
            <a:xfrm>
              <a:off x="0" y="1081"/>
              <a:ext cx="4378" cy="47"/>
            </a:xfrm>
            <a:prstGeom prst="rect">
              <a:avLst/>
            </a:prstGeom>
            <a:solidFill>
              <a:schemeClr val="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</p:grpSp>
      <p:sp>
        <p:nvSpPr>
          <p:cNvPr id="1027" name="Rectangle 65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990600"/>
            <a:ext cx="6705600" cy="63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6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828800" y="1905000"/>
            <a:ext cx="69342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188" name="Rectangle 6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248400"/>
            <a:ext cx="548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+mn-lt"/>
                <a:ea typeface="ＭＳ Ｐゴシック" pitchFamily="-128" charset="-128"/>
              </a:defRPr>
            </a:lvl1pPr>
          </a:lstStyle>
          <a:p>
            <a:pPr>
              <a:defRPr/>
            </a:pPr>
            <a:r>
              <a:rPr lang="en-US"/>
              <a:t>These slides are designed to accompany </a:t>
            </a:r>
            <a:r>
              <a:rPr lang="en-US" i="1"/>
              <a:t>Software Engineering: A Practitioner’s Approach, 8/e  </a:t>
            </a:r>
            <a:r>
              <a:rPr lang="en-US"/>
              <a:t>(McGraw-Hill, </a:t>
            </a:r>
            <a:r>
              <a:rPr lang="en-US" smtClean="0"/>
              <a:t>2014). </a:t>
            </a:r>
            <a:r>
              <a:rPr lang="en-US"/>
              <a:t>Slides copyright </a:t>
            </a:r>
            <a:r>
              <a:rPr lang="en-US" smtClean="0"/>
              <a:t>2014 </a:t>
            </a:r>
            <a:r>
              <a:rPr lang="en-US"/>
              <a:t>by Roger Pressman.</a:t>
            </a:r>
            <a:endParaRPr lang="en-US">
              <a:latin typeface="Palatino" pitchFamily="-128" charset="0"/>
            </a:endParaRPr>
          </a:p>
        </p:txBody>
      </p:sp>
      <p:sp>
        <p:nvSpPr>
          <p:cNvPr id="5189" name="Rectangle 6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438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7D333252-6127-1A40-98E5-3E9ECE81CB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Helvetica" pitchFamily="-12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Helvetica" pitchFamily="-12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Helvetica" pitchFamily="-12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Helvetica" pitchFamily="-12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Helvetica" pitchFamily="-12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Helvetica" pitchFamily="-12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Helvetica" pitchFamily="-12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Helvetica" pitchFamily="-12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charset="2"/>
        <a:buChar char="n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These slides are designed to accompany </a:t>
            </a:r>
            <a:r>
              <a:rPr lang="en-US" i="1"/>
              <a:t>Software Engineering: A Practitioner’s Approach, 8/e  </a:t>
            </a:r>
            <a:r>
              <a:rPr lang="en-US"/>
              <a:t>(McGraw-Hill, </a:t>
            </a:r>
            <a:r>
              <a:rPr lang="en-US" smtClean="0"/>
              <a:t>2014). </a:t>
            </a:r>
            <a:r>
              <a:rPr lang="en-US"/>
              <a:t>Slides copyright </a:t>
            </a:r>
            <a:r>
              <a:rPr lang="en-US" smtClean="0"/>
              <a:t>2014 </a:t>
            </a:r>
            <a:r>
              <a:rPr lang="en-US"/>
              <a:t>by Roger Pressman.</a:t>
            </a:r>
            <a:endParaRPr lang="en-US" sz="2400">
              <a:latin typeface="Palatino" pitchFamily="-128" charset="0"/>
            </a:endParaRPr>
          </a:p>
        </p:txBody>
      </p:sp>
      <p:sp>
        <p:nvSpPr>
          <p:cNvPr id="1433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n"/>
              <a:defRPr sz="2400">
                <a:solidFill>
                  <a:schemeClr val="tx1"/>
                </a:solidFill>
                <a:latin typeface="Helvetica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Helvetica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>
                <a:solidFill>
                  <a:schemeClr val="tx1"/>
                </a:solidFill>
                <a:latin typeface="Helvetica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8332DDB-6E03-A041-B039-F22F9C4525DB}" type="slidenum">
              <a:rPr lang="en-US" altLang="en-US" sz="1000">
                <a:ea typeface="ＭＳ Ｐゴシック" charset="-128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000">
              <a:ea typeface="ＭＳ Ｐゴシック" charset="-128"/>
            </a:endParaRP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Chapter 4 &amp; Chapter 5 Important Concepts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solidFill>
                  <a:schemeClr val="folHlink"/>
                </a:solidFill>
              </a:rPr>
              <a:t>Process Models</a:t>
            </a:r>
          </a:p>
        </p:txBody>
      </p:sp>
      <p:sp>
        <p:nvSpPr>
          <p:cNvPr id="14341" name="Text Box 8"/>
          <p:cNvSpPr txBox="1">
            <a:spLocks noChangeArrowheads="1"/>
          </p:cNvSpPr>
          <p:nvPr/>
        </p:nvSpPr>
        <p:spPr bwMode="auto">
          <a:xfrm>
            <a:off x="2133600" y="2438400"/>
            <a:ext cx="6477000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n"/>
              <a:defRPr sz="2400">
                <a:solidFill>
                  <a:schemeClr val="tx1"/>
                </a:solidFill>
                <a:latin typeface="Helvetica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Helvetica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>
                <a:solidFill>
                  <a:schemeClr val="tx1"/>
                </a:solidFill>
                <a:latin typeface="Helvetica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i="1">
                <a:solidFill>
                  <a:schemeClr val="tx2"/>
                </a:solidFill>
              </a:rPr>
              <a:t>Slide Set to accompany</a:t>
            </a:r>
            <a:r>
              <a:rPr lang="en-US" altLang="en-US" sz="3200" i="1">
                <a:solidFill>
                  <a:schemeClr val="tx2"/>
                </a:solidFill>
              </a:rPr>
              <a:t/>
            </a:r>
            <a:br>
              <a:rPr lang="en-US" altLang="en-US" sz="3200" i="1">
                <a:solidFill>
                  <a:schemeClr val="tx2"/>
                </a:solidFill>
              </a:rPr>
            </a:br>
            <a:r>
              <a:rPr lang="en-US" altLang="en-US" sz="2000" i="1">
                <a:solidFill>
                  <a:schemeClr val="tx2"/>
                </a:solidFill>
              </a:rPr>
              <a:t>Software Engineering: A Practitioner’s Approach, 8/e</a:t>
            </a:r>
            <a:r>
              <a:rPr lang="en-US" altLang="en-US" i="1">
                <a:solidFill>
                  <a:schemeClr val="tx2"/>
                </a:solidFill>
              </a:rPr>
              <a:t>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Arial" charset="0"/>
              </a:rPr>
              <a:t>by Roger S. Pressman and Bruce R. Maxim</a:t>
            </a:r>
            <a:endParaRPr lang="en-US" altLang="en-US" sz="1200" b="1">
              <a:latin typeface="Arial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200" b="1">
              <a:latin typeface="Arial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latin typeface="Arial" charset="0"/>
              </a:rPr>
              <a:t>Slides copyright © 1996, 2001, 2005, 2009, 2014</a:t>
            </a:r>
            <a:r>
              <a:rPr lang="en-US" altLang="en-US" sz="1800">
                <a:latin typeface="Arial" charset="0"/>
              </a:rPr>
              <a:t> </a:t>
            </a:r>
            <a:r>
              <a:rPr lang="en-US" altLang="en-US" sz="1200" b="1">
                <a:latin typeface="Arial" charset="0"/>
              </a:rPr>
              <a:t>by Roger S. Pressman</a:t>
            </a:r>
            <a:endParaRPr lang="en-US" altLang="en-US" sz="1800">
              <a:latin typeface="Arial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i="1">
              <a:solidFill>
                <a:schemeClr val="tx2"/>
              </a:solidFill>
              <a:latin typeface="Arial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i="1">
                <a:solidFill>
                  <a:schemeClr val="tx2"/>
                </a:solidFill>
                <a:latin typeface="Arial" charset="0"/>
              </a:rPr>
              <a:t>For non-profit educational use only</a:t>
            </a:r>
            <a:endParaRPr lang="en-US" altLang="en-US" sz="1800" b="1">
              <a:latin typeface="Arial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>
              <a:latin typeface="Arial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Arial" charset="0"/>
              </a:rPr>
              <a:t>May be reproduced ONLY for student use at the university level when used in conjunction with </a:t>
            </a:r>
            <a:r>
              <a:rPr lang="en-US" altLang="en-US" sz="1200" i="1">
                <a:latin typeface="Arial" charset="0"/>
              </a:rPr>
              <a:t>Software Engineering: A Practitioner's Approach, 8/e. </a:t>
            </a:r>
            <a:r>
              <a:rPr lang="en-US" altLang="en-US" sz="1200">
                <a:latin typeface="Arial" charset="0"/>
              </a:rPr>
              <a:t>Any other reproduction or use is prohibited without the express written permission of the author.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200">
              <a:latin typeface="Arial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Arial" charset="0"/>
              </a:rPr>
              <a:t>All copyright information MUST appear if these slides are posted on a website for student use.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These slides are designed to accompany </a:t>
            </a:r>
            <a:r>
              <a:rPr lang="en-US" i="1"/>
              <a:t>Software Engineering: A Practitioner’s Approach, 8/e  </a:t>
            </a:r>
            <a:r>
              <a:rPr lang="en-US"/>
              <a:t>(McGraw-Hill, </a:t>
            </a:r>
            <a:r>
              <a:rPr lang="en-US" smtClean="0"/>
              <a:t>2014). </a:t>
            </a:r>
            <a:r>
              <a:rPr lang="en-US"/>
              <a:t>Slides copyright </a:t>
            </a:r>
            <a:r>
              <a:rPr lang="en-US" smtClean="0"/>
              <a:t>2014 </a:t>
            </a:r>
            <a:r>
              <a:rPr lang="en-US"/>
              <a:t>by Roger Pressman.</a:t>
            </a:r>
            <a:endParaRPr lang="en-US" sz="2400">
              <a:latin typeface="Palatino" pitchFamily="-128" charset="0"/>
            </a:endParaRPr>
          </a:p>
        </p:txBody>
      </p:sp>
      <p:sp>
        <p:nvSpPr>
          <p:cNvPr id="2457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n"/>
              <a:defRPr sz="2400">
                <a:solidFill>
                  <a:schemeClr val="tx1"/>
                </a:solidFill>
                <a:latin typeface="Helvetica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Helvetica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>
                <a:solidFill>
                  <a:schemeClr val="tx1"/>
                </a:solidFill>
                <a:latin typeface="Helvetica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726B073-B46B-B04D-9D99-FCF857AC3A0E}" type="slidenum">
              <a:rPr lang="en-US" altLang="en-US" sz="1000">
                <a:ea typeface="ＭＳ Ｐゴシック" charset="-128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000">
              <a:ea typeface="ＭＳ Ｐゴシック" charset="-128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xfrm>
            <a:off x="1219200" y="1143000"/>
            <a:ext cx="7351713" cy="600075"/>
          </a:xfrm>
        </p:spPr>
        <p:txBody>
          <a:bodyPr/>
          <a:lstStyle/>
          <a:p>
            <a:pPr eaLnBrk="1" hangingPunct="1"/>
            <a:r>
              <a:rPr lang="en-US" altLang="en-US"/>
              <a:t>The Unified Process (UP)</a:t>
            </a:r>
          </a:p>
        </p:txBody>
      </p:sp>
      <p:pic>
        <p:nvPicPr>
          <p:cNvPr id="24580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5713" y="1981200"/>
            <a:ext cx="7315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These slides are designed to accompany </a:t>
            </a:r>
            <a:r>
              <a:rPr lang="en-US" i="1"/>
              <a:t>Software Engineering: A Practitioner’s Approach, 8/e </a:t>
            </a:r>
            <a:r>
              <a:rPr lang="en-US"/>
              <a:t>(McGraw-Hill, </a:t>
            </a:r>
            <a:r>
              <a:rPr lang="en-US" smtClean="0"/>
              <a:t>2014) </a:t>
            </a:r>
            <a:r>
              <a:rPr lang="en-US"/>
              <a:t>Slides copyright </a:t>
            </a:r>
            <a:r>
              <a:rPr lang="en-US" smtClean="0"/>
              <a:t>2014 </a:t>
            </a:r>
            <a:r>
              <a:rPr lang="en-US"/>
              <a:t>by Roger Pressman. </a:t>
            </a:r>
          </a:p>
        </p:txBody>
      </p:sp>
      <p:sp>
        <p:nvSpPr>
          <p:cNvPr id="2560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n"/>
              <a:defRPr sz="2400">
                <a:solidFill>
                  <a:schemeClr val="tx1"/>
                </a:solidFill>
                <a:latin typeface="Helvetica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Helvetica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>
                <a:solidFill>
                  <a:schemeClr val="tx1"/>
                </a:solidFill>
                <a:latin typeface="Helvetica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FBFDC80-F878-4449-BFF4-8799373FD7FE}" type="slidenum">
              <a:rPr lang="en-US" altLang="en-US" sz="1000">
                <a:ea typeface="ＭＳ Ｐゴシック" charset="-128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000">
              <a:ea typeface="ＭＳ Ｐゴシック" charset="-128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Chapter 5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solidFill>
                  <a:schemeClr val="folHlink"/>
                </a:solidFill>
              </a:rPr>
              <a:t>Agile Development</a:t>
            </a:r>
          </a:p>
        </p:txBody>
      </p:sp>
      <p:sp>
        <p:nvSpPr>
          <p:cNvPr id="25605" name="Text Box 7"/>
          <p:cNvSpPr txBox="1">
            <a:spLocks noChangeArrowheads="1"/>
          </p:cNvSpPr>
          <p:nvPr/>
        </p:nvSpPr>
        <p:spPr bwMode="auto">
          <a:xfrm>
            <a:off x="2133600" y="2438400"/>
            <a:ext cx="6477000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n"/>
              <a:defRPr sz="2400">
                <a:solidFill>
                  <a:schemeClr val="tx1"/>
                </a:solidFill>
                <a:latin typeface="Helvetica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Helvetica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>
                <a:solidFill>
                  <a:schemeClr val="tx1"/>
                </a:solidFill>
                <a:latin typeface="Helvetica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i="1">
                <a:solidFill>
                  <a:schemeClr val="tx2"/>
                </a:solidFill>
              </a:rPr>
              <a:t>Slide Set to accompany</a:t>
            </a:r>
            <a:r>
              <a:rPr lang="en-US" altLang="en-US" sz="3200" i="1">
                <a:solidFill>
                  <a:schemeClr val="tx2"/>
                </a:solidFill>
              </a:rPr>
              <a:t/>
            </a:r>
            <a:br>
              <a:rPr lang="en-US" altLang="en-US" sz="3200" i="1">
                <a:solidFill>
                  <a:schemeClr val="tx2"/>
                </a:solidFill>
              </a:rPr>
            </a:br>
            <a:r>
              <a:rPr lang="en-US" altLang="en-US" sz="2000" i="1">
                <a:solidFill>
                  <a:schemeClr val="tx2"/>
                </a:solidFill>
              </a:rPr>
              <a:t>Software Engineering: A Practitioner’s Approach, 8/e</a:t>
            </a:r>
            <a:r>
              <a:rPr lang="en-US" altLang="en-US" i="1">
                <a:solidFill>
                  <a:schemeClr val="tx2"/>
                </a:solidFill>
              </a:rPr>
              <a:t>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Arial" charset="0"/>
              </a:rPr>
              <a:t>by Roger S. Pressman and Bruce R. Maxim</a:t>
            </a:r>
            <a:endParaRPr lang="en-US" altLang="en-US" sz="1200" b="1">
              <a:latin typeface="Arial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200" b="1">
              <a:latin typeface="Arial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latin typeface="Arial" charset="0"/>
              </a:rPr>
              <a:t>Slides copyright © 1996, 2001, 2005, 2009, 2014</a:t>
            </a:r>
            <a:r>
              <a:rPr lang="en-US" altLang="en-US" sz="1800">
                <a:latin typeface="Arial" charset="0"/>
              </a:rPr>
              <a:t> </a:t>
            </a:r>
            <a:r>
              <a:rPr lang="en-US" altLang="en-US" sz="1200" b="1">
                <a:latin typeface="Arial" charset="0"/>
              </a:rPr>
              <a:t>by Roger S. Pressman</a:t>
            </a:r>
            <a:endParaRPr lang="en-US" altLang="en-US" sz="1800">
              <a:latin typeface="Arial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i="1">
              <a:solidFill>
                <a:schemeClr val="tx2"/>
              </a:solidFill>
              <a:latin typeface="Arial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i="1">
                <a:solidFill>
                  <a:schemeClr val="tx2"/>
                </a:solidFill>
                <a:latin typeface="Arial" charset="0"/>
              </a:rPr>
              <a:t>For non-profit educational use only</a:t>
            </a:r>
            <a:endParaRPr lang="en-US" altLang="en-US" sz="1800" b="1">
              <a:latin typeface="Arial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>
              <a:latin typeface="Arial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Arial" charset="0"/>
              </a:rPr>
              <a:t>May be reproduced ONLY for student use at the university level when used in conjunction with </a:t>
            </a:r>
            <a:r>
              <a:rPr lang="en-US" altLang="en-US" sz="1200" i="1">
                <a:latin typeface="Arial" charset="0"/>
              </a:rPr>
              <a:t>Software Engineering: A Practitioner's Approach, 8/e. </a:t>
            </a:r>
            <a:r>
              <a:rPr lang="en-US" altLang="en-US" sz="1200">
                <a:latin typeface="Arial" charset="0"/>
              </a:rPr>
              <a:t>Any other reproduction or use is prohibited without the express written permission of the author.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200">
              <a:latin typeface="Arial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Arial" charset="0"/>
              </a:rPr>
              <a:t>All copyright information MUST appear if these slides are posted on a website for student use.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These slides are designed to accompany </a:t>
            </a:r>
            <a:r>
              <a:rPr lang="en-US" i="1"/>
              <a:t>Software Engineering: A Practitioner’s Approach, 8/e </a:t>
            </a:r>
            <a:r>
              <a:rPr lang="en-US"/>
              <a:t>(McGraw-Hill, </a:t>
            </a:r>
            <a:r>
              <a:rPr lang="en-US" smtClean="0"/>
              <a:t>2014) </a:t>
            </a:r>
            <a:r>
              <a:rPr lang="en-US"/>
              <a:t>Slides copyright </a:t>
            </a:r>
            <a:r>
              <a:rPr lang="en-US" smtClean="0"/>
              <a:t>2014 </a:t>
            </a:r>
            <a:r>
              <a:rPr lang="en-US"/>
              <a:t>by Roger Pressman. </a:t>
            </a:r>
          </a:p>
        </p:txBody>
      </p:sp>
      <p:sp>
        <p:nvSpPr>
          <p:cNvPr id="2662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n"/>
              <a:defRPr sz="2400">
                <a:solidFill>
                  <a:schemeClr val="tx1"/>
                </a:solidFill>
                <a:latin typeface="Helvetica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Helvetica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>
                <a:solidFill>
                  <a:schemeClr val="tx1"/>
                </a:solidFill>
                <a:latin typeface="Helvetica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0F623C5-A7F2-B34C-9B66-7C8E39C8E700}" type="slidenum">
              <a:rPr lang="en-US" altLang="en-US" sz="1000">
                <a:ea typeface="ＭＳ Ｐゴシック" charset="-128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000">
              <a:ea typeface="ＭＳ Ｐゴシック" charset="-128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1143000"/>
            <a:ext cx="4033838" cy="633413"/>
          </a:xfrm>
        </p:spPr>
        <p:txBody>
          <a:bodyPr/>
          <a:lstStyle/>
          <a:p>
            <a:pPr eaLnBrk="1" hangingPunct="1"/>
            <a:r>
              <a:rPr lang="en-US" altLang="en-US"/>
              <a:t>What is “Agility”?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63700" y="1981200"/>
            <a:ext cx="7099300" cy="3200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Effective (rapid and adaptive) response to change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Effective communication among all stakeholders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Drawing the customer onto the team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Organizing a team so that it is in control of the work performed</a:t>
            </a:r>
          </a:p>
          <a:p>
            <a:pPr eaLnBrk="1" hangingPunct="1">
              <a:lnSpc>
                <a:spcPct val="90000"/>
              </a:lnSpc>
              <a:buFont typeface="Wingdings" charset="2"/>
              <a:buNone/>
            </a:pPr>
            <a:r>
              <a:rPr lang="en-US" altLang="en-US" i="1">
                <a:solidFill>
                  <a:schemeClr val="folHlink"/>
                </a:solidFill>
              </a:rPr>
              <a:t>Yielding …</a:t>
            </a:r>
            <a:endParaRPr lang="en-US" altLang="en-US"/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Rapid, incremental delivery of software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These slides are designed to accompany </a:t>
            </a:r>
            <a:r>
              <a:rPr lang="en-US" i="1" dirty="0"/>
              <a:t>Software Engineering: A Practitioner’s Approach, 8/e </a:t>
            </a:r>
            <a:r>
              <a:rPr lang="en-US" dirty="0"/>
              <a:t>(McGraw-Hill, </a:t>
            </a:r>
            <a:r>
              <a:rPr lang="en-US" dirty="0" smtClean="0"/>
              <a:t>2014) </a:t>
            </a:r>
            <a:r>
              <a:rPr lang="en-US" dirty="0"/>
              <a:t>Slides copyright </a:t>
            </a:r>
            <a:r>
              <a:rPr lang="en-US" dirty="0" smtClean="0"/>
              <a:t>2014 </a:t>
            </a:r>
            <a:r>
              <a:rPr lang="en-US" dirty="0"/>
              <a:t>by Roger Pressman. </a:t>
            </a:r>
          </a:p>
        </p:txBody>
      </p:sp>
      <p:sp>
        <p:nvSpPr>
          <p:cNvPr id="2765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n"/>
              <a:defRPr sz="2400">
                <a:solidFill>
                  <a:schemeClr val="tx1"/>
                </a:solidFill>
                <a:latin typeface="Helvetica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Helvetica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>
                <a:solidFill>
                  <a:schemeClr val="tx1"/>
                </a:solidFill>
                <a:latin typeface="Helvetica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06071CA-531F-D04D-B8C4-436DBF44502B}" type="slidenum">
              <a:rPr lang="en-US" altLang="en-US" sz="1000">
                <a:ea typeface="ＭＳ Ｐゴシック" charset="-128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000">
              <a:ea typeface="ＭＳ Ｐゴシック" charset="-128"/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990600"/>
            <a:ext cx="7162800" cy="633413"/>
          </a:xfrm>
        </p:spPr>
        <p:txBody>
          <a:bodyPr/>
          <a:lstStyle/>
          <a:p>
            <a:pPr eaLnBrk="1" hangingPunct="1"/>
            <a:r>
              <a:rPr lang="en-US" altLang="en-US"/>
              <a:t>Agility and the Cost of Change</a:t>
            </a:r>
          </a:p>
        </p:txBody>
      </p:sp>
      <p:pic>
        <p:nvPicPr>
          <p:cNvPr id="27652" name="Picture 5" descr="Fig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057400"/>
            <a:ext cx="5754688" cy="372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19200" y="5778500"/>
            <a:ext cx="76200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800" b="1" dirty="0">
                <a:solidFill>
                  <a:srgbClr val="002060"/>
                </a:solidFill>
                <a:latin typeface="+mn-lt"/>
              </a:rPr>
              <a:t>The cost of change increases nonlinearly as the project progresses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These slides are designed to accompany </a:t>
            </a:r>
            <a:r>
              <a:rPr lang="en-US" i="1"/>
              <a:t>Software Engineering: A Practitioner’s Approach, 8/e </a:t>
            </a:r>
            <a:r>
              <a:rPr lang="en-US"/>
              <a:t>(McGraw-Hill, </a:t>
            </a:r>
            <a:r>
              <a:rPr lang="en-US" smtClean="0"/>
              <a:t>2014) </a:t>
            </a:r>
            <a:r>
              <a:rPr lang="en-US"/>
              <a:t>Slides copyright </a:t>
            </a:r>
            <a:r>
              <a:rPr lang="en-US" smtClean="0"/>
              <a:t>2014 </a:t>
            </a:r>
            <a:r>
              <a:rPr lang="en-US"/>
              <a:t>by Roger Pressman. </a:t>
            </a:r>
          </a:p>
        </p:txBody>
      </p:sp>
      <p:sp>
        <p:nvSpPr>
          <p:cNvPr id="2867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n"/>
              <a:defRPr sz="2400">
                <a:solidFill>
                  <a:schemeClr val="tx1"/>
                </a:solidFill>
                <a:latin typeface="Helvetica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Helvetica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>
                <a:solidFill>
                  <a:schemeClr val="tx1"/>
                </a:solidFill>
                <a:latin typeface="Helvetica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CC4E49E-C344-9042-A8BB-59DC885EFBC6}" type="slidenum">
              <a:rPr lang="en-US" altLang="en-US" sz="1000">
                <a:ea typeface="ＭＳ Ｐゴシック" charset="-128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000">
              <a:ea typeface="ＭＳ Ｐゴシック" charset="-128"/>
            </a:endParaRP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1143000"/>
            <a:ext cx="5032375" cy="633413"/>
          </a:xfrm>
        </p:spPr>
        <p:txBody>
          <a:bodyPr/>
          <a:lstStyle/>
          <a:p>
            <a:pPr eaLnBrk="1" hangingPunct="1"/>
            <a:r>
              <a:rPr lang="en-US" altLang="en-US"/>
              <a:t>An Agile Process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6413" y="2057400"/>
            <a:ext cx="7367587" cy="3009900"/>
          </a:xfrm>
        </p:spPr>
        <p:txBody>
          <a:bodyPr/>
          <a:lstStyle/>
          <a:p>
            <a:pPr eaLnBrk="1" hangingPunct="1"/>
            <a:r>
              <a:rPr lang="en-US" altLang="en-US"/>
              <a:t>Is driven by customer descriptions of what is required (scenarios)</a:t>
            </a:r>
          </a:p>
          <a:p>
            <a:pPr eaLnBrk="1" hangingPunct="1"/>
            <a:r>
              <a:rPr lang="en-US" altLang="en-US"/>
              <a:t>Recognizes that plans are short-lived</a:t>
            </a:r>
          </a:p>
          <a:p>
            <a:pPr eaLnBrk="1" hangingPunct="1"/>
            <a:r>
              <a:rPr lang="en-US" altLang="en-US"/>
              <a:t>Develops software iteratively with a heavy emphasis on construction activities</a:t>
            </a:r>
          </a:p>
          <a:p>
            <a:pPr eaLnBrk="1" hangingPunct="1"/>
            <a:r>
              <a:rPr lang="en-US" altLang="en-US"/>
              <a:t>Delivers multiple ‘software increments’</a:t>
            </a:r>
          </a:p>
          <a:p>
            <a:pPr eaLnBrk="1" hangingPunct="1"/>
            <a:r>
              <a:rPr lang="en-US" altLang="en-US"/>
              <a:t>Adapts as changes occur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These slides are designed to accompany </a:t>
            </a:r>
            <a:r>
              <a:rPr lang="en-US" i="1"/>
              <a:t>Software Engineering: A Practitioner’s Approach, 8/e </a:t>
            </a:r>
            <a:r>
              <a:rPr lang="en-US"/>
              <a:t>(McGraw-Hill, </a:t>
            </a:r>
            <a:r>
              <a:rPr lang="en-US" smtClean="0"/>
              <a:t>2014) </a:t>
            </a:r>
            <a:r>
              <a:rPr lang="en-US"/>
              <a:t>Slides copyright </a:t>
            </a:r>
            <a:r>
              <a:rPr lang="en-US" smtClean="0"/>
              <a:t>2014 </a:t>
            </a:r>
            <a:r>
              <a:rPr lang="en-US"/>
              <a:t>by Roger Pressman. </a:t>
            </a:r>
          </a:p>
        </p:txBody>
      </p:sp>
      <p:sp>
        <p:nvSpPr>
          <p:cNvPr id="2969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n"/>
              <a:defRPr sz="2400">
                <a:solidFill>
                  <a:schemeClr val="tx1"/>
                </a:solidFill>
                <a:latin typeface="Helvetica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Helvetica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>
                <a:solidFill>
                  <a:schemeClr val="tx1"/>
                </a:solidFill>
                <a:latin typeface="Helvetica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A94F2A9-CF9F-1D4E-91F6-78F5C0EA8089}" type="slidenum">
              <a:rPr lang="en-US" altLang="en-US" sz="1000">
                <a:ea typeface="ＭＳ Ｐゴシック" charset="-128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1000">
              <a:ea typeface="ＭＳ Ｐゴシック" charset="-128"/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1143000"/>
            <a:ext cx="7720013" cy="633413"/>
          </a:xfrm>
        </p:spPr>
        <p:txBody>
          <a:bodyPr/>
          <a:lstStyle/>
          <a:p>
            <a:pPr eaLnBrk="1" hangingPunct="1"/>
            <a:r>
              <a:rPr lang="en-US" altLang="en-US"/>
              <a:t>Extreme Programming (XP)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most widely used agile process, originally proposed by Kent Beck</a:t>
            </a:r>
          </a:p>
          <a:p>
            <a:pPr eaLnBrk="1" hangingPunct="1"/>
            <a:r>
              <a:rPr lang="en-US" altLang="en-US" b="1">
                <a:solidFill>
                  <a:srgbClr val="0070C0"/>
                </a:solidFill>
              </a:rPr>
              <a:t>XP Planning</a:t>
            </a:r>
          </a:p>
          <a:p>
            <a:pPr lvl="1" eaLnBrk="1" hangingPunct="1"/>
            <a:r>
              <a:rPr lang="en-US" altLang="en-US"/>
              <a:t>Begins with the creation of “</a:t>
            </a:r>
            <a:r>
              <a:rPr lang="en-US" altLang="en-US">
                <a:solidFill>
                  <a:schemeClr val="folHlink"/>
                </a:solidFill>
              </a:rPr>
              <a:t>user stories</a:t>
            </a:r>
            <a:r>
              <a:rPr lang="en-US" altLang="en-US"/>
              <a:t>”</a:t>
            </a:r>
          </a:p>
          <a:p>
            <a:pPr lvl="1" eaLnBrk="1" hangingPunct="1"/>
            <a:r>
              <a:rPr lang="en-US" altLang="en-US"/>
              <a:t>Agile team assesses each story and assigns a </a:t>
            </a:r>
            <a:r>
              <a:rPr lang="en-US" altLang="en-US">
                <a:solidFill>
                  <a:schemeClr val="folHlink"/>
                </a:solidFill>
              </a:rPr>
              <a:t>cost</a:t>
            </a:r>
            <a:endParaRPr lang="en-US" altLang="en-US"/>
          </a:p>
          <a:p>
            <a:pPr lvl="1" eaLnBrk="1" hangingPunct="1"/>
            <a:r>
              <a:rPr lang="en-US" altLang="en-US"/>
              <a:t>Stories are grouped to for a </a:t>
            </a:r>
            <a:r>
              <a:rPr lang="en-US" altLang="en-US">
                <a:solidFill>
                  <a:schemeClr val="folHlink"/>
                </a:solidFill>
              </a:rPr>
              <a:t>deliverable increment</a:t>
            </a:r>
            <a:endParaRPr lang="en-US" altLang="en-US"/>
          </a:p>
          <a:p>
            <a:pPr lvl="1" eaLnBrk="1" hangingPunct="1"/>
            <a:r>
              <a:rPr lang="en-US" altLang="en-US"/>
              <a:t>A </a:t>
            </a:r>
            <a:r>
              <a:rPr lang="en-US" altLang="en-US">
                <a:solidFill>
                  <a:schemeClr val="folHlink"/>
                </a:solidFill>
              </a:rPr>
              <a:t>commitment</a:t>
            </a:r>
            <a:r>
              <a:rPr lang="en-US" altLang="en-US"/>
              <a:t> is made on delivery date</a:t>
            </a:r>
          </a:p>
          <a:p>
            <a:pPr lvl="1" eaLnBrk="1" hangingPunct="1"/>
            <a:r>
              <a:rPr lang="en-US" altLang="en-US"/>
              <a:t>After the first increment “</a:t>
            </a:r>
            <a:r>
              <a:rPr lang="en-US" altLang="en-US">
                <a:solidFill>
                  <a:schemeClr val="folHlink"/>
                </a:solidFill>
              </a:rPr>
              <a:t>project velocity</a:t>
            </a:r>
            <a:r>
              <a:rPr lang="en-US" altLang="en-US"/>
              <a:t>” is used to help define subsequent delivery dates for other increments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These slides are designed to accompany </a:t>
            </a:r>
            <a:r>
              <a:rPr lang="en-US" i="1"/>
              <a:t>Software Engineering: A Practitioner’s Approach, 8/e </a:t>
            </a:r>
            <a:r>
              <a:rPr lang="en-US"/>
              <a:t>(McGraw-Hill, </a:t>
            </a:r>
            <a:r>
              <a:rPr lang="en-US" smtClean="0"/>
              <a:t>2014) </a:t>
            </a:r>
            <a:r>
              <a:rPr lang="en-US"/>
              <a:t>Slides copyright </a:t>
            </a:r>
            <a:r>
              <a:rPr lang="en-US" smtClean="0"/>
              <a:t>2014 </a:t>
            </a:r>
            <a:r>
              <a:rPr lang="en-US"/>
              <a:t>by Roger Pressman. </a:t>
            </a:r>
          </a:p>
        </p:txBody>
      </p:sp>
      <p:sp>
        <p:nvSpPr>
          <p:cNvPr id="3072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n"/>
              <a:defRPr sz="2400">
                <a:solidFill>
                  <a:schemeClr val="tx1"/>
                </a:solidFill>
                <a:latin typeface="Helvetica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Helvetica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>
                <a:solidFill>
                  <a:schemeClr val="tx1"/>
                </a:solidFill>
                <a:latin typeface="Helvetica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73E4D13-0D86-A846-8FBC-A109E08E762C}" type="slidenum">
              <a:rPr lang="en-US" altLang="en-US" sz="1000">
                <a:ea typeface="ＭＳ Ｐゴシック" charset="-128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000">
              <a:ea typeface="ＭＳ Ｐゴシック" charset="-128"/>
            </a:endParaRP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1143000"/>
            <a:ext cx="7350125" cy="633413"/>
          </a:xfrm>
        </p:spPr>
        <p:txBody>
          <a:bodyPr/>
          <a:lstStyle/>
          <a:p>
            <a:pPr eaLnBrk="1" hangingPunct="1"/>
            <a:r>
              <a:rPr lang="en-US" altLang="en-US"/>
              <a:t>Extreme Programming (XP)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1776413"/>
            <a:ext cx="6934200" cy="4191000"/>
          </a:xfrm>
        </p:spPr>
        <p:txBody>
          <a:bodyPr/>
          <a:lstStyle/>
          <a:p>
            <a:pPr marL="285750" indent="-285750" eaLnBrk="1" hangingPunct="1">
              <a:lnSpc>
                <a:spcPct val="90000"/>
              </a:lnSpc>
            </a:pPr>
            <a:r>
              <a:rPr lang="en-US" altLang="en-US" sz="1800" b="1">
                <a:solidFill>
                  <a:srgbClr val="0070C0"/>
                </a:solidFill>
              </a:rPr>
              <a:t>XP Design</a:t>
            </a:r>
          </a:p>
          <a:p>
            <a:pPr marL="685800" lvl="1" indent="-228600" eaLnBrk="1" hangingPunct="1">
              <a:lnSpc>
                <a:spcPct val="90000"/>
              </a:lnSpc>
            </a:pPr>
            <a:r>
              <a:rPr lang="en-US" altLang="en-US" sz="1800"/>
              <a:t>Follows the </a:t>
            </a:r>
            <a:r>
              <a:rPr lang="en-US" altLang="en-US" sz="1800">
                <a:solidFill>
                  <a:schemeClr val="folHlink"/>
                </a:solidFill>
              </a:rPr>
              <a:t>KIS principle</a:t>
            </a:r>
            <a:endParaRPr lang="en-US" altLang="en-US" sz="1800"/>
          </a:p>
          <a:p>
            <a:pPr marL="685800" lvl="1" indent="-228600" eaLnBrk="1" hangingPunct="1">
              <a:lnSpc>
                <a:spcPct val="90000"/>
              </a:lnSpc>
            </a:pPr>
            <a:r>
              <a:rPr lang="en-US" altLang="en-US" sz="1800"/>
              <a:t>Encourage the use of </a:t>
            </a:r>
            <a:r>
              <a:rPr lang="en-US" altLang="en-US" sz="1800">
                <a:solidFill>
                  <a:schemeClr val="folHlink"/>
                </a:solidFill>
              </a:rPr>
              <a:t>CRC cards</a:t>
            </a:r>
            <a:r>
              <a:rPr lang="en-US" altLang="en-US" sz="1800"/>
              <a:t> (see Chapter 8)</a:t>
            </a:r>
          </a:p>
          <a:p>
            <a:pPr marL="685800" lvl="1" indent="-228600" eaLnBrk="1" hangingPunct="1">
              <a:lnSpc>
                <a:spcPct val="90000"/>
              </a:lnSpc>
            </a:pPr>
            <a:r>
              <a:rPr lang="en-US" altLang="en-US" sz="1800"/>
              <a:t>For difficult design problems, suggests the creation of “</a:t>
            </a:r>
            <a:r>
              <a:rPr lang="en-US" altLang="en-US" sz="1800">
                <a:solidFill>
                  <a:schemeClr val="folHlink"/>
                </a:solidFill>
              </a:rPr>
              <a:t>spike solutions</a:t>
            </a:r>
            <a:r>
              <a:rPr lang="en-US" altLang="en-US" sz="1800"/>
              <a:t>”—a design prototype</a:t>
            </a:r>
          </a:p>
          <a:p>
            <a:pPr marL="685800" lvl="1" indent="-228600" eaLnBrk="1" hangingPunct="1">
              <a:lnSpc>
                <a:spcPct val="90000"/>
              </a:lnSpc>
            </a:pPr>
            <a:r>
              <a:rPr lang="en-US" altLang="en-US" sz="1800"/>
              <a:t>Encourages “</a:t>
            </a:r>
            <a:r>
              <a:rPr lang="en-US" altLang="en-US" sz="1800">
                <a:solidFill>
                  <a:schemeClr val="folHlink"/>
                </a:solidFill>
              </a:rPr>
              <a:t>refactoring</a:t>
            </a:r>
            <a:r>
              <a:rPr lang="en-US" altLang="en-US" sz="1800"/>
              <a:t>”—an iterative refinement of the internal program design</a:t>
            </a:r>
          </a:p>
          <a:p>
            <a:pPr marL="285750" indent="-285750" eaLnBrk="1" hangingPunct="1">
              <a:lnSpc>
                <a:spcPct val="90000"/>
              </a:lnSpc>
            </a:pPr>
            <a:r>
              <a:rPr lang="en-US" altLang="en-US" sz="1800" b="1">
                <a:solidFill>
                  <a:srgbClr val="0070C0"/>
                </a:solidFill>
              </a:rPr>
              <a:t>XP Coding</a:t>
            </a:r>
          </a:p>
          <a:p>
            <a:pPr marL="685800" lvl="1" indent="-228600" eaLnBrk="1" hangingPunct="1">
              <a:lnSpc>
                <a:spcPct val="90000"/>
              </a:lnSpc>
            </a:pPr>
            <a:r>
              <a:rPr lang="en-US" altLang="en-US" sz="1800"/>
              <a:t>Recommends the </a:t>
            </a:r>
            <a:r>
              <a:rPr lang="en-US" altLang="en-US" sz="1800">
                <a:solidFill>
                  <a:schemeClr val="folHlink"/>
                </a:solidFill>
              </a:rPr>
              <a:t>construction of a unit test</a:t>
            </a:r>
            <a:r>
              <a:rPr lang="en-US" altLang="en-US" sz="1800"/>
              <a:t> for a store </a:t>
            </a:r>
            <a:r>
              <a:rPr lang="en-US" altLang="en-US" sz="1800" i="1"/>
              <a:t>before</a:t>
            </a:r>
            <a:r>
              <a:rPr lang="en-US" altLang="en-US" sz="1800"/>
              <a:t> coding commences</a:t>
            </a:r>
          </a:p>
          <a:p>
            <a:pPr marL="685800" lvl="1" indent="-228600" eaLnBrk="1" hangingPunct="1">
              <a:lnSpc>
                <a:spcPct val="90000"/>
              </a:lnSpc>
            </a:pPr>
            <a:r>
              <a:rPr lang="en-US" altLang="en-US" sz="1800"/>
              <a:t>Encourages “</a:t>
            </a:r>
            <a:r>
              <a:rPr lang="en-US" altLang="en-US" sz="1800">
                <a:solidFill>
                  <a:schemeClr val="folHlink"/>
                </a:solidFill>
              </a:rPr>
              <a:t>pair programming</a:t>
            </a:r>
            <a:r>
              <a:rPr lang="en-US" altLang="en-US" sz="1800"/>
              <a:t>”</a:t>
            </a:r>
          </a:p>
          <a:p>
            <a:pPr marL="285750" indent="-285750" eaLnBrk="1" hangingPunct="1">
              <a:lnSpc>
                <a:spcPct val="90000"/>
              </a:lnSpc>
            </a:pPr>
            <a:r>
              <a:rPr lang="en-US" altLang="en-US" sz="1800" b="1">
                <a:solidFill>
                  <a:srgbClr val="0070C0"/>
                </a:solidFill>
              </a:rPr>
              <a:t>XP Testing</a:t>
            </a:r>
          </a:p>
          <a:p>
            <a:pPr marL="685800" lvl="1" indent="-228600" eaLnBrk="1" hangingPunct="1">
              <a:lnSpc>
                <a:spcPct val="90000"/>
              </a:lnSpc>
            </a:pPr>
            <a:r>
              <a:rPr lang="en-US" altLang="en-US" sz="1800"/>
              <a:t>All </a:t>
            </a:r>
            <a:r>
              <a:rPr lang="en-US" altLang="en-US" sz="1800">
                <a:solidFill>
                  <a:schemeClr val="folHlink"/>
                </a:solidFill>
              </a:rPr>
              <a:t>unit tests are executed daily</a:t>
            </a:r>
            <a:endParaRPr lang="en-US" altLang="en-US" sz="1800"/>
          </a:p>
          <a:p>
            <a:pPr marL="685800" lvl="1" indent="-228600" eaLnBrk="1" hangingPunct="1">
              <a:lnSpc>
                <a:spcPct val="90000"/>
              </a:lnSpc>
            </a:pPr>
            <a:r>
              <a:rPr lang="en-US" altLang="en-US" sz="1800">
                <a:solidFill>
                  <a:schemeClr val="folHlink"/>
                </a:solidFill>
              </a:rPr>
              <a:t>“Acceptance tests”</a:t>
            </a:r>
            <a:r>
              <a:rPr lang="en-US" altLang="en-US" sz="1800"/>
              <a:t> are defined by the customer and excuted to assess customer visible functionality</a:t>
            </a:r>
          </a:p>
          <a:p>
            <a:pPr marL="685800" lvl="1" indent="-228600" eaLnBrk="1" hangingPunct="1">
              <a:lnSpc>
                <a:spcPct val="90000"/>
              </a:lnSpc>
            </a:pPr>
            <a:endParaRPr lang="en-US" altLang="en-US" sz="18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These slides are designed to accompany </a:t>
            </a:r>
            <a:r>
              <a:rPr lang="en-US" i="1"/>
              <a:t>Software Engineering: A Practitioner’s Approach, 8/e </a:t>
            </a:r>
            <a:r>
              <a:rPr lang="en-US"/>
              <a:t>(McGraw-Hill, </a:t>
            </a:r>
            <a:r>
              <a:rPr lang="en-US" smtClean="0"/>
              <a:t>2014) </a:t>
            </a:r>
            <a:r>
              <a:rPr lang="en-US"/>
              <a:t>Slides copyright </a:t>
            </a:r>
            <a:r>
              <a:rPr lang="en-US" smtClean="0"/>
              <a:t>2014 </a:t>
            </a:r>
            <a:r>
              <a:rPr lang="en-US"/>
              <a:t>by Roger Pressman. </a:t>
            </a:r>
          </a:p>
        </p:txBody>
      </p:sp>
      <p:sp>
        <p:nvSpPr>
          <p:cNvPr id="3174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n"/>
              <a:defRPr sz="2400">
                <a:solidFill>
                  <a:schemeClr val="tx1"/>
                </a:solidFill>
                <a:latin typeface="Helvetica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Helvetica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>
                <a:solidFill>
                  <a:schemeClr val="tx1"/>
                </a:solidFill>
                <a:latin typeface="Helvetica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7484564-ED97-0E46-8D6F-CE76F12BD7AE}" type="slidenum">
              <a:rPr lang="en-US" altLang="en-US" sz="1000">
                <a:ea typeface="ＭＳ Ｐゴシック" charset="-128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sz="1000">
              <a:ea typeface="ＭＳ Ｐゴシック" charset="-128"/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title"/>
          </p:nvPr>
        </p:nvSpPr>
        <p:spPr>
          <a:xfrm>
            <a:off x="1219200" y="1066800"/>
            <a:ext cx="8116888" cy="600075"/>
          </a:xfrm>
        </p:spPr>
        <p:txBody>
          <a:bodyPr/>
          <a:lstStyle/>
          <a:p>
            <a:pPr eaLnBrk="1" hangingPunct="1"/>
            <a:r>
              <a:rPr lang="en-US" altLang="en-US"/>
              <a:t>Extreme Programming (XP)</a:t>
            </a:r>
          </a:p>
        </p:txBody>
      </p:sp>
      <p:pic>
        <p:nvPicPr>
          <p:cNvPr id="3174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905000"/>
            <a:ext cx="4692650" cy="437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These slides are designed to accompany </a:t>
            </a:r>
            <a:r>
              <a:rPr lang="en-US" i="1"/>
              <a:t>Software Engineering: A Practitioner’s Approach, 8/e  </a:t>
            </a:r>
            <a:r>
              <a:rPr lang="en-US"/>
              <a:t>(McGraw-Hill, </a:t>
            </a:r>
            <a:r>
              <a:rPr lang="en-US" smtClean="0"/>
              <a:t>2014). </a:t>
            </a:r>
            <a:r>
              <a:rPr lang="en-US"/>
              <a:t>Slides copyright </a:t>
            </a:r>
            <a:r>
              <a:rPr lang="en-US" smtClean="0"/>
              <a:t>2014 </a:t>
            </a:r>
            <a:r>
              <a:rPr lang="en-US"/>
              <a:t>by Roger Pressman.</a:t>
            </a:r>
            <a:endParaRPr lang="en-US" sz="2400">
              <a:latin typeface="Palatino" pitchFamily="-128" charset="0"/>
            </a:endParaRPr>
          </a:p>
        </p:txBody>
      </p:sp>
      <p:sp>
        <p:nvSpPr>
          <p:cNvPr id="153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n"/>
              <a:defRPr sz="2400">
                <a:solidFill>
                  <a:schemeClr val="tx1"/>
                </a:solidFill>
                <a:latin typeface="Helvetica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Helvetica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>
                <a:solidFill>
                  <a:schemeClr val="tx1"/>
                </a:solidFill>
                <a:latin typeface="Helvetica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9A5F525-A9D4-F948-8423-6574878C07D6}" type="slidenum">
              <a:rPr lang="en-US" altLang="en-US" sz="1000">
                <a:ea typeface="ＭＳ Ｐゴシック" charset="-128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000">
              <a:ea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xfrm>
            <a:off x="1295400" y="1066800"/>
            <a:ext cx="6477000" cy="633413"/>
          </a:xfrm>
        </p:spPr>
        <p:txBody>
          <a:bodyPr/>
          <a:lstStyle/>
          <a:p>
            <a:pPr eaLnBrk="1" hangingPunct="1"/>
            <a:r>
              <a:rPr lang="en-US" altLang="en-US"/>
              <a:t>Prescriptive Models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905000" y="1905000"/>
            <a:ext cx="6934200" cy="4191000"/>
          </a:xfrm>
        </p:spPr>
        <p:txBody>
          <a:bodyPr/>
          <a:lstStyle/>
          <a:p>
            <a:pPr eaLnBrk="1" hangingPunct="1"/>
            <a:r>
              <a:rPr lang="en-US" altLang="en-US" sz="2000"/>
              <a:t>Prescriptive process models advocate an orderly approach to software engineering</a:t>
            </a:r>
          </a:p>
          <a:p>
            <a:pPr eaLnBrk="1" hangingPunct="1">
              <a:buFont typeface="Wingdings" charset="2"/>
              <a:buNone/>
            </a:pPr>
            <a:r>
              <a:rPr lang="en-US" altLang="en-US" sz="2000" i="1">
                <a:solidFill>
                  <a:srgbClr val="0070C0"/>
                </a:solidFill>
              </a:rPr>
              <a:t>That leads to a few questions …</a:t>
            </a:r>
            <a:endParaRPr lang="en-US" altLang="en-US" sz="2000">
              <a:solidFill>
                <a:srgbClr val="0070C0"/>
              </a:solidFill>
            </a:endParaRPr>
          </a:p>
          <a:p>
            <a:pPr eaLnBrk="1" hangingPunct="1">
              <a:spcBef>
                <a:spcPts val="600"/>
              </a:spcBef>
            </a:pPr>
            <a:r>
              <a:rPr lang="en-US" altLang="en-US" sz="2000"/>
              <a:t>If prescriptive process models strive for structure and order, </a:t>
            </a:r>
            <a:r>
              <a:rPr lang="en-US" altLang="en-US" sz="2000">
                <a:solidFill>
                  <a:schemeClr val="folHlink"/>
                </a:solidFill>
              </a:rPr>
              <a:t>are they inappropriate for a software world that thrives on change? </a:t>
            </a:r>
          </a:p>
          <a:p>
            <a:pPr eaLnBrk="1" hangingPunct="1">
              <a:spcBef>
                <a:spcPts val="600"/>
              </a:spcBef>
            </a:pPr>
            <a:r>
              <a:rPr lang="en-US" altLang="en-US" sz="2000"/>
              <a:t>Yet, if we reject traditional process models (and the order they imply) and replace them with something less structured,</a:t>
            </a:r>
            <a:r>
              <a:rPr lang="en-US" altLang="en-US" sz="2000">
                <a:solidFill>
                  <a:schemeClr val="folHlink"/>
                </a:solidFill>
              </a:rPr>
              <a:t> do we make it impossible to achieve coordination and coherence in software work?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These slides are designed to accompany </a:t>
            </a:r>
            <a:r>
              <a:rPr lang="en-US" i="1"/>
              <a:t>Software Engineering: A Practitioner’s Approach, 8/e  </a:t>
            </a:r>
            <a:r>
              <a:rPr lang="en-US"/>
              <a:t>(McGraw-Hill, </a:t>
            </a:r>
            <a:r>
              <a:rPr lang="en-US" smtClean="0"/>
              <a:t>2014). </a:t>
            </a:r>
            <a:r>
              <a:rPr lang="en-US"/>
              <a:t>Slides copyright </a:t>
            </a:r>
            <a:r>
              <a:rPr lang="en-US" smtClean="0"/>
              <a:t>2014 </a:t>
            </a:r>
            <a:r>
              <a:rPr lang="en-US"/>
              <a:t>by Roger Pressman.</a:t>
            </a:r>
            <a:endParaRPr lang="en-US" sz="2400">
              <a:latin typeface="Palatino" pitchFamily="-128" charset="0"/>
            </a:endParaRPr>
          </a:p>
        </p:txBody>
      </p:sp>
      <p:sp>
        <p:nvSpPr>
          <p:cNvPr id="1638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n"/>
              <a:defRPr sz="2400">
                <a:solidFill>
                  <a:schemeClr val="tx1"/>
                </a:solidFill>
                <a:latin typeface="Helvetica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Helvetica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>
                <a:solidFill>
                  <a:schemeClr val="tx1"/>
                </a:solidFill>
                <a:latin typeface="Helvetica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3024192-98D0-1046-BE95-A8BE48D9466A}" type="slidenum">
              <a:rPr lang="en-US" altLang="en-US" sz="1000">
                <a:ea typeface="ＭＳ Ｐゴシック" charset="-128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000">
              <a:ea typeface="ＭＳ Ｐゴシック" charset="-128"/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1066800"/>
            <a:ext cx="5289550" cy="666750"/>
          </a:xfrm>
          <a:noFill/>
        </p:spPr>
        <p:txBody>
          <a:bodyPr wrap="none" lIns="63500" tIns="25400" rIns="63500" bIns="25400" anchor="t">
            <a:spAutoFit/>
          </a:bodyPr>
          <a:lstStyle/>
          <a:p>
            <a:pPr eaLnBrk="1" hangingPunct="1"/>
            <a:r>
              <a:rPr lang="en-US" altLang="en-US">
                <a:solidFill>
                  <a:srgbClr val="00B050"/>
                </a:solidFill>
              </a:rPr>
              <a:t>1. The Waterfall Model</a:t>
            </a:r>
          </a:p>
        </p:txBody>
      </p:sp>
      <p:pic>
        <p:nvPicPr>
          <p:cNvPr id="1638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838" y="2085975"/>
            <a:ext cx="7899400" cy="1900238"/>
          </a:xfrm>
          <a:prstGeom prst="rect">
            <a:avLst/>
          </a:prstGeom>
          <a:solidFill>
            <a:srgbClr val="96E3FE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731838" y="3733800"/>
            <a:ext cx="7899400" cy="237013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en-US" sz="2800" dirty="0">
              <a:solidFill>
                <a:srgbClr val="000000"/>
              </a:solidFill>
              <a:latin typeface="+mn-lt"/>
            </a:endParaRPr>
          </a:p>
          <a:p>
            <a:pPr marL="342900" indent="-342900">
              <a:buFont typeface="Arial" charset="0"/>
              <a:buChar char="•"/>
              <a:defRPr/>
            </a:pPr>
            <a:r>
              <a:rPr lang="en-US" sz="2000" dirty="0">
                <a:latin typeface="+mn-lt"/>
              </a:rPr>
              <a:t>Requirements are very well documented, clear and fixed.</a:t>
            </a:r>
          </a:p>
          <a:p>
            <a:pPr marL="342900" indent="-342900">
              <a:buFont typeface="Arial" charset="0"/>
              <a:buChar char="•"/>
              <a:defRPr/>
            </a:pPr>
            <a:r>
              <a:rPr lang="en-US" sz="2000" dirty="0">
                <a:latin typeface="+mn-lt"/>
              </a:rPr>
              <a:t>Technology is understood and is not dynamic.</a:t>
            </a:r>
          </a:p>
          <a:p>
            <a:pPr marL="342900" indent="-342900">
              <a:buFont typeface="Arial" charset="0"/>
              <a:buChar char="•"/>
              <a:defRPr/>
            </a:pPr>
            <a:r>
              <a:rPr lang="en-US" sz="2000" dirty="0">
                <a:latin typeface="+mn-lt"/>
              </a:rPr>
              <a:t>There are no ambiguous requirements.</a:t>
            </a:r>
          </a:p>
          <a:p>
            <a:pPr marL="342900" indent="-342900">
              <a:buFont typeface="Arial" charset="0"/>
              <a:buChar char="•"/>
              <a:defRPr/>
            </a:pPr>
            <a:r>
              <a:rPr lang="en-US" sz="2000" dirty="0">
                <a:latin typeface="+mn-lt"/>
              </a:rPr>
              <a:t>The project is short.</a:t>
            </a:r>
          </a:p>
          <a:p>
            <a:pPr marL="342900" indent="-342900">
              <a:buFont typeface="Arial" charset="0"/>
              <a:buChar char="•"/>
              <a:defRPr/>
            </a:pPr>
            <a:endParaRPr lang="en-US" sz="2000" dirty="0">
              <a:latin typeface="+mn-lt"/>
            </a:endParaRPr>
          </a:p>
          <a:p>
            <a:pPr marL="342900" indent="-342900">
              <a:buFont typeface="Arial" charset="0"/>
              <a:buChar char="•"/>
              <a:defRPr/>
            </a:pPr>
            <a:r>
              <a:rPr lang="en-US" sz="2000" dirty="0">
                <a:solidFill>
                  <a:srgbClr val="C00000"/>
                </a:solidFill>
                <a:latin typeface="+mn-lt"/>
              </a:rPr>
              <a:t>Disadvantage </a:t>
            </a:r>
            <a:r>
              <a:rPr lang="en-US" sz="2000" i="1" dirty="0">
                <a:latin typeface="+mn-lt"/>
              </a:rPr>
              <a:t>- it does not allow for much reflection or revision.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These slides are designed to accompany </a:t>
            </a:r>
            <a:r>
              <a:rPr lang="en-US" i="1"/>
              <a:t>Software Engineering: A Practitioner’s Approach, 8/e  </a:t>
            </a:r>
            <a:r>
              <a:rPr lang="en-US"/>
              <a:t>(McGraw-Hill, </a:t>
            </a:r>
            <a:r>
              <a:rPr lang="en-US" smtClean="0"/>
              <a:t>2014). </a:t>
            </a:r>
            <a:r>
              <a:rPr lang="en-US"/>
              <a:t>Slides copyright </a:t>
            </a:r>
            <a:r>
              <a:rPr lang="en-US" smtClean="0"/>
              <a:t>2014 </a:t>
            </a:r>
            <a:r>
              <a:rPr lang="en-US"/>
              <a:t>by Roger Pressman.</a:t>
            </a:r>
            <a:endParaRPr lang="en-US" sz="2400">
              <a:latin typeface="Palatino" pitchFamily="-128" charset="0"/>
            </a:endParaRPr>
          </a:p>
        </p:txBody>
      </p:sp>
      <p:sp>
        <p:nvSpPr>
          <p:cNvPr id="1741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n"/>
              <a:defRPr sz="2400">
                <a:solidFill>
                  <a:schemeClr val="tx1"/>
                </a:solidFill>
                <a:latin typeface="Helvetica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Helvetica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>
                <a:solidFill>
                  <a:schemeClr val="tx1"/>
                </a:solidFill>
                <a:latin typeface="Helvetica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0046DDF-E82E-244F-ABEC-A5D0CB694038}" type="slidenum">
              <a:rPr lang="en-US" altLang="en-US" sz="1000">
                <a:ea typeface="ＭＳ Ｐゴシック" charset="-128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000">
              <a:ea typeface="ＭＳ Ｐゴシック" charset="-128"/>
            </a:endParaRPr>
          </a:p>
        </p:txBody>
      </p:sp>
      <p:sp>
        <p:nvSpPr>
          <p:cNvPr id="17411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143000" y="1143000"/>
            <a:ext cx="6705600" cy="633413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00B050"/>
                </a:solidFill>
              </a:rPr>
              <a:t>2. The V-Model</a:t>
            </a:r>
          </a:p>
        </p:txBody>
      </p:sp>
      <p:sp>
        <p:nvSpPr>
          <p:cNvPr id="17412" name="Rectangle 1029"/>
          <p:cNvSpPr>
            <a:spLocks noChangeArrowheads="1"/>
          </p:cNvSpPr>
          <p:nvPr/>
        </p:nvSpPr>
        <p:spPr bwMode="auto">
          <a:xfrm>
            <a:off x="2514600" y="1828800"/>
            <a:ext cx="4419600" cy="4495800"/>
          </a:xfrm>
          <a:prstGeom prst="rect">
            <a:avLst/>
          </a:prstGeom>
          <a:solidFill>
            <a:srgbClr val="53A4B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n"/>
              <a:defRPr sz="2400">
                <a:solidFill>
                  <a:schemeClr val="tx1"/>
                </a:solidFill>
                <a:latin typeface="Helvetica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Helvetica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>
                <a:solidFill>
                  <a:schemeClr val="tx1"/>
                </a:solidFill>
                <a:latin typeface="Helvetica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latin typeface="Arial" charset="0"/>
            </a:endParaRPr>
          </a:p>
        </p:txBody>
      </p:sp>
      <p:pic>
        <p:nvPicPr>
          <p:cNvPr id="17413" name="Picture 1030" descr="Fig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905000"/>
            <a:ext cx="4165600" cy="433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These slides are designed to accompany </a:t>
            </a:r>
            <a:r>
              <a:rPr lang="en-US" i="1"/>
              <a:t>Software Engineering: A Practitioner’s Approach, 8/e  </a:t>
            </a:r>
            <a:r>
              <a:rPr lang="en-US"/>
              <a:t>(McGraw-Hill, </a:t>
            </a:r>
            <a:r>
              <a:rPr lang="en-US" smtClean="0"/>
              <a:t>2014). </a:t>
            </a:r>
            <a:r>
              <a:rPr lang="en-US"/>
              <a:t>Slides copyright </a:t>
            </a:r>
            <a:r>
              <a:rPr lang="en-US" smtClean="0"/>
              <a:t>2014 </a:t>
            </a:r>
            <a:r>
              <a:rPr lang="en-US"/>
              <a:t>by Roger Pressman.</a:t>
            </a:r>
            <a:endParaRPr lang="en-US" sz="2400">
              <a:latin typeface="Palatino" pitchFamily="-128" charset="0"/>
            </a:endParaRPr>
          </a:p>
        </p:txBody>
      </p:sp>
      <p:sp>
        <p:nvSpPr>
          <p:cNvPr id="1843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n"/>
              <a:defRPr sz="2400">
                <a:solidFill>
                  <a:schemeClr val="tx1"/>
                </a:solidFill>
                <a:latin typeface="Helvetica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Helvetica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>
                <a:solidFill>
                  <a:schemeClr val="tx1"/>
                </a:solidFill>
                <a:latin typeface="Helvetica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916B1F0-29B9-624A-B828-73C5E4338FA4}" type="slidenum">
              <a:rPr lang="en-US" altLang="en-US" sz="1000">
                <a:ea typeface="ＭＳ Ｐゴシック" charset="-128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000">
              <a:ea typeface="ＭＳ Ｐゴシック" charset="-128"/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990600"/>
            <a:ext cx="5946775" cy="666750"/>
          </a:xfrm>
          <a:noFill/>
        </p:spPr>
        <p:txBody>
          <a:bodyPr wrap="none" lIns="63500" tIns="25400" rIns="63500" bIns="25400" anchor="t">
            <a:spAutoFit/>
          </a:bodyPr>
          <a:lstStyle/>
          <a:p>
            <a:pPr eaLnBrk="1" hangingPunct="1"/>
            <a:r>
              <a:rPr lang="en-US" altLang="en-US">
                <a:solidFill>
                  <a:srgbClr val="00B050"/>
                </a:solidFill>
              </a:rPr>
              <a:t>3. The Incremental Model</a:t>
            </a:r>
          </a:p>
        </p:txBody>
      </p:sp>
      <p:pic>
        <p:nvPicPr>
          <p:cNvPr id="1843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905000"/>
            <a:ext cx="6875463" cy="4454525"/>
          </a:xfrm>
          <a:prstGeom prst="rect">
            <a:avLst/>
          </a:prstGeom>
          <a:solidFill>
            <a:srgbClr val="96E3FE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These slides are designed to accompany </a:t>
            </a:r>
            <a:r>
              <a:rPr lang="en-US" i="1"/>
              <a:t>Software Engineering: A Practitioner’s Approach, 8/e  </a:t>
            </a:r>
            <a:r>
              <a:rPr lang="en-US"/>
              <a:t>(McGraw-Hill, </a:t>
            </a:r>
            <a:r>
              <a:rPr lang="en-US" smtClean="0"/>
              <a:t>2014). </a:t>
            </a:r>
            <a:r>
              <a:rPr lang="en-US"/>
              <a:t>Slides copyright </a:t>
            </a:r>
            <a:r>
              <a:rPr lang="en-US" smtClean="0"/>
              <a:t>2014 </a:t>
            </a:r>
            <a:r>
              <a:rPr lang="en-US"/>
              <a:t>by Roger Pressman.</a:t>
            </a:r>
            <a:endParaRPr lang="en-US" sz="2400">
              <a:latin typeface="Palatino" pitchFamily="-128" charset="0"/>
            </a:endParaRPr>
          </a:p>
        </p:txBody>
      </p:sp>
      <p:sp>
        <p:nvSpPr>
          <p:cNvPr id="1945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n"/>
              <a:defRPr sz="2400">
                <a:solidFill>
                  <a:schemeClr val="tx1"/>
                </a:solidFill>
                <a:latin typeface="Helvetica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Helvetica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>
                <a:solidFill>
                  <a:schemeClr val="tx1"/>
                </a:solidFill>
                <a:latin typeface="Helvetica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402AD1B-6D05-BA4E-9FE9-0C7AC034E9A6}" type="slidenum">
              <a:rPr lang="en-US" altLang="en-US" sz="1000">
                <a:ea typeface="ＭＳ Ｐゴシック" charset="-128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000">
              <a:ea typeface="ＭＳ Ｐゴシック" charset="-128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1233488" y="431800"/>
            <a:ext cx="5603875" cy="1281113"/>
          </a:xfrm>
          <a:noFill/>
        </p:spPr>
        <p:txBody>
          <a:bodyPr wrap="none" lIns="63500" tIns="25400" rIns="63500" bIns="25400" anchor="t">
            <a:spAutoFit/>
          </a:bodyPr>
          <a:lstStyle/>
          <a:p>
            <a:pPr eaLnBrk="1" hangingPunct="1"/>
            <a:r>
              <a:rPr lang="en-US" altLang="en-US">
                <a:solidFill>
                  <a:srgbClr val="00B050"/>
                </a:solidFill>
              </a:rPr>
              <a:t>4. Evolutionary Models: </a:t>
            </a:r>
            <a:br>
              <a:rPr lang="en-US" altLang="en-US">
                <a:solidFill>
                  <a:srgbClr val="00B050"/>
                </a:solidFill>
              </a:rPr>
            </a:br>
            <a:r>
              <a:rPr lang="en-US" altLang="en-US">
                <a:solidFill>
                  <a:srgbClr val="00B050"/>
                </a:solidFill>
              </a:rPr>
              <a:t>    a. Prototyping</a:t>
            </a:r>
          </a:p>
        </p:txBody>
      </p:sp>
      <p:sp>
        <p:nvSpPr>
          <p:cNvPr id="19460" name="Text Box 12"/>
          <p:cNvSpPr txBox="1">
            <a:spLocks noChangeArrowheads="1"/>
          </p:cNvSpPr>
          <p:nvPr/>
        </p:nvSpPr>
        <p:spPr bwMode="auto">
          <a:xfrm>
            <a:off x="5359400" y="4629150"/>
            <a:ext cx="1039813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n"/>
              <a:defRPr sz="2400">
                <a:solidFill>
                  <a:schemeClr val="tx1"/>
                </a:solidFill>
                <a:latin typeface="Helvetica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Helvetica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>
                <a:solidFill>
                  <a:schemeClr val="tx1"/>
                </a:solidFill>
                <a:latin typeface="Helvetica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chemeClr val="bg2"/>
                </a:solidFill>
              </a:rPr>
              <a:t>Construction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chemeClr val="bg2"/>
                </a:solidFill>
              </a:rPr>
              <a:t>of prototype</a:t>
            </a:r>
          </a:p>
        </p:txBody>
      </p:sp>
      <p:grpSp>
        <p:nvGrpSpPr>
          <p:cNvPr id="19461" name="Group 27"/>
          <p:cNvGrpSpPr>
            <a:grpSpLocks/>
          </p:cNvGrpSpPr>
          <p:nvPr/>
        </p:nvGrpSpPr>
        <p:grpSpPr bwMode="auto">
          <a:xfrm>
            <a:off x="2590800" y="2057400"/>
            <a:ext cx="4419600" cy="4114800"/>
            <a:chOff x="1536" y="1152"/>
            <a:chExt cx="2920" cy="2864"/>
          </a:xfrm>
        </p:grpSpPr>
        <p:pic>
          <p:nvPicPr>
            <p:cNvPr id="19462" name="Picture 1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36" y="1152"/>
              <a:ext cx="2920" cy="2864"/>
            </a:xfrm>
            <a:prstGeom prst="rect">
              <a:avLst/>
            </a:prstGeom>
            <a:solidFill>
              <a:srgbClr val="96E3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463" name="Rectangle 16"/>
            <p:cNvSpPr>
              <a:spLocks noChangeArrowheads="1"/>
            </p:cNvSpPr>
            <p:nvPr/>
          </p:nvSpPr>
          <p:spPr bwMode="auto">
            <a:xfrm>
              <a:off x="1894" y="1675"/>
              <a:ext cx="656" cy="363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charset="2"/>
                <a:buChar char="n"/>
                <a:defRPr sz="2400">
                  <a:solidFill>
                    <a:schemeClr val="tx1"/>
                  </a:solidFill>
                  <a:latin typeface="Helvetica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charset="2"/>
                <a:buChar char="n"/>
                <a:defRPr sz="2000">
                  <a:solidFill>
                    <a:schemeClr val="tx1"/>
                  </a:solidFill>
                  <a:latin typeface="Helvetica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>
                  <a:solidFill>
                    <a:schemeClr val="tx1"/>
                  </a:solidFill>
                  <a:latin typeface="Helvetica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 b="1"/>
            </a:p>
          </p:txBody>
        </p:sp>
        <p:sp>
          <p:nvSpPr>
            <p:cNvPr id="19464" name="Text Box 17"/>
            <p:cNvSpPr txBox="1">
              <a:spLocks noChangeArrowheads="1"/>
            </p:cNvSpPr>
            <p:nvPr/>
          </p:nvSpPr>
          <p:spPr bwMode="auto">
            <a:xfrm>
              <a:off x="1849" y="1772"/>
              <a:ext cx="799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charset="2"/>
                <a:buChar char="n"/>
                <a:defRPr sz="2400">
                  <a:solidFill>
                    <a:schemeClr val="tx1"/>
                  </a:solidFill>
                  <a:latin typeface="Helvetica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charset="2"/>
                <a:buChar char="n"/>
                <a:defRPr sz="2000">
                  <a:solidFill>
                    <a:schemeClr val="tx1"/>
                  </a:solidFill>
                  <a:latin typeface="Helvetica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>
                  <a:solidFill>
                    <a:schemeClr val="tx1"/>
                  </a:solidFill>
                  <a:latin typeface="Helvetica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chemeClr val="bg2"/>
                  </a:solidFill>
                </a:rPr>
                <a:t>communication</a:t>
              </a:r>
              <a:endParaRPr lang="en-US" altLang="en-US" sz="1800" b="1"/>
            </a:p>
          </p:txBody>
        </p:sp>
        <p:sp>
          <p:nvSpPr>
            <p:cNvPr id="19465" name="Rectangle 18"/>
            <p:cNvSpPr>
              <a:spLocks noChangeArrowheads="1"/>
            </p:cNvSpPr>
            <p:nvPr/>
          </p:nvSpPr>
          <p:spPr bwMode="auto">
            <a:xfrm>
              <a:off x="3357" y="1532"/>
              <a:ext cx="492" cy="273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charset="2"/>
                <a:buChar char="n"/>
                <a:defRPr sz="2400">
                  <a:solidFill>
                    <a:schemeClr val="tx1"/>
                  </a:solidFill>
                  <a:latin typeface="Helvetica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charset="2"/>
                <a:buChar char="n"/>
                <a:defRPr sz="2000">
                  <a:solidFill>
                    <a:schemeClr val="tx1"/>
                  </a:solidFill>
                  <a:latin typeface="Helvetica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>
                  <a:solidFill>
                    <a:schemeClr val="tx1"/>
                  </a:solidFill>
                  <a:latin typeface="Helvetica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>
                <a:latin typeface="Arial" charset="0"/>
              </a:endParaRPr>
            </a:p>
          </p:txBody>
        </p:sp>
        <p:sp>
          <p:nvSpPr>
            <p:cNvPr id="19466" name="Text Box 19"/>
            <p:cNvSpPr txBox="1">
              <a:spLocks noChangeArrowheads="1"/>
            </p:cNvSpPr>
            <p:nvPr/>
          </p:nvSpPr>
          <p:spPr bwMode="auto">
            <a:xfrm>
              <a:off x="3418" y="1532"/>
              <a:ext cx="378" cy="2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charset="2"/>
                <a:buChar char="n"/>
                <a:defRPr sz="2400">
                  <a:solidFill>
                    <a:schemeClr val="tx1"/>
                  </a:solidFill>
                  <a:latin typeface="Helvetica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charset="2"/>
                <a:buChar char="n"/>
                <a:defRPr sz="2000">
                  <a:solidFill>
                    <a:schemeClr val="tx1"/>
                  </a:solidFill>
                  <a:latin typeface="Helvetica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>
                  <a:solidFill>
                    <a:schemeClr val="tx1"/>
                  </a:solidFill>
                  <a:latin typeface="Helvetica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chemeClr val="bg2"/>
                  </a:solidFill>
                </a:rPr>
                <a:t>Quick</a:t>
              </a:r>
            </a:p>
            <a:p>
              <a:pPr algn="ct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chemeClr val="bg2"/>
                  </a:solidFill>
                </a:rPr>
                <a:t>plan</a:t>
              </a:r>
            </a:p>
          </p:txBody>
        </p:sp>
        <p:sp>
          <p:nvSpPr>
            <p:cNvPr id="19467" name="Rectangle 20"/>
            <p:cNvSpPr>
              <a:spLocks noChangeArrowheads="1"/>
            </p:cNvSpPr>
            <p:nvPr/>
          </p:nvSpPr>
          <p:spPr bwMode="auto">
            <a:xfrm>
              <a:off x="3713" y="1983"/>
              <a:ext cx="547" cy="315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charset="2"/>
                <a:buChar char="n"/>
                <a:defRPr sz="2400">
                  <a:solidFill>
                    <a:schemeClr val="tx1"/>
                  </a:solidFill>
                  <a:latin typeface="Helvetica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charset="2"/>
                <a:buChar char="n"/>
                <a:defRPr sz="2000">
                  <a:solidFill>
                    <a:schemeClr val="tx1"/>
                  </a:solidFill>
                  <a:latin typeface="Helvetica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>
                  <a:solidFill>
                    <a:schemeClr val="tx1"/>
                  </a:solidFill>
                  <a:latin typeface="Helvetica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>
                <a:latin typeface="Arial" charset="0"/>
              </a:endParaRPr>
            </a:p>
          </p:txBody>
        </p:sp>
        <p:sp>
          <p:nvSpPr>
            <p:cNvPr id="19468" name="Rectangle 21"/>
            <p:cNvSpPr>
              <a:spLocks noChangeArrowheads="1"/>
            </p:cNvSpPr>
            <p:nvPr/>
          </p:nvSpPr>
          <p:spPr bwMode="auto">
            <a:xfrm>
              <a:off x="4301" y="2052"/>
              <a:ext cx="41" cy="184"/>
            </a:xfrm>
            <a:prstGeom prst="rect">
              <a:avLst/>
            </a:prstGeom>
            <a:solidFill>
              <a:srgbClr val="96E3FE"/>
            </a:solidFill>
            <a:ln w="12700">
              <a:solidFill>
                <a:srgbClr val="96E3FE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charset="2"/>
                <a:buChar char="n"/>
                <a:defRPr sz="2400">
                  <a:solidFill>
                    <a:schemeClr val="tx1"/>
                  </a:solidFill>
                  <a:latin typeface="Helvetica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charset="2"/>
                <a:buChar char="n"/>
                <a:defRPr sz="2000">
                  <a:solidFill>
                    <a:schemeClr val="tx1"/>
                  </a:solidFill>
                  <a:latin typeface="Helvetica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>
                  <a:solidFill>
                    <a:schemeClr val="tx1"/>
                  </a:solidFill>
                  <a:latin typeface="Helvetica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>
                <a:latin typeface="Arial" charset="0"/>
              </a:endParaRPr>
            </a:p>
          </p:txBody>
        </p:sp>
        <p:sp>
          <p:nvSpPr>
            <p:cNvPr id="19469" name="Text Box 22"/>
            <p:cNvSpPr txBox="1">
              <a:spLocks noChangeArrowheads="1"/>
            </p:cNvSpPr>
            <p:nvPr/>
          </p:nvSpPr>
          <p:spPr bwMode="auto">
            <a:xfrm>
              <a:off x="3638" y="2004"/>
              <a:ext cx="704" cy="2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charset="2"/>
                <a:buChar char="n"/>
                <a:defRPr sz="2400">
                  <a:solidFill>
                    <a:schemeClr val="tx1"/>
                  </a:solidFill>
                  <a:latin typeface="Helvetica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charset="2"/>
                <a:buChar char="n"/>
                <a:defRPr sz="2000">
                  <a:solidFill>
                    <a:schemeClr val="tx1"/>
                  </a:solidFill>
                  <a:latin typeface="Helvetica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>
                  <a:solidFill>
                    <a:schemeClr val="tx1"/>
                  </a:solidFill>
                  <a:latin typeface="Helvetica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chemeClr val="bg2"/>
                  </a:solidFill>
                </a:rPr>
                <a:t>Modeling</a:t>
              </a:r>
            </a:p>
            <a:p>
              <a:pPr algn="ct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chemeClr val="bg2"/>
                  </a:solidFill>
                </a:rPr>
                <a:t>Quick design</a:t>
              </a:r>
            </a:p>
          </p:txBody>
        </p:sp>
        <p:sp>
          <p:nvSpPr>
            <p:cNvPr id="19470" name="Rectangle 23"/>
            <p:cNvSpPr>
              <a:spLocks noChangeArrowheads="1"/>
            </p:cNvSpPr>
            <p:nvPr/>
          </p:nvSpPr>
          <p:spPr bwMode="auto">
            <a:xfrm>
              <a:off x="3508" y="3091"/>
              <a:ext cx="635" cy="390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charset="2"/>
                <a:buChar char="n"/>
                <a:defRPr sz="2400">
                  <a:solidFill>
                    <a:schemeClr val="tx1"/>
                  </a:solidFill>
                  <a:latin typeface="Helvetica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charset="2"/>
                <a:buChar char="n"/>
                <a:defRPr sz="2000">
                  <a:solidFill>
                    <a:schemeClr val="tx1"/>
                  </a:solidFill>
                  <a:latin typeface="Helvetica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>
                  <a:solidFill>
                    <a:schemeClr val="tx1"/>
                  </a:solidFill>
                  <a:latin typeface="Helvetica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>
                <a:latin typeface="Arial" charset="0"/>
              </a:endParaRPr>
            </a:p>
          </p:txBody>
        </p:sp>
        <p:sp>
          <p:nvSpPr>
            <p:cNvPr id="19471" name="Text Box 24"/>
            <p:cNvSpPr txBox="1">
              <a:spLocks noChangeArrowheads="1"/>
            </p:cNvSpPr>
            <p:nvPr/>
          </p:nvSpPr>
          <p:spPr bwMode="auto">
            <a:xfrm>
              <a:off x="3476" y="3153"/>
              <a:ext cx="687" cy="2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charset="2"/>
                <a:buChar char="n"/>
                <a:defRPr sz="2400">
                  <a:solidFill>
                    <a:schemeClr val="tx1"/>
                  </a:solidFill>
                  <a:latin typeface="Helvetica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charset="2"/>
                <a:buChar char="n"/>
                <a:defRPr sz="2000">
                  <a:solidFill>
                    <a:schemeClr val="tx1"/>
                  </a:solidFill>
                  <a:latin typeface="Helvetica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>
                  <a:solidFill>
                    <a:schemeClr val="tx1"/>
                  </a:solidFill>
                  <a:latin typeface="Helvetica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chemeClr val="bg2"/>
                  </a:solidFill>
                </a:rPr>
                <a:t>Construction</a:t>
              </a:r>
            </a:p>
            <a:p>
              <a:pPr algn="ct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chemeClr val="bg2"/>
                  </a:solidFill>
                </a:rPr>
                <a:t>of prototype</a:t>
              </a:r>
            </a:p>
          </p:txBody>
        </p:sp>
        <p:sp>
          <p:nvSpPr>
            <p:cNvPr id="19472" name="Rectangle 25"/>
            <p:cNvSpPr>
              <a:spLocks noChangeArrowheads="1"/>
            </p:cNvSpPr>
            <p:nvPr/>
          </p:nvSpPr>
          <p:spPr bwMode="auto">
            <a:xfrm>
              <a:off x="1819" y="2934"/>
              <a:ext cx="642" cy="403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charset="2"/>
                <a:buChar char="n"/>
                <a:defRPr sz="2400">
                  <a:solidFill>
                    <a:schemeClr val="tx1"/>
                  </a:solidFill>
                  <a:latin typeface="Helvetica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charset="2"/>
                <a:buChar char="n"/>
                <a:defRPr sz="2000">
                  <a:solidFill>
                    <a:schemeClr val="tx1"/>
                  </a:solidFill>
                  <a:latin typeface="Helvetica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>
                  <a:solidFill>
                    <a:schemeClr val="tx1"/>
                  </a:solidFill>
                  <a:latin typeface="Helvetica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>
                <a:latin typeface="Arial" charset="0"/>
              </a:endParaRPr>
            </a:p>
          </p:txBody>
        </p:sp>
        <p:sp>
          <p:nvSpPr>
            <p:cNvPr id="19473" name="Text Box 26"/>
            <p:cNvSpPr txBox="1">
              <a:spLocks noChangeArrowheads="1"/>
            </p:cNvSpPr>
            <p:nvPr/>
          </p:nvSpPr>
          <p:spPr bwMode="auto">
            <a:xfrm>
              <a:off x="1812" y="2961"/>
              <a:ext cx="659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charset="2"/>
                <a:buChar char="n"/>
                <a:defRPr sz="2400">
                  <a:solidFill>
                    <a:schemeClr val="tx1"/>
                  </a:solidFill>
                  <a:latin typeface="Helvetica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charset="2"/>
                <a:buChar char="n"/>
                <a:defRPr sz="2000">
                  <a:solidFill>
                    <a:schemeClr val="tx1"/>
                  </a:solidFill>
                  <a:latin typeface="Helvetica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>
                  <a:solidFill>
                    <a:schemeClr val="tx1"/>
                  </a:solidFill>
                  <a:latin typeface="Helvetica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chemeClr val="bg2"/>
                  </a:solidFill>
                </a:rPr>
                <a:t>Deployment</a:t>
              </a:r>
            </a:p>
            <a:p>
              <a:pPr algn="ct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chemeClr val="bg2"/>
                  </a:solidFill>
                </a:rPr>
                <a:t>delivery &amp;</a:t>
              </a:r>
            </a:p>
            <a:p>
              <a:pPr algn="ct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chemeClr val="bg2"/>
                  </a:solidFill>
                </a:rPr>
                <a:t>feedback</a:t>
              </a:r>
            </a:p>
          </p:txBody>
        </p:sp>
      </p:grp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These slides are designed to accompany </a:t>
            </a:r>
            <a:r>
              <a:rPr lang="en-US" i="1"/>
              <a:t>Software Engineering: A Practitioner’s Approach, 8/e  </a:t>
            </a:r>
            <a:r>
              <a:rPr lang="en-US"/>
              <a:t>(McGraw-Hill, </a:t>
            </a:r>
            <a:r>
              <a:rPr lang="en-US" smtClean="0"/>
              <a:t>2014). </a:t>
            </a:r>
            <a:r>
              <a:rPr lang="en-US"/>
              <a:t>Slides copyright </a:t>
            </a:r>
            <a:r>
              <a:rPr lang="en-US" smtClean="0"/>
              <a:t>2014 </a:t>
            </a:r>
            <a:r>
              <a:rPr lang="en-US"/>
              <a:t>by Roger Pressman.</a:t>
            </a:r>
            <a:endParaRPr lang="en-US" sz="2400">
              <a:latin typeface="Palatino" pitchFamily="-128" charset="0"/>
            </a:endParaRPr>
          </a:p>
        </p:txBody>
      </p:sp>
      <p:sp>
        <p:nvSpPr>
          <p:cNvPr id="2048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n"/>
              <a:defRPr sz="2400">
                <a:solidFill>
                  <a:schemeClr val="tx1"/>
                </a:solidFill>
                <a:latin typeface="Helvetica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Helvetica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>
                <a:solidFill>
                  <a:schemeClr val="tx1"/>
                </a:solidFill>
                <a:latin typeface="Helvetica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A5332F9-BC64-BC44-8D57-859A7C3C3173}" type="slidenum">
              <a:rPr lang="en-US" altLang="en-US" sz="1000">
                <a:ea typeface="ＭＳ Ｐゴシック" charset="-128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000">
              <a:ea typeface="ＭＳ Ｐゴシック" charset="-128"/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1244600" y="427038"/>
            <a:ext cx="5461000" cy="1282700"/>
          </a:xfrm>
          <a:noFill/>
        </p:spPr>
        <p:txBody>
          <a:bodyPr wrap="none" lIns="63500" tIns="25400" rIns="63500" bIns="25400" anchor="t">
            <a:spAutoFit/>
          </a:bodyPr>
          <a:lstStyle/>
          <a:p>
            <a:pPr eaLnBrk="1" hangingPunct="1"/>
            <a:r>
              <a:rPr lang="en-US" altLang="en-US">
                <a:solidFill>
                  <a:srgbClr val="00B050"/>
                </a:solidFill>
              </a:rPr>
              <a:t>4. Evolutionary Models:</a:t>
            </a:r>
            <a:br>
              <a:rPr lang="en-US" altLang="en-US">
                <a:solidFill>
                  <a:srgbClr val="00B050"/>
                </a:solidFill>
              </a:rPr>
            </a:br>
            <a:r>
              <a:rPr lang="en-US" altLang="en-US">
                <a:solidFill>
                  <a:srgbClr val="00B050"/>
                </a:solidFill>
              </a:rPr>
              <a:t>    b. The Spiral</a:t>
            </a:r>
          </a:p>
        </p:txBody>
      </p:sp>
      <p:pic>
        <p:nvPicPr>
          <p:cNvPr id="2048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828800"/>
            <a:ext cx="5651500" cy="4300538"/>
          </a:xfrm>
          <a:prstGeom prst="rect">
            <a:avLst/>
          </a:prstGeom>
          <a:solidFill>
            <a:srgbClr val="96E3FE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These slides are designed to accompany </a:t>
            </a:r>
            <a:r>
              <a:rPr lang="en-US" i="1"/>
              <a:t>Software Engineering: A Practitioner’s Approach, 8/e  </a:t>
            </a:r>
            <a:r>
              <a:rPr lang="en-US"/>
              <a:t>(McGraw-Hill, </a:t>
            </a:r>
            <a:r>
              <a:rPr lang="en-US" smtClean="0"/>
              <a:t>2014). </a:t>
            </a:r>
            <a:r>
              <a:rPr lang="en-US"/>
              <a:t>Slides copyright </a:t>
            </a:r>
            <a:r>
              <a:rPr lang="en-US" smtClean="0"/>
              <a:t>2014 </a:t>
            </a:r>
            <a:r>
              <a:rPr lang="en-US"/>
              <a:t>by Roger Pressman.</a:t>
            </a:r>
            <a:endParaRPr lang="en-US" sz="2400">
              <a:latin typeface="Palatino" pitchFamily="-128" charset="0"/>
            </a:endParaRPr>
          </a:p>
        </p:txBody>
      </p:sp>
      <p:sp>
        <p:nvSpPr>
          <p:cNvPr id="2150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n"/>
              <a:defRPr sz="2400">
                <a:solidFill>
                  <a:schemeClr val="tx1"/>
                </a:solidFill>
                <a:latin typeface="Helvetica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Helvetica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>
                <a:solidFill>
                  <a:schemeClr val="tx1"/>
                </a:solidFill>
                <a:latin typeface="Helvetica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10BC020-E5EF-A847-B38A-0B2719BCF2DC}" type="slidenum">
              <a:rPr lang="en-US" altLang="en-US" sz="1000">
                <a:ea typeface="ＭＳ Ｐゴシック" charset="-128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000">
              <a:ea typeface="ＭＳ Ｐゴシック" charset="-128"/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1143000"/>
            <a:ext cx="7696200" cy="600075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00B050"/>
                </a:solidFill>
              </a:rPr>
              <a:t>4. Evolutionary Models: </a:t>
            </a:r>
            <a:br>
              <a:rPr lang="en-US" altLang="en-US">
                <a:solidFill>
                  <a:srgbClr val="00B050"/>
                </a:solidFill>
              </a:rPr>
            </a:br>
            <a:r>
              <a:rPr lang="en-US" altLang="en-US">
                <a:solidFill>
                  <a:srgbClr val="00B050"/>
                </a:solidFill>
              </a:rPr>
              <a:t>    c. Concurrent</a:t>
            </a:r>
          </a:p>
        </p:txBody>
      </p:sp>
      <p:pic>
        <p:nvPicPr>
          <p:cNvPr id="2150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2913" y="1828800"/>
            <a:ext cx="3203575" cy="4495800"/>
          </a:xfrm>
          <a:prstGeom prst="rect">
            <a:avLst/>
          </a:prstGeom>
          <a:solidFill>
            <a:srgbClr val="96E3FE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19200" y="1905000"/>
            <a:ext cx="4114800" cy="3983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buFont typeface="Arial" charset="0"/>
              <a:buChar char="•"/>
              <a:defRPr/>
            </a:pPr>
            <a:r>
              <a:rPr lang="en-US" altLang="en-US" sz="2200" dirty="0">
                <a:latin typeface="Times New Roman" charset="0"/>
              </a:rPr>
              <a:t>In real life the software development activities do not take place in sequence</a:t>
            </a:r>
          </a:p>
          <a:p>
            <a:pPr marL="342900" indent="-342900">
              <a:lnSpc>
                <a:spcPct val="80000"/>
              </a:lnSpc>
              <a:buFont typeface="Arial" charset="0"/>
              <a:buChar char="•"/>
              <a:defRPr/>
            </a:pPr>
            <a:r>
              <a:rPr lang="en-US" altLang="en-US" sz="2200" dirty="0">
                <a:latin typeface="Times New Roman" charset="0"/>
              </a:rPr>
              <a:t>Most activities will be going on concurrently but reside in different states. </a:t>
            </a:r>
          </a:p>
          <a:p>
            <a:pPr marL="342900" indent="-342900">
              <a:lnSpc>
                <a:spcPct val="80000"/>
              </a:lnSpc>
              <a:buFont typeface="Arial" charset="0"/>
              <a:buChar char="•"/>
              <a:defRPr/>
            </a:pPr>
            <a:r>
              <a:rPr lang="en-US" altLang="en-US" sz="2200" dirty="0">
                <a:latin typeface="Times New Roman" charset="0"/>
              </a:rPr>
              <a:t>The states will change when some event occurs </a:t>
            </a:r>
          </a:p>
          <a:p>
            <a:pPr marL="342900" indent="-342900">
              <a:lnSpc>
                <a:spcPct val="80000"/>
              </a:lnSpc>
              <a:buFont typeface="Arial" charset="0"/>
              <a:buChar char="•"/>
              <a:defRPr/>
            </a:pPr>
            <a:r>
              <a:rPr lang="en-US" altLang="en-US" sz="2200" dirty="0">
                <a:latin typeface="Times New Roman" charset="0"/>
              </a:rPr>
              <a:t>All the activities are shown along with their states at any point of time.</a:t>
            </a:r>
          </a:p>
          <a:p>
            <a:pPr marL="342900" indent="-342900">
              <a:lnSpc>
                <a:spcPct val="80000"/>
              </a:lnSpc>
              <a:buFont typeface="Arial" charset="0"/>
              <a:buChar char="•"/>
              <a:defRPr/>
            </a:pPr>
            <a:r>
              <a:rPr lang="en-US" altLang="en-US" sz="2200" dirty="0">
                <a:latin typeface="Times New Roman" charset="0"/>
              </a:rPr>
              <a:t>As time goes on the states of the activities will change. 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These slides are designed to accompany </a:t>
            </a:r>
            <a:r>
              <a:rPr lang="en-US" i="1"/>
              <a:t>Software Engineering: A Practitioner’s Approach, 8/e  </a:t>
            </a:r>
            <a:r>
              <a:rPr lang="en-US"/>
              <a:t>(McGraw-Hill, </a:t>
            </a:r>
            <a:r>
              <a:rPr lang="en-US" smtClean="0"/>
              <a:t>2014). </a:t>
            </a:r>
            <a:r>
              <a:rPr lang="en-US"/>
              <a:t>Slides copyright </a:t>
            </a:r>
            <a:r>
              <a:rPr lang="en-US" smtClean="0"/>
              <a:t>2014 </a:t>
            </a:r>
            <a:r>
              <a:rPr lang="en-US"/>
              <a:t>by Roger Pressman.</a:t>
            </a:r>
            <a:endParaRPr lang="en-US" sz="2400">
              <a:latin typeface="Palatino" pitchFamily="-128" charset="0"/>
            </a:endParaRPr>
          </a:p>
        </p:txBody>
      </p:sp>
      <p:sp>
        <p:nvSpPr>
          <p:cNvPr id="2355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n"/>
              <a:defRPr sz="2400">
                <a:solidFill>
                  <a:schemeClr val="tx1"/>
                </a:solidFill>
                <a:latin typeface="Helvetica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Helvetica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>
                <a:solidFill>
                  <a:schemeClr val="tx1"/>
                </a:solidFill>
                <a:latin typeface="Helvetica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1600">
                <a:solidFill>
                  <a:schemeClr val="tx1"/>
                </a:solidFill>
                <a:latin typeface="Helvetic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CC27ABD-A168-2643-83B4-8A5B857F7DC0}" type="slidenum">
              <a:rPr lang="en-US" altLang="en-US" sz="1000">
                <a:ea typeface="ＭＳ Ｐゴシック" charset="-128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000">
              <a:ea typeface="ＭＳ Ｐゴシック" charset="-128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title"/>
          </p:nvPr>
        </p:nvSpPr>
        <p:spPr>
          <a:xfrm>
            <a:off x="1219200" y="1143000"/>
            <a:ext cx="7351713" cy="600075"/>
          </a:xfrm>
        </p:spPr>
        <p:txBody>
          <a:bodyPr/>
          <a:lstStyle/>
          <a:p>
            <a:pPr eaLnBrk="1" hangingPunct="1"/>
            <a:r>
              <a:rPr lang="en-US" altLang="en-US"/>
              <a:t>The Unified Process (UP)</a:t>
            </a:r>
          </a:p>
        </p:txBody>
      </p:sp>
      <p:grpSp>
        <p:nvGrpSpPr>
          <p:cNvPr id="23556" name="Group 8"/>
          <p:cNvGrpSpPr>
            <a:grpSpLocks/>
          </p:cNvGrpSpPr>
          <p:nvPr/>
        </p:nvGrpSpPr>
        <p:grpSpPr bwMode="auto">
          <a:xfrm>
            <a:off x="2286000" y="1905000"/>
            <a:ext cx="4679950" cy="4244975"/>
            <a:chOff x="1132" y="638"/>
            <a:chExt cx="3496" cy="3177"/>
          </a:xfrm>
        </p:grpSpPr>
        <p:pic>
          <p:nvPicPr>
            <p:cNvPr id="23557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2" y="647"/>
              <a:ext cx="3496" cy="3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558" name="Rectangle 5"/>
            <p:cNvSpPr>
              <a:spLocks noChangeArrowheads="1"/>
            </p:cNvSpPr>
            <p:nvPr/>
          </p:nvSpPr>
          <p:spPr bwMode="auto">
            <a:xfrm>
              <a:off x="1279" y="1100"/>
              <a:ext cx="868" cy="239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charset="2"/>
                <a:buChar char="n"/>
                <a:defRPr sz="2400">
                  <a:solidFill>
                    <a:schemeClr val="tx1"/>
                  </a:solidFill>
                  <a:latin typeface="Helvetica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charset="2"/>
                <a:buChar char="n"/>
                <a:defRPr sz="2000">
                  <a:solidFill>
                    <a:schemeClr val="tx1"/>
                  </a:solidFill>
                  <a:latin typeface="Helvetica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>
                  <a:solidFill>
                    <a:schemeClr val="tx1"/>
                  </a:solidFill>
                  <a:latin typeface="Helvetica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chemeClr val="bg2"/>
                  </a:solidFill>
                </a:rPr>
                <a:t>inception</a:t>
              </a:r>
              <a:endParaRPr lang="en-US" altLang="en-US" sz="1800" b="1">
                <a:solidFill>
                  <a:schemeClr val="bg2"/>
                </a:solidFill>
              </a:endParaRPr>
            </a:p>
          </p:txBody>
        </p:sp>
        <p:sp>
          <p:nvSpPr>
            <p:cNvPr id="23559" name="Rectangle 6"/>
            <p:cNvSpPr>
              <a:spLocks noChangeArrowheads="1"/>
            </p:cNvSpPr>
            <p:nvPr/>
          </p:nvSpPr>
          <p:spPr bwMode="auto">
            <a:xfrm>
              <a:off x="2496" y="638"/>
              <a:ext cx="923" cy="200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charset="2"/>
                <a:buChar char="n"/>
                <a:defRPr sz="2400">
                  <a:solidFill>
                    <a:schemeClr val="tx1"/>
                  </a:solidFill>
                  <a:latin typeface="Helvetica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charset="2"/>
                <a:buChar char="n"/>
                <a:defRPr sz="2000">
                  <a:solidFill>
                    <a:schemeClr val="tx1"/>
                  </a:solidFill>
                  <a:latin typeface="Helvetica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>
                  <a:solidFill>
                    <a:schemeClr val="tx1"/>
                  </a:solidFill>
                  <a:latin typeface="Helvetica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>
                <a:latin typeface="Arial" charset="0"/>
              </a:endParaRPr>
            </a:p>
          </p:txBody>
        </p:sp>
        <p:sp>
          <p:nvSpPr>
            <p:cNvPr id="23560" name="Text Box 7"/>
            <p:cNvSpPr txBox="1">
              <a:spLocks noChangeArrowheads="1"/>
            </p:cNvSpPr>
            <p:nvPr/>
          </p:nvSpPr>
          <p:spPr bwMode="auto">
            <a:xfrm>
              <a:off x="2554" y="655"/>
              <a:ext cx="888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charset="2"/>
                <a:buChar char="n"/>
                <a:defRPr sz="2400">
                  <a:solidFill>
                    <a:schemeClr val="tx1"/>
                  </a:solidFill>
                  <a:latin typeface="Helvetica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charset="2"/>
                <a:buChar char="n"/>
                <a:defRPr sz="2000">
                  <a:solidFill>
                    <a:schemeClr val="tx1"/>
                  </a:solidFill>
                  <a:latin typeface="Helvetica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>
                  <a:solidFill>
                    <a:schemeClr val="tx1"/>
                  </a:solidFill>
                  <a:latin typeface="Helvetica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sz="1600">
                  <a:solidFill>
                    <a:schemeClr val="tx1"/>
                  </a:solidFill>
                  <a:latin typeface="Helvetica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chemeClr val="bg2"/>
                  </a:solidFill>
                </a:rPr>
                <a:t>elaboration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Bold Stripes">
  <a:themeElements>
    <a:clrScheme name="Bold Stripes 2">
      <a:dk1>
        <a:srgbClr val="000000"/>
      </a:dk1>
      <a:lt1>
        <a:srgbClr val="EAEAEA"/>
      </a:lt1>
      <a:dk2>
        <a:srgbClr val="003366"/>
      </a:dk2>
      <a:lt2>
        <a:srgbClr val="EAEAEA"/>
      </a:lt2>
      <a:accent1>
        <a:srgbClr val="FFFFFF"/>
      </a:accent1>
      <a:accent2>
        <a:srgbClr val="DDDDDD"/>
      </a:accent2>
      <a:accent3>
        <a:srgbClr val="F3F3F3"/>
      </a:accent3>
      <a:accent4>
        <a:srgbClr val="000000"/>
      </a:accent4>
      <a:accent5>
        <a:srgbClr val="FFFFFF"/>
      </a:accent5>
      <a:accent6>
        <a:srgbClr val="C8C8C8"/>
      </a:accent6>
      <a:hlink>
        <a:srgbClr val="336699"/>
      </a:hlink>
      <a:folHlink>
        <a:srgbClr val="9A0000"/>
      </a:folHlink>
    </a:clrScheme>
    <a:fontScheme name="Bold Stripes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12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128" charset="-128"/>
          </a:defRPr>
        </a:defPPr>
      </a:lstStyle>
    </a:lnDef>
  </a:objectDefaults>
  <a:extraClrSchemeLst>
    <a:extraClrScheme>
      <a:clrScheme name="Bold Stripes 1">
        <a:dk1>
          <a:srgbClr val="356677"/>
        </a:dk1>
        <a:lt1>
          <a:srgbClr val="FFFFFF"/>
        </a:lt1>
        <a:dk2>
          <a:srgbClr val="3E798E"/>
        </a:dk2>
        <a:lt2>
          <a:srgbClr val="FFFFCC"/>
        </a:lt2>
        <a:accent1>
          <a:srgbClr val="7FA0B1"/>
        </a:accent1>
        <a:accent2>
          <a:srgbClr val="3A7184"/>
        </a:accent2>
        <a:accent3>
          <a:srgbClr val="AFBEC6"/>
        </a:accent3>
        <a:accent4>
          <a:srgbClr val="DADADA"/>
        </a:accent4>
        <a:accent5>
          <a:srgbClr val="C0CDD5"/>
        </a:accent5>
        <a:accent6>
          <a:srgbClr val="346677"/>
        </a:accent6>
        <a:hlink>
          <a:srgbClr val="FFBF0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ld Stripes 2">
        <a:dk1>
          <a:srgbClr val="000000"/>
        </a:dk1>
        <a:lt1>
          <a:srgbClr val="EAEAEA"/>
        </a:lt1>
        <a:dk2>
          <a:srgbClr val="003366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336699"/>
        </a:hlink>
        <a:folHlink>
          <a:srgbClr val="9A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ld Stripes 3">
        <a:dk1>
          <a:srgbClr val="000000"/>
        </a:dk1>
        <a:lt1>
          <a:srgbClr val="EAEAEA"/>
        </a:lt1>
        <a:dk2>
          <a:srgbClr val="000000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777777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ld Stripes 4">
        <a:dk1>
          <a:srgbClr val="492417"/>
        </a:dk1>
        <a:lt1>
          <a:srgbClr val="D4D5C3"/>
        </a:lt1>
        <a:dk2>
          <a:srgbClr val="6E4900"/>
        </a:dk2>
        <a:lt2>
          <a:srgbClr val="B9BA9C"/>
        </a:lt2>
        <a:accent1>
          <a:srgbClr val="DBD8CF"/>
        </a:accent1>
        <a:accent2>
          <a:srgbClr val="C7C8B0"/>
        </a:accent2>
        <a:accent3>
          <a:srgbClr val="E6E7DE"/>
        </a:accent3>
        <a:accent4>
          <a:srgbClr val="3D1D12"/>
        </a:accent4>
        <a:accent5>
          <a:srgbClr val="EAE9E4"/>
        </a:accent5>
        <a:accent6>
          <a:srgbClr val="B4B59F"/>
        </a:accent6>
        <a:hlink>
          <a:srgbClr val="CC99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2004:Templates:Presentations:Designs:Bold Stripes</Template>
  <TotalTime>11</TotalTime>
  <Words>991</Words>
  <Application>Microsoft Macintosh PowerPoint</Application>
  <PresentationFormat>On-screen Show (4:3)</PresentationFormat>
  <Paragraphs>133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ＭＳ Ｐゴシック</vt:lpstr>
      <vt:lpstr>Helvetica</vt:lpstr>
      <vt:lpstr>Wingdings</vt:lpstr>
      <vt:lpstr>Palatino</vt:lpstr>
      <vt:lpstr>Times New Roman</vt:lpstr>
      <vt:lpstr>Bold Stripes</vt:lpstr>
      <vt:lpstr>Chapter 4 &amp; Chapter 5 Important Concepts</vt:lpstr>
      <vt:lpstr>Prescriptive Models</vt:lpstr>
      <vt:lpstr>1. The Waterfall Model</vt:lpstr>
      <vt:lpstr>2. The V-Model</vt:lpstr>
      <vt:lpstr>3. The Incremental Model</vt:lpstr>
      <vt:lpstr>4. Evolutionary Models:      a. Prototyping</vt:lpstr>
      <vt:lpstr>4. Evolutionary Models:     b. The Spiral</vt:lpstr>
      <vt:lpstr>4. Evolutionary Models:      c. Concurrent</vt:lpstr>
      <vt:lpstr>The Unified Process (UP)</vt:lpstr>
      <vt:lpstr>The Unified Process (UP)</vt:lpstr>
      <vt:lpstr>Chapter 5</vt:lpstr>
      <vt:lpstr>What is “Agility”?</vt:lpstr>
      <vt:lpstr>Agility and the Cost of Change</vt:lpstr>
      <vt:lpstr>An Agile Process</vt:lpstr>
      <vt:lpstr>Extreme Programming (XP)</vt:lpstr>
      <vt:lpstr>Extreme Programming (XP)</vt:lpstr>
      <vt:lpstr>Extreme Programming (XP)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4 &amp; Chapter 5 Important Concepts</dc:title>
  <dc:creator>Microsoft Office User</dc:creator>
  <cp:lastModifiedBy>Microsoft Office User</cp:lastModifiedBy>
  <cp:revision>2</cp:revision>
  <dcterms:created xsi:type="dcterms:W3CDTF">2016-02-05T11:17:42Z</dcterms:created>
  <dcterms:modified xsi:type="dcterms:W3CDTF">2016-02-05T11:29:36Z</dcterms:modified>
</cp:coreProperties>
</file>