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6858000" cx="9144000"/>
  <p:notesSz cx="7077075" cy="8955075"/>
  <p:embeddedFontLst>
    <p:embeddedFont>
      <p:font typeface="Helvetica Neue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schemas.openxmlformats.org/officeDocument/2006/relationships/font" Target="fonts/HelveticaNeue-bold.fntdata"/><Relationship Id="rId10" Type="http://schemas.openxmlformats.org/officeDocument/2006/relationships/slide" Target="slides/slide4.xml"/><Relationship Id="rId21" Type="http://schemas.openxmlformats.org/officeDocument/2006/relationships/font" Target="fonts/HelveticaNeue-regular.fntdata"/><Relationship Id="rId13" Type="http://schemas.openxmlformats.org/officeDocument/2006/relationships/slide" Target="slides/slide7.xml"/><Relationship Id="rId24" Type="http://schemas.openxmlformats.org/officeDocument/2006/relationships/font" Target="fonts/HelveticaNeue-boldItalic.fntdata"/><Relationship Id="rId12" Type="http://schemas.openxmlformats.org/officeDocument/2006/relationships/slide" Target="slides/slide6.xml"/><Relationship Id="rId23" Type="http://schemas.openxmlformats.org/officeDocument/2006/relationships/font" Target="fonts/HelveticaNeue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notesMaster" Target="notesMasters/notesMaster.xml"/><Relationship Id="rId19" Type="http://schemas.openxmlformats.org/officeDocument/2006/relationships/slide" Target="slides/slide13.xml"/><Relationship Id="rId6" Type="http://schemas.openxmlformats.org/officeDocument/2006/relationships/slide" Target="slides/slide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.xml.rels><?xml version="1.0" encoding="UTF-8" standalone="yes"?><Relationships xmlns="http://schemas.openxmlformats.org/package/2006/relationships"><Relationship Id="rId1" Type="http://schemas.openxmlformats.org/officeDocument/2006/relationships/theme" Target="../theme/theme.xml"/></Relationships>
</file>

<file path=ppt/notesMasters/notesMaster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3067049" cy="4476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4010025" y="0"/>
            <a:ext cx="3067049" cy="4476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507411"/>
            <a:ext cx="3067049" cy="44767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4010025" y="8507411"/>
            <a:ext cx="3067049" cy="44767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notesSlide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9" name="Shape 209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8" name="Shape 218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3" name="Shape 293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1" name="Shape 301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9" name="Shape 309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7" name="Shape 317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5" name="Shape 325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6" name="Shape 226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4" name="Shape 234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2" name="Shape 242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0" name="Shape 250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8" name="Shape 258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8" name="Shape 268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7" name="Shape 277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5" name="Shape 285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slideLayout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80" name="Shape 80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 rot="5400000">
            <a:off x="5267325" y="2600324"/>
            <a:ext cx="5105399" cy="18859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" type="body"/>
          </p:nvPr>
        </p:nvSpPr>
        <p:spPr>
          <a:xfrm rot="5400000">
            <a:off x="1419225" y="790574"/>
            <a:ext cx="5105399" cy="5505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/>
          <p:nvPr>
            <p:ph type="ctrTitle"/>
          </p:nvPr>
        </p:nvSpPr>
        <p:spPr>
          <a:xfrm>
            <a:off x="779462" y="1447800"/>
            <a:ext cx="7678736" cy="108108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03" name="Shape 203"/>
          <p:cNvSpPr txBox="1"/>
          <p:nvPr>
            <p:ph idx="1" type="subTitle"/>
          </p:nvPr>
        </p:nvSpPr>
        <p:spPr>
          <a:xfrm>
            <a:off x="4021137" y="2860675"/>
            <a:ext cx="4437062" cy="31146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204" name="Shape 204"/>
          <p:cNvSpPr txBox="1"/>
          <p:nvPr>
            <p:ph idx="10" type="dt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5" name="Shape 20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6" name="Shape 206"/>
          <p:cNvSpPr txBox="1"/>
          <p:nvPr>
            <p:ph idx="12" type="sldNum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9" name="Shape 89"/>
          <p:cNvSpPr txBox="1"/>
          <p:nvPr>
            <p:ph idx="1" type="body"/>
          </p:nvPr>
        </p:nvSpPr>
        <p:spPr>
          <a:xfrm rot="5400000">
            <a:off x="3200400" y="533400"/>
            <a:ext cx="4190999" cy="6934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90" name="Shape 90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1" name="Shape 91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94" name="Shape 94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96" name="Shape 96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7" name="Shape 97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1" name="Shape 10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02" name="Shape 102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3" name="Shape 103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6" name="Shape 10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09" name="Shape 109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0" name="Shape 110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14" name="Shape 114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5" name="Shape 115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16" name="Shape 116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7" name="Shape 117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8" name="Shape 118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1828800" y="1905000"/>
            <a:ext cx="3390900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2" name="Shape 122"/>
          <p:cNvSpPr txBox="1"/>
          <p:nvPr>
            <p:ph idx="2" type="body"/>
          </p:nvPr>
        </p:nvSpPr>
        <p:spPr>
          <a:xfrm>
            <a:off x="5372100" y="1905000"/>
            <a:ext cx="3390900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3" name="Shape 123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4" name="Shape 124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28" name="Shape 128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9" name="Shape 129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9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theme" Target="../theme/theme1.xml"/></Relationships>
</file>

<file path=ppt/slideMasters/slideMaster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1219200" y="-9525"/>
            <a:ext cx="7924798" cy="6867525"/>
            <a:chOff x="0" y="0"/>
            <a:chExt cx="9147173" cy="6867525"/>
          </a:xfrm>
        </p:grpSpPr>
        <p:sp>
          <p:nvSpPr>
            <p:cNvPr id="11" name="Shape 11"/>
            <p:cNvSpPr txBox="1"/>
            <p:nvPr/>
          </p:nvSpPr>
          <p:spPr>
            <a:xfrm>
              <a:off x="0" y="0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Shape 12"/>
            <p:cNvSpPr txBox="1"/>
            <p:nvPr/>
          </p:nvSpPr>
          <p:spPr>
            <a:xfrm>
              <a:off x="15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Shape 13"/>
            <p:cNvSpPr txBox="1"/>
            <p:nvPr/>
          </p:nvSpPr>
          <p:spPr>
            <a:xfrm>
              <a:off x="30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Shape 14"/>
            <p:cNvSpPr txBox="1"/>
            <p:nvPr/>
          </p:nvSpPr>
          <p:spPr>
            <a:xfrm>
              <a:off x="458787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Shape 15"/>
            <p:cNvSpPr txBox="1"/>
            <p:nvPr/>
          </p:nvSpPr>
          <p:spPr>
            <a:xfrm>
              <a:off x="609600" y="9525"/>
              <a:ext cx="7302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Shape 16"/>
            <p:cNvSpPr txBox="1"/>
            <p:nvPr/>
          </p:nvSpPr>
          <p:spPr>
            <a:xfrm>
              <a:off x="7620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Shape 17"/>
            <p:cNvSpPr txBox="1"/>
            <p:nvPr/>
          </p:nvSpPr>
          <p:spPr>
            <a:xfrm>
              <a:off x="91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Shape 18"/>
            <p:cNvSpPr txBox="1"/>
            <p:nvPr/>
          </p:nvSpPr>
          <p:spPr>
            <a:xfrm>
              <a:off x="106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Shape 19"/>
            <p:cNvSpPr txBox="1"/>
            <p:nvPr/>
          </p:nvSpPr>
          <p:spPr>
            <a:xfrm>
              <a:off x="121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Shape 20"/>
            <p:cNvSpPr txBox="1"/>
            <p:nvPr/>
          </p:nvSpPr>
          <p:spPr>
            <a:xfrm>
              <a:off x="1373187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Shape 21"/>
            <p:cNvSpPr txBox="1"/>
            <p:nvPr/>
          </p:nvSpPr>
          <p:spPr>
            <a:xfrm>
              <a:off x="1524000" y="9525"/>
              <a:ext cx="7302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Shape 22"/>
            <p:cNvSpPr txBox="1"/>
            <p:nvPr/>
          </p:nvSpPr>
          <p:spPr>
            <a:xfrm>
              <a:off x="1676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Shape 23"/>
            <p:cNvSpPr txBox="1"/>
            <p:nvPr/>
          </p:nvSpPr>
          <p:spPr>
            <a:xfrm>
              <a:off x="182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Shape 24"/>
            <p:cNvSpPr txBox="1"/>
            <p:nvPr/>
          </p:nvSpPr>
          <p:spPr>
            <a:xfrm>
              <a:off x="1981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Shape 25"/>
            <p:cNvSpPr txBox="1"/>
            <p:nvPr/>
          </p:nvSpPr>
          <p:spPr>
            <a:xfrm>
              <a:off x="2133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Shape 26"/>
            <p:cNvSpPr txBox="1"/>
            <p:nvPr/>
          </p:nvSpPr>
          <p:spPr>
            <a:xfrm>
              <a:off x="2287586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Shape 27"/>
            <p:cNvSpPr txBox="1"/>
            <p:nvPr/>
          </p:nvSpPr>
          <p:spPr>
            <a:xfrm>
              <a:off x="2438400" y="9525"/>
              <a:ext cx="7302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Shape 28"/>
            <p:cNvSpPr txBox="1"/>
            <p:nvPr/>
          </p:nvSpPr>
          <p:spPr>
            <a:xfrm>
              <a:off x="2590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Shape 29"/>
            <p:cNvSpPr txBox="1"/>
            <p:nvPr/>
          </p:nvSpPr>
          <p:spPr>
            <a:xfrm>
              <a:off x="274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Shape 30"/>
            <p:cNvSpPr txBox="1"/>
            <p:nvPr/>
          </p:nvSpPr>
          <p:spPr>
            <a:xfrm>
              <a:off x="2895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Shape 31"/>
            <p:cNvSpPr txBox="1"/>
            <p:nvPr/>
          </p:nvSpPr>
          <p:spPr>
            <a:xfrm>
              <a:off x="3048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Shape 32"/>
            <p:cNvSpPr txBox="1"/>
            <p:nvPr/>
          </p:nvSpPr>
          <p:spPr>
            <a:xfrm>
              <a:off x="3200400" y="9525"/>
              <a:ext cx="71436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Shape 33"/>
            <p:cNvSpPr txBox="1"/>
            <p:nvPr/>
          </p:nvSpPr>
          <p:spPr>
            <a:xfrm>
              <a:off x="3352800" y="9525"/>
              <a:ext cx="7302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Shape 34"/>
            <p:cNvSpPr txBox="1"/>
            <p:nvPr/>
          </p:nvSpPr>
          <p:spPr>
            <a:xfrm>
              <a:off x="350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Shape 35"/>
            <p:cNvSpPr txBox="1"/>
            <p:nvPr/>
          </p:nvSpPr>
          <p:spPr>
            <a:xfrm>
              <a:off x="365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Shape 36"/>
            <p:cNvSpPr txBox="1"/>
            <p:nvPr/>
          </p:nvSpPr>
          <p:spPr>
            <a:xfrm>
              <a:off x="3810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Shape 37"/>
            <p:cNvSpPr txBox="1"/>
            <p:nvPr/>
          </p:nvSpPr>
          <p:spPr>
            <a:xfrm>
              <a:off x="3960812" y="9525"/>
              <a:ext cx="71436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Shape 38"/>
            <p:cNvSpPr txBox="1"/>
            <p:nvPr/>
          </p:nvSpPr>
          <p:spPr>
            <a:xfrm>
              <a:off x="4114800" y="9525"/>
              <a:ext cx="71436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Shape 39"/>
            <p:cNvSpPr txBox="1"/>
            <p:nvPr/>
          </p:nvSpPr>
          <p:spPr>
            <a:xfrm>
              <a:off x="42672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Shape 40"/>
            <p:cNvSpPr txBox="1"/>
            <p:nvPr/>
          </p:nvSpPr>
          <p:spPr>
            <a:xfrm>
              <a:off x="441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Shape 41"/>
            <p:cNvSpPr txBox="1"/>
            <p:nvPr/>
          </p:nvSpPr>
          <p:spPr>
            <a:xfrm>
              <a:off x="457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Shape 42"/>
            <p:cNvSpPr txBox="1"/>
            <p:nvPr/>
          </p:nvSpPr>
          <p:spPr>
            <a:xfrm>
              <a:off x="472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Shape 43"/>
            <p:cNvSpPr txBox="1"/>
            <p:nvPr/>
          </p:nvSpPr>
          <p:spPr>
            <a:xfrm>
              <a:off x="4875212" y="9525"/>
              <a:ext cx="71436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Shape 44"/>
            <p:cNvSpPr txBox="1"/>
            <p:nvPr/>
          </p:nvSpPr>
          <p:spPr>
            <a:xfrm>
              <a:off x="5029200" y="9525"/>
              <a:ext cx="71436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Shape 45"/>
            <p:cNvSpPr txBox="1"/>
            <p:nvPr/>
          </p:nvSpPr>
          <p:spPr>
            <a:xfrm>
              <a:off x="51816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Shape 46"/>
            <p:cNvSpPr txBox="1"/>
            <p:nvPr/>
          </p:nvSpPr>
          <p:spPr>
            <a:xfrm>
              <a:off x="5334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Shape 47"/>
            <p:cNvSpPr txBox="1"/>
            <p:nvPr/>
          </p:nvSpPr>
          <p:spPr>
            <a:xfrm>
              <a:off x="5486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Shape 48"/>
            <p:cNvSpPr txBox="1"/>
            <p:nvPr/>
          </p:nvSpPr>
          <p:spPr>
            <a:xfrm>
              <a:off x="563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Shape 49"/>
            <p:cNvSpPr txBox="1"/>
            <p:nvPr/>
          </p:nvSpPr>
          <p:spPr>
            <a:xfrm>
              <a:off x="5792787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Shape 50"/>
            <p:cNvSpPr txBox="1"/>
            <p:nvPr/>
          </p:nvSpPr>
          <p:spPr>
            <a:xfrm>
              <a:off x="5943600" y="9525"/>
              <a:ext cx="7302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Shape 51"/>
            <p:cNvSpPr txBox="1"/>
            <p:nvPr/>
          </p:nvSpPr>
          <p:spPr>
            <a:xfrm>
              <a:off x="60960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Shape 52"/>
            <p:cNvSpPr txBox="1"/>
            <p:nvPr/>
          </p:nvSpPr>
          <p:spPr>
            <a:xfrm>
              <a:off x="6248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Shape 53"/>
            <p:cNvSpPr txBox="1"/>
            <p:nvPr/>
          </p:nvSpPr>
          <p:spPr>
            <a:xfrm>
              <a:off x="6400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Shape 54"/>
            <p:cNvSpPr txBox="1"/>
            <p:nvPr/>
          </p:nvSpPr>
          <p:spPr>
            <a:xfrm>
              <a:off x="655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Shape 55"/>
            <p:cNvSpPr txBox="1"/>
            <p:nvPr/>
          </p:nvSpPr>
          <p:spPr>
            <a:xfrm>
              <a:off x="6707186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Shape 56"/>
            <p:cNvSpPr txBox="1"/>
            <p:nvPr/>
          </p:nvSpPr>
          <p:spPr>
            <a:xfrm>
              <a:off x="6858000" y="9525"/>
              <a:ext cx="7302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Shape 57"/>
            <p:cNvSpPr txBox="1"/>
            <p:nvPr/>
          </p:nvSpPr>
          <p:spPr>
            <a:xfrm>
              <a:off x="7010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Shape 58"/>
            <p:cNvSpPr txBox="1"/>
            <p:nvPr/>
          </p:nvSpPr>
          <p:spPr>
            <a:xfrm>
              <a:off x="7162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Shape 59"/>
            <p:cNvSpPr txBox="1"/>
            <p:nvPr/>
          </p:nvSpPr>
          <p:spPr>
            <a:xfrm>
              <a:off x="731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Shape 60"/>
            <p:cNvSpPr txBox="1"/>
            <p:nvPr/>
          </p:nvSpPr>
          <p:spPr>
            <a:xfrm>
              <a:off x="746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Shape 61"/>
            <p:cNvSpPr txBox="1"/>
            <p:nvPr/>
          </p:nvSpPr>
          <p:spPr>
            <a:xfrm>
              <a:off x="7621586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Shape 62"/>
            <p:cNvSpPr txBox="1"/>
            <p:nvPr/>
          </p:nvSpPr>
          <p:spPr>
            <a:xfrm>
              <a:off x="7772400" y="9525"/>
              <a:ext cx="7302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Shape 63"/>
            <p:cNvSpPr txBox="1"/>
            <p:nvPr/>
          </p:nvSpPr>
          <p:spPr>
            <a:xfrm>
              <a:off x="7924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Shape 64"/>
            <p:cNvSpPr txBox="1"/>
            <p:nvPr/>
          </p:nvSpPr>
          <p:spPr>
            <a:xfrm>
              <a:off x="807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Shape 65"/>
            <p:cNvSpPr txBox="1"/>
            <p:nvPr/>
          </p:nvSpPr>
          <p:spPr>
            <a:xfrm>
              <a:off x="822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Shape 66"/>
            <p:cNvSpPr txBox="1"/>
            <p:nvPr/>
          </p:nvSpPr>
          <p:spPr>
            <a:xfrm>
              <a:off x="838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Shape 67"/>
            <p:cNvSpPr txBox="1"/>
            <p:nvPr/>
          </p:nvSpPr>
          <p:spPr>
            <a:xfrm>
              <a:off x="8534400" y="9525"/>
              <a:ext cx="71436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Shape 68"/>
            <p:cNvSpPr txBox="1"/>
            <p:nvPr/>
          </p:nvSpPr>
          <p:spPr>
            <a:xfrm>
              <a:off x="8686800" y="9525"/>
              <a:ext cx="7302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Shape 69"/>
            <p:cNvSpPr txBox="1"/>
            <p:nvPr/>
          </p:nvSpPr>
          <p:spPr>
            <a:xfrm>
              <a:off x="883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Shape 70"/>
            <p:cNvSpPr txBox="1"/>
            <p:nvPr/>
          </p:nvSpPr>
          <p:spPr>
            <a:xfrm>
              <a:off x="899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Shape 71"/>
            <p:cNvSpPr txBox="1"/>
            <p:nvPr/>
          </p:nvSpPr>
          <p:spPr>
            <a:xfrm>
              <a:off x="684212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Shape 72"/>
            <p:cNvSpPr txBox="1"/>
            <p:nvPr/>
          </p:nvSpPr>
          <p:spPr>
            <a:xfrm>
              <a:off x="0" y="1716086"/>
              <a:ext cx="6950074" cy="74611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3" name="Shape 7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Shape 131"/>
          <p:cNvGrpSpPr/>
          <p:nvPr/>
        </p:nvGrpSpPr>
        <p:grpSpPr>
          <a:xfrm>
            <a:off x="-3175" y="0"/>
            <a:ext cx="9147175" cy="6867525"/>
            <a:chOff x="-3175" y="0"/>
            <a:chExt cx="9147175" cy="6867525"/>
          </a:xfrm>
        </p:grpSpPr>
        <p:grpSp>
          <p:nvGrpSpPr>
            <p:cNvPr id="132" name="Shape 132"/>
            <p:cNvGrpSpPr/>
            <p:nvPr/>
          </p:nvGrpSpPr>
          <p:grpSpPr>
            <a:xfrm>
              <a:off x="-3175" y="0"/>
              <a:ext cx="9067799" cy="6867525"/>
              <a:chOff x="-3175" y="0"/>
              <a:chExt cx="9067799" cy="6867525"/>
            </a:xfrm>
          </p:grpSpPr>
          <p:sp>
            <p:nvSpPr>
              <p:cNvPr id="133" name="Shape 133"/>
              <p:cNvSpPr txBox="1"/>
              <p:nvPr/>
            </p:nvSpPr>
            <p:spPr>
              <a:xfrm>
                <a:off x="-3175" y="0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4" name="Shape 134"/>
              <p:cNvSpPr txBox="1"/>
              <p:nvPr/>
            </p:nvSpPr>
            <p:spPr>
              <a:xfrm>
                <a:off x="14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" name="Shape 135"/>
              <p:cNvSpPr txBox="1"/>
              <p:nvPr/>
            </p:nvSpPr>
            <p:spPr>
              <a:xfrm>
                <a:off x="30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" name="Shape 136"/>
              <p:cNvSpPr txBox="1"/>
              <p:nvPr/>
            </p:nvSpPr>
            <p:spPr>
              <a:xfrm>
                <a:off x="45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" name="Shape 137"/>
              <p:cNvSpPr txBox="1"/>
              <p:nvPr/>
            </p:nvSpPr>
            <p:spPr>
              <a:xfrm>
                <a:off x="60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" name="Shape 138"/>
              <p:cNvSpPr txBox="1"/>
              <p:nvPr/>
            </p:nvSpPr>
            <p:spPr>
              <a:xfrm>
                <a:off x="75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" name="Shape 139"/>
              <p:cNvSpPr txBox="1"/>
              <p:nvPr/>
            </p:nvSpPr>
            <p:spPr>
              <a:xfrm>
                <a:off x="91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" name="Shape 140"/>
              <p:cNvSpPr txBox="1"/>
              <p:nvPr/>
            </p:nvSpPr>
            <p:spPr>
              <a:xfrm>
                <a:off x="106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" name="Shape 141"/>
              <p:cNvSpPr txBox="1"/>
              <p:nvPr/>
            </p:nvSpPr>
            <p:spPr>
              <a:xfrm>
                <a:off x="121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2" name="Shape 142"/>
              <p:cNvSpPr txBox="1"/>
              <p:nvPr/>
            </p:nvSpPr>
            <p:spPr>
              <a:xfrm>
                <a:off x="136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3" name="Shape 143"/>
              <p:cNvSpPr txBox="1"/>
              <p:nvPr/>
            </p:nvSpPr>
            <p:spPr>
              <a:xfrm>
                <a:off x="152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4" name="Shape 144"/>
              <p:cNvSpPr txBox="1"/>
              <p:nvPr/>
            </p:nvSpPr>
            <p:spPr>
              <a:xfrm>
                <a:off x="167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5" name="Shape 145"/>
              <p:cNvSpPr txBox="1"/>
              <p:nvPr/>
            </p:nvSpPr>
            <p:spPr>
              <a:xfrm>
                <a:off x="182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6" name="Shape 146"/>
              <p:cNvSpPr txBox="1"/>
              <p:nvPr/>
            </p:nvSpPr>
            <p:spPr>
              <a:xfrm>
                <a:off x="197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" name="Shape 147"/>
              <p:cNvSpPr txBox="1"/>
              <p:nvPr/>
            </p:nvSpPr>
            <p:spPr>
              <a:xfrm>
                <a:off x="213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" name="Shape 148"/>
              <p:cNvSpPr txBox="1"/>
              <p:nvPr/>
            </p:nvSpPr>
            <p:spPr>
              <a:xfrm>
                <a:off x="228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" name="Shape 149"/>
              <p:cNvSpPr txBox="1"/>
              <p:nvPr/>
            </p:nvSpPr>
            <p:spPr>
              <a:xfrm>
                <a:off x="243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" name="Shape 150"/>
              <p:cNvSpPr txBox="1"/>
              <p:nvPr/>
            </p:nvSpPr>
            <p:spPr>
              <a:xfrm>
                <a:off x="258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" name="Shape 151"/>
              <p:cNvSpPr txBox="1"/>
              <p:nvPr/>
            </p:nvSpPr>
            <p:spPr>
              <a:xfrm>
                <a:off x="274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" name="Shape 152"/>
              <p:cNvSpPr txBox="1"/>
              <p:nvPr/>
            </p:nvSpPr>
            <p:spPr>
              <a:xfrm>
                <a:off x="289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3" name="Shape 153"/>
              <p:cNvSpPr txBox="1"/>
              <p:nvPr/>
            </p:nvSpPr>
            <p:spPr>
              <a:xfrm>
                <a:off x="304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4" name="Shape 154"/>
              <p:cNvSpPr txBox="1"/>
              <p:nvPr/>
            </p:nvSpPr>
            <p:spPr>
              <a:xfrm>
                <a:off x="319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5" name="Shape 155"/>
              <p:cNvSpPr txBox="1"/>
              <p:nvPr/>
            </p:nvSpPr>
            <p:spPr>
              <a:xfrm>
                <a:off x="334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6" name="Shape 156"/>
              <p:cNvSpPr txBox="1"/>
              <p:nvPr/>
            </p:nvSpPr>
            <p:spPr>
              <a:xfrm>
                <a:off x="350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7" name="Shape 157"/>
              <p:cNvSpPr txBox="1"/>
              <p:nvPr/>
            </p:nvSpPr>
            <p:spPr>
              <a:xfrm>
                <a:off x="365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8" name="Shape 158"/>
              <p:cNvSpPr txBox="1"/>
              <p:nvPr/>
            </p:nvSpPr>
            <p:spPr>
              <a:xfrm>
                <a:off x="380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9" name="Shape 159"/>
              <p:cNvSpPr txBox="1"/>
              <p:nvPr/>
            </p:nvSpPr>
            <p:spPr>
              <a:xfrm>
                <a:off x="395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0" name="Shape 160"/>
              <p:cNvSpPr txBox="1"/>
              <p:nvPr/>
            </p:nvSpPr>
            <p:spPr>
              <a:xfrm>
                <a:off x="411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" name="Shape 161"/>
              <p:cNvSpPr txBox="1"/>
              <p:nvPr/>
            </p:nvSpPr>
            <p:spPr>
              <a:xfrm>
                <a:off x="426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" name="Shape 162"/>
              <p:cNvSpPr txBox="1"/>
              <p:nvPr/>
            </p:nvSpPr>
            <p:spPr>
              <a:xfrm>
                <a:off x="441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" name="Shape 163"/>
              <p:cNvSpPr txBox="1"/>
              <p:nvPr/>
            </p:nvSpPr>
            <p:spPr>
              <a:xfrm>
                <a:off x="456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4" name="Shape 164"/>
              <p:cNvSpPr txBox="1"/>
              <p:nvPr/>
            </p:nvSpPr>
            <p:spPr>
              <a:xfrm>
                <a:off x="472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5" name="Shape 165"/>
              <p:cNvSpPr txBox="1"/>
              <p:nvPr/>
            </p:nvSpPr>
            <p:spPr>
              <a:xfrm>
                <a:off x="487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" name="Shape 166"/>
              <p:cNvSpPr txBox="1"/>
              <p:nvPr/>
            </p:nvSpPr>
            <p:spPr>
              <a:xfrm>
                <a:off x="502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7" name="Shape 167"/>
              <p:cNvSpPr txBox="1"/>
              <p:nvPr/>
            </p:nvSpPr>
            <p:spPr>
              <a:xfrm>
                <a:off x="517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" name="Shape 168"/>
              <p:cNvSpPr txBox="1"/>
              <p:nvPr/>
            </p:nvSpPr>
            <p:spPr>
              <a:xfrm>
                <a:off x="533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9" name="Shape 169"/>
              <p:cNvSpPr txBox="1"/>
              <p:nvPr/>
            </p:nvSpPr>
            <p:spPr>
              <a:xfrm>
                <a:off x="548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0" name="Shape 170"/>
              <p:cNvSpPr txBox="1"/>
              <p:nvPr/>
            </p:nvSpPr>
            <p:spPr>
              <a:xfrm>
                <a:off x="563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" name="Shape 171"/>
              <p:cNvSpPr txBox="1"/>
              <p:nvPr/>
            </p:nvSpPr>
            <p:spPr>
              <a:xfrm>
                <a:off x="578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2" name="Shape 172"/>
              <p:cNvSpPr txBox="1"/>
              <p:nvPr/>
            </p:nvSpPr>
            <p:spPr>
              <a:xfrm>
                <a:off x="594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" name="Shape 173"/>
              <p:cNvSpPr txBox="1"/>
              <p:nvPr/>
            </p:nvSpPr>
            <p:spPr>
              <a:xfrm>
                <a:off x="609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" name="Shape 174"/>
              <p:cNvSpPr txBox="1"/>
              <p:nvPr/>
            </p:nvSpPr>
            <p:spPr>
              <a:xfrm>
                <a:off x="624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5" name="Shape 175"/>
              <p:cNvSpPr txBox="1"/>
              <p:nvPr/>
            </p:nvSpPr>
            <p:spPr>
              <a:xfrm>
                <a:off x="639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" name="Shape 176"/>
              <p:cNvSpPr txBox="1"/>
              <p:nvPr/>
            </p:nvSpPr>
            <p:spPr>
              <a:xfrm>
                <a:off x="655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" name="Shape 177"/>
              <p:cNvSpPr txBox="1"/>
              <p:nvPr/>
            </p:nvSpPr>
            <p:spPr>
              <a:xfrm>
                <a:off x="670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" name="Shape 178"/>
              <p:cNvSpPr txBox="1"/>
              <p:nvPr/>
            </p:nvSpPr>
            <p:spPr>
              <a:xfrm>
                <a:off x="685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9" name="Shape 179"/>
              <p:cNvSpPr txBox="1"/>
              <p:nvPr/>
            </p:nvSpPr>
            <p:spPr>
              <a:xfrm>
                <a:off x="700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" name="Shape 180"/>
              <p:cNvSpPr txBox="1"/>
              <p:nvPr/>
            </p:nvSpPr>
            <p:spPr>
              <a:xfrm>
                <a:off x="715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1" name="Shape 181"/>
              <p:cNvSpPr txBox="1"/>
              <p:nvPr/>
            </p:nvSpPr>
            <p:spPr>
              <a:xfrm>
                <a:off x="731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2" name="Shape 182"/>
              <p:cNvSpPr txBox="1"/>
              <p:nvPr/>
            </p:nvSpPr>
            <p:spPr>
              <a:xfrm>
                <a:off x="746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3" name="Shape 183"/>
              <p:cNvSpPr txBox="1"/>
              <p:nvPr/>
            </p:nvSpPr>
            <p:spPr>
              <a:xfrm>
                <a:off x="761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" name="Shape 184"/>
              <p:cNvSpPr txBox="1"/>
              <p:nvPr/>
            </p:nvSpPr>
            <p:spPr>
              <a:xfrm>
                <a:off x="776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" name="Shape 185"/>
              <p:cNvSpPr txBox="1"/>
              <p:nvPr/>
            </p:nvSpPr>
            <p:spPr>
              <a:xfrm>
                <a:off x="792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Shape 186"/>
              <p:cNvSpPr txBox="1"/>
              <p:nvPr/>
            </p:nvSpPr>
            <p:spPr>
              <a:xfrm>
                <a:off x="807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7" name="Shape 187"/>
              <p:cNvSpPr txBox="1"/>
              <p:nvPr/>
            </p:nvSpPr>
            <p:spPr>
              <a:xfrm>
                <a:off x="822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8" name="Shape 188"/>
              <p:cNvSpPr txBox="1"/>
              <p:nvPr/>
            </p:nvSpPr>
            <p:spPr>
              <a:xfrm>
                <a:off x="837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Shape 189"/>
              <p:cNvSpPr txBox="1"/>
              <p:nvPr/>
            </p:nvSpPr>
            <p:spPr>
              <a:xfrm>
                <a:off x="853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0" name="Shape 190"/>
              <p:cNvSpPr txBox="1"/>
              <p:nvPr/>
            </p:nvSpPr>
            <p:spPr>
              <a:xfrm>
                <a:off x="868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" name="Shape 191"/>
              <p:cNvSpPr txBox="1"/>
              <p:nvPr/>
            </p:nvSpPr>
            <p:spPr>
              <a:xfrm>
                <a:off x="883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Shape 192"/>
              <p:cNvSpPr txBox="1"/>
              <p:nvPr/>
            </p:nvSpPr>
            <p:spPr>
              <a:xfrm>
                <a:off x="898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3" name="Shape 193"/>
            <p:cNvSpPr txBox="1"/>
            <p:nvPr/>
          </p:nvSpPr>
          <p:spPr>
            <a:xfrm>
              <a:off x="681037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Shape 194"/>
            <p:cNvSpPr txBox="1"/>
            <p:nvPr/>
          </p:nvSpPr>
          <p:spPr>
            <a:xfrm>
              <a:off x="0" y="0"/>
              <a:ext cx="9144000" cy="509586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5" name="Shape 195"/>
          <p:cNvSpPr txBox="1"/>
          <p:nvPr/>
        </p:nvSpPr>
        <p:spPr>
          <a:xfrm>
            <a:off x="3505200" y="2590800"/>
            <a:ext cx="4892675" cy="76199"/>
          </a:xfrm>
          <a:prstGeom prst="rect">
            <a:avLst/>
          </a:prstGeom>
          <a:solidFill>
            <a:schemeClr val="hlink">
              <a:alpha val="49803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Shape 196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97" name="Shape 197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198" name="Shape 198"/>
          <p:cNvSpPr txBox="1"/>
          <p:nvPr>
            <p:ph idx="10" type="dt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99" name="Shape 19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0" name="Shape 200"/>
          <p:cNvSpPr txBox="1"/>
          <p:nvPr>
            <p:ph idx="12" type="sldNum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.xml"/></Relationships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0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0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9.xml"/></Relationships>
</file>

<file path=ppt/slides/slide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 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13" name="Shape 21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Chapter 6</a:t>
            </a:r>
          </a:p>
        </p:txBody>
      </p:sp>
      <p:sp>
        <p:nvSpPr>
          <p:cNvPr id="214" name="Shape 21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Human Aspects of Software Engineering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2133600" y="2438400"/>
            <a:ext cx="6476999" cy="3324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1" lang="en-US" sz="18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Slide Set to accompany</a:t>
            </a:r>
            <a:br>
              <a:rPr b="0" i="1" lang="en-US" sz="32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0" i="1" lang="en-US" sz="2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</a:t>
            </a:r>
            <a:r>
              <a:rPr b="0" i="1" lang="en-US" sz="24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 and Bruce R. Maxim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Slides copyright © 1996, 2001, 2005, 2009, 2014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1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1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 non-profit educational use only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be reproduced ONLY for student use at the university level when used in conjunction with </a:t>
            </a: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Software Engineering: A Practitioner's Approach, 8/e.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Any other reproduction or use is prohibited without the express written permission of the author.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copyright information MUST appear if these slides are posted on a website for student use.</a:t>
            </a:r>
          </a:p>
        </p:txBody>
      </p:sp>
    </p:spTree>
  </p:cSld>
  <p:clrMapOvr>
    <a:masterClrMapping/>
  </p:clrMapOvr>
  <p:transition spd="slow">
    <p:cut/>
  </p:transition>
</p:sld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 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22" name="Shape 222"/>
          <p:cNvSpPr txBox="1"/>
          <p:nvPr>
            <p:ph type="title"/>
          </p:nvPr>
        </p:nvSpPr>
        <p:spPr>
          <a:xfrm>
            <a:off x="1295400" y="1143000"/>
            <a:ext cx="61721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Traits of Successful Software Engineers</a:t>
            </a:r>
          </a:p>
        </p:txBody>
      </p:sp>
      <p:sp>
        <p:nvSpPr>
          <p:cNvPr id="223" name="Shape 223"/>
          <p:cNvSpPr txBox="1"/>
          <p:nvPr>
            <p:ph idx="1" type="body"/>
          </p:nvPr>
        </p:nvSpPr>
        <p:spPr>
          <a:xfrm>
            <a:off x="1663700" y="1981200"/>
            <a:ext cx="7099300" cy="37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Sense of individual responsibility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Acutely aware of the needs of team members and stakeholders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Brutally honest about design flaws and offers constructive criticism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Resilient under pressure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Heightened sense of fairness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Attention to detail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Pragmatic</a:t>
            </a: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 </a:t>
            </a:r>
          </a:p>
        </p:txBody>
      </p:sp>
      <p:sp>
        <p:nvSpPr>
          <p:cNvPr id="296" name="Shape 29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97" name="Shape 297"/>
          <p:cNvSpPr txBox="1"/>
          <p:nvPr>
            <p:ph type="title"/>
          </p:nvPr>
        </p:nvSpPr>
        <p:spPr>
          <a:xfrm>
            <a:off x="1219200" y="1143000"/>
            <a:ext cx="7672386" cy="5397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Impact of Social Media</a:t>
            </a:r>
          </a:p>
        </p:txBody>
      </p:sp>
      <p:sp>
        <p:nvSpPr>
          <p:cNvPr id="298" name="Shape 298"/>
          <p:cNvSpPr txBox="1"/>
          <p:nvPr>
            <p:ph idx="1" type="body"/>
          </p:nvPr>
        </p:nvSpPr>
        <p:spPr>
          <a:xfrm>
            <a:off x="1828800" y="1905000"/>
            <a:ext cx="6172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rgbClr val="C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Blogs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can be used share information with team members and customers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rgbClr val="C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Microblogs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(e.g. Twitter) – allow posting of real-time messages to individuals following the poster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rgbClr val="C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Targeted on-line forums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allow participants to post questions or opinions and collect answers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rgbClr val="C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Social networking sites 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(e.g. Facebook, LinkedIn) – allows connections among software developers for the purpose of sharing information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rgbClr val="C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Social book marking 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(e.g. Delicious, Stumble, CiteULike) – allow developers to keep track of and share web-based resources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 </a:t>
            </a:r>
          </a:p>
        </p:txBody>
      </p:sp>
      <p:sp>
        <p:nvSpPr>
          <p:cNvPr id="304" name="Shape 30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05" name="Shape 305"/>
          <p:cNvSpPr txBox="1"/>
          <p:nvPr>
            <p:ph type="title"/>
          </p:nvPr>
        </p:nvSpPr>
        <p:spPr>
          <a:xfrm>
            <a:off x="1219200" y="1143000"/>
            <a:ext cx="7672386" cy="5397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 using the Cloud</a:t>
            </a:r>
          </a:p>
        </p:txBody>
      </p:sp>
      <p:sp>
        <p:nvSpPr>
          <p:cNvPr id="306" name="Shape 306"/>
          <p:cNvSpPr txBox="1"/>
          <p:nvPr>
            <p:ph idx="1" type="body"/>
          </p:nvPr>
        </p:nvSpPr>
        <p:spPr>
          <a:xfrm>
            <a:off x="1828800" y="1905000"/>
            <a:ext cx="6172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Benefits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Provides access to all software engineering work products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Removes device dependencies and available every where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Provides avenues for distributing and testing software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Allows software engineering information developed by one member to be available to all team members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Concerns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Dispersing cloud services outside the control of the software team may present reliability and security risks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Potential for interoperability problems becomes high with large number of services distributed on the cloud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Cloud services stress usability and performance which often conflicts with security, privacy, and reliability 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 </a:t>
            </a:r>
          </a:p>
        </p:txBody>
      </p:sp>
      <p:sp>
        <p:nvSpPr>
          <p:cNvPr id="312" name="Shape 31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13" name="Shape 313"/>
          <p:cNvSpPr txBox="1"/>
          <p:nvPr>
            <p:ph type="title"/>
          </p:nvPr>
        </p:nvSpPr>
        <p:spPr>
          <a:xfrm>
            <a:off x="1219200" y="1143000"/>
            <a:ext cx="7672386" cy="5397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Collaboration Tools</a:t>
            </a:r>
          </a:p>
        </p:txBody>
      </p:sp>
      <p:sp>
        <p:nvSpPr>
          <p:cNvPr id="314" name="Shape 314"/>
          <p:cNvSpPr txBox="1"/>
          <p:nvPr>
            <p:ph idx="1" type="body"/>
          </p:nvPr>
        </p:nvSpPr>
        <p:spPr>
          <a:xfrm>
            <a:off x="1828800" y="1905000"/>
            <a:ext cx="6172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Namespace that allows secure, private storage or work products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Calendar for coordinating project events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Templates that allow team members to create artifacts that have common look and feel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Metrics support to allow quantitative assessment of each team member’s contributions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Communication analysis to track messages and isolates patterns that may imply issues to resolve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Artifact clustering showing work product dependencies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 </a:t>
            </a:r>
          </a:p>
        </p:txBody>
      </p:sp>
      <p:sp>
        <p:nvSpPr>
          <p:cNvPr id="320" name="Shape 32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21" name="Shape 321"/>
          <p:cNvSpPr txBox="1"/>
          <p:nvPr>
            <p:ph type="title"/>
          </p:nvPr>
        </p:nvSpPr>
        <p:spPr>
          <a:xfrm>
            <a:off x="1219200" y="1143000"/>
            <a:ext cx="7672386" cy="5397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Team Decisions Making Complications</a:t>
            </a:r>
          </a:p>
        </p:txBody>
      </p:sp>
      <p:sp>
        <p:nvSpPr>
          <p:cNvPr id="322" name="Shape 322"/>
          <p:cNvSpPr txBox="1"/>
          <p:nvPr>
            <p:ph idx="1" type="body"/>
          </p:nvPr>
        </p:nvSpPr>
        <p:spPr>
          <a:xfrm>
            <a:off x="1828800" y="1905000"/>
            <a:ext cx="6172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Problem complexity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Uncertainty and risk associated with the decision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Work associated with decision has unintended effect on another project object (law of unintended consequences)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Different views of the problem lead to different conclusions about the way forward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Global software teams face additional challenges associated with collaboration, coordination, and coordination difficulties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 </a:t>
            </a:r>
          </a:p>
        </p:txBody>
      </p:sp>
      <p:sp>
        <p:nvSpPr>
          <p:cNvPr id="328" name="Shape 32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29" name="Shape 329"/>
          <p:cNvSpPr txBox="1"/>
          <p:nvPr>
            <p:ph type="title"/>
          </p:nvPr>
        </p:nvSpPr>
        <p:spPr>
          <a:xfrm>
            <a:off x="1219200" y="990600"/>
            <a:ext cx="71627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Factors Affecting Global</a:t>
            </a:r>
            <a:b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Development Team</a:t>
            </a:r>
          </a:p>
        </p:txBody>
      </p:sp>
      <p:pic>
        <p:nvPicPr>
          <p:cNvPr id="330" name="Shape 3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52600" y="1905000"/>
            <a:ext cx="5133975" cy="3962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 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30" name="Shape 230"/>
          <p:cNvSpPr txBox="1"/>
          <p:nvPr>
            <p:ph type="title"/>
          </p:nvPr>
        </p:nvSpPr>
        <p:spPr>
          <a:xfrm>
            <a:off x="1219200" y="990600"/>
            <a:ext cx="71627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Behavioral Model for</a:t>
            </a:r>
            <a:b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</a:t>
            </a:r>
          </a:p>
        </p:txBody>
      </p:sp>
      <p:pic>
        <p:nvPicPr>
          <p:cNvPr id="231" name="Shape 2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62200" y="1981200"/>
            <a:ext cx="4267199" cy="4038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 </a:t>
            </a:r>
          </a:p>
        </p:txBody>
      </p:sp>
      <p:sp>
        <p:nvSpPr>
          <p:cNvPr id="237" name="Shape 23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38" name="Shape 238"/>
          <p:cNvSpPr txBox="1"/>
          <p:nvPr>
            <p:ph type="title"/>
          </p:nvPr>
        </p:nvSpPr>
        <p:spPr>
          <a:xfrm>
            <a:off x="1219200" y="1143000"/>
            <a:ext cx="64769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Boundary Spanning</a:t>
            </a:r>
            <a:b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Team Roles</a:t>
            </a:r>
          </a:p>
        </p:txBody>
      </p:sp>
      <p:sp>
        <p:nvSpPr>
          <p:cNvPr id="239" name="Shape 239"/>
          <p:cNvSpPr txBox="1"/>
          <p:nvPr>
            <p:ph idx="1" type="body"/>
          </p:nvPr>
        </p:nvSpPr>
        <p:spPr>
          <a:xfrm>
            <a:off x="1776411" y="2057400"/>
            <a:ext cx="6148386" cy="3962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Ambassador – represents team to outside constituencies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Scout – crosses team boundaries to collect information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Guard – protects access to team work products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Sentry – controls information sent by stakeholders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Coordinator – communicates across the team and organization 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 </a:t>
            </a:r>
          </a:p>
        </p:txBody>
      </p:sp>
      <p:sp>
        <p:nvSpPr>
          <p:cNvPr id="245" name="Shape 24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46" name="Shape 246"/>
          <p:cNvSpPr txBox="1"/>
          <p:nvPr>
            <p:ph type="title"/>
          </p:nvPr>
        </p:nvSpPr>
        <p:spPr>
          <a:xfrm>
            <a:off x="1219200" y="11430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Effective Software Team Attributes</a:t>
            </a:r>
          </a:p>
        </p:txBody>
      </p:sp>
      <p:sp>
        <p:nvSpPr>
          <p:cNvPr id="247" name="Shape 247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Sense of purpose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Sense of involvement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Sense of trust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Sense of improvement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Diversity of team member skill sets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 </a:t>
            </a:r>
          </a:p>
        </p:txBody>
      </p:sp>
      <p:sp>
        <p:nvSpPr>
          <p:cNvPr id="253" name="Shape 25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54" name="Shape 254"/>
          <p:cNvSpPr txBox="1"/>
          <p:nvPr>
            <p:ph type="title"/>
          </p:nvPr>
        </p:nvSpPr>
        <p:spPr>
          <a:xfrm>
            <a:off x="1219200" y="11430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Avoid Team “Toxicity”</a:t>
            </a:r>
          </a:p>
        </p:txBody>
      </p:sp>
      <p:sp>
        <p:nvSpPr>
          <p:cNvPr id="255" name="Shape 255"/>
          <p:cNvSpPr txBox="1"/>
          <p:nvPr>
            <p:ph idx="1" type="body"/>
          </p:nvPr>
        </p:nvSpPr>
        <p:spPr>
          <a:xfrm>
            <a:off x="1828800" y="1905000"/>
            <a:ext cx="63246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frenzied work atmosphere in which team members waste energy and lose focus on the objectives of the work to be performed.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High frustration caused by personal, business, or technological factors that cause friction among team members.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“Fragmented or poorly coordinated procedures” or a poorly defined or improperly chosen process model that becomes a roadblock to accomplishment.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Unclear definition of roles resulting in a lack of accountability and resultant finger-pointing.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“Continuous and repeated exposure to failure” that leads to a loss of confidence and a lowering of morale.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 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62" name="Shape 262"/>
          <p:cNvSpPr txBox="1"/>
          <p:nvPr>
            <p:ph type="title"/>
          </p:nvPr>
        </p:nvSpPr>
        <p:spPr>
          <a:xfrm>
            <a:off x="1219200" y="11430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Factors Affecting </a:t>
            </a:r>
            <a:b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Team Structure</a:t>
            </a:r>
          </a:p>
        </p:txBody>
      </p:sp>
      <p:sp>
        <p:nvSpPr>
          <p:cNvPr id="263" name="Shape 263"/>
          <p:cNvSpPr txBox="1"/>
          <p:nvPr>
            <p:ph idx="1" type="body"/>
          </p:nvPr>
        </p:nvSpPr>
        <p:spPr>
          <a:xfrm>
            <a:off x="1828800" y="2590800"/>
            <a:ext cx="6324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difficulty of the problem </a:t>
            </a: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be solved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size of the resultant program</a:t>
            </a: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(s) in lines of code or function points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time that the team will stay together </a:t>
            </a: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(team lifetime)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degree to which the problem can be modularized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required quality and reliability</a:t>
            </a: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the system to be built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rigidity of the delivery date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degree of sociability</a:t>
            </a: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(communication) required for the project</a:t>
            </a:r>
          </a:p>
        </p:txBody>
      </p:sp>
      <p:sp>
        <p:nvSpPr>
          <p:cNvPr id="264" name="Shape 264"/>
          <p:cNvSpPr txBox="1"/>
          <p:nvPr/>
        </p:nvSpPr>
        <p:spPr>
          <a:xfrm>
            <a:off x="1828800" y="1981200"/>
            <a:ext cx="5181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Shape 265"/>
          <p:cNvSpPr txBox="1"/>
          <p:nvPr/>
        </p:nvSpPr>
        <p:spPr>
          <a:xfrm>
            <a:off x="1752600" y="1828800"/>
            <a:ext cx="6019799" cy="1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1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following factors must be considered when selecting a software project team structure ...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 </a:t>
            </a:r>
          </a:p>
        </p:txBody>
      </p:sp>
      <p:sp>
        <p:nvSpPr>
          <p:cNvPr id="271" name="Shape 27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72" name="Shape 272"/>
          <p:cNvSpPr txBox="1"/>
          <p:nvPr>
            <p:ph type="title"/>
          </p:nvPr>
        </p:nvSpPr>
        <p:spPr>
          <a:xfrm>
            <a:off x="1219200" y="11430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Organizational Paradigms</a:t>
            </a:r>
          </a:p>
        </p:txBody>
      </p:sp>
      <p:sp>
        <p:nvSpPr>
          <p:cNvPr id="273" name="Shape 273"/>
          <p:cNvSpPr txBox="1"/>
          <p:nvPr>
            <p:ph idx="1" type="body"/>
          </p:nvPr>
        </p:nvSpPr>
        <p:spPr>
          <a:xfrm>
            <a:off x="1828800" y="1905000"/>
            <a:ext cx="63246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closed paradigm</a:t>
            </a: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—structures a team along  a traditional hierarchy of authority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random paradigm</a:t>
            </a: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—structures a team loosely and depends on individual initiative of the team members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open paradigm</a:t>
            </a: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—attempts to structure a team in a manner that achieves some of the controls associated with the closed paradigm but also much of the innovation that occurs when using the random paradigm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synchronous paradigm</a:t>
            </a: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—relies on the natural compartmentalization of a problem and organizes team members to work on pieces of the problem with little active communication among themselves</a:t>
            </a:r>
          </a:p>
        </p:txBody>
      </p:sp>
      <p:sp>
        <p:nvSpPr>
          <p:cNvPr id="274" name="Shape 274"/>
          <p:cNvSpPr txBox="1"/>
          <p:nvPr/>
        </p:nvSpPr>
        <p:spPr>
          <a:xfrm>
            <a:off x="4191000" y="5562600"/>
            <a:ext cx="3733800" cy="3413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suggested by Constantine [Con93]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 </a:t>
            </a:r>
          </a:p>
        </p:txBody>
      </p:sp>
      <p:sp>
        <p:nvSpPr>
          <p:cNvPr id="280" name="Shape 28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81" name="Shape 281"/>
          <p:cNvSpPr txBox="1"/>
          <p:nvPr>
            <p:ph type="title"/>
          </p:nvPr>
        </p:nvSpPr>
        <p:spPr>
          <a:xfrm>
            <a:off x="1219200" y="1143000"/>
            <a:ext cx="7672386" cy="5397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Generic Agile Teams</a:t>
            </a:r>
          </a:p>
        </p:txBody>
      </p:sp>
      <p:sp>
        <p:nvSpPr>
          <p:cNvPr id="282" name="Shape 282"/>
          <p:cNvSpPr txBox="1"/>
          <p:nvPr>
            <p:ph idx="1" type="body"/>
          </p:nvPr>
        </p:nvSpPr>
        <p:spPr>
          <a:xfrm>
            <a:off x="1828800" y="1905000"/>
            <a:ext cx="64007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Stress individual competency coupled with group collaboration as critical success factors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People trump process and politics can trump people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Agile teams as self-organizing and have many structures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 adaptive team structure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Uses elements of Constantine’s random, open, and synchronous structures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Significant autonomy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Planning is kept to a minimum and  constrained only by business requirements and organizational standards </a:t>
            </a: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 </a:t>
            </a:r>
          </a:p>
        </p:txBody>
      </p:sp>
      <p:sp>
        <p:nvSpPr>
          <p:cNvPr id="288" name="Shape 28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89" name="Shape 289"/>
          <p:cNvSpPr txBox="1"/>
          <p:nvPr>
            <p:ph type="title"/>
          </p:nvPr>
        </p:nvSpPr>
        <p:spPr>
          <a:xfrm>
            <a:off x="1219200" y="1143000"/>
            <a:ext cx="7672386" cy="5397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XP Team Values</a:t>
            </a:r>
          </a:p>
        </p:txBody>
      </p:sp>
      <p:sp>
        <p:nvSpPr>
          <p:cNvPr id="290" name="Shape 290"/>
          <p:cNvSpPr txBox="1"/>
          <p:nvPr>
            <p:ph idx="1" type="body"/>
          </p:nvPr>
        </p:nvSpPr>
        <p:spPr>
          <a:xfrm>
            <a:off x="1828800" y="1905000"/>
            <a:ext cx="6172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rgbClr val="C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Communication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close informal verbal communication among team members and stakeholders and establishing meaning for metaphors as part of continuous feedback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rgbClr val="C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Simplicity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design for immediate needs nor future needs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rgbClr val="C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Feedback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derives from the implemented software, the customer, and other team members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rgbClr val="C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Courage 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– the discipline to resist pressure to design for unspecified future requirements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rgbClr val="C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Respect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among team members and stakeholders</a:t>
            </a:r>
          </a:p>
        </p:txBody>
      </p:sp>
    </p:spTree>
  </p:cSld>
  <p:clrMapOvr>
    <a:masterClrMapping/>
  </p:clrMapOvr>
  <p:transition spd="slow">
    <p:cut/>
  </p:transition>
</p:sld>
</file>

<file path=ppt/theme/theme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.xml><?xml version="1.0" encoding="utf-8"?>
<a:theme xmlns:a="http://schemas.openxmlformats.org/drawingml/2006/main" xmlns:r="http://schemas.openxmlformats.org/officeDocument/2006/relationships" name="1_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