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embeddedFontLs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HelveticaNeue-regular.fntdata"/><Relationship Id="rId14" Type="http://schemas.openxmlformats.org/officeDocument/2006/relationships/slide" Target="slides/slide8.xml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notesMaster" Target="notesMasters/notesMaster.xml"/><Relationship Id="rId6" Type="http://schemas.openxmlformats.org/officeDocument/2006/relationships/slide" Target="slides/slide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0" name="Shape 25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8" name="Shape 25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6" name="Shape 26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4" name="Shape 27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81" name="Shape 81"/>
          <p:cNvSpPr txBox="1"/>
          <p:nvPr>
            <p:ph idx="11" type="ftr"/>
          </p:nvPr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86" name="Shape 86"/>
          <p:cNvSpPr txBox="1"/>
          <p:nvPr>
            <p:ph idx="11" type="ftr"/>
          </p:nvPr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3" name="Shape 203"/>
          <p:cNvSpPr txBox="1"/>
          <p:nvPr>
            <p:ph idx="1" type="subTitle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204" name="Shape 204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5" name="Shape 20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91" name="Shape 91"/>
          <p:cNvSpPr txBox="1"/>
          <p:nvPr>
            <p:ph idx="11" type="ftr"/>
          </p:nvPr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97" name="Shape 97"/>
          <p:cNvSpPr txBox="1"/>
          <p:nvPr>
            <p:ph idx="11" type="ftr"/>
          </p:nvPr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03" name="Shape 103"/>
          <p:cNvSpPr txBox="1"/>
          <p:nvPr>
            <p:ph idx="11" type="ftr"/>
          </p:nvPr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06" name="Shape 106"/>
          <p:cNvSpPr txBox="1"/>
          <p:nvPr>
            <p:ph idx="11" type="ftr"/>
          </p:nvPr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10" name="Shape 110"/>
          <p:cNvSpPr txBox="1"/>
          <p:nvPr>
            <p:ph idx="11" type="ftr"/>
          </p:nvPr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5" name="Shape 115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18" name="Shape 118"/>
          <p:cNvSpPr txBox="1"/>
          <p:nvPr>
            <p:ph idx="11" type="ftr"/>
          </p:nvPr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18288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2" type="body"/>
          </p:nvPr>
        </p:nvSpPr>
        <p:spPr>
          <a:xfrm>
            <a:off x="53721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24" name="Shape 124"/>
          <p:cNvSpPr txBox="1"/>
          <p:nvPr>
            <p:ph idx="11" type="ftr"/>
          </p:nvPr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29" name="Shape 129"/>
          <p:cNvSpPr txBox="1"/>
          <p:nvPr>
            <p:ph idx="11" type="ftr"/>
          </p:nvPr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2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1" name="Shape 11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458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609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762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3731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524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676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287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438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590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200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352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3960812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114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2672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4875212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0292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181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792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5943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096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7071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6858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010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621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772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7924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534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686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Shape 72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" name="Shape 7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Shape 131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132" name="Shape 132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133" name="Shape 133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Shape 134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Shape 135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Shape 136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Shape 137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Shape 138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Shape 139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Shape 140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Shape 141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Shape 142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Shape 143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Shape 144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Shape 145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Shape 146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Shape 147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Shape 148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Shape 149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Shape 150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Shape 151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Shape 152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Shape 153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Shape 154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Shape 155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Shape 156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Shape 157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Shape 158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Shape 159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Shape 160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Shape 161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Shape 162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Shape 163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Shape 164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Shape 165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Shape 166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Shape 167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Shape 168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Shape 169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Shape 170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Shape 171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Shape 172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Shape 173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Shape 174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Shape 175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Shape 176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Shape 177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Shape 178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Shape 179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Shape 180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Shape 181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Shape 182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Shape 183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Shape 184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Shape 185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Shape 186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Shape 187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Shape 188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Shape 189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Shape 190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Shape 191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Shape 192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3" name="Shape 193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" name="Shape 195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Shape 19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198" name="Shape 198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9" name="Shape 19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0" name="Shape 200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8.xml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12" name="Shape 212"/>
          <p:cNvSpPr txBox="1"/>
          <p:nvPr/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13" name="Shape 21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26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Mobile Applications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1" lang="en-US" sz="18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br>
              <a:rPr b="0" i="1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1" lang="en-US" sz="2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b="0" i="1" lang="en-US" sz="24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21" name="Shape 221"/>
          <p:cNvSpPr txBox="1"/>
          <p:nvPr/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 App Testing Strategy Questions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you have to build a fully functional prototype before you test with users?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Should you test with the user’s device or provide a device for testing?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devices and user groups should you include in testing?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is lab testing versus remote testing appropriate?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29" name="Shape 229"/>
          <p:cNvSpPr txBox="1"/>
          <p:nvPr/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30" name="Shape 23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 Testing Guidelines</a:t>
            </a:r>
          </a:p>
        </p:txBody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Understand the network landscape and device landscape.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Conduct testing in uncontrolled real-world test conditions.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Select the right automation test tool.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Identify the most critical hardware/ platform combinations to test.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Check the end-to-end functional flow in all possible platforms at least once.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Conduct performance, GUI, and compatibility testing using actual devices.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Measure MobileApp performance under realistic network load conditions.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7" name="Shape 237"/>
          <p:cNvSpPr txBox="1"/>
          <p:nvPr/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38" name="Shape 23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 App Testing</a:t>
            </a:r>
          </a:p>
        </p:txBody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Conceptual Testing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Unit and System Testing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User Experience Testing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Stability Testing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Connectivity Testing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Performance Testing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Compatibility Testing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Security Testing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Certification Testing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45" name="Shape 245"/>
          <p:cNvSpPr txBox="1"/>
          <p:nvPr/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46" name="Shape 24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Automated Testing</a:t>
            </a:r>
          </a:p>
        </p:txBody>
      </p:sp>
      <p:sp>
        <p:nvSpPr>
          <p:cNvPr id="247" name="Shape 24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Feasibility analysis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Proof of concept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Best practice test framework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Customize testing tools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 under real world conditions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Rapid defect resolution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Reuse of test scripts</a:t>
            </a: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53" name="Shape 253"/>
          <p:cNvSpPr txBox="1"/>
          <p:nvPr/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54" name="Shape 254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Stress Test Cases</a:t>
            </a:r>
          </a:p>
        </p:txBody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Running several mobile apps on the same device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Infecting system software with viruses or malware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Attempting to take over a device and use it to spread spam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Force the mobile app to process inordinately large numbers of transactions,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Storing large amounts of data on the device</a:t>
            </a: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61" name="Shape 261"/>
          <p:cNvSpPr txBox="1"/>
          <p:nvPr/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62" name="Shape 26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 Usability Elements</a:t>
            </a:r>
          </a:p>
        </p:txBody>
      </p:sp>
      <p:sp>
        <p:nvSpPr>
          <p:cNvPr id="263" name="Shape 26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Functionality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Information architecture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Screen Design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User input mechanisms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 context taken into account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Interface usability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Trustworthiness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Feedback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Help facilities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69" name="Shape 269"/>
          <p:cNvSpPr txBox="1"/>
          <p:nvPr/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70" name="Shape 27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Specialized Usability Tests</a:t>
            </a:r>
          </a:p>
        </p:txBody>
      </p:sp>
      <p:sp>
        <p:nvSpPr>
          <p:cNvPr id="271" name="Shape 27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Gestures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Voice input and recognition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Virtual keyboard input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Alerts and errors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7" name="Shape 277"/>
          <p:cNvSpPr txBox="1"/>
          <p:nvPr/>
        </p:nvSpPr>
        <p:spPr>
          <a:xfrm>
            <a:off x="11430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78" name="Shape 2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 App Testing Tools</a:t>
            </a:r>
          </a:p>
        </p:txBody>
      </p:sp>
      <p:sp>
        <p:nvSpPr>
          <p:cNvPr id="279" name="Shape 2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 page compliance checkers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 browser emulators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Device emulators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Key logging and playback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Network monitors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 analytics collectors</a:t>
            </a:r>
          </a:p>
        </p:txBody>
      </p: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