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6858000" cy="9144000"/>
  <p:embeddedFontLst>
    <p:embeddedFont>
      <p:font typeface="Quattrocento"/>
      <p:regular r:id="rId28"/>
      <p:bold r:id="rId29"/>
    </p:embeddedFont>
    <p:embeddedFont>
      <p:font typeface="Helvetica Neue"/>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Quattrocento-regular.fntdata"/><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font" Target="fonts/Quattrocento-bold.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HelveticaNeue-bold.fntdata"/><Relationship Id="rId30" Type="http://schemas.openxmlformats.org/officeDocument/2006/relationships/font" Target="fonts/HelveticaNeue-regular.fntdata"/><Relationship Id="rId11" Type="http://schemas.openxmlformats.org/officeDocument/2006/relationships/slide" Target="slides/slide5.xml"/><Relationship Id="rId33" Type="http://schemas.openxmlformats.org/officeDocument/2006/relationships/font" Target="fonts/HelveticaNeue-boldItalic.fntdata"/><Relationship Id="rId10" Type="http://schemas.openxmlformats.org/officeDocument/2006/relationships/slide" Target="slides/slide4.xml"/><Relationship Id="rId32" Type="http://schemas.openxmlformats.org/officeDocument/2006/relationships/font" Target="fonts/HelveticaNeue-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8" name="Shape 308"/>
        <p:cNvGrpSpPr/>
        <p:nvPr/>
      </p:nvGrpSpPr>
      <p:grpSpPr>
        <a:xfrm>
          <a:off x="0" y="0"/>
          <a:ext cx="0" cy="0"/>
          <a:chOff x="0" y="0"/>
          <a:chExt cx="0" cy="0"/>
        </a:xfrm>
      </p:grpSpPr>
      <p:sp>
        <p:nvSpPr>
          <p:cNvPr id="309" name="Shape 30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0" name="Shape 3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6" name="Shape 316"/>
        <p:cNvGrpSpPr/>
        <p:nvPr/>
      </p:nvGrpSpPr>
      <p:grpSpPr>
        <a:xfrm>
          <a:off x="0" y="0"/>
          <a:ext cx="0" cy="0"/>
          <a:chOff x="0" y="0"/>
          <a:chExt cx="0" cy="0"/>
        </a:xfrm>
      </p:grpSpPr>
      <p:sp>
        <p:nvSpPr>
          <p:cNvPr id="317" name="Shape 3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8" name="Shape 3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8" name="Shape 328"/>
        <p:cNvGrpSpPr/>
        <p:nvPr/>
      </p:nvGrpSpPr>
      <p:grpSpPr>
        <a:xfrm>
          <a:off x="0" y="0"/>
          <a:ext cx="0" cy="0"/>
          <a:chOff x="0" y="0"/>
          <a:chExt cx="0" cy="0"/>
        </a:xfrm>
      </p:grpSpPr>
      <p:sp>
        <p:nvSpPr>
          <p:cNvPr id="329" name="Shape 3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0" name="Shape 3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4" name="Shape 344"/>
        <p:cNvGrpSpPr/>
        <p:nvPr/>
      </p:nvGrpSpPr>
      <p:grpSpPr>
        <a:xfrm>
          <a:off x="0" y="0"/>
          <a:ext cx="0" cy="0"/>
          <a:chOff x="0" y="0"/>
          <a:chExt cx="0" cy="0"/>
        </a:xfrm>
      </p:grpSpPr>
      <p:sp>
        <p:nvSpPr>
          <p:cNvPr id="345" name="Shape 3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6" name="Shape 3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2" name="Shape 352"/>
        <p:cNvGrpSpPr/>
        <p:nvPr/>
      </p:nvGrpSpPr>
      <p:grpSpPr>
        <a:xfrm>
          <a:off x="0" y="0"/>
          <a:ext cx="0" cy="0"/>
          <a:chOff x="0" y="0"/>
          <a:chExt cx="0" cy="0"/>
        </a:xfrm>
      </p:grpSpPr>
      <p:sp>
        <p:nvSpPr>
          <p:cNvPr id="353" name="Shape 3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4" name="Shape 3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0" name="Shape 360"/>
        <p:cNvGrpSpPr/>
        <p:nvPr/>
      </p:nvGrpSpPr>
      <p:grpSpPr>
        <a:xfrm>
          <a:off x="0" y="0"/>
          <a:ext cx="0" cy="0"/>
          <a:chOff x="0" y="0"/>
          <a:chExt cx="0" cy="0"/>
        </a:xfrm>
      </p:grpSpPr>
      <p:sp>
        <p:nvSpPr>
          <p:cNvPr id="361" name="Shape 36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2" name="Shape 3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1" name="Shape 441"/>
        <p:cNvGrpSpPr/>
        <p:nvPr/>
      </p:nvGrpSpPr>
      <p:grpSpPr>
        <a:xfrm>
          <a:off x="0" y="0"/>
          <a:ext cx="0" cy="0"/>
          <a:chOff x="0" y="0"/>
          <a:chExt cx="0" cy="0"/>
        </a:xfrm>
      </p:grpSpPr>
      <p:sp>
        <p:nvSpPr>
          <p:cNvPr id="442" name="Shape 442"/>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43" name="Shape 4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9" name="Shape 449"/>
        <p:cNvGrpSpPr/>
        <p:nvPr/>
      </p:nvGrpSpPr>
      <p:grpSpPr>
        <a:xfrm>
          <a:off x="0" y="0"/>
          <a:ext cx="0" cy="0"/>
          <a:chOff x="0" y="0"/>
          <a:chExt cx="0" cy="0"/>
        </a:xfrm>
      </p:grpSpPr>
      <p:sp>
        <p:nvSpPr>
          <p:cNvPr id="450" name="Shape 450"/>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51" name="Shape 4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7" name="Shape 457"/>
        <p:cNvGrpSpPr/>
        <p:nvPr/>
      </p:nvGrpSpPr>
      <p:grpSpPr>
        <a:xfrm>
          <a:off x="0" y="0"/>
          <a:ext cx="0" cy="0"/>
          <a:chOff x="0" y="0"/>
          <a:chExt cx="0" cy="0"/>
        </a:xfrm>
      </p:grpSpPr>
      <p:sp>
        <p:nvSpPr>
          <p:cNvPr id="458" name="Shape 45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59" name="Shape 45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8" name="Shape 228"/>
        <p:cNvGrpSpPr/>
        <p:nvPr/>
      </p:nvGrpSpPr>
      <p:grpSpPr>
        <a:xfrm>
          <a:off x="0" y="0"/>
          <a:ext cx="0" cy="0"/>
          <a:chOff x="0" y="0"/>
          <a:chExt cx="0" cy="0"/>
        </a:xfrm>
      </p:grpSpPr>
      <p:sp>
        <p:nvSpPr>
          <p:cNvPr id="229" name="Shape 22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0" name="Shape 23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8" name="Shape 478"/>
        <p:cNvGrpSpPr/>
        <p:nvPr/>
      </p:nvGrpSpPr>
      <p:grpSpPr>
        <a:xfrm>
          <a:off x="0" y="0"/>
          <a:ext cx="0" cy="0"/>
          <a:chOff x="0" y="0"/>
          <a:chExt cx="0" cy="0"/>
        </a:xfrm>
      </p:grpSpPr>
      <p:sp>
        <p:nvSpPr>
          <p:cNvPr id="479" name="Shape 47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80" name="Shape 4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6" name="Shape 486"/>
        <p:cNvGrpSpPr/>
        <p:nvPr/>
      </p:nvGrpSpPr>
      <p:grpSpPr>
        <a:xfrm>
          <a:off x="0" y="0"/>
          <a:ext cx="0" cy="0"/>
          <a:chOff x="0" y="0"/>
          <a:chExt cx="0" cy="0"/>
        </a:xfrm>
      </p:grpSpPr>
      <p:sp>
        <p:nvSpPr>
          <p:cNvPr id="487" name="Shape 48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88" name="Shape 4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6" name="Shape 236"/>
        <p:cNvGrpSpPr/>
        <p:nvPr/>
      </p:nvGrpSpPr>
      <p:grpSpPr>
        <a:xfrm>
          <a:off x="0" y="0"/>
          <a:ext cx="0" cy="0"/>
          <a:chOff x="0" y="0"/>
          <a:chExt cx="0" cy="0"/>
        </a:xfrm>
      </p:grpSpPr>
      <p:sp>
        <p:nvSpPr>
          <p:cNvPr id="237" name="Shape 23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8" name="Shape 2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4" name="Shape 244"/>
        <p:cNvGrpSpPr/>
        <p:nvPr/>
      </p:nvGrpSpPr>
      <p:grpSpPr>
        <a:xfrm>
          <a:off x="0" y="0"/>
          <a:ext cx="0" cy="0"/>
          <a:chOff x="0" y="0"/>
          <a:chExt cx="0" cy="0"/>
        </a:xfrm>
      </p:grpSpPr>
      <p:sp>
        <p:nvSpPr>
          <p:cNvPr id="245" name="Shape 24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6" name="Shape 24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2" name="Shape 252"/>
        <p:cNvGrpSpPr/>
        <p:nvPr/>
      </p:nvGrpSpPr>
      <p:grpSpPr>
        <a:xfrm>
          <a:off x="0" y="0"/>
          <a:ext cx="0" cy="0"/>
          <a:chOff x="0" y="0"/>
          <a:chExt cx="0" cy="0"/>
        </a:xfrm>
      </p:grpSpPr>
      <p:sp>
        <p:nvSpPr>
          <p:cNvPr id="253" name="Shape 25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4" name="Shape 2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6" name="Shape 276"/>
        <p:cNvGrpSpPr/>
        <p:nvPr/>
      </p:nvGrpSpPr>
      <p:grpSpPr>
        <a:xfrm>
          <a:off x="0" y="0"/>
          <a:ext cx="0" cy="0"/>
          <a:chOff x="0" y="0"/>
          <a:chExt cx="0" cy="0"/>
        </a:xfrm>
      </p:grpSpPr>
      <p:sp>
        <p:nvSpPr>
          <p:cNvPr id="277" name="Shape 27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8" name="Shape 27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4" name="Shape 284"/>
        <p:cNvGrpSpPr/>
        <p:nvPr/>
      </p:nvGrpSpPr>
      <p:grpSpPr>
        <a:xfrm>
          <a:off x="0" y="0"/>
          <a:ext cx="0" cy="0"/>
          <a:chOff x="0" y="0"/>
          <a:chExt cx="0" cy="0"/>
        </a:xfrm>
      </p:grpSpPr>
      <p:sp>
        <p:nvSpPr>
          <p:cNvPr id="285" name="Shape 28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6" name="Shape 2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2" name="Shape 292"/>
        <p:cNvGrpSpPr/>
        <p:nvPr/>
      </p:nvGrpSpPr>
      <p:grpSpPr>
        <a:xfrm>
          <a:off x="0" y="0"/>
          <a:ext cx="0" cy="0"/>
          <a:chOff x="0" y="0"/>
          <a:chExt cx="0" cy="0"/>
        </a:xfrm>
      </p:grpSpPr>
      <p:sp>
        <p:nvSpPr>
          <p:cNvPr id="293" name="Shape 29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4" name="Shape 2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0" name="Shape 300"/>
        <p:cNvGrpSpPr/>
        <p:nvPr/>
      </p:nvGrpSpPr>
      <p:grpSpPr>
        <a:xfrm>
          <a:off x="0" y="0"/>
          <a:ext cx="0" cy="0"/>
          <a:chOff x="0" y="0"/>
          <a:chExt cx="0" cy="0"/>
        </a:xfrm>
      </p:grpSpPr>
      <p:sp>
        <p:nvSpPr>
          <p:cNvPr id="301" name="Shape 30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2" name="Shape 3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2.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 Id="rId3" Type="http://schemas.openxmlformats.org/officeDocument/2006/relationships/image" Target="../media/image0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 Id="rId3" Type="http://schemas.openxmlformats.org/officeDocument/2006/relationships/image" Target="../media/image00.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20</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Review Techniques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nvSpPr>
        <p:spPr>
          <a:xfrm>
            <a:off x="1892300" y="2171700"/>
            <a:ext cx="5753100" cy="2666999"/>
          </a:xfrm>
          <a:prstGeom prst="rect">
            <a:avLst/>
          </a:prstGeom>
          <a:solidFill>
            <a:schemeClr val="folHlink"/>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3" name="Shape 223"/>
          <p:cNvSpPr txBox="1"/>
          <p:nvPr>
            <p:ph type="title"/>
          </p:nvPr>
        </p:nvSpPr>
        <p:spPr>
          <a:xfrm>
            <a:off x="1201737" y="1287462"/>
            <a:ext cx="7192962" cy="35560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Reviews</a:t>
            </a:r>
          </a:p>
        </p:txBody>
      </p:sp>
      <p:sp>
        <p:nvSpPr>
          <p:cNvPr id="224" name="Shape 224"/>
          <p:cNvSpPr txBox="1"/>
          <p:nvPr/>
        </p:nvSpPr>
        <p:spPr>
          <a:xfrm>
            <a:off x="2208211" y="2662236"/>
            <a:ext cx="461962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 there is no particular reason</a:t>
            </a:r>
          </a:p>
        </p:txBody>
      </p:sp>
      <p:sp>
        <p:nvSpPr>
          <p:cNvPr id="225" name="Shape 225"/>
          <p:cNvSpPr txBox="1"/>
          <p:nvPr/>
        </p:nvSpPr>
        <p:spPr>
          <a:xfrm>
            <a:off x="2220911" y="2967036"/>
            <a:ext cx="4567236"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why your friend and colleague</a:t>
            </a:r>
          </a:p>
        </p:txBody>
      </p:sp>
      <p:sp>
        <p:nvSpPr>
          <p:cNvPr id="226" name="Shape 226"/>
          <p:cNvSpPr txBox="1"/>
          <p:nvPr/>
        </p:nvSpPr>
        <p:spPr>
          <a:xfrm>
            <a:off x="2220911" y="3271836"/>
            <a:ext cx="5229225"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cannot also be your sternest critic.</a:t>
            </a:r>
          </a:p>
        </p:txBody>
      </p:sp>
      <p:sp>
        <p:nvSpPr>
          <p:cNvPr id="227" name="Shape 227"/>
          <p:cNvSpPr txBox="1"/>
          <p:nvPr/>
        </p:nvSpPr>
        <p:spPr>
          <a:xfrm>
            <a:off x="4608512" y="3754437"/>
            <a:ext cx="18446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1" lang="en-US" sz="1800" u="none" cap="none" strike="noStrike">
                <a:solidFill>
                  <a:schemeClr val="lt1"/>
                </a:solidFill>
                <a:latin typeface="Helvetica Neue"/>
                <a:ea typeface="Helvetica Neue"/>
                <a:cs typeface="Helvetica Neue"/>
                <a:sym typeface="Helvetica Neue"/>
              </a:rPr>
              <a:t>Jerry Weinberg</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x="0" y="0"/>
          <a:ext cx="0" cy="0"/>
          <a:chOff x="0" y="0"/>
          <a:chExt cx="0" cy="0"/>
        </a:xfrm>
      </p:grpSpPr>
      <p:sp>
        <p:nvSpPr>
          <p:cNvPr id="312" name="Shape 31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3" name="Shape 31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4" name="Shape 31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 Example—II</a:t>
            </a:r>
          </a:p>
        </p:txBody>
      </p:sp>
      <p:sp>
        <p:nvSpPr>
          <p:cNvPr id="315" name="Shape 31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The effort required to correct a minor model error (immediately after the review) was found to require 4 person-hours.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The effort required for a major requirement error was found to be 18 person-hours.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Examining the review data collected, you find that minor errors occur about 6 times more frequently than major errors. Therefore, </a:t>
            </a:r>
            <a:r>
              <a:rPr b="0" i="0" lang="en-US" sz="1600" u="none" cap="none" strike="noStrike">
                <a:solidFill>
                  <a:schemeClr val="folHlink"/>
                </a:solidFill>
                <a:latin typeface="Quattrocento"/>
                <a:ea typeface="Quattrocento"/>
                <a:cs typeface="Quattrocento"/>
                <a:sym typeface="Quattrocento"/>
              </a:rPr>
              <a:t>you can estimate that the average effort to find and correct a requirements error during review is about 6 person-hours.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folHlink"/>
                </a:solidFill>
                <a:latin typeface="Quattrocento"/>
                <a:ea typeface="Quattrocento"/>
                <a:cs typeface="Quattrocento"/>
                <a:sym typeface="Quattrocento"/>
              </a:rPr>
              <a:t>Requirements related errors uncovered during testing require an average of 45 person-hours to find and correct.</a:t>
            </a:r>
            <a:r>
              <a:rPr b="0" i="0" lang="en-US" sz="1600" u="none" cap="none" strike="noStrike">
                <a:solidFill>
                  <a:schemeClr val="dk1"/>
                </a:solidFill>
                <a:latin typeface="Quattrocento"/>
                <a:ea typeface="Quattrocento"/>
                <a:cs typeface="Quattrocento"/>
                <a:sym typeface="Quattrocento"/>
              </a:rPr>
              <a:t> Using the averages noted, we get:</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Effort saved per error  = 	E</a:t>
            </a:r>
            <a:r>
              <a:rPr b="0" baseline="-25000" i="0" lang="en-US" sz="1600" u="none" cap="none" strike="noStrike">
                <a:solidFill>
                  <a:schemeClr val="dk1"/>
                </a:solidFill>
                <a:latin typeface="Quattrocento"/>
                <a:ea typeface="Quattrocento"/>
                <a:cs typeface="Quattrocento"/>
                <a:sym typeface="Quattrocento"/>
              </a:rPr>
              <a:t>testing</a:t>
            </a:r>
            <a:r>
              <a:rPr b="0" i="0" lang="en-US" sz="1600" u="none" cap="none" strike="noStrike">
                <a:solidFill>
                  <a:schemeClr val="dk1"/>
                </a:solidFill>
                <a:latin typeface="Quattrocento"/>
                <a:ea typeface="Quattrocento"/>
                <a:cs typeface="Quattrocento"/>
                <a:sym typeface="Quattrocento"/>
              </a:rPr>
              <a:t> – E</a:t>
            </a:r>
            <a:r>
              <a:rPr b="0" baseline="-25000" i="0" lang="en-US" sz="1600" u="none" cap="none" strike="noStrike">
                <a:solidFill>
                  <a:schemeClr val="dk1"/>
                </a:solidFill>
                <a:latin typeface="Quattrocento"/>
                <a:ea typeface="Quattrocento"/>
                <a:cs typeface="Quattrocento"/>
                <a:sym typeface="Quattrocento"/>
              </a:rPr>
              <a:t>reviews</a:t>
            </a:r>
            <a:r>
              <a:rPr b="0" i="0" lang="en-US" sz="16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Quattrocento"/>
                <a:ea typeface="Quattrocento"/>
                <a:cs typeface="Quattrocento"/>
                <a:sym typeface="Quattrocento"/>
              </a:rPr>
              <a:t>			45 – 6  =   30 person-hours/error</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Times New Roman"/>
                <a:ea typeface="Times New Roman"/>
                <a:cs typeface="Times New Roman"/>
                <a:sym typeface="Times New Roman"/>
              </a:rPr>
              <a:t>S</a:t>
            </a:r>
            <a:r>
              <a:rPr b="0" i="0" lang="en-US" sz="1600" u="none" cap="none" strike="noStrike">
                <a:solidFill>
                  <a:schemeClr val="dk1"/>
                </a:solidFill>
                <a:latin typeface="Quattrocento"/>
                <a:ea typeface="Quattrocento"/>
                <a:cs typeface="Quattrocento"/>
                <a:sym typeface="Quattrocento"/>
              </a:rPr>
              <a:t>ince 22 errors were found during the review of the requirements model, </a:t>
            </a:r>
            <a:r>
              <a:rPr b="0" i="0" lang="en-US" sz="1600" u="none" cap="none" strike="noStrike">
                <a:solidFill>
                  <a:schemeClr val="folHlink"/>
                </a:solidFill>
                <a:latin typeface="Quattrocento"/>
                <a:ea typeface="Quattrocento"/>
                <a:cs typeface="Quattrocento"/>
                <a:sym typeface="Quattrocento"/>
              </a:rPr>
              <a:t>a saving of about 660 person-hours of testing effort would be achieved.</a:t>
            </a:r>
            <a:r>
              <a:rPr b="0" i="0" lang="en-US" sz="1600" u="none" cap="none" strike="noStrike">
                <a:solidFill>
                  <a:schemeClr val="dk1"/>
                </a:solidFill>
                <a:latin typeface="Quattrocento"/>
                <a:ea typeface="Quattrocento"/>
                <a:cs typeface="Quattrocento"/>
                <a:sym typeface="Quattrocento"/>
              </a:rPr>
              <a:t> And that’s just for requirements-related errors.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9" name="Shape 319"/>
        <p:cNvGrpSpPr/>
        <p:nvPr/>
      </p:nvGrpSpPr>
      <p:grpSpPr>
        <a:xfrm>
          <a:off x="0" y="0"/>
          <a:ext cx="0" cy="0"/>
          <a:chOff x="0" y="0"/>
          <a:chExt cx="0" cy="0"/>
        </a:xfrm>
      </p:grpSpPr>
      <p:sp>
        <p:nvSpPr>
          <p:cNvPr id="320" name="Shape 3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21" name="Shape 3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2" name="Shape 3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Overall</a:t>
            </a:r>
          </a:p>
        </p:txBody>
      </p:sp>
      <p:sp>
        <p:nvSpPr>
          <p:cNvPr id="323" name="Shape 323"/>
          <p:cNvSpPr txBox="1"/>
          <p:nvPr>
            <p:ph idx="1" type="body"/>
          </p:nvPr>
        </p:nvSpPr>
        <p:spPr>
          <a:xfrm>
            <a:off x="1828800" y="1905000"/>
            <a:ext cx="6934199" cy="533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Effort expended with and without reviews</a:t>
            </a:r>
          </a:p>
        </p:txBody>
      </p:sp>
      <p:pic>
        <p:nvPicPr>
          <p:cNvPr id="324" name="Shape 324"/>
          <p:cNvPicPr preferRelativeResize="0"/>
          <p:nvPr/>
        </p:nvPicPr>
        <p:blipFill rotWithShape="1">
          <a:blip r:embed="rId3">
            <a:alphaModFix/>
          </a:blip>
          <a:srcRect b="0" l="0" r="0" t="0"/>
          <a:stretch/>
        </p:blipFill>
        <p:spPr>
          <a:xfrm>
            <a:off x="2438400" y="2667000"/>
            <a:ext cx="5105399" cy="2640011"/>
          </a:xfrm>
          <a:prstGeom prst="rect">
            <a:avLst/>
          </a:prstGeom>
          <a:noFill/>
          <a:ln>
            <a:noFill/>
          </a:ln>
        </p:spPr>
      </p:pic>
      <p:sp>
        <p:nvSpPr>
          <p:cNvPr id="325" name="Shape 325"/>
          <p:cNvSpPr/>
          <p:nvPr/>
        </p:nvSpPr>
        <p:spPr>
          <a:xfrm>
            <a:off x="2590800" y="3657600"/>
            <a:ext cx="3276600" cy="1066800"/>
          </a:xfrm>
          <a:custGeom>
            <a:pathLst>
              <a:path extrusionOk="0" h="672" w="2064">
                <a:moveTo>
                  <a:pt x="0" y="624"/>
                </a:moveTo>
                <a:cubicBezTo>
                  <a:pt x="28" y="608"/>
                  <a:pt x="56" y="592"/>
                  <a:pt x="96" y="576"/>
                </a:cubicBezTo>
                <a:cubicBezTo>
                  <a:pt x="136" y="560"/>
                  <a:pt x="192" y="544"/>
                  <a:pt x="240" y="528"/>
                </a:cubicBezTo>
                <a:cubicBezTo>
                  <a:pt x="288" y="512"/>
                  <a:pt x="336" y="504"/>
                  <a:pt x="384" y="480"/>
                </a:cubicBezTo>
                <a:cubicBezTo>
                  <a:pt x="432" y="456"/>
                  <a:pt x="472" y="416"/>
                  <a:pt x="528" y="384"/>
                </a:cubicBezTo>
                <a:cubicBezTo>
                  <a:pt x="584" y="352"/>
                  <a:pt x="656" y="328"/>
                  <a:pt x="720" y="288"/>
                </a:cubicBezTo>
                <a:cubicBezTo>
                  <a:pt x="784" y="248"/>
                  <a:pt x="864" y="176"/>
                  <a:pt x="912" y="144"/>
                </a:cubicBezTo>
                <a:cubicBezTo>
                  <a:pt x="960" y="112"/>
                  <a:pt x="968" y="112"/>
                  <a:pt x="1008" y="96"/>
                </a:cubicBezTo>
                <a:cubicBezTo>
                  <a:pt x="1048" y="80"/>
                  <a:pt x="1104" y="56"/>
                  <a:pt x="1152" y="48"/>
                </a:cubicBezTo>
                <a:cubicBezTo>
                  <a:pt x="1200" y="40"/>
                  <a:pt x="1248" y="56"/>
                  <a:pt x="1296" y="48"/>
                </a:cubicBezTo>
                <a:cubicBezTo>
                  <a:pt x="1344" y="40"/>
                  <a:pt x="1400" y="0"/>
                  <a:pt x="1440" y="0"/>
                </a:cubicBezTo>
                <a:cubicBezTo>
                  <a:pt x="1480" y="0"/>
                  <a:pt x="1488" y="32"/>
                  <a:pt x="1536" y="48"/>
                </a:cubicBezTo>
                <a:cubicBezTo>
                  <a:pt x="1584" y="64"/>
                  <a:pt x="1680" y="80"/>
                  <a:pt x="1728" y="96"/>
                </a:cubicBezTo>
                <a:cubicBezTo>
                  <a:pt x="1776" y="112"/>
                  <a:pt x="1792" y="120"/>
                  <a:pt x="1824" y="144"/>
                </a:cubicBezTo>
                <a:cubicBezTo>
                  <a:pt x="1856" y="168"/>
                  <a:pt x="1896" y="208"/>
                  <a:pt x="1920" y="240"/>
                </a:cubicBezTo>
                <a:cubicBezTo>
                  <a:pt x="1944" y="272"/>
                  <a:pt x="1952" y="296"/>
                  <a:pt x="1968" y="336"/>
                </a:cubicBezTo>
                <a:cubicBezTo>
                  <a:pt x="1984" y="376"/>
                  <a:pt x="2008" y="440"/>
                  <a:pt x="2016" y="480"/>
                </a:cubicBezTo>
                <a:cubicBezTo>
                  <a:pt x="2024" y="520"/>
                  <a:pt x="2008" y="544"/>
                  <a:pt x="2016" y="576"/>
                </a:cubicBezTo>
                <a:cubicBezTo>
                  <a:pt x="2024" y="608"/>
                  <a:pt x="2044" y="640"/>
                  <a:pt x="2064" y="672"/>
                </a:cubicBezTo>
              </a:path>
            </a:pathLst>
          </a:custGeom>
          <a:noFill/>
          <a:ln cap="flat" cmpd="sng" w="38100">
            <a:solidFill>
              <a:schemeClr val="folHlink"/>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326" name="Shape 326"/>
          <p:cNvCxnSpPr/>
          <p:nvPr/>
        </p:nvCxnSpPr>
        <p:spPr>
          <a:xfrm>
            <a:off x="3733800" y="4114800"/>
            <a:ext cx="1524000" cy="1904999"/>
          </a:xfrm>
          <a:prstGeom prst="straightConnector1">
            <a:avLst/>
          </a:prstGeom>
          <a:noFill/>
          <a:ln cap="flat" cmpd="sng" w="9525">
            <a:solidFill>
              <a:schemeClr val="folHlink"/>
            </a:solidFill>
            <a:prstDash val="solid"/>
            <a:miter/>
            <a:headEnd len="med" w="med" type="none"/>
            <a:tailEnd len="med" w="med" type="none"/>
          </a:ln>
        </p:spPr>
      </p:cxnSp>
      <p:sp>
        <p:nvSpPr>
          <p:cNvPr id="327" name="Shape 327"/>
          <p:cNvSpPr txBox="1"/>
          <p:nvPr/>
        </p:nvSpPr>
        <p:spPr>
          <a:xfrm>
            <a:off x="5257800" y="5791200"/>
            <a:ext cx="1428749" cy="36671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folHlink"/>
              </a:buClr>
              <a:buSzPct val="25000"/>
              <a:buFont typeface="Arial"/>
              <a:buNone/>
            </a:pPr>
            <a:r>
              <a:rPr b="0" i="0" lang="en-US" sz="1800" u="none" cap="none" strike="noStrike">
                <a:solidFill>
                  <a:schemeClr val="folHlink"/>
                </a:solidFill>
                <a:latin typeface="Arial"/>
                <a:ea typeface="Arial"/>
                <a:cs typeface="Arial"/>
                <a:sym typeface="Arial"/>
              </a:rPr>
              <a:t>with reviews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1" name="Shape 331"/>
        <p:cNvGrpSpPr/>
        <p:nvPr/>
      </p:nvGrpSpPr>
      <p:grpSpPr>
        <a:xfrm>
          <a:off x="0" y="0"/>
          <a:ext cx="0" cy="0"/>
          <a:chOff x="0" y="0"/>
          <a:chExt cx="0" cy="0"/>
        </a:xfrm>
      </p:grpSpPr>
      <p:sp>
        <p:nvSpPr>
          <p:cNvPr id="332" name="Shape 3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33" name="Shape 3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4" name="Shape 33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Reference Model</a:t>
            </a:r>
          </a:p>
        </p:txBody>
      </p:sp>
      <p:pic>
        <p:nvPicPr>
          <p:cNvPr id="335" name="Shape 335"/>
          <p:cNvPicPr preferRelativeResize="0"/>
          <p:nvPr/>
        </p:nvPicPr>
        <p:blipFill rotWithShape="1">
          <a:blip r:embed="rId3">
            <a:alphaModFix/>
          </a:blip>
          <a:srcRect b="0" l="0" r="0" t="0"/>
          <a:stretch/>
        </p:blipFill>
        <p:spPr>
          <a:xfrm>
            <a:off x="2438400" y="2057400"/>
            <a:ext cx="3606800" cy="3568699"/>
          </a:xfrm>
          <a:prstGeom prst="rect">
            <a:avLst/>
          </a:prstGeom>
          <a:noFill/>
          <a:ln>
            <a:noFill/>
          </a:ln>
        </p:spPr>
      </p:pic>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x="0" y="0"/>
          <a:ext cx="0" cy="0"/>
          <a:chOff x="0" y="0"/>
          <a:chExt cx="0" cy="0"/>
        </a:xfrm>
      </p:grpSpPr>
      <p:sp>
        <p:nvSpPr>
          <p:cNvPr id="340" name="Shape 3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1" name="Shape 3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2" name="Shape 3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Informal Reviews</a:t>
            </a:r>
          </a:p>
        </p:txBody>
      </p:sp>
      <p:sp>
        <p:nvSpPr>
          <p:cNvPr id="343" name="Shape 34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Informal reviews include: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a simple desk check of a software engineering work product with a colleague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a casual meeting (involving more than 2 people) for the purpose of reviewing a work product, or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the review-oriented aspects of pair programming</a:t>
            </a:r>
          </a:p>
          <a:p>
            <a:pPr indent="-342900" lvl="0" marL="342900" marR="0" rtl="0" algn="l">
              <a:lnSpc>
                <a:spcPct val="100000"/>
              </a:lnSpc>
              <a:spcBef>
                <a:spcPts val="480"/>
              </a:spcBef>
              <a:spcAft>
                <a:spcPts val="0"/>
              </a:spcAft>
              <a:buClr>
                <a:schemeClr val="folHlink"/>
              </a:buClr>
              <a:buSzPct val="75000"/>
              <a:buFont typeface="Noto Symbol"/>
              <a:buChar char="■"/>
            </a:pPr>
            <a:r>
              <a:rPr b="0" i="1" lang="en-US" sz="2400" u="none" cap="none" strike="noStrike">
                <a:solidFill>
                  <a:schemeClr val="folHlink"/>
                </a:solidFill>
                <a:latin typeface="Times New Roman"/>
                <a:ea typeface="Times New Roman"/>
                <a:cs typeface="Times New Roman"/>
                <a:sym typeface="Times New Roman"/>
              </a:rPr>
              <a:t>pair programming</a:t>
            </a:r>
            <a:r>
              <a:rPr b="0" i="0" lang="en-US" sz="2400" u="none" cap="none" strike="noStrike">
                <a:solidFill>
                  <a:schemeClr val="dk1"/>
                </a:solidFill>
                <a:latin typeface="Times New Roman"/>
                <a:ea typeface="Times New Roman"/>
                <a:cs typeface="Times New Roman"/>
                <a:sym typeface="Times New Roman"/>
              </a:rPr>
              <a:t> encourages continuous review as a work product (design or code) is created.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The benefit is immediate discovery of errors and better work product quality as a consequence.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x="0" y="0"/>
          <a:ext cx="0" cy="0"/>
          <a:chOff x="0" y="0"/>
          <a:chExt cx="0" cy="0"/>
        </a:xfrm>
      </p:grpSpPr>
      <p:sp>
        <p:nvSpPr>
          <p:cNvPr id="348" name="Shape 34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49" name="Shape 3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0" name="Shape 35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Formal Technical Reviews</a:t>
            </a:r>
          </a:p>
        </p:txBody>
      </p:sp>
      <p:sp>
        <p:nvSpPr>
          <p:cNvPr id="351" name="Shape 35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objectives of an FTR are: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to uncover errors in function, logic, or implementation for any representation of the software</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to verify that the software under review meets its requirements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to ensure that the software has been represented according to predefined standards</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to achieve software that is developed in a uniform manner</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Times New Roman"/>
                <a:ea typeface="Times New Roman"/>
                <a:cs typeface="Times New Roman"/>
                <a:sym typeface="Times New Roman"/>
              </a:rPr>
              <a:t>to make projects more manageable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Times New Roman"/>
                <a:ea typeface="Times New Roman"/>
                <a:cs typeface="Times New Roman"/>
                <a:sym typeface="Times New Roman"/>
              </a:rPr>
              <a:t>The FTR is actually a class of reviews that includes </a:t>
            </a:r>
            <a:r>
              <a:rPr b="0" i="1" lang="en-US" sz="2400" u="none" cap="none" strike="noStrike">
                <a:solidFill>
                  <a:schemeClr val="folHlink"/>
                </a:solidFill>
                <a:latin typeface="Times New Roman"/>
                <a:ea typeface="Times New Roman"/>
                <a:cs typeface="Times New Roman"/>
                <a:sym typeface="Times New Roman"/>
              </a:rPr>
              <a:t>walkthroughs</a:t>
            </a:r>
            <a:r>
              <a:rPr b="0" i="0" lang="en-US" sz="2400" u="none" cap="none" strike="noStrike">
                <a:solidFill>
                  <a:schemeClr val="dk1"/>
                </a:solidFill>
                <a:latin typeface="Times New Roman"/>
                <a:ea typeface="Times New Roman"/>
                <a:cs typeface="Times New Roman"/>
                <a:sym typeface="Times New Roman"/>
              </a:rPr>
              <a:t> and </a:t>
            </a:r>
            <a:r>
              <a:rPr b="0" i="1" lang="en-US" sz="2400" u="none" cap="none" strike="noStrike">
                <a:solidFill>
                  <a:schemeClr val="folHlink"/>
                </a:solidFill>
                <a:latin typeface="Times New Roman"/>
                <a:ea typeface="Times New Roman"/>
                <a:cs typeface="Times New Roman"/>
                <a:sym typeface="Times New Roman"/>
              </a:rPr>
              <a:t>inspections</a:t>
            </a:r>
            <a:r>
              <a:rPr b="0" i="1" lang="en-US" sz="2400" u="none" cap="none" strike="noStrike">
                <a:solidFill>
                  <a:schemeClr val="dk1"/>
                </a:solidFill>
                <a:latin typeface="Times New Roman"/>
                <a:ea typeface="Times New Roman"/>
                <a:cs typeface="Times New Roman"/>
                <a:sym typeface="Times New Roman"/>
              </a:rPr>
              <a:t>.</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5" name="Shape 355"/>
        <p:cNvGrpSpPr/>
        <p:nvPr/>
      </p:nvGrpSpPr>
      <p:grpSpPr>
        <a:xfrm>
          <a:off x="0" y="0"/>
          <a:ext cx="0" cy="0"/>
          <a:chOff x="0" y="0"/>
          <a:chExt cx="0" cy="0"/>
        </a:xfrm>
      </p:grpSpPr>
      <p:sp>
        <p:nvSpPr>
          <p:cNvPr id="356" name="Shape 35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57" name="Shape 35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8" name="Shape 35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Review Meeting</a:t>
            </a:r>
          </a:p>
        </p:txBody>
      </p:sp>
      <p:sp>
        <p:nvSpPr>
          <p:cNvPr id="359" name="Shape 35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Between three and five people (typically) should be involved in the review.</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Advance preparation should occur but should require no more than two hours of work for each person.</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duration of the review meeting should be less than two hours.</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Focus is on a work product (e.g., a portion of a requirements model, a detailed component design, source code for a component)</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3" name="Shape 363"/>
        <p:cNvGrpSpPr/>
        <p:nvPr/>
      </p:nvGrpSpPr>
      <p:grpSpPr>
        <a:xfrm>
          <a:off x="0" y="0"/>
          <a:ext cx="0" cy="0"/>
          <a:chOff x="0" y="0"/>
          <a:chExt cx="0" cy="0"/>
        </a:xfrm>
      </p:grpSpPr>
      <p:sp>
        <p:nvSpPr>
          <p:cNvPr id="364" name="Shape 36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65" name="Shape 36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6" name="Shape 366"/>
          <p:cNvSpPr txBox="1"/>
          <p:nvPr>
            <p:ph type="title"/>
          </p:nvPr>
        </p:nvSpPr>
        <p:spPr>
          <a:xfrm>
            <a:off x="1670050" y="989012"/>
            <a:ext cx="5838824" cy="633412"/>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Players</a:t>
            </a:r>
          </a:p>
        </p:txBody>
      </p:sp>
      <p:sp>
        <p:nvSpPr>
          <p:cNvPr id="367" name="Shape 367"/>
          <p:cNvSpPr/>
          <p:nvPr/>
        </p:nvSpPr>
        <p:spPr>
          <a:xfrm>
            <a:off x="5776912" y="3454400"/>
            <a:ext cx="277811" cy="544512"/>
          </a:xfrm>
          <a:custGeom>
            <a:pathLst>
              <a:path extrusionOk="0" h="304" w="174">
                <a:moveTo>
                  <a:pt x="0" y="247"/>
                </a:moveTo>
                <a:lnTo>
                  <a:pt x="0" y="0"/>
                </a:lnTo>
                <a:lnTo>
                  <a:pt x="174" y="71"/>
                </a:lnTo>
                <a:lnTo>
                  <a:pt x="119" y="304"/>
                </a:lnTo>
                <a:lnTo>
                  <a:pt x="0" y="247"/>
                </a:lnTo>
              </a:path>
            </a:pathLst>
          </a:custGeom>
          <a:solidFill>
            <a:schemeClr val="folHlink"/>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8" name="Shape 368"/>
          <p:cNvSpPr/>
          <p:nvPr/>
        </p:nvSpPr>
        <p:spPr>
          <a:xfrm>
            <a:off x="3408362" y="3492500"/>
            <a:ext cx="4346575" cy="1328737"/>
          </a:xfrm>
          <a:custGeom>
            <a:pathLst>
              <a:path extrusionOk="0" h="743" w="2737">
                <a:moveTo>
                  <a:pt x="0" y="0"/>
                </a:moveTo>
                <a:lnTo>
                  <a:pt x="912" y="0"/>
                </a:lnTo>
                <a:lnTo>
                  <a:pt x="2737" y="743"/>
                </a:lnTo>
                <a:lnTo>
                  <a:pt x="1039" y="743"/>
                </a:lnTo>
                <a:lnTo>
                  <a:pt x="0" y="0"/>
                </a:lnTo>
              </a:path>
            </a:pathLst>
          </a:custGeom>
          <a:solidFill>
            <a:srgbClr val="919191"/>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9" name="Shape 369"/>
          <p:cNvSpPr txBox="1"/>
          <p:nvPr/>
        </p:nvSpPr>
        <p:spPr>
          <a:xfrm>
            <a:off x="5065712" y="4813300"/>
            <a:ext cx="2681287" cy="190500"/>
          </a:xfrm>
          <a:prstGeom prst="rect">
            <a:avLst/>
          </a:prstGeom>
          <a:solidFill>
            <a:srgbClr val="712000"/>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0" name="Shape 370"/>
          <p:cNvSpPr/>
          <p:nvPr/>
        </p:nvSpPr>
        <p:spPr>
          <a:xfrm>
            <a:off x="3408362" y="3492500"/>
            <a:ext cx="1639887" cy="1506537"/>
          </a:xfrm>
          <a:custGeom>
            <a:pathLst>
              <a:path extrusionOk="0" h="843" w="1032">
                <a:moveTo>
                  <a:pt x="1032" y="731"/>
                </a:moveTo>
                <a:lnTo>
                  <a:pt x="0" y="0"/>
                </a:lnTo>
                <a:lnTo>
                  <a:pt x="0" y="63"/>
                </a:lnTo>
                <a:lnTo>
                  <a:pt x="1032" y="843"/>
                </a:lnTo>
                <a:lnTo>
                  <a:pt x="1032" y="731"/>
                </a:lnTo>
              </a:path>
            </a:pathLst>
          </a:custGeom>
          <a:solidFill>
            <a:srgbClr val="712000"/>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1" name="Shape 371"/>
          <p:cNvSpPr/>
          <p:nvPr/>
        </p:nvSpPr>
        <p:spPr>
          <a:xfrm>
            <a:off x="3408362" y="3492500"/>
            <a:ext cx="1652587" cy="1519237"/>
          </a:xfrm>
          <a:custGeom>
            <a:pathLst>
              <a:path extrusionOk="0" h="850" w="1040">
                <a:moveTo>
                  <a:pt x="1040" y="737"/>
                </a:moveTo>
                <a:lnTo>
                  <a:pt x="0" y="0"/>
                </a:lnTo>
                <a:lnTo>
                  <a:pt x="0" y="64"/>
                </a:lnTo>
                <a:lnTo>
                  <a:pt x="1040" y="850"/>
                </a:lnTo>
                <a:lnTo>
                  <a:pt x="1040" y="737"/>
                </a:lnTo>
                <a:lnTo>
                  <a:pt x="0" y="0"/>
                </a:lnTo>
                <a:lnTo>
                  <a:pt x="0" y="64"/>
                </a:lnTo>
                <a:lnTo>
                  <a:pt x="1040" y="850"/>
                </a:lnTo>
                <a:lnTo>
                  <a:pt x="1040" y="737"/>
                </a:lnTo>
              </a:path>
            </a:pathLst>
          </a:custGeom>
          <a:solidFill>
            <a:srgbClr val="712000"/>
          </a:solidFill>
          <a:ln cap="rnd"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2" name="Shape 372"/>
          <p:cNvSpPr/>
          <p:nvPr/>
        </p:nvSpPr>
        <p:spPr>
          <a:xfrm>
            <a:off x="4129087" y="4795837"/>
            <a:ext cx="455612" cy="546100"/>
          </a:xfrm>
          <a:custGeom>
            <a:pathLst>
              <a:path extrusionOk="0" h="305" w="286">
                <a:moveTo>
                  <a:pt x="0" y="50"/>
                </a:moveTo>
                <a:lnTo>
                  <a:pt x="215" y="0"/>
                </a:lnTo>
                <a:lnTo>
                  <a:pt x="175" y="305"/>
                </a:lnTo>
                <a:lnTo>
                  <a:pt x="286"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3" name="Shape 373"/>
          <p:cNvSpPr/>
          <p:nvPr/>
        </p:nvSpPr>
        <p:spPr>
          <a:xfrm>
            <a:off x="4292600" y="4935537"/>
            <a:ext cx="455612" cy="544512"/>
          </a:xfrm>
          <a:custGeom>
            <a:pathLst>
              <a:path extrusionOk="0" h="304" w="286">
                <a:moveTo>
                  <a:pt x="0" y="49"/>
                </a:moveTo>
                <a:lnTo>
                  <a:pt x="215" y="0"/>
                </a:lnTo>
                <a:lnTo>
                  <a:pt x="183" y="304"/>
                </a:lnTo>
                <a:lnTo>
                  <a:pt x="286"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4" name="Shape 374"/>
          <p:cNvSpPr/>
          <p:nvPr/>
        </p:nvSpPr>
        <p:spPr>
          <a:xfrm>
            <a:off x="4003675" y="3922712"/>
            <a:ext cx="417512" cy="1139825"/>
          </a:xfrm>
          <a:custGeom>
            <a:pathLst>
              <a:path extrusionOk="0" h="637" w="262">
                <a:moveTo>
                  <a:pt x="71" y="524"/>
                </a:moveTo>
                <a:lnTo>
                  <a:pt x="0" y="0"/>
                </a:lnTo>
                <a:lnTo>
                  <a:pt x="262" y="127"/>
                </a:lnTo>
                <a:lnTo>
                  <a:pt x="214" y="637"/>
                </a:lnTo>
                <a:lnTo>
                  <a:pt x="71" y="524"/>
                </a:lnTo>
              </a:path>
            </a:pathLst>
          </a:custGeom>
          <a:solidFill>
            <a:schemeClr val="folHlink"/>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5" name="Shape 375"/>
          <p:cNvSpPr/>
          <p:nvPr/>
        </p:nvSpPr>
        <p:spPr>
          <a:xfrm>
            <a:off x="4154487" y="3532187"/>
            <a:ext cx="163511" cy="503236"/>
          </a:xfrm>
          <a:prstGeom prst="ellipse">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6" name="Shape 376"/>
          <p:cNvSpPr/>
          <p:nvPr/>
        </p:nvSpPr>
        <p:spPr>
          <a:xfrm>
            <a:off x="4406900" y="4162425"/>
            <a:ext cx="568325" cy="496886"/>
          </a:xfrm>
          <a:custGeom>
            <a:pathLst>
              <a:path extrusionOk="0" h="277" w="357">
                <a:moveTo>
                  <a:pt x="0" y="0"/>
                </a:moveTo>
                <a:lnTo>
                  <a:pt x="95" y="227"/>
                </a:lnTo>
                <a:lnTo>
                  <a:pt x="357" y="277"/>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7" name="Shape 377"/>
          <p:cNvSpPr/>
          <p:nvPr/>
        </p:nvSpPr>
        <p:spPr>
          <a:xfrm>
            <a:off x="6750050" y="5124450"/>
            <a:ext cx="454025" cy="531811"/>
          </a:xfrm>
          <a:custGeom>
            <a:pathLst>
              <a:path extrusionOk="0" h="297" w="285">
                <a:moveTo>
                  <a:pt x="285" y="42"/>
                </a:moveTo>
                <a:lnTo>
                  <a:pt x="71" y="0"/>
                </a:lnTo>
                <a:lnTo>
                  <a:pt x="111" y="297"/>
                </a:lnTo>
                <a:lnTo>
                  <a:pt x="0"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8" name="Shape 378"/>
          <p:cNvSpPr/>
          <p:nvPr/>
        </p:nvSpPr>
        <p:spPr>
          <a:xfrm>
            <a:off x="6737350" y="5111750"/>
            <a:ext cx="454025" cy="533400"/>
          </a:xfrm>
          <a:custGeom>
            <a:pathLst>
              <a:path extrusionOk="0" h="297" w="285">
                <a:moveTo>
                  <a:pt x="285" y="42"/>
                </a:moveTo>
                <a:lnTo>
                  <a:pt x="71" y="0"/>
                </a:lnTo>
                <a:lnTo>
                  <a:pt x="111" y="297"/>
                </a:lnTo>
                <a:lnTo>
                  <a:pt x="0"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9" name="Shape 379"/>
          <p:cNvSpPr/>
          <p:nvPr/>
        </p:nvSpPr>
        <p:spPr>
          <a:xfrm>
            <a:off x="6586536" y="5262562"/>
            <a:ext cx="454025" cy="546100"/>
          </a:xfrm>
          <a:custGeom>
            <a:pathLst>
              <a:path extrusionOk="0" h="305" w="285">
                <a:moveTo>
                  <a:pt x="285" y="50"/>
                </a:moveTo>
                <a:lnTo>
                  <a:pt x="71" y="0"/>
                </a:lnTo>
                <a:lnTo>
                  <a:pt x="103" y="305"/>
                </a:lnTo>
                <a:lnTo>
                  <a:pt x="0"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0" name="Shape 380"/>
          <p:cNvSpPr/>
          <p:nvPr/>
        </p:nvSpPr>
        <p:spPr>
          <a:xfrm>
            <a:off x="6573836" y="5249862"/>
            <a:ext cx="454025" cy="546100"/>
          </a:xfrm>
          <a:custGeom>
            <a:pathLst>
              <a:path extrusionOk="0" h="305" w="285">
                <a:moveTo>
                  <a:pt x="285" y="50"/>
                </a:moveTo>
                <a:lnTo>
                  <a:pt x="71" y="0"/>
                </a:lnTo>
                <a:lnTo>
                  <a:pt x="103" y="305"/>
                </a:lnTo>
                <a:lnTo>
                  <a:pt x="0"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1" name="Shape 381"/>
          <p:cNvSpPr/>
          <p:nvPr/>
        </p:nvSpPr>
        <p:spPr>
          <a:xfrm>
            <a:off x="6926261" y="4238625"/>
            <a:ext cx="415924" cy="1139825"/>
          </a:xfrm>
          <a:custGeom>
            <a:pathLst>
              <a:path extrusionOk="0" h="637" w="261">
                <a:moveTo>
                  <a:pt x="190" y="524"/>
                </a:moveTo>
                <a:lnTo>
                  <a:pt x="261" y="0"/>
                </a:lnTo>
                <a:lnTo>
                  <a:pt x="0" y="127"/>
                </a:lnTo>
                <a:lnTo>
                  <a:pt x="47" y="637"/>
                </a:lnTo>
                <a:lnTo>
                  <a:pt x="190" y="524"/>
                </a:lnTo>
              </a:path>
            </a:pathLst>
          </a:custGeom>
          <a:solidFill>
            <a:schemeClr val="folHlink"/>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2" name="Shape 382"/>
          <p:cNvSpPr/>
          <p:nvPr/>
        </p:nvSpPr>
        <p:spPr>
          <a:xfrm>
            <a:off x="6913561" y="4225925"/>
            <a:ext cx="417512" cy="1139825"/>
          </a:xfrm>
          <a:custGeom>
            <a:pathLst>
              <a:path extrusionOk="0" h="637" w="262">
                <a:moveTo>
                  <a:pt x="191" y="524"/>
                </a:moveTo>
                <a:lnTo>
                  <a:pt x="262" y="0"/>
                </a:lnTo>
                <a:lnTo>
                  <a:pt x="0" y="127"/>
                </a:lnTo>
                <a:lnTo>
                  <a:pt x="48" y="637"/>
                </a:lnTo>
                <a:lnTo>
                  <a:pt x="191" y="524"/>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3" name="Shape 383"/>
          <p:cNvSpPr/>
          <p:nvPr/>
        </p:nvSpPr>
        <p:spPr>
          <a:xfrm>
            <a:off x="6988175" y="3797300"/>
            <a:ext cx="163511" cy="504824"/>
          </a:xfrm>
          <a:prstGeom prst="ellipse">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4" name="Shape 384"/>
          <p:cNvSpPr/>
          <p:nvPr/>
        </p:nvSpPr>
        <p:spPr>
          <a:xfrm>
            <a:off x="6975475" y="3784600"/>
            <a:ext cx="188912" cy="528637"/>
          </a:xfrm>
          <a:prstGeom prst="ellipse">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5" name="Shape 385"/>
          <p:cNvSpPr/>
          <p:nvPr/>
        </p:nvSpPr>
        <p:spPr>
          <a:xfrm>
            <a:off x="6359525" y="4491037"/>
            <a:ext cx="568325" cy="484186"/>
          </a:xfrm>
          <a:custGeom>
            <a:pathLst>
              <a:path extrusionOk="0" h="270" w="357">
                <a:moveTo>
                  <a:pt x="357" y="0"/>
                </a:moveTo>
                <a:lnTo>
                  <a:pt x="262" y="227"/>
                </a:lnTo>
                <a:lnTo>
                  <a:pt x="0"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6" name="Shape 386"/>
          <p:cNvSpPr/>
          <p:nvPr/>
        </p:nvSpPr>
        <p:spPr>
          <a:xfrm>
            <a:off x="6346825" y="4478337"/>
            <a:ext cx="568325" cy="482600"/>
          </a:xfrm>
          <a:custGeom>
            <a:pathLst>
              <a:path extrusionOk="0" h="269" w="357">
                <a:moveTo>
                  <a:pt x="357" y="0"/>
                </a:moveTo>
                <a:lnTo>
                  <a:pt x="262" y="227"/>
                </a:lnTo>
                <a:lnTo>
                  <a:pt x="0"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7" name="Shape 387"/>
          <p:cNvSpPr/>
          <p:nvPr/>
        </p:nvSpPr>
        <p:spPr>
          <a:xfrm>
            <a:off x="4089400" y="3062286"/>
            <a:ext cx="252411" cy="519111"/>
          </a:xfrm>
          <a:custGeom>
            <a:pathLst>
              <a:path extrusionOk="0" h="290" w="158">
                <a:moveTo>
                  <a:pt x="16" y="0"/>
                </a:moveTo>
                <a:lnTo>
                  <a:pt x="0" y="127"/>
                </a:lnTo>
                <a:lnTo>
                  <a:pt x="158" y="29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8" name="Shape 388"/>
          <p:cNvSpPr/>
          <p:nvPr/>
        </p:nvSpPr>
        <p:spPr>
          <a:xfrm>
            <a:off x="4076700" y="3049586"/>
            <a:ext cx="254000" cy="519111"/>
          </a:xfrm>
          <a:custGeom>
            <a:pathLst>
              <a:path extrusionOk="0" h="290" w="159">
                <a:moveTo>
                  <a:pt x="16" y="0"/>
                </a:moveTo>
                <a:lnTo>
                  <a:pt x="0" y="127"/>
                </a:lnTo>
                <a:lnTo>
                  <a:pt x="159" y="29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9" name="Shape 389"/>
          <p:cNvSpPr/>
          <p:nvPr/>
        </p:nvSpPr>
        <p:spPr>
          <a:xfrm>
            <a:off x="4492625" y="3036886"/>
            <a:ext cx="50799" cy="481012"/>
          </a:xfrm>
          <a:custGeom>
            <a:pathLst>
              <a:path extrusionOk="0" h="268" w="31">
                <a:moveTo>
                  <a:pt x="0" y="0"/>
                </a:moveTo>
                <a:lnTo>
                  <a:pt x="31" y="162"/>
                </a:lnTo>
                <a:lnTo>
                  <a:pt x="31" y="26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0" name="Shape 390"/>
          <p:cNvSpPr/>
          <p:nvPr/>
        </p:nvSpPr>
        <p:spPr>
          <a:xfrm>
            <a:off x="4479925" y="3024186"/>
            <a:ext cx="50799" cy="482600"/>
          </a:xfrm>
          <a:custGeom>
            <a:pathLst>
              <a:path extrusionOk="0" h="269" w="31">
                <a:moveTo>
                  <a:pt x="0" y="0"/>
                </a:moveTo>
                <a:lnTo>
                  <a:pt x="31" y="163"/>
                </a:lnTo>
                <a:lnTo>
                  <a:pt x="31"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1" name="Shape 391"/>
          <p:cNvSpPr/>
          <p:nvPr/>
        </p:nvSpPr>
        <p:spPr>
          <a:xfrm>
            <a:off x="4214812" y="2659061"/>
            <a:ext cx="163511" cy="325437"/>
          </a:xfrm>
          <a:prstGeom prst="ellipse">
            <a:avLst/>
          </a:prstGeom>
          <a:solidFill>
            <a:srgbClr val="FFFFFF"/>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2" name="Shape 392"/>
          <p:cNvSpPr/>
          <p:nvPr/>
        </p:nvSpPr>
        <p:spPr>
          <a:xfrm>
            <a:off x="4202112" y="2646361"/>
            <a:ext cx="188912" cy="350837"/>
          </a:xfrm>
          <a:prstGeom prst="ellipse">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3" name="Shape 393"/>
          <p:cNvSpPr/>
          <p:nvPr/>
        </p:nvSpPr>
        <p:spPr>
          <a:xfrm>
            <a:off x="5864225" y="3051175"/>
            <a:ext cx="101599" cy="450850"/>
          </a:xfrm>
          <a:prstGeom prst="ellipse">
            <a:avLst/>
          </a:prstGeom>
          <a:solidFill>
            <a:srgbClr val="FFFFFF"/>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4" name="Shape 394"/>
          <p:cNvSpPr/>
          <p:nvPr/>
        </p:nvSpPr>
        <p:spPr>
          <a:xfrm>
            <a:off x="5851525" y="3038475"/>
            <a:ext cx="127000" cy="477837"/>
          </a:xfrm>
          <a:prstGeom prst="ellipse">
            <a:avLst/>
          </a:prstGeom>
          <a:solidFill>
            <a:schemeClr val="fo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5" name="Shape 395"/>
          <p:cNvSpPr/>
          <p:nvPr/>
        </p:nvSpPr>
        <p:spPr>
          <a:xfrm>
            <a:off x="5764212" y="3579812"/>
            <a:ext cx="315912" cy="546100"/>
          </a:xfrm>
          <a:custGeom>
            <a:pathLst>
              <a:path extrusionOk="0" h="305" w="198">
                <a:moveTo>
                  <a:pt x="198" y="0"/>
                </a:moveTo>
                <a:lnTo>
                  <a:pt x="143" y="156"/>
                </a:lnTo>
                <a:lnTo>
                  <a:pt x="0" y="305"/>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6" name="Shape 396"/>
          <p:cNvSpPr/>
          <p:nvPr/>
        </p:nvSpPr>
        <p:spPr>
          <a:xfrm>
            <a:off x="5751512" y="3567112"/>
            <a:ext cx="315912" cy="546100"/>
          </a:xfrm>
          <a:custGeom>
            <a:pathLst>
              <a:path extrusionOk="0" h="305" w="198">
                <a:moveTo>
                  <a:pt x="198" y="0"/>
                </a:moveTo>
                <a:lnTo>
                  <a:pt x="143" y="156"/>
                </a:lnTo>
                <a:lnTo>
                  <a:pt x="0" y="305"/>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7" name="Shape 397"/>
          <p:cNvSpPr/>
          <p:nvPr/>
        </p:nvSpPr>
        <p:spPr>
          <a:xfrm>
            <a:off x="5675312" y="3467100"/>
            <a:ext cx="115887" cy="569911"/>
          </a:xfrm>
          <a:custGeom>
            <a:pathLst>
              <a:path extrusionOk="0" h="318" w="72">
                <a:moveTo>
                  <a:pt x="72" y="0"/>
                </a:moveTo>
                <a:lnTo>
                  <a:pt x="16" y="141"/>
                </a:lnTo>
                <a:lnTo>
                  <a:pt x="0" y="31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8" name="Shape 398"/>
          <p:cNvSpPr/>
          <p:nvPr/>
        </p:nvSpPr>
        <p:spPr>
          <a:xfrm>
            <a:off x="5662612" y="3454400"/>
            <a:ext cx="115887" cy="569911"/>
          </a:xfrm>
          <a:custGeom>
            <a:pathLst>
              <a:path extrusionOk="0" h="318" w="72">
                <a:moveTo>
                  <a:pt x="72" y="0"/>
                </a:moveTo>
                <a:lnTo>
                  <a:pt x="16" y="141"/>
                </a:lnTo>
                <a:lnTo>
                  <a:pt x="0" y="31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9" name="Shape 399"/>
          <p:cNvSpPr txBox="1"/>
          <p:nvPr/>
        </p:nvSpPr>
        <p:spPr>
          <a:xfrm>
            <a:off x="3130550" y="2055811"/>
            <a:ext cx="1130299" cy="6985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review</a:t>
            </a:r>
          </a:p>
          <a:p>
            <a:pPr indent="0" lvl="0" marL="0" marR="0" rtl="0" algn="l">
              <a:lnSpc>
                <a:spcPct val="100000"/>
              </a:lnSpc>
              <a:spcBef>
                <a:spcPts val="0"/>
              </a:spcBef>
              <a:spcAft>
                <a:spcPts val="0"/>
              </a:spcAft>
              <a:buNone/>
            </a:pPr>
            <a:r>
              <a:t/>
            </a:r>
            <a:endParaRPr b="1" i="0" sz="2000" u="none" cap="none" strike="noStrike">
              <a:solidFill>
                <a:schemeClr val="folHlink"/>
              </a:solidFill>
              <a:latin typeface="Helvetica Neue"/>
              <a:ea typeface="Helvetica Neue"/>
              <a:cs typeface="Helvetica Neue"/>
              <a:sym typeface="Helvetica Neue"/>
            </a:endParaRPr>
          </a:p>
        </p:txBody>
      </p:sp>
      <p:sp>
        <p:nvSpPr>
          <p:cNvPr id="400" name="Shape 400"/>
          <p:cNvSpPr txBox="1"/>
          <p:nvPr/>
        </p:nvSpPr>
        <p:spPr>
          <a:xfrm>
            <a:off x="3168650" y="2322511"/>
            <a:ext cx="928686"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leader</a:t>
            </a:r>
          </a:p>
        </p:txBody>
      </p:sp>
      <p:sp>
        <p:nvSpPr>
          <p:cNvPr id="401" name="Shape 401"/>
          <p:cNvSpPr txBox="1"/>
          <p:nvPr/>
        </p:nvSpPr>
        <p:spPr>
          <a:xfrm>
            <a:off x="6089650" y="3044825"/>
            <a:ext cx="1281111"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producer</a:t>
            </a:r>
          </a:p>
        </p:txBody>
      </p:sp>
      <p:sp>
        <p:nvSpPr>
          <p:cNvPr id="402" name="Shape 402"/>
          <p:cNvSpPr txBox="1"/>
          <p:nvPr/>
        </p:nvSpPr>
        <p:spPr>
          <a:xfrm>
            <a:off x="3746500" y="5403850"/>
            <a:ext cx="1211261"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recorder</a:t>
            </a:r>
          </a:p>
        </p:txBody>
      </p:sp>
      <p:sp>
        <p:nvSpPr>
          <p:cNvPr id="403" name="Shape 403"/>
          <p:cNvSpPr txBox="1"/>
          <p:nvPr/>
        </p:nvSpPr>
        <p:spPr>
          <a:xfrm>
            <a:off x="6970711" y="5316537"/>
            <a:ext cx="1211261" cy="39370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folHlink"/>
              </a:buClr>
              <a:buSzPct val="25000"/>
              <a:buFont typeface="Helvetica Neue"/>
              <a:buNone/>
            </a:pPr>
            <a:r>
              <a:rPr b="1" i="0" lang="en-US" sz="2000" u="none" cap="none" strike="noStrike">
                <a:solidFill>
                  <a:schemeClr val="folHlink"/>
                </a:solidFill>
                <a:latin typeface="Helvetica Neue"/>
                <a:ea typeface="Helvetica Neue"/>
                <a:cs typeface="Helvetica Neue"/>
                <a:sym typeface="Helvetica Neue"/>
              </a:rPr>
              <a:t>reviewer</a:t>
            </a:r>
          </a:p>
        </p:txBody>
      </p:sp>
      <p:sp>
        <p:nvSpPr>
          <p:cNvPr id="404" name="Shape 404"/>
          <p:cNvSpPr/>
          <p:nvPr/>
        </p:nvSpPr>
        <p:spPr>
          <a:xfrm>
            <a:off x="4467225" y="4035425"/>
            <a:ext cx="454025" cy="230187"/>
          </a:xfrm>
          <a:custGeom>
            <a:pathLst>
              <a:path extrusionOk="0" h="128" w="285">
                <a:moveTo>
                  <a:pt x="71" y="128"/>
                </a:moveTo>
                <a:lnTo>
                  <a:pt x="285" y="114"/>
                </a:lnTo>
                <a:lnTo>
                  <a:pt x="158" y="0"/>
                </a:lnTo>
                <a:lnTo>
                  <a:pt x="0" y="50"/>
                </a:lnTo>
                <a:lnTo>
                  <a:pt x="71" y="128"/>
                </a:lnTo>
                <a:lnTo>
                  <a:pt x="285" y="114"/>
                </a:lnTo>
                <a:lnTo>
                  <a:pt x="158" y="0"/>
                </a:lnTo>
                <a:lnTo>
                  <a:pt x="0" y="50"/>
                </a:lnTo>
                <a:lnTo>
                  <a:pt x="71" y="128"/>
                </a:lnTo>
              </a:path>
            </a:pathLst>
          </a:custGeom>
          <a:solidFill>
            <a:schemeClr val="dk1"/>
          </a:solidFill>
          <a:ln cap="rnd"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5" name="Shape 405"/>
          <p:cNvSpPr/>
          <p:nvPr/>
        </p:nvSpPr>
        <p:spPr>
          <a:xfrm>
            <a:off x="5713412" y="4376737"/>
            <a:ext cx="455612" cy="230187"/>
          </a:xfrm>
          <a:custGeom>
            <a:pathLst>
              <a:path extrusionOk="0" h="128" w="286">
                <a:moveTo>
                  <a:pt x="215" y="0"/>
                </a:moveTo>
                <a:lnTo>
                  <a:pt x="0" y="14"/>
                </a:lnTo>
                <a:lnTo>
                  <a:pt x="119" y="128"/>
                </a:lnTo>
                <a:lnTo>
                  <a:pt x="286" y="78"/>
                </a:lnTo>
                <a:lnTo>
                  <a:pt x="215" y="0"/>
                </a:lnTo>
                <a:lnTo>
                  <a:pt x="0" y="14"/>
                </a:lnTo>
                <a:lnTo>
                  <a:pt x="119" y="128"/>
                </a:lnTo>
                <a:lnTo>
                  <a:pt x="286" y="78"/>
                </a:lnTo>
                <a:lnTo>
                  <a:pt x="215" y="0"/>
                </a:lnTo>
              </a:path>
            </a:pathLst>
          </a:custGeom>
          <a:solidFill>
            <a:schemeClr val="dk1"/>
          </a:solidFill>
          <a:ln cap="rnd"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6" name="Shape 406"/>
          <p:cNvSpPr/>
          <p:nvPr/>
        </p:nvSpPr>
        <p:spPr>
          <a:xfrm>
            <a:off x="5260975" y="3984625"/>
            <a:ext cx="454025" cy="231775"/>
          </a:xfrm>
          <a:custGeom>
            <a:pathLst>
              <a:path extrusionOk="0" h="128" w="285">
                <a:moveTo>
                  <a:pt x="214" y="0"/>
                </a:moveTo>
                <a:lnTo>
                  <a:pt x="0" y="14"/>
                </a:lnTo>
                <a:lnTo>
                  <a:pt x="119" y="128"/>
                </a:lnTo>
                <a:lnTo>
                  <a:pt x="285" y="78"/>
                </a:lnTo>
                <a:lnTo>
                  <a:pt x="214" y="0"/>
                </a:lnTo>
                <a:lnTo>
                  <a:pt x="0" y="14"/>
                </a:lnTo>
                <a:lnTo>
                  <a:pt x="119" y="128"/>
                </a:lnTo>
                <a:lnTo>
                  <a:pt x="285" y="78"/>
                </a:lnTo>
                <a:lnTo>
                  <a:pt x="214" y="0"/>
                </a:lnTo>
              </a:path>
            </a:pathLst>
          </a:custGeom>
          <a:solidFill>
            <a:schemeClr val="dk1"/>
          </a:solidFill>
          <a:ln cap="rnd" cmpd="sng" w="12700">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7" name="Shape 407"/>
          <p:cNvSpPr/>
          <p:nvPr/>
        </p:nvSpPr>
        <p:spPr>
          <a:xfrm>
            <a:off x="4265612" y="3554412"/>
            <a:ext cx="454025" cy="230187"/>
          </a:xfrm>
          <a:custGeom>
            <a:pathLst>
              <a:path extrusionOk="0" h="128" w="285">
                <a:moveTo>
                  <a:pt x="71" y="128"/>
                </a:moveTo>
                <a:lnTo>
                  <a:pt x="285" y="114"/>
                </a:lnTo>
                <a:lnTo>
                  <a:pt x="158" y="0"/>
                </a:lnTo>
                <a:lnTo>
                  <a:pt x="0" y="50"/>
                </a:lnTo>
                <a:lnTo>
                  <a:pt x="71" y="128"/>
                </a:lnTo>
                <a:lnTo>
                  <a:pt x="285" y="114"/>
                </a:lnTo>
                <a:lnTo>
                  <a:pt x="158" y="0"/>
                </a:lnTo>
                <a:lnTo>
                  <a:pt x="0" y="50"/>
                </a:lnTo>
                <a:lnTo>
                  <a:pt x="71" y="128"/>
                </a:lnTo>
              </a:path>
            </a:pathLst>
          </a:custGeom>
          <a:solidFill>
            <a:schemeClr val="dk1"/>
          </a:solidFill>
          <a:ln cap="rnd" cmpd="sng" w="127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8" name="Shape 408"/>
          <p:cNvSpPr/>
          <p:nvPr/>
        </p:nvSpPr>
        <p:spPr>
          <a:xfrm>
            <a:off x="4102100" y="3011486"/>
            <a:ext cx="354011" cy="469899"/>
          </a:xfrm>
          <a:custGeom>
            <a:pathLst>
              <a:path extrusionOk="0" h="262" w="222">
                <a:moveTo>
                  <a:pt x="0" y="0"/>
                </a:moveTo>
                <a:lnTo>
                  <a:pt x="222" y="0"/>
                </a:lnTo>
                <a:lnTo>
                  <a:pt x="182" y="255"/>
                </a:lnTo>
                <a:lnTo>
                  <a:pt x="63" y="262"/>
                </a:lnTo>
                <a:lnTo>
                  <a:pt x="0" y="0"/>
                </a:lnTo>
              </a:path>
            </a:pathLst>
          </a:custGeom>
          <a:solidFill>
            <a:schemeClr val="folHlink"/>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9" name="Shape 409"/>
          <p:cNvSpPr/>
          <p:nvPr/>
        </p:nvSpPr>
        <p:spPr>
          <a:xfrm>
            <a:off x="5129212" y="3175000"/>
            <a:ext cx="277811" cy="544512"/>
          </a:xfrm>
          <a:custGeom>
            <a:pathLst>
              <a:path extrusionOk="0" h="304" w="174">
                <a:moveTo>
                  <a:pt x="0" y="247"/>
                </a:moveTo>
                <a:lnTo>
                  <a:pt x="0" y="0"/>
                </a:lnTo>
                <a:lnTo>
                  <a:pt x="174" y="71"/>
                </a:lnTo>
                <a:lnTo>
                  <a:pt x="119" y="304"/>
                </a:lnTo>
                <a:lnTo>
                  <a:pt x="0" y="247"/>
                </a:lnTo>
              </a:path>
            </a:pathLst>
          </a:custGeom>
          <a:solidFill>
            <a:schemeClr val="hlink"/>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0" name="Shape 410"/>
          <p:cNvSpPr/>
          <p:nvPr/>
        </p:nvSpPr>
        <p:spPr>
          <a:xfrm>
            <a:off x="5216525" y="2773361"/>
            <a:ext cx="101599" cy="449262"/>
          </a:xfrm>
          <a:prstGeom prst="ellipse">
            <a:avLst/>
          </a:prstGeom>
          <a:solidFill>
            <a:srgbClr val="FFFFFF"/>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1" name="Shape 411"/>
          <p:cNvSpPr/>
          <p:nvPr/>
        </p:nvSpPr>
        <p:spPr>
          <a:xfrm>
            <a:off x="5203825" y="2759075"/>
            <a:ext cx="127000" cy="476249"/>
          </a:xfrm>
          <a:prstGeom prst="ellipse">
            <a:avLst/>
          </a:prstGeom>
          <a:solidFill>
            <a:schemeClr val="hlink"/>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2" name="Shape 412"/>
          <p:cNvSpPr/>
          <p:nvPr/>
        </p:nvSpPr>
        <p:spPr>
          <a:xfrm>
            <a:off x="5116512" y="3302000"/>
            <a:ext cx="315912" cy="544512"/>
          </a:xfrm>
          <a:custGeom>
            <a:pathLst>
              <a:path extrusionOk="0" h="304" w="198">
                <a:moveTo>
                  <a:pt x="198" y="0"/>
                </a:moveTo>
                <a:lnTo>
                  <a:pt x="143" y="156"/>
                </a:lnTo>
                <a:lnTo>
                  <a:pt x="0" y="304"/>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3" name="Shape 413"/>
          <p:cNvSpPr/>
          <p:nvPr/>
        </p:nvSpPr>
        <p:spPr>
          <a:xfrm>
            <a:off x="5103812" y="3287712"/>
            <a:ext cx="315912" cy="546100"/>
          </a:xfrm>
          <a:custGeom>
            <a:pathLst>
              <a:path extrusionOk="0" h="305" w="198">
                <a:moveTo>
                  <a:pt x="198" y="0"/>
                </a:moveTo>
                <a:lnTo>
                  <a:pt x="143" y="156"/>
                </a:lnTo>
                <a:lnTo>
                  <a:pt x="0" y="305"/>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4" name="Shape 414"/>
          <p:cNvSpPr/>
          <p:nvPr/>
        </p:nvSpPr>
        <p:spPr>
          <a:xfrm>
            <a:off x="5027612" y="3187700"/>
            <a:ext cx="115887" cy="571500"/>
          </a:xfrm>
          <a:custGeom>
            <a:pathLst>
              <a:path extrusionOk="0" h="319" w="72">
                <a:moveTo>
                  <a:pt x="72" y="0"/>
                </a:moveTo>
                <a:lnTo>
                  <a:pt x="16" y="142"/>
                </a:lnTo>
                <a:lnTo>
                  <a:pt x="0" y="31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5" name="Shape 415"/>
          <p:cNvSpPr/>
          <p:nvPr/>
        </p:nvSpPr>
        <p:spPr>
          <a:xfrm>
            <a:off x="5014912" y="3175000"/>
            <a:ext cx="115887" cy="571500"/>
          </a:xfrm>
          <a:custGeom>
            <a:pathLst>
              <a:path extrusionOk="0" h="319" w="72">
                <a:moveTo>
                  <a:pt x="72" y="0"/>
                </a:moveTo>
                <a:lnTo>
                  <a:pt x="16" y="142"/>
                </a:lnTo>
                <a:lnTo>
                  <a:pt x="0" y="31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nvGrpSpPr>
          <p:cNvPr id="416" name="Shape 416"/>
          <p:cNvGrpSpPr/>
          <p:nvPr/>
        </p:nvGrpSpPr>
        <p:grpSpPr>
          <a:xfrm>
            <a:off x="3216274" y="2909886"/>
            <a:ext cx="781050" cy="1643061"/>
            <a:chOff x="2503486" y="2071686"/>
            <a:chExt cx="781050" cy="1460499"/>
          </a:xfrm>
        </p:grpSpPr>
        <p:sp>
          <p:nvSpPr>
            <p:cNvPr id="417" name="Shape 417"/>
            <p:cNvSpPr/>
            <p:nvPr/>
          </p:nvSpPr>
          <p:spPr>
            <a:xfrm>
              <a:off x="2620961" y="3036886"/>
              <a:ext cx="357187" cy="395286"/>
            </a:xfrm>
            <a:custGeom>
              <a:pathLst>
                <a:path extrusionOk="0" h="248" w="224">
                  <a:moveTo>
                    <a:pt x="0" y="40"/>
                  </a:moveTo>
                  <a:lnTo>
                    <a:pt x="168" y="0"/>
                  </a:lnTo>
                  <a:lnTo>
                    <a:pt x="137" y="248"/>
                  </a:lnTo>
                  <a:lnTo>
                    <a:pt x="224" y="21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8" name="Shape 418"/>
            <p:cNvSpPr/>
            <p:nvPr/>
          </p:nvSpPr>
          <p:spPr>
            <a:xfrm>
              <a:off x="2611436" y="3028950"/>
              <a:ext cx="357187" cy="395286"/>
            </a:xfrm>
            <a:custGeom>
              <a:pathLst>
                <a:path extrusionOk="0" h="248" w="224">
                  <a:moveTo>
                    <a:pt x="0" y="40"/>
                  </a:moveTo>
                  <a:lnTo>
                    <a:pt x="168" y="0"/>
                  </a:lnTo>
                  <a:lnTo>
                    <a:pt x="137" y="248"/>
                  </a:lnTo>
                  <a:lnTo>
                    <a:pt x="224" y="21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9" name="Shape 419"/>
            <p:cNvSpPr/>
            <p:nvPr/>
          </p:nvSpPr>
          <p:spPr>
            <a:xfrm>
              <a:off x="2749550" y="3138486"/>
              <a:ext cx="357187" cy="393699"/>
            </a:xfrm>
            <a:custGeom>
              <a:pathLst>
                <a:path extrusionOk="0" h="247" w="224">
                  <a:moveTo>
                    <a:pt x="0" y="40"/>
                  </a:moveTo>
                  <a:lnTo>
                    <a:pt x="168" y="0"/>
                  </a:lnTo>
                  <a:lnTo>
                    <a:pt x="143" y="247"/>
                  </a:lnTo>
                  <a:lnTo>
                    <a:pt x="224" y="21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0" name="Shape 420"/>
            <p:cNvSpPr/>
            <p:nvPr/>
          </p:nvSpPr>
          <p:spPr>
            <a:xfrm>
              <a:off x="2740025" y="3128961"/>
              <a:ext cx="357187" cy="393699"/>
            </a:xfrm>
            <a:custGeom>
              <a:pathLst>
                <a:path extrusionOk="0" h="247" w="224">
                  <a:moveTo>
                    <a:pt x="0" y="40"/>
                  </a:moveTo>
                  <a:lnTo>
                    <a:pt x="168" y="0"/>
                  </a:lnTo>
                  <a:lnTo>
                    <a:pt x="143" y="247"/>
                  </a:lnTo>
                  <a:lnTo>
                    <a:pt x="224" y="218"/>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1" name="Shape 421"/>
            <p:cNvSpPr/>
            <p:nvPr/>
          </p:nvSpPr>
          <p:spPr>
            <a:xfrm>
              <a:off x="2513011" y="2397125"/>
              <a:ext cx="327025" cy="823911"/>
            </a:xfrm>
            <a:custGeom>
              <a:pathLst>
                <a:path extrusionOk="0" h="518" w="205">
                  <a:moveTo>
                    <a:pt x="56" y="426"/>
                  </a:moveTo>
                  <a:lnTo>
                    <a:pt x="0" y="0"/>
                  </a:lnTo>
                  <a:lnTo>
                    <a:pt x="205" y="104"/>
                  </a:lnTo>
                  <a:lnTo>
                    <a:pt x="168" y="518"/>
                  </a:lnTo>
                  <a:lnTo>
                    <a:pt x="56" y="426"/>
                  </a:lnTo>
                </a:path>
              </a:pathLst>
            </a:custGeom>
            <a:solidFill>
              <a:srgbClr val="B50069"/>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2" name="Shape 422"/>
            <p:cNvSpPr/>
            <p:nvPr/>
          </p:nvSpPr>
          <p:spPr>
            <a:xfrm>
              <a:off x="2503486" y="2387600"/>
              <a:ext cx="327025" cy="823911"/>
            </a:xfrm>
            <a:custGeom>
              <a:pathLst>
                <a:path extrusionOk="0" h="518" w="205">
                  <a:moveTo>
                    <a:pt x="56" y="426"/>
                  </a:moveTo>
                  <a:lnTo>
                    <a:pt x="0" y="0"/>
                  </a:lnTo>
                  <a:lnTo>
                    <a:pt x="205" y="104"/>
                  </a:lnTo>
                  <a:lnTo>
                    <a:pt x="168" y="518"/>
                  </a:lnTo>
                  <a:lnTo>
                    <a:pt x="56" y="426"/>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3" name="Shape 423"/>
            <p:cNvSpPr/>
            <p:nvPr/>
          </p:nvSpPr>
          <p:spPr>
            <a:xfrm>
              <a:off x="2614611" y="2081211"/>
              <a:ext cx="122237" cy="358775"/>
            </a:xfrm>
            <a:prstGeom prst="ellipse">
              <a:avLst/>
            </a:prstGeom>
            <a:solidFill>
              <a:srgbClr val="B50069"/>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4" name="Shape 424"/>
            <p:cNvSpPr/>
            <p:nvPr/>
          </p:nvSpPr>
          <p:spPr>
            <a:xfrm>
              <a:off x="2605086" y="2071686"/>
              <a:ext cx="141287" cy="376236"/>
            </a:xfrm>
            <a:prstGeom prst="ellipse">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5" name="Shape 425"/>
            <p:cNvSpPr/>
            <p:nvPr/>
          </p:nvSpPr>
          <p:spPr>
            <a:xfrm>
              <a:off x="2838450" y="2579686"/>
              <a:ext cx="446087" cy="358775"/>
            </a:xfrm>
            <a:custGeom>
              <a:pathLst>
                <a:path extrusionOk="0" h="225" w="280">
                  <a:moveTo>
                    <a:pt x="0" y="0"/>
                  </a:moveTo>
                  <a:lnTo>
                    <a:pt x="75" y="185"/>
                  </a:lnTo>
                  <a:lnTo>
                    <a:pt x="280" y="225"/>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6" name="Shape 426"/>
            <p:cNvSpPr/>
            <p:nvPr/>
          </p:nvSpPr>
          <p:spPr>
            <a:xfrm>
              <a:off x="2828925" y="2571750"/>
              <a:ext cx="446087" cy="357187"/>
            </a:xfrm>
            <a:custGeom>
              <a:pathLst>
                <a:path extrusionOk="0" h="224" w="280">
                  <a:moveTo>
                    <a:pt x="0" y="0"/>
                  </a:moveTo>
                  <a:lnTo>
                    <a:pt x="75" y="184"/>
                  </a:lnTo>
                  <a:lnTo>
                    <a:pt x="280" y="224"/>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427" name="Shape 427"/>
          <p:cNvSpPr txBox="1"/>
          <p:nvPr/>
        </p:nvSpPr>
        <p:spPr>
          <a:xfrm>
            <a:off x="4648200" y="2362200"/>
            <a:ext cx="27463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1800" u="none" cap="none" strike="noStrike">
                <a:solidFill>
                  <a:schemeClr val="dk1"/>
                </a:solidFill>
                <a:latin typeface="Helvetica Neue"/>
                <a:ea typeface="Helvetica Neue"/>
                <a:cs typeface="Helvetica Neue"/>
                <a:sym typeface="Helvetica Neue"/>
              </a:rPr>
              <a:t>standards bearer (SQA)</a:t>
            </a:r>
          </a:p>
        </p:txBody>
      </p:sp>
      <p:sp>
        <p:nvSpPr>
          <p:cNvPr id="428" name="Shape 428"/>
          <p:cNvSpPr txBox="1"/>
          <p:nvPr/>
        </p:nvSpPr>
        <p:spPr>
          <a:xfrm>
            <a:off x="2247900" y="4578350"/>
            <a:ext cx="1641475" cy="501650"/>
          </a:xfrm>
          <a:prstGeom prst="rect">
            <a:avLst/>
          </a:prstGeom>
          <a:noFill/>
          <a:ln>
            <a:noFill/>
          </a:ln>
        </p:spPr>
        <p:txBody>
          <a:bodyPr anchorCtr="0" anchor="t" bIns="44450" lIns="90475" rIns="90475" tIns="44450">
            <a:noAutofit/>
          </a:bodyPr>
          <a:lstStyle/>
          <a:p>
            <a:pPr indent="0" lvl="0" marL="0" marR="0" rtl="0" algn="ctr">
              <a:lnSpc>
                <a:spcPct val="75000"/>
              </a:lnSpc>
              <a:spcBef>
                <a:spcPts val="0"/>
              </a:spcBef>
              <a:spcAft>
                <a:spcPts val="0"/>
              </a:spcAft>
              <a:buClr>
                <a:schemeClr val="dk1"/>
              </a:buClr>
              <a:buSzPct val="25000"/>
              <a:buFont typeface="Helvetica Neue"/>
              <a:buNone/>
            </a:pPr>
            <a:r>
              <a:rPr b="1" i="1" lang="en-US" sz="1800" u="none" cap="none" strike="noStrike">
                <a:solidFill>
                  <a:schemeClr val="dk1"/>
                </a:solidFill>
                <a:latin typeface="Helvetica Neue"/>
                <a:ea typeface="Helvetica Neue"/>
                <a:cs typeface="Helvetica Neue"/>
                <a:sym typeface="Helvetica Neue"/>
              </a:rPr>
              <a:t>maintenance </a:t>
            </a:r>
          </a:p>
          <a:p>
            <a:pPr indent="0" lvl="0" marL="0" marR="0" rtl="0" algn="ctr">
              <a:lnSpc>
                <a:spcPct val="75000"/>
              </a:lnSpc>
              <a:spcBef>
                <a:spcPts val="0"/>
              </a:spcBef>
              <a:spcAft>
                <a:spcPts val="0"/>
              </a:spcAft>
              <a:buClr>
                <a:schemeClr val="dk1"/>
              </a:buClr>
              <a:buSzPct val="25000"/>
              <a:buFont typeface="Helvetica Neue"/>
              <a:buNone/>
            </a:pPr>
            <a:r>
              <a:rPr b="1" i="1" lang="en-US" sz="1800" u="none" cap="none" strike="noStrike">
                <a:solidFill>
                  <a:schemeClr val="dk1"/>
                </a:solidFill>
                <a:latin typeface="Helvetica Neue"/>
                <a:ea typeface="Helvetica Neue"/>
                <a:cs typeface="Helvetica Neue"/>
                <a:sym typeface="Helvetica Neue"/>
              </a:rPr>
              <a:t>oracle</a:t>
            </a:r>
          </a:p>
        </p:txBody>
      </p:sp>
      <p:grpSp>
        <p:nvGrpSpPr>
          <p:cNvPr id="429" name="Shape 429"/>
          <p:cNvGrpSpPr/>
          <p:nvPr/>
        </p:nvGrpSpPr>
        <p:grpSpPr>
          <a:xfrm>
            <a:off x="5191125" y="3784599"/>
            <a:ext cx="995362" cy="2024063"/>
            <a:chOff x="4478337" y="2849561"/>
            <a:chExt cx="995362" cy="1798638"/>
          </a:xfrm>
        </p:grpSpPr>
        <p:sp>
          <p:nvSpPr>
            <p:cNvPr id="430" name="Shape 430"/>
            <p:cNvSpPr/>
            <p:nvPr/>
          </p:nvSpPr>
          <p:spPr>
            <a:xfrm>
              <a:off x="4616450" y="4040187"/>
              <a:ext cx="454025" cy="473075"/>
            </a:xfrm>
            <a:custGeom>
              <a:pathLst>
                <a:path extrusionOk="0" h="297" w="285">
                  <a:moveTo>
                    <a:pt x="0" y="42"/>
                  </a:moveTo>
                  <a:lnTo>
                    <a:pt x="214" y="0"/>
                  </a:lnTo>
                  <a:lnTo>
                    <a:pt x="174" y="297"/>
                  </a:lnTo>
                  <a:lnTo>
                    <a:pt x="285"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1" name="Shape 431"/>
            <p:cNvSpPr/>
            <p:nvPr/>
          </p:nvSpPr>
          <p:spPr>
            <a:xfrm>
              <a:off x="4629150" y="4029075"/>
              <a:ext cx="454025" cy="473075"/>
            </a:xfrm>
            <a:custGeom>
              <a:pathLst>
                <a:path extrusionOk="0" h="297" w="285">
                  <a:moveTo>
                    <a:pt x="0" y="42"/>
                  </a:moveTo>
                  <a:lnTo>
                    <a:pt x="214" y="0"/>
                  </a:lnTo>
                  <a:lnTo>
                    <a:pt x="174" y="297"/>
                  </a:lnTo>
                  <a:lnTo>
                    <a:pt x="285"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2" name="Shape 432"/>
            <p:cNvSpPr/>
            <p:nvPr/>
          </p:nvSpPr>
          <p:spPr>
            <a:xfrm>
              <a:off x="4779962" y="4162425"/>
              <a:ext cx="454025" cy="485775"/>
            </a:xfrm>
            <a:custGeom>
              <a:pathLst>
                <a:path extrusionOk="0" h="305" w="285">
                  <a:moveTo>
                    <a:pt x="0" y="50"/>
                  </a:moveTo>
                  <a:lnTo>
                    <a:pt x="214" y="0"/>
                  </a:lnTo>
                  <a:lnTo>
                    <a:pt x="182" y="305"/>
                  </a:lnTo>
                  <a:lnTo>
                    <a:pt x="285"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3" name="Shape 433"/>
            <p:cNvSpPr/>
            <p:nvPr/>
          </p:nvSpPr>
          <p:spPr>
            <a:xfrm>
              <a:off x="4792662" y="4151312"/>
              <a:ext cx="454025" cy="485775"/>
            </a:xfrm>
            <a:custGeom>
              <a:pathLst>
                <a:path extrusionOk="0" h="305" w="285">
                  <a:moveTo>
                    <a:pt x="0" y="50"/>
                  </a:moveTo>
                  <a:lnTo>
                    <a:pt x="214" y="0"/>
                  </a:lnTo>
                  <a:lnTo>
                    <a:pt x="182" y="305"/>
                  </a:lnTo>
                  <a:lnTo>
                    <a:pt x="285"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4" name="Shape 434"/>
            <p:cNvSpPr/>
            <p:nvPr/>
          </p:nvSpPr>
          <p:spPr>
            <a:xfrm>
              <a:off x="4478337" y="3252786"/>
              <a:ext cx="415924" cy="1012824"/>
            </a:xfrm>
            <a:custGeom>
              <a:pathLst>
                <a:path extrusionOk="0" h="637" w="261">
                  <a:moveTo>
                    <a:pt x="71" y="524"/>
                  </a:moveTo>
                  <a:lnTo>
                    <a:pt x="0" y="0"/>
                  </a:lnTo>
                  <a:lnTo>
                    <a:pt x="261" y="127"/>
                  </a:lnTo>
                  <a:lnTo>
                    <a:pt x="214" y="637"/>
                  </a:lnTo>
                  <a:lnTo>
                    <a:pt x="71" y="524"/>
                  </a:lnTo>
                </a:path>
              </a:pathLst>
            </a:custGeom>
            <a:solidFill>
              <a:srgbClr val="B50069"/>
            </a:solid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5" name="Shape 435"/>
            <p:cNvSpPr/>
            <p:nvPr/>
          </p:nvSpPr>
          <p:spPr>
            <a:xfrm>
              <a:off x="4489450" y="3241675"/>
              <a:ext cx="417512" cy="1012824"/>
            </a:xfrm>
            <a:custGeom>
              <a:pathLst>
                <a:path extrusionOk="0" h="637" w="262">
                  <a:moveTo>
                    <a:pt x="71" y="524"/>
                  </a:moveTo>
                  <a:lnTo>
                    <a:pt x="0" y="0"/>
                  </a:lnTo>
                  <a:lnTo>
                    <a:pt x="262" y="127"/>
                  </a:lnTo>
                  <a:lnTo>
                    <a:pt x="214" y="637"/>
                  </a:lnTo>
                  <a:lnTo>
                    <a:pt x="71" y="524"/>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6" name="Shape 436"/>
            <p:cNvSpPr/>
            <p:nvPr/>
          </p:nvSpPr>
          <p:spPr>
            <a:xfrm>
              <a:off x="4667250" y="2860675"/>
              <a:ext cx="163511" cy="447674"/>
            </a:xfrm>
            <a:prstGeom prst="ellipse">
              <a:avLst/>
            </a:prstGeom>
            <a:solidFill>
              <a:srgbClr val="B50069"/>
            </a:solid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7" name="Shape 437"/>
            <p:cNvSpPr/>
            <p:nvPr/>
          </p:nvSpPr>
          <p:spPr>
            <a:xfrm>
              <a:off x="4654550" y="2849561"/>
              <a:ext cx="188912" cy="469899"/>
            </a:xfrm>
            <a:prstGeom prst="ellipse">
              <a:avLst/>
            </a:prstGeom>
            <a:noFill/>
            <a:ln cap="flat" cmpd="sng" w="254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8" name="Shape 438"/>
            <p:cNvSpPr/>
            <p:nvPr/>
          </p:nvSpPr>
          <p:spPr>
            <a:xfrm>
              <a:off x="4892675" y="3476625"/>
              <a:ext cx="568325" cy="430212"/>
            </a:xfrm>
            <a:custGeom>
              <a:pathLst>
                <a:path extrusionOk="0" h="270" w="357">
                  <a:moveTo>
                    <a:pt x="0" y="0"/>
                  </a:moveTo>
                  <a:lnTo>
                    <a:pt x="95" y="227"/>
                  </a:lnTo>
                  <a:lnTo>
                    <a:pt x="357" y="270"/>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9" name="Shape 439"/>
            <p:cNvSpPr/>
            <p:nvPr/>
          </p:nvSpPr>
          <p:spPr>
            <a:xfrm>
              <a:off x="4905375" y="3465512"/>
              <a:ext cx="568325" cy="428625"/>
            </a:xfrm>
            <a:custGeom>
              <a:pathLst>
                <a:path extrusionOk="0" h="269" w="357">
                  <a:moveTo>
                    <a:pt x="0" y="0"/>
                  </a:moveTo>
                  <a:lnTo>
                    <a:pt x="95" y="227"/>
                  </a:lnTo>
                  <a:lnTo>
                    <a:pt x="357" y="269"/>
                  </a:lnTo>
                </a:path>
              </a:pathLst>
            </a:custGeom>
            <a:noFill/>
            <a:ln cap="rnd" cmpd="sng" w="25400">
              <a:solidFill>
                <a:schemeClr val="dk1"/>
              </a:solidFill>
              <a:prstDash val="solid"/>
              <a:round/>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440" name="Shape 440"/>
          <p:cNvSpPr txBox="1"/>
          <p:nvPr/>
        </p:nvSpPr>
        <p:spPr>
          <a:xfrm>
            <a:off x="5118100" y="5842000"/>
            <a:ext cx="10826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1800" u="none" cap="none" strike="noStrike">
                <a:solidFill>
                  <a:schemeClr val="dk1"/>
                </a:solidFill>
                <a:latin typeface="Helvetica Neue"/>
                <a:ea typeface="Helvetica Neue"/>
                <a:cs typeface="Helvetica Neue"/>
                <a:sym typeface="Helvetica Neue"/>
              </a:rPr>
              <a:t>user rep</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4" name="Shape 444"/>
        <p:cNvGrpSpPr/>
        <p:nvPr/>
      </p:nvGrpSpPr>
      <p:grpSpPr>
        <a:xfrm>
          <a:off x="0" y="0"/>
          <a:ext cx="0" cy="0"/>
          <a:chOff x="0" y="0"/>
          <a:chExt cx="0" cy="0"/>
        </a:xfrm>
      </p:grpSpPr>
      <p:sp>
        <p:nvSpPr>
          <p:cNvPr id="445" name="Shape 445"/>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46" name="Shape 44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47" name="Shape 447"/>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Players</a:t>
            </a:r>
          </a:p>
        </p:txBody>
      </p:sp>
      <p:sp>
        <p:nvSpPr>
          <p:cNvPr id="448" name="Shape 448"/>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Producer</a:t>
            </a:r>
            <a:r>
              <a:rPr b="0" i="0" lang="en-US" sz="2000" u="none" cap="none" strike="noStrike">
                <a:solidFill>
                  <a:schemeClr val="dk1"/>
                </a:solidFill>
                <a:latin typeface="Quattrocento"/>
                <a:ea typeface="Quattrocento"/>
                <a:cs typeface="Quattrocento"/>
                <a:sym typeface="Quattrocento"/>
              </a:rPr>
              <a:t>—the individual who has developed the work product</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informs the project leader that the work product is complete and that a review is required</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Review leader</a:t>
            </a:r>
            <a:r>
              <a:rPr b="0" i="1" lang="en-US" sz="2000" u="none" cap="none" strike="noStrike">
                <a:solidFill>
                  <a:schemeClr val="dk1"/>
                </a:solidFill>
                <a:latin typeface="Quattrocento"/>
                <a:ea typeface="Quattrocento"/>
                <a:cs typeface="Quattrocento"/>
                <a:sym typeface="Quattrocento"/>
              </a:rPr>
              <a:t>—</a:t>
            </a:r>
            <a:r>
              <a:rPr b="0" i="0" lang="en-US" sz="2000" u="none" cap="none" strike="noStrike">
                <a:solidFill>
                  <a:schemeClr val="dk1"/>
                </a:solidFill>
                <a:latin typeface="Quattrocento"/>
                <a:ea typeface="Quattrocento"/>
                <a:cs typeface="Quattrocento"/>
                <a:sym typeface="Quattrocento"/>
              </a:rPr>
              <a:t>evaluates the product for readiness, generates copies of product materials, and distributes them to two or three </a:t>
            </a:r>
            <a:r>
              <a:rPr b="0" i="1" lang="en-US" sz="2000" u="none" cap="none" strike="noStrike">
                <a:solidFill>
                  <a:schemeClr val="dk1"/>
                </a:solidFill>
                <a:latin typeface="Quattrocento"/>
                <a:ea typeface="Quattrocento"/>
                <a:cs typeface="Quattrocento"/>
                <a:sym typeface="Quattrocento"/>
              </a:rPr>
              <a:t>reviewers </a:t>
            </a:r>
            <a:r>
              <a:rPr b="0" i="0" lang="en-US" sz="2000" u="none" cap="none" strike="noStrike">
                <a:solidFill>
                  <a:schemeClr val="dk1"/>
                </a:solidFill>
                <a:latin typeface="Quattrocento"/>
                <a:ea typeface="Quattrocento"/>
                <a:cs typeface="Quattrocento"/>
                <a:sym typeface="Quattrocento"/>
              </a:rPr>
              <a:t>for advance preparation.</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Reviewer(s)</a:t>
            </a:r>
            <a:r>
              <a:rPr b="0" i="0" lang="en-US" sz="2000" u="none" cap="none" strike="noStrike">
                <a:solidFill>
                  <a:schemeClr val="dk1"/>
                </a:solidFill>
                <a:latin typeface="Quattrocento"/>
                <a:ea typeface="Quattrocento"/>
                <a:cs typeface="Quattrocento"/>
                <a:sym typeface="Quattrocento"/>
              </a:rPr>
              <a:t>—expected to spend between one and two hours reviewing the product, making notes, and otherwise becoming familiar with the work.</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Quattrocento"/>
                <a:ea typeface="Quattrocento"/>
                <a:cs typeface="Quattrocento"/>
                <a:sym typeface="Quattrocento"/>
              </a:rPr>
              <a:t>Recorder</a:t>
            </a:r>
            <a:r>
              <a:rPr b="0" i="0" lang="en-US" sz="2000" u="none" cap="none" strike="noStrike">
                <a:solidFill>
                  <a:schemeClr val="dk1"/>
                </a:solidFill>
                <a:latin typeface="Quattrocento"/>
                <a:ea typeface="Quattrocento"/>
                <a:cs typeface="Quattrocento"/>
                <a:sym typeface="Quattrocento"/>
              </a:rPr>
              <a:t>—</a:t>
            </a:r>
            <a:r>
              <a:rPr b="0" i="0" lang="en-US" sz="2000" u="none" cap="none" strike="noStrike">
                <a:solidFill>
                  <a:schemeClr val="dk1"/>
                </a:solidFill>
                <a:latin typeface="Times New Roman"/>
                <a:ea typeface="Times New Roman"/>
                <a:cs typeface="Times New Roman"/>
                <a:sym typeface="Times New Roman"/>
              </a:rPr>
              <a:t>reviewer who records (in writing) all important issues raised during the review.</a:t>
            </a:r>
            <a:r>
              <a:rPr b="0" i="0" lang="en-US" sz="2000" u="none" cap="none" strike="noStrike">
                <a:solidFill>
                  <a:schemeClr val="dk1"/>
                </a:solidFill>
                <a:latin typeface="Quattrocento"/>
                <a:ea typeface="Quattrocento"/>
                <a:cs typeface="Quattrocento"/>
                <a:sym typeface="Quattrocento"/>
              </a:rPr>
              <a:t>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2" name="Shape 452"/>
        <p:cNvGrpSpPr/>
        <p:nvPr/>
      </p:nvGrpSpPr>
      <p:grpSpPr>
        <a:xfrm>
          <a:off x="0" y="0"/>
          <a:ext cx="0" cy="0"/>
          <a:chOff x="0" y="0"/>
          <a:chExt cx="0" cy="0"/>
        </a:xfrm>
      </p:grpSpPr>
      <p:sp>
        <p:nvSpPr>
          <p:cNvPr id="453" name="Shape 453"/>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54" name="Shape 45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55" name="Shape 455"/>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Conducting the Review</a:t>
            </a:r>
          </a:p>
        </p:txBody>
      </p:sp>
      <p:sp>
        <p:nvSpPr>
          <p:cNvPr id="456" name="Shape 456"/>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Review the product, not the producer.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Set an agenda and maintain it.</a:t>
            </a:r>
            <a:r>
              <a:rPr b="0" i="0" lang="en-US" sz="20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Limit debate and rebuttal.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Enunciate problem areas, but don't attempt to solve every problem noted.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Take written notes.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Limit the number of participants and insist upon advance preparation.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Develop a checklist for each product that is likely to be reviewed.</a:t>
            </a:r>
            <a:r>
              <a:rPr b="0" i="0" lang="en-US" sz="20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Allocate resources and schedule time for FTRs.</a:t>
            </a:r>
            <a:r>
              <a:rPr b="0" i="0" lang="en-US" sz="20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Conduct meaningful training for all reviewers.</a:t>
            </a:r>
            <a:r>
              <a:rPr b="0" i="0" lang="en-US" sz="20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0" i="1" lang="en-US" sz="2000" u="none" cap="none" strike="noStrike">
                <a:solidFill>
                  <a:schemeClr val="dk1"/>
                </a:solidFill>
                <a:latin typeface="Quattrocento"/>
                <a:ea typeface="Quattrocento"/>
                <a:cs typeface="Quattrocento"/>
                <a:sym typeface="Quattrocento"/>
              </a:rPr>
              <a:t>Review your early reviews. </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0" name="Shape 460"/>
        <p:cNvGrpSpPr/>
        <p:nvPr/>
      </p:nvGrpSpPr>
      <p:grpSpPr>
        <a:xfrm>
          <a:off x="0" y="0"/>
          <a:ext cx="0" cy="0"/>
          <a:chOff x="0" y="0"/>
          <a:chExt cx="0" cy="0"/>
        </a:xfrm>
      </p:grpSpPr>
      <p:sp>
        <p:nvSpPr>
          <p:cNvPr id="461" name="Shape 46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62" name="Shape 46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63" name="Shape 463"/>
          <p:cNvSpPr txBox="1"/>
          <p:nvPr/>
        </p:nvSpPr>
        <p:spPr>
          <a:xfrm>
            <a:off x="1905000" y="2057400"/>
            <a:ext cx="6807199" cy="3643312"/>
          </a:xfrm>
          <a:prstGeom prst="rect">
            <a:avLst/>
          </a:prstGeom>
          <a:solidFill>
            <a:schemeClr val="folHlink"/>
          </a:solidFill>
          <a:ln cap="flat" cmpd="sng" w="12700">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4" name="Shape 464"/>
          <p:cNvSpPr txBox="1"/>
          <p:nvPr>
            <p:ph type="title"/>
          </p:nvPr>
        </p:nvSpPr>
        <p:spPr>
          <a:xfrm>
            <a:off x="1219200" y="990600"/>
            <a:ext cx="7162799" cy="681037"/>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Review Options Matrix</a:t>
            </a:r>
          </a:p>
        </p:txBody>
      </p:sp>
      <p:sp>
        <p:nvSpPr>
          <p:cNvPr id="465" name="Shape 465"/>
          <p:cNvSpPr txBox="1"/>
          <p:nvPr/>
        </p:nvSpPr>
        <p:spPr>
          <a:xfrm>
            <a:off x="1909761" y="2454275"/>
            <a:ext cx="5184775" cy="3933825"/>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trained leader</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agenda established</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reviewers prepare in advance</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producer presents product</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“reader” presents product</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recorder takes notes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checklists used to find errors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errors categorized as found</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issues list created</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team must sign-off on result</a:t>
            </a:r>
          </a:p>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chemeClr val="dk1"/>
              </a:buClr>
              <a:buFont typeface="Arial"/>
              <a:buNone/>
            </a:pPr>
            <a:r>
              <a:t/>
            </a:r>
            <a:endParaRPr b="1" i="0" sz="18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IPR—informal peer review   WT—Walkthrough</a:t>
            </a:r>
          </a:p>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IN—Inspection   RRR—round robin review</a:t>
            </a:r>
          </a:p>
        </p:txBody>
      </p:sp>
      <p:sp>
        <p:nvSpPr>
          <p:cNvPr id="466" name="Shape 466"/>
          <p:cNvSpPr txBox="1"/>
          <p:nvPr/>
        </p:nvSpPr>
        <p:spPr>
          <a:xfrm>
            <a:off x="5453062" y="2049461"/>
            <a:ext cx="5619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IPR</a:t>
            </a:r>
          </a:p>
        </p:txBody>
      </p:sp>
      <p:sp>
        <p:nvSpPr>
          <p:cNvPr id="467" name="Shape 467"/>
          <p:cNvSpPr txBox="1"/>
          <p:nvPr/>
        </p:nvSpPr>
        <p:spPr>
          <a:xfrm>
            <a:off x="6392862" y="2049461"/>
            <a:ext cx="536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WT</a:t>
            </a:r>
          </a:p>
        </p:txBody>
      </p:sp>
      <p:sp>
        <p:nvSpPr>
          <p:cNvPr id="468" name="Shape 468"/>
          <p:cNvSpPr txBox="1"/>
          <p:nvPr/>
        </p:nvSpPr>
        <p:spPr>
          <a:xfrm>
            <a:off x="7154861" y="2049461"/>
            <a:ext cx="4095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IN</a:t>
            </a:r>
          </a:p>
        </p:txBody>
      </p:sp>
      <p:sp>
        <p:nvSpPr>
          <p:cNvPr id="469" name="Shape 469"/>
          <p:cNvSpPr txBox="1"/>
          <p:nvPr/>
        </p:nvSpPr>
        <p:spPr>
          <a:xfrm>
            <a:off x="7726361" y="2062161"/>
            <a:ext cx="676275"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RRR</a:t>
            </a:r>
          </a:p>
        </p:txBody>
      </p:sp>
      <p:sp>
        <p:nvSpPr>
          <p:cNvPr id="470" name="Shape 470"/>
          <p:cNvSpPr txBox="1"/>
          <p:nvPr/>
        </p:nvSpPr>
        <p:spPr>
          <a:xfrm>
            <a:off x="5453062" y="2466975"/>
            <a:ext cx="904875" cy="28352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maybe</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maybe</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maybe</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maybe</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p:txBody>
      </p:sp>
      <p:sp>
        <p:nvSpPr>
          <p:cNvPr id="471" name="Shape 471"/>
          <p:cNvSpPr txBox="1"/>
          <p:nvPr/>
        </p:nvSpPr>
        <p:spPr>
          <a:xfrm>
            <a:off x="6418262" y="2466975"/>
            <a:ext cx="561975" cy="28352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p:txBody>
      </p:sp>
      <p:sp>
        <p:nvSpPr>
          <p:cNvPr id="472" name="Shape 472"/>
          <p:cNvSpPr txBox="1"/>
          <p:nvPr/>
        </p:nvSpPr>
        <p:spPr>
          <a:xfrm>
            <a:off x="7129461" y="2454275"/>
            <a:ext cx="561975" cy="28352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p:txBody>
      </p:sp>
      <p:sp>
        <p:nvSpPr>
          <p:cNvPr id="473" name="Shape 473"/>
          <p:cNvSpPr txBox="1"/>
          <p:nvPr/>
        </p:nvSpPr>
        <p:spPr>
          <a:xfrm>
            <a:off x="7840661" y="2454275"/>
            <a:ext cx="904875" cy="28352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no</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yes</a:t>
            </a:r>
          </a:p>
          <a:p>
            <a:pPr indent="0" lvl="0" marL="0" marR="0" rtl="0" algn="l">
              <a:lnSpc>
                <a:spcPct val="100000"/>
              </a:lnSpc>
              <a:spcBef>
                <a:spcPts val="0"/>
              </a:spcBef>
              <a:spcAft>
                <a:spcPts val="0"/>
              </a:spcAft>
              <a:buClr>
                <a:schemeClr val="accent1"/>
              </a:buClr>
              <a:buSzPct val="25000"/>
              <a:buFont typeface="Helvetica Neue"/>
              <a:buNone/>
            </a:pPr>
            <a:r>
              <a:rPr b="1" i="0" lang="en-US" sz="1800" u="none" cap="none" strike="noStrike">
                <a:solidFill>
                  <a:schemeClr val="accent1"/>
                </a:solidFill>
                <a:latin typeface="Helvetica Neue"/>
                <a:ea typeface="Helvetica Neue"/>
                <a:cs typeface="Helvetica Neue"/>
                <a:sym typeface="Helvetica Neue"/>
              </a:rPr>
              <a:t>maybe</a:t>
            </a:r>
          </a:p>
        </p:txBody>
      </p:sp>
      <p:sp>
        <p:nvSpPr>
          <p:cNvPr id="474" name="Shape 474"/>
          <p:cNvSpPr txBox="1"/>
          <p:nvPr/>
        </p:nvSpPr>
        <p:spPr>
          <a:xfrm>
            <a:off x="5859462" y="1984375"/>
            <a:ext cx="2698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a:t>
            </a:r>
          </a:p>
        </p:txBody>
      </p:sp>
      <p:sp>
        <p:nvSpPr>
          <p:cNvPr id="475" name="Shape 475"/>
          <p:cNvSpPr txBox="1"/>
          <p:nvPr/>
        </p:nvSpPr>
        <p:spPr>
          <a:xfrm>
            <a:off x="1808161" y="5795962"/>
            <a:ext cx="269874" cy="363536"/>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800" u="none" cap="none" strike="noStrike">
                <a:solidFill>
                  <a:schemeClr val="dk1"/>
                </a:solidFill>
                <a:latin typeface="Helvetica Neue"/>
                <a:ea typeface="Helvetica Neue"/>
                <a:cs typeface="Helvetica Neue"/>
                <a:sym typeface="Helvetica Neue"/>
              </a:rPr>
              <a:t>*</a:t>
            </a:r>
          </a:p>
        </p:txBody>
      </p:sp>
      <p:cxnSp>
        <p:nvCxnSpPr>
          <p:cNvPr id="476" name="Shape 476"/>
          <p:cNvCxnSpPr/>
          <p:nvPr/>
        </p:nvCxnSpPr>
        <p:spPr>
          <a:xfrm>
            <a:off x="1924050" y="2470150"/>
            <a:ext cx="6794500" cy="0"/>
          </a:xfrm>
          <a:prstGeom prst="straightConnector1">
            <a:avLst/>
          </a:prstGeom>
          <a:noFill/>
          <a:ln cap="flat" cmpd="sng" w="25400">
            <a:solidFill>
              <a:schemeClr val="dk2"/>
            </a:solidFill>
            <a:prstDash val="solid"/>
            <a:miter/>
            <a:headEnd len="med" w="med" type="none"/>
            <a:tailEnd len="med" w="med" type="none"/>
          </a:ln>
        </p:spPr>
      </p:cxnSp>
      <p:cxnSp>
        <p:nvCxnSpPr>
          <p:cNvPr id="477" name="Shape 477"/>
          <p:cNvCxnSpPr/>
          <p:nvPr/>
        </p:nvCxnSpPr>
        <p:spPr>
          <a:xfrm>
            <a:off x="5327650" y="2471736"/>
            <a:ext cx="0" cy="3214686"/>
          </a:xfrm>
          <a:prstGeom prst="straightConnector1">
            <a:avLst/>
          </a:prstGeom>
          <a:noFill/>
          <a:ln cap="flat" cmpd="sng" w="25400">
            <a:solidFill>
              <a:schemeClr val="dk2"/>
            </a:solidFill>
            <a:prstDash val="solid"/>
            <a:miter/>
            <a:headEnd len="med" w="med" type="none"/>
            <a:tailEnd len="med" w="med" type="none"/>
          </a:ln>
        </p:spPr>
      </p:cxn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1" name="Shape 231"/>
        <p:cNvGrpSpPr/>
        <p:nvPr/>
      </p:nvGrpSpPr>
      <p:grpSpPr>
        <a:xfrm>
          <a:off x="0" y="0"/>
          <a:ext cx="0" cy="0"/>
          <a:chOff x="0" y="0"/>
          <a:chExt cx="0" cy="0"/>
        </a:xfrm>
      </p:grpSpPr>
      <p:sp>
        <p:nvSpPr>
          <p:cNvPr id="232" name="Shape 23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3" name="Shape 23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4" name="Shape 234"/>
          <p:cNvSpPr txBox="1"/>
          <p:nvPr>
            <p:ph type="title"/>
          </p:nvPr>
        </p:nvSpPr>
        <p:spPr>
          <a:xfrm>
            <a:off x="1308100" y="722312"/>
            <a:ext cx="6476999" cy="1285874"/>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Are Reviews?</a:t>
            </a:r>
          </a:p>
        </p:txBody>
      </p:sp>
      <p:sp>
        <p:nvSpPr>
          <p:cNvPr id="235" name="Shape 235"/>
          <p:cNvSpPr txBox="1"/>
          <p:nvPr>
            <p:ph idx="1" type="body"/>
          </p:nvPr>
        </p:nvSpPr>
        <p:spPr>
          <a:xfrm>
            <a:off x="1905000" y="2209800"/>
            <a:ext cx="5843587" cy="3167061"/>
          </a:xfrm>
          <a:prstGeom prst="rect">
            <a:avLst/>
          </a:prstGeom>
          <a:noFill/>
          <a:ln>
            <a:noFill/>
          </a:ln>
        </p:spPr>
        <p:txBody>
          <a:bodyPr anchorCtr="0" anchor="t" bIns="44450" lIns="90475" rIns="90475" tIns="4445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meeting conducted by technical people for technical people</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technical assessment of a work product created during the software engineering process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software quality assurance mechanism</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training ground</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1" name="Shape 481"/>
        <p:cNvGrpSpPr/>
        <p:nvPr/>
      </p:nvGrpSpPr>
      <p:grpSpPr>
        <a:xfrm>
          <a:off x="0" y="0"/>
          <a:ext cx="0" cy="0"/>
          <a:chOff x="0" y="0"/>
          <a:chExt cx="0" cy="0"/>
        </a:xfrm>
      </p:grpSpPr>
      <p:sp>
        <p:nvSpPr>
          <p:cNvPr id="482" name="Shape 48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83" name="Shape 48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84" name="Shape 484"/>
          <p:cNvSpPr txBox="1"/>
          <p:nvPr>
            <p:ph type="title"/>
          </p:nvPr>
        </p:nvSpPr>
        <p:spPr>
          <a:xfrm>
            <a:off x="1219200" y="990600"/>
            <a:ext cx="76961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Sample-Driven Reviews (SDRs)</a:t>
            </a:r>
          </a:p>
        </p:txBody>
      </p:sp>
      <p:sp>
        <p:nvSpPr>
          <p:cNvPr id="485" name="Shape 48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SDRs attempt to quantify those work products that are primary targets for full FTRs.</a:t>
            </a:r>
          </a:p>
          <a:p>
            <a:pPr indent="-342900" lvl="0" marL="342900" marR="0" rtl="0" algn="l">
              <a:lnSpc>
                <a:spcPct val="100000"/>
              </a:lnSpc>
              <a:spcBef>
                <a:spcPts val="300"/>
              </a:spcBef>
              <a:spcAft>
                <a:spcPts val="0"/>
              </a:spcAft>
              <a:buClr>
                <a:schemeClr val="folHlink"/>
              </a:buClr>
              <a:buSzPct val="25000"/>
              <a:buFont typeface="Noto Symbol"/>
              <a:buNone/>
            </a:pPr>
            <a:r>
              <a:rPr b="0" i="1" lang="en-US" sz="2000" u="none" cap="none" strike="noStrike">
                <a:solidFill>
                  <a:schemeClr val="dk1"/>
                </a:solidFill>
                <a:latin typeface="Quattrocento"/>
                <a:ea typeface="Quattrocento"/>
                <a:cs typeface="Quattrocento"/>
                <a:sym typeface="Quattrocento"/>
              </a:rPr>
              <a:t>To accomplish this …</a:t>
            </a:r>
            <a:r>
              <a:rPr b="0" i="0" lang="en-US" sz="2000" u="none" cap="none" strike="noStrike">
                <a:solidFill>
                  <a:schemeClr val="dk1"/>
                </a:solidFill>
                <a:latin typeface="Quattrocento"/>
                <a:ea typeface="Quattrocento"/>
                <a:cs typeface="Quattrocento"/>
                <a:sym typeface="Quattrocento"/>
              </a:rPr>
              <a:t>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Inspect a fraction a</a:t>
            </a:r>
            <a:r>
              <a:rPr b="0" baseline="-25000" i="0"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 of each software work product,</a:t>
            </a:r>
            <a:r>
              <a:rPr b="0" i="1" lang="en-US" sz="2000" u="none" cap="none" strike="noStrike">
                <a:solidFill>
                  <a:schemeClr val="dk1"/>
                </a:solidFill>
                <a:latin typeface="Quattrocento"/>
                <a:ea typeface="Quattrocento"/>
                <a:cs typeface="Quattrocento"/>
                <a:sym typeface="Quattrocento"/>
              </a:rPr>
              <a:t> i.</a:t>
            </a:r>
            <a:r>
              <a:rPr b="0" i="0" lang="en-US" sz="2000" u="none" cap="none" strike="noStrike">
                <a:solidFill>
                  <a:schemeClr val="dk1"/>
                </a:solidFill>
                <a:latin typeface="Quattrocento"/>
                <a:ea typeface="Quattrocento"/>
                <a:cs typeface="Quattrocento"/>
                <a:sym typeface="Quattrocento"/>
              </a:rPr>
              <a:t> Record the number of faults, f</a:t>
            </a:r>
            <a:r>
              <a:rPr b="0" baseline="-25000" i="0"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 found within a</a:t>
            </a:r>
            <a:r>
              <a:rPr b="0" baseline="-25000" i="0"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Develop a gross estimate of the number of faults within work product </a:t>
            </a:r>
            <a:r>
              <a:rPr b="0" i="1"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 by multiplying f</a:t>
            </a:r>
            <a:r>
              <a:rPr b="0" baseline="-25000" i="0"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 by 1/a</a:t>
            </a:r>
            <a:r>
              <a:rPr b="0" baseline="-25000" i="0" lang="en-US" sz="2000" u="none" cap="none" strike="noStrike">
                <a:solidFill>
                  <a:schemeClr val="dk1"/>
                </a:solidFill>
                <a:latin typeface="Quattrocento"/>
                <a:ea typeface="Quattrocento"/>
                <a:cs typeface="Quattrocento"/>
                <a:sym typeface="Quattrocento"/>
              </a:rPr>
              <a:t>i</a:t>
            </a:r>
            <a:r>
              <a:rPr b="0" i="0" lang="en-US" sz="2000" u="none" cap="none" strike="noStrike">
                <a:solidFill>
                  <a:schemeClr val="dk1"/>
                </a:solidFill>
                <a:latin typeface="Quattrocento"/>
                <a:ea typeface="Quattrocento"/>
                <a:cs typeface="Quattrocento"/>
                <a:sym typeface="Quattrocento"/>
              </a:rPr>
              <a:t>.</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Sort the work products in descending order according to the gross estimate of the number of faults in each.</a:t>
            </a:r>
          </a:p>
          <a:p>
            <a:pPr indent="-342900" lvl="0" marL="342900" marR="0" rtl="0" algn="l">
              <a:lnSpc>
                <a:spcPct val="10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Focus available review resources on those work products that have the highest estimated number of faults.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9" name="Shape 489"/>
        <p:cNvGrpSpPr/>
        <p:nvPr/>
      </p:nvGrpSpPr>
      <p:grpSpPr>
        <a:xfrm>
          <a:off x="0" y="0"/>
          <a:ext cx="0" cy="0"/>
          <a:chOff x="0" y="0"/>
          <a:chExt cx="0" cy="0"/>
        </a:xfrm>
      </p:grpSpPr>
      <p:sp>
        <p:nvSpPr>
          <p:cNvPr id="490" name="Shape 49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491" name="Shape 49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92" name="Shape 492"/>
          <p:cNvSpPr txBox="1"/>
          <p:nvPr>
            <p:ph type="title"/>
          </p:nvPr>
        </p:nvSpPr>
        <p:spPr>
          <a:xfrm>
            <a:off x="1295400" y="990600"/>
            <a:ext cx="7045324" cy="647700"/>
          </a:xfrm>
          <a:prstGeom prst="rect">
            <a:avLst/>
          </a:prstGeom>
          <a:noFill/>
          <a:ln>
            <a:noFill/>
          </a:ln>
        </p:spPr>
        <p:txBody>
          <a:bodyPr anchorCtr="0" anchor="ctr" bIns="44450" lIns="90475" rIns="90475" tIns="4445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Metrics Derived from Reviews</a:t>
            </a:r>
          </a:p>
        </p:txBody>
      </p:sp>
      <p:sp>
        <p:nvSpPr>
          <p:cNvPr id="493" name="Shape 493"/>
          <p:cNvSpPr txBox="1"/>
          <p:nvPr/>
        </p:nvSpPr>
        <p:spPr>
          <a:xfrm>
            <a:off x="2057400" y="1828800"/>
            <a:ext cx="5973761"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inspection time per page of documentation</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4" name="Shape 494"/>
          <p:cNvSpPr txBox="1"/>
          <p:nvPr/>
        </p:nvSpPr>
        <p:spPr>
          <a:xfrm>
            <a:off x="2057400" y="2222500"/>
            <a:ext cx="4510086"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inspection time per KLOC or FP</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5" name="Shape 495"/>
          <p:cNvSpPr txBox="1"/>
          <p:nvPr/>
        </p:nvSpPr>
        <p:spPr>
          <a:xfrm>
            <a:off x="2057400" y="3060700"/>
            <a:ext cx="5013325"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errors uncovered per reviewer hour</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6" name="Shape 496"/>
          <p:cNvSpPr txBox="1"/>
          <p:nvPr/>
        </p:nvSpPr>
        <p:spPr>
          <a:xfrm>
            <a:off x="2057400" y="3492500"/>
            <a:ext cx="5410200"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errors uncovered per preparation hour</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7" name="Shape 497"/>
          <p:cNvSpPr txBox="1"/>
          <p:nvPr/>
        </p:nvSpPr>
        <p:spPr>
          <a:xfrm>
            <a:off x="2057400" y="3937000"/>
            <a:ext cx="5865811"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errors uncovered per SE task (e.g., design)</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8" name="Shape 498"/>
          <p:cNvSpPr txBox="1"/>
          <p:nvPr/>
        </p:nvSpPr>
        <p:spPr>
          <a:xfrm>
            <a:off x="2057400" y="4343400"/>
            <a:ext cx="5014911"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number of minor errors (e.g., typos)</a:t>
            </a:r>
          </a:p>
          <a:p>
            <a:pPr indent="0" lvl="0" marL="0" marR="0" rtl="0" algn="l">
              <a:lnSpc>
                <a:spcPct val="100000"/>
              </a:lnSpc>
              <a:spcBef>
                <a:spcPts val="0"/>
              </a:spcBef>
              <a:spcAft>
                <a:spcPts val="0"/>
              </a:spcAft>
              <a:buNone/>
            </a:pPr>
            <a:r>
              <a:t/>
            </a:r>
            <a:endParaRPr b="0" i="0" sz="2400" u="none" cap="none" strike="noStrike">
              <a:solidFill>
                <a:schemeClr val="dk1"/>
              </a:solidFill>
              <a:latin typeface="Quattrocento"/>
              <a:ea typeface="Quattrocento"/>
              <a:cs typeface="Quattrocento"/>
              <a:sym typeface="Quattrocento"/>
            </a:endParaRPr>
          </a:p>
        </p:txBody>
      </p:sp>
      <p:sp>
        <p:nvSpPr>
          <p:cNvPr id="499" name="Shape 499"/>
          <p:cNvSpPr txBox="1"/>
          <p:nvPr/>
        </p:nvSpPr>
        <p:spPr>
          <a:xfrm>
            <a:off x="2057400" y="5118100"/>
            <a:ext cx="6029324"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dk1"/>
              </a:solidFill>
              <a:latin typeface="Quattrocento"/>
              <a:ea typeface="Quattrocento"/>
              <a:cs typeface="Quattrocento"/>
              <a:sym typeface="Quattrocento"/>
            </a:endParaRPr>
          </a:p>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number of errors found during preparation</a:t>
            </a:r>
          </a:p>
        </p:txBody>
      </p:sp>
      <p:sp>
        <p:nvSpPr>
          <p:cNvPr id="500" name="Shape 500"/>
          <p:cNvSpPr txBox="1"/>
          <p:nvPr/>
        </p:nvSpPr>
        <p:spPr>
          <a:xfrm>
            <a:off x="2057400" y="4811712"/>
            <a:ext cx="4586287" cy="673099"/>
          </a:xfrm>
          <a:prstGeom prst="rect">
            <a:avLst/>
          </a:prstGeom>
          <a:noFill/>
          <a:ln>
            <a:noFill/>
          </a:ln>
        </p:spPr>
        <p:txBody>
          <a:bodyPr anchorCtr="0" anchor="t" bIns="44450" lIns="90475" rIns="90475" tIns="44450">
            <a:noAutofit/>
          </a:bodyPr>
          <a:lstStyle/>
          <a:p>
            <a:pPr indent="0" lvl="0" marL="0" marR="0" rtl="0" algn="l">
              <a:lnSpc>
                <a:spcPct val="8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number of major errors</a:t>
            </a:r>
          </a:p>
          <a:p>
            <a:pPr indent="0" lvl="0" marL="0" marR="0" rtl="0" algn="l">
              <a:lnSpc>
                <a:spcPct val="8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    (e.g., nonconformance to req.) </a:t>
            </a:r>
          </a:p>
        </p:txBody>
      </p:sp>
      <p:grpSp>
        <p:nvGrpSpPr>
          <p:cNvPr id="501" name="Shape 501"/>
          <p:cNvGrpSpPr/>
          <p:nvPr/>
        </p:nvGrpSpPr>
        <p:grpSpPr>
          <a:xfrm>
            <a:off x="1849437" y="2005011"/>
            <a:ext cx="190500" cy="174624"/>
            <a:chOff x="1543050" y="1547812"/>
            <a:chExt cx="190500" cy="155574"/>
          </a:xfrm>
        </p:grpSpPr>
        <p:sp>
          <p:nvSpPr>
            <p:cNvPr id="502" name="Shape 502"/>
            <p:cNvSpPr txBox="1"/>
            <p:nvPr/>
          </p:nvSpPr>
          <p:spPr>
            <a:xfrm>
              <a:off x="1568450" y="1570037"/>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3" name="Shape 503"/>
            <p:cNvSpPr txBox="1"/>
            <p:nvPr/>
          </p:nvSpPr>
          <p:spPr>
            <a:xfrm>
              <a:off x="1543050" y="1547812"/>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04" name="Shape 504"/>
          <p:cNvGrpSpPr/>
          <p:nvPr/>
        </p:nvGrpSpPr>
        <p:grpSpPr>
          <a:xfrm>
            <a:off x="1849437" y="2422525"/>
            <a:ext cx="190500" cy="177801"/>
            <a:chOff x="1543050" y="1919286"/>
            <a:chExt cx="190500" cy="157163"/>
          </a:xfrm>
        </p:grpSpPr>
        <p:sp>
          <p:nvSpPr>
            <p:cNvPr id="505" name="Shape 505"/>
            <p:cNvSpPr txBox="1"/>
            <p:nvPr/>
          </p:nvSpPr>
          <p:spPr>
            <a:xfrm>
              <a:off x="1568450" y="194310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6" name="Shape 506"/>
            <p:cNvSpPr txBox="1"/>
            <p:nvPr/>
          </p:nvSpPr>
          <p:spPr>
            <a:xfrm>
              <a:off x="1543050" y="1919286"/>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07" name="Shape 507"/>
          <p:cNvGrpSpPr/>
          <p:nvPr/>
        </p:nvGrpSpPr>
        <p:grpSpPr>
          <a:xfrm>
            <a:off x="1849437" y="3222625"/>
            <a:ext cx="190500" cy="177801"/>
            <a:chOff x="1543050" y="2630486"/>
            <a:chExt cx="190500" cy="157163"/>
          </a:xfrm>
        </p:grpSpPr>
        <p:sp>
          <p:nvSpPr>
            <p:cNvPr id="508" name="Shape 508"/>
            <p:cNvSpPr txBox="1"/>
            <p:nvPr/>
          </p:nvSpPr>
          <p:spPr>
            <a:xfrm>
              <a:off x="1568450" y="265430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9" name="Shape 509"/>
            <p:cNvSpPr txBox="1"/>
            <p:nvPr/>
          </p:nvSpPr>
          <p:spPr>
            <a:xfrm>
              <a:off x="1543050" y="2630486"/>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10" name="Shape 510"/>
          <p:cNvGrpSpPr/>
          <p:nvPr/>
        </p:nvGrpSpPr>
        <p:grpSpPr>
          <a:xfrm>
            <a:off x="1849437" y="3643311"/>
            <a:ext cx="190500" cy="176211"/>
            <a:chOff x="1543050" y="3003550"/>
            <a:chExt cx="190500" cy="157161"/>
          </a:xfrm>
        </p:grpSpPr>
        <p:sp>
          <p:nvSpPr>
            <p:cNvPr id="511" name="Shape 511"/>
            <p:cNvSpPr txBox="1"/>
            <p:nvPr/>
          </p:nvSpPr>
          <p:spPr>
            <a:xfrm>
              <a:off x="1568450" y="3025775"/>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2" name="Shape 512"/>
            <p:cNvSpPr txBox="1"/>
            <p:nvPr/>
          </p:nvSpPr>
          <p:spPr>
            <a:xfrm>
              <a:off x="1543050" y="300355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13" name="Shape 513"/>
          <p:cNvGrpSpPr/>
          <p:nvPr/>
        </p:nvGrpSpPr>
        <p:grpSpPr>
          <a:xfrm>
            <a:off x="1849437" y="4087812"/>
            <a:ext cx="190500" cy="176211"/>
            <a:chOff x="1543050" y="3398837"/>
            <a:chExt cx="190500" cy="157161"/>
          </a:xfrm>
        </p:grpSpPr>
        <p:sp>
          <p:nvSpPr>
            <p:cNvPr id="514" name="Shape 514"/>
            <p:cNvSpPr txBox="1"/>
            <p:nvPr/>
          </p:nvSpPr>
          <p:spPr>
            <a:xfrm>
              <a:off x="1568450" y="3421062"/>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5" name="Shape 515"/>
            <p:cNvSpPr txBox="1"/>
            <p:nvPr/>
          </p:nvSpPr>
          <p:spPr>
            <a:xfrm>
              <a:off x="1543050" y="3398837"/>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16" name="Shape 516"/>
          <p:cNvGrpSpPr/>
          <p:nvPr/>
        </p:nvGrpSpPr>
        <p:grpSpPr>
          <a:xfrm>
            <a:off x="1849437" y="4506911"/>
            <a:ext cx="190500" cy="174624"/>
            <a:chOff x="1543050" y="3771900"/>
            <a:chExt cx="190500" cy="155574"/>
          </a:xfrm>
        </p:grpSpPr>
        <p:sp>
          <p:nvSpPr>
            <p:cNvPr id="517" name="Shape 517"/>
            <p:cNvSpPr txBox="1"/>
            <p:nvPr/>
          </p:nvSpPr>
          <p:spPr>
            <a:xfrm>
              <a:off x="1568450" y="3794125"/>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8" name="Shape 518"/>
            <p:cNvSpPr txBox="1"/>
            <p:nvPr/>
          </p:nvSpPr>
          <p:spPr>
            <a:xfrm>
              <a:off x="1543050" y="377190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19" name="Shape 519"/>
          <p:cNvGrpSpPr/>
          <p:nvPr/>
        </p:nvGrpSpPr>
        <p:grpSpPr>
          <a:xfrm>
            <a:off x="1849437" y="4911725"/>
            <a:ext cx="190500" cy="177800"/>
            <a:chOff x="1543050" y="4132262"/>
            <a:chExt cx="190500" cy="157161"/>
          </a:xfrm>
        </p:grpSpPr>
        <p:sp>
          <p:nvSpPr>
            <p:cNvPr id="520" name="Shape 520"/>
            <p:cNvSpPr txBox="1"/>
            <p:nvPr/>
          </p:nvSpPr>
          <p:spPr>
            <a:xfrm>
              <a:off x="1568450" y="4154487"/>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1" name="Shape 521"/>
            <p:cNvSpPr txBox="1"/>
            <p:nvPr/>
          </p:nvSpPr>
          <p:spPr>
            <a:xfrm>
              <a:off x="1543050" y="4132262"/>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522" name="Shape 522"/>
          <p:cNvSpPr txBox="1"/>
          <p:nvPr/>
        </p:nvSpPr>
        <p:spPr>
          <a:xfrm>
            <a:off x="2057400" y="2679700"/>
            <a:ext cx="4641849"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Quattrocento"/>
              <a:buNone/>
            </a:pPr>
            <a:r>
              <a:rPr b="0" i="0" lang="en-US" sz="2400" u="none" cap="none" strike="noStrike">
                <a:solidFill>
                  <a:schemeClr val="dk1"/>
                </a:solidFill>
                <a:latin typeface="Quattrocento"/>
                <a:ea typeface="Quattrocento"/>
                <a:cs typeface="Quattrocento"/>
                <a:sym typeface="Quattrocento"/>
              </a:rPr>
              <a:t>inspection effort per KLOC or FP</a:t>
            </a:r>
          </a:p>
        </p:txBody>
      </p:sp>
      <p:grpSp>
        <p:nvGrpSpPr>
          <p:cNvPr id="523" name="Shape 523"/>
          <p:cNvGrpSpPr/>
          <p:nvPr/>
        </p:nvGrpSpPr>
        <p:grpSpPr>
          <a:xfrm>
            <a:off x="1849437" y="2843211"/>
            <a:ext cx="190500" cy="176211"/>
            <a:chOff x="1543050" y="2292350"/>
            <a:chExt cx="190500" cy="157161"/>
          </a:xfrm>
        </p:grpSpPr>
        <p:sp>
          <p:nvSpPr>
            <p:cNvPr id="524" name="Shape 524"/>
            <p:cNvSpPr txBox="1"/>
            <p:nvPr/>
          </p:nvSpPr>
          <p:spPr>
            <a:xfrm>
              <a:off x="1568450" y="2314575"/>
              <a:ext cx="165100" cy="134936"/>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5" name="Shape 525"/>
            <p:cNvSpPr txBox="1"/>
            <p:nvPr/>
          </p:nvSpPr>
          <p:spPr>
            <a:xfrm>
              <a:off x="1543050" y="229235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grpSp>
        <p:nvGrpSpPr>
          <p:cNvPr id="526" name="Shape 526"/>
          <p:cNvGrpSpPr/>
          <p:nvPr/>
        </p:nvGrpSpPr>
        <p:grpSpPr>
          <a:xfrm>
            <a:off x="1849437" y="5649911"/>
            <a:ext cx="190500" cy="174624"/>
            <a:chOff x="1543050" y="4787900"/>
            <a:chExt cx="190500" cy="155574"/>
          </a:xfrm>
        </p:grpSpPr>
        <p:sp>
          <p:nvSpPr>
            <p:cNvPr id="527" name="Shape 527"/>
            <p:cNvSpPr txBox="1"/>
            <p:nvPr/>
          </p:nvSpPr>
          <p:spPr>
            <a:xfrm>
              <a:off x="1568450" y="4810125"/>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8" name="Shape 528"/>
            <p:cNvSpPr txBox="1"/>
            <p:nvPr/>
          </p:nvSpPr>
          <p:spPr>
            <a:xfrm>
              <a:off x="1543050" y="4787900"/>
              <a:ext cx="165100" cy="133349"/>
            </a:xfrm>
            <a:prstGeom prst="rect">
              <a:avLst/>
            </a:prstGeom>
            <a:solidFill>
              <a:schemeClr val="dk2"/>
            </a:solidFill>
            <a:ln cap="flat" cmpd="sng" w="12700">
              <a:solidFill>
                <a:srgbClr val="000000"/>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9" name="Shape 239"/>
        <p:cNvGrpSpPr/>
        <p:nvPr/>
      </p:nvGrpSpPr>
      <p:grpSpPr>
        <a:xfrm>
          <a:off x="0" y="0"/>
          <a:ext cx="0" cy="0"/>
          <a:chOff x="0" y="0"/>
          <a:chExt cx="0" cy="0"/>
        </a:xfrm>
      </p:grpSpPr>
      <p:sp>
        <p:nvSpPr>
          <p:cNvPr id="240" name="Shape 24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1" name="Shape 24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2" name="Shape 24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Reviews Are Not</a:t>
            </a:r>
          </a:p>
        </p:txBody>
      </p:sp>
      <p:sp>
        <p:nvSpPr>
          <p:cNvPr id="243" name="Shape 243"/>
          <p:cNvSpPr txBox="1"/>
          <p:nvPr>
            <p:ph idx="1" type="body"/>
          </p:nvPr>
        </p:nvSpPr>
        <p:spPr>
          <a:xfrm>
            <a:off x="1828800" y="2209800"/>
            <a:ext cx="6403975" cy="2535237"/>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project summary or progress assessment</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meeting intended solely to impart information</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mechanism for political or personal reprisal!</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7" name="Shape 247"/>
        <p:cNvGrpSpPr/>
        <p:nvPr/>
      </p:nvGrpSpPr>
      <p:grpSpPr>
        <a:xfrm>
          <a:off x="0" y="0"/>
          <a:ext cx="0" cy="0"/>
          <a:chOff x="0" y="0"/>
          <a:chExt cx="0" cy="0"/>
        </a:xfrm>
      </p:grpSpPr>
      <p:sp>
        <p:nvSpPr>
          <p:cNvPr id="248" name="Shape 24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9" name="Shape 24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0" name="Shape 25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What Do We Look For?</a:t>
            </a:r>
          </a:p>
        </p:txBody>
      </p:sp>
      <p:sp>
        <p:nvSpPr>
          <p:cNvPr id="251" name="Shape 251"/>
          <p:cNvSpPr txBox="1"/>
          <p:nvPr>
            <p:ph idx="1" type="body"/>
          </p:nvPr>
        </p:nvSpPr>
        <p:spPr>
          <a:xfrm>
            <a:off x="1828800" y="1905000"/>
            <a:ext cx="6934199" cy="31241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Errors and defects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folHlink"/>
                </a:solidFill>
                <a:latin typeface="Times New Roman"/>
                <a:ea typeface="Times New Roman"/>
                <a:cs typeface="Times New Roman"/>
                <a:sym typeface="Times New Roman"/>
              </a:rPr>
              <a:t>Error</a:t>
            </a:r>
            <a:r>
              <a:rPr b="0" i="0" lang="en-US" sz="1800" u="none" cap="none" strike="noStrike">
                <a:solidFill>
                  <a:schemeClr val="dk1"/>
                </a:solidFill>
                <a:latin typeface="Times New Roman"/>
                <a:ea typeface="Times New Roman"/>
                <a:cs typeface="Times New Roman"/>
                <a:sym typeface="Times New Roman"/>
              </a:rPr>
              <a:t>—a quality problem found </a:t>
            </a:r>
            <a:r>
              <a:rPr b="0" i="1" lang="en-US" sz="1800" u="none" cap="none" strike="noStrike">
                <a:solidFill>
                  <a:schemeClr val="dk1"/>
                </a:solidFill>
                <a:latin typeface="Times New Roman"/>
                <a:ea typeface="Times New Roman"/>
                <a:cs typeface="Times New Roman"/>
                <a:sym typeface="Times New Roman"/>
              </a:rPr>
              <a:t>before</a:t>
            </a:r>
            <a:r>
              <a:rPr b="0" i="0" lang="en-US" sz="1800" u="none" cap="none" strike="noStrike">
                <a:solidFill>
                  <a:schemeClr val="dk1"/>
                </a:solidFill>
                <a:latin typeface="Times New Roman"/>
                <a:ea typeface="Times New Roman"/>
                <a:cs typeface="Times New Roman"/>
                <a:sym typeface="Times New Roman"/>
              </a:rPr>
              <a:t> the software is released to end users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folHlink"/>
                </a:solidFill>
                <a:latin typeface="Times New Roman"/>
                <a:ea typeface="Times New Roman"/>
                <a:cs typeface="Times New Roman"/>
                <a:sym typeface="Times New Roman"/>
              </a:rPr>
              <a:t>Defect</a:t>
            </a:r>
            <a:r>
              <a:rPr b="0" i="1" lang="en-US" sz="1800" u="none" cap="none" strike="noStrike">
                <a:solidFill>
                  <a:schemeClr val="dk1"/>
                </a:solidFill>
                <a:latin typeface="Times New Roman"/>
                <a:ea typeface="Times New Roman"/>
                <a:cs typeface="Times New Roman"/>
                <a:sym typeface="Times New Roman"/>
              </a:rPr>
              <a:t>—</a:t>
            </a:r>
            <a:r>
              <a:rPr b="0" i="0" lang="en-US" sz="1800" u="none" cap="none" strike="noStrike">
                <a:solidFill>
                  <a:schemeClr val="dk1"/>
                </a:solidFill>
                <a:latin typeface="Times New Roman"/>
                <a:ea typeface="Times New Roman"/>
                <a:cs typeface="Times New Roman"/>
                <a:sym typeface="Times New Roman"/>
              </a:rPr>
              <a:t>a quality problem found only</a:t>
            </a:r>
            <a:r>
              <a:rPr b="0" i="1" lang="en-US" sz="1800" u="none" cap="none" strike="noStrike">
                <a:solidFill>
                  <a:schemeClr val="dk1"/>
                </a:solidFill>
                <a:latin typeface="Times New Roman"/>
                <a:ea typeface="Times New Roman"/>
                <a:cs typeface="Times New Roman"/>
                <a:sym typeface="Times New Roman"/>
              </a:rPr>
              <a:t> after</a:t>
            </a:r>
            <a:r>
              <a:rPr b="0" i="0" lang="en-US" sz="1800" u="none" cap="none" strike="noStrike">
                <a:solidFill>
                  <a:schemeClr val="dk1"/>
                </a:solidFill>
                <a:latin typeface="Times New Roman"/>
                <a:ea typeface="Times New Roman"/>
                <a:cs typeface="Times New Roman"/>
                <a:sym typeface="Times New Roman"/>
              </a:rPr>
              <a:t> the software has been released to end-users</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We make this distinction because errors and defects have very different economic, business, psychological, and human impact</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However, the temporal distinction made between errors and defects in this book is </a:t>
            </a:r>
            <a:r>
              <a:rPr b="0" i="1" lang="en-US" sz="2000" u="none" cap="none" strike="noStrike">
                <a:solidFill>
                  <a:schemeClr val="dk1"/>
                </a:solidFill>
                <a:latin typeface="Times New Roman"/>
                <a:ea typeface="Times New Roman"/>
                <a:cs typeface="Times New Roman"/>
                <a:sym typeface="Times New Roman"/>
              </a:rPr>
              <a:t>not</a:t>
            </a:r>
            <a:r>
              <a:rPr b="0" i="0" lang="en-US" sz="2000" u="none" cap="none" strike="noStrike">
                <a:solidFill>
                  <a:schemeClr val="dk1"/>
                </a:solidFill>
                <a:latin typeface="Times New Roman"/>
                <a:ea typeface="Times New Roman"/>
                <a:cs typeface="Times New Roman"/>
                <a:sym typeface="Times New Roman"/>
              </a:rPr>
              <a:t> mainstream thinking</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x="0" y="0"/>
          <a:ext cx="0" cy="0"/>
          <a:chOff x="0" y="0"/>
          <a:chExt cx="0" cy="0"/>
        </a:xfrm>
      </p:grpSpPr>
      <p:sp>
        <p:nvSpPr>
          <p:cNvPr id="256" name="Shape 25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7" name="Shape 25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8" name="Shape 25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Defect Amplification</a:t>
            </a:r>
          </a:p>
        </p:txBody>
      </p:sp>
      <p:sp>
        <p:nvSpPr>
          <p:cNvPr id="259" name="Shape 259"/>
          <p:cNvSpPr txBox="1"/>
          <p:nvPr>
            <p:ph idx="1" type="body"/>
          </p:nvPr>
        </p:nvSpPr>
        <p:spPr>
          <a:xfrm>
            <a:off x="1828800" y="1905000"/>
            <a:ext cx="6934199" cy="9905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Times New Roman"/>
                <a:ea typeface="Times New Roman"/>
                <a:cs typeface="Times New Roman"/>
                <a:sym typeface="Times New Roman"/>
              </a:rPr>
              <a:t>A </a:t>
            </a:r>
            <a:r>
              <a:rPr b="0" i="1" lang="en-US" sz="2000" u="none" cap="none" strike="noStrike">
                <a:solidFill>
                  <a:schemeClr val="dk1"/>
                </a:solidFill>
                <a:latin typeface="Times New Roman"/>
                <a:ea typeface="Times New Roman"/>
                <a:cs typeface="Times New Roman"/>
                <a:sym typeface="Times New Roman"/>
              </a:rPr>
              <a:t>defect amplification model</a:t>
            </a:r>
            <a:r>
              <a:rPr b="0" i="0" lang="en-US" sz="2000" u="none" cap="none" strike="noStrike">
                <a:solidFill>
                  <a:schemeClr val="dk1"/>
                </a:solidFill>
                <a:latin typeface="Times New Roman"/>
                <a:ea typeface="Times New Roman"/>
                <a:cs typeface="Times New Roman"/>
                <a:sym typeface="Times New Roman"/>
              </a:rPr>
              <a:t> [IBM81] can be used to illustrate the generation and detection of errors during the design and code generation actions of a software process. </a:t>
            </a:r>
          </a:p>
        </p:txBody>
      </p:sp>
      <p:sp>
        <p:nvSpPr>
          <p:cNvPr id="260" name="Shape 260"/>
          <p:cNvSpPr txBox="1"/>
          <p:nvPr/>
        </p:nvSpPr>
        <p:spPr>
          <a:xfrm>
            <a:off x="3505200" y="3581400"/>
            <a:ext cx="3505200" cy="1371599"/>
          </a:xfrm>
          <a:prstGeom prst="rect">
            <a:avLst/>
          </a:prstGeom>
          <a:solidFill>
            <a:schemeClr val="accent1"/>
          </a:solidFill>
          <a:ln cap="flat" cmpd="sng" w="9525">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cxnSp>
        <p:nvCxnSpPr>
          <p:cNvPr id="261" name="Shape 261"/>
          <p:cNvCxnSpPr/>
          <p:nvPr/>
        </p:nvCxnSpPr>
        <p:spPr>
          <a:xfrm>
            <a:off x="3505200" y="4038600"/>
            <a:ext cx="2362200" cy="0"/>
          </a:xfrm>
          <a:prstGeom prst="straightConnector1">
            <a:avLst/>
          </a:prstGeom>
          <a:noFill/>
          <a:ln cap="flat" cmpd="sng" w="9525">
            <a:solidFill>
              <a:schemeClr val="dk1"/>
            </a:solidFill>
            <a:prstDash val="solid"/>
            <a:miter/>
            <a:headEnd len="med" w="med" type="none"/>
            <a:tailEnd len="med" w="med" type="none"/>
          </a:ln>
        </p:spPr>
      </p:cxnSp>
      <p:cxnSp>
        <p:nvCxnSpPr>
          <p:cNvPr id="262" name="Shape 262"/>
          <p:cNvCxnSpPr/>
          <p:nvPr/>
        </p:nvCxnSpPr>
        <p:spPr>
          <a:xfrm>
            <a:off x="3505200" y="4495800"/>
            <a:ext cx="2362200" cy="0"/>
          </a:xfrm>
          <a:prstGeom prst="straightConnector1">
            <a:avLst/>
          </a:prstGeom>
          <a:noFill/>
          <a:ln cap="flat" cmpd="sng" w="9525">
            <a:solidFill>
              <a:schemeClr val="dk1"/>
            </a:solidFill>
            <a:prstDash val="solid"/>
            <a:miter/>
            <a:headEnd len="med" w="med" type="none"/>
            <a:tailEnd len="med" w="med" type="none"/>
          </a:ln>
        </p:spPr>
      </p:cxnSp>
      <p:sp>
        <p:nvSpPr>
          <p:cNvPr id="263" name="Shape 263"/>
          <p:cNvSpPr txBox="1"/>
          <p:nvPr/>
        </p:nvSpPr>
        <p:spPr>
          <a:xfrm>
            <a:off x="3581400" y="3657600"/>
            <a:ext cx="2193925"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Errors passed through</a:t>
            </a:r>
          </a:p>
        </p:txBody>
      </p:sp>
      <p:sp>
        <p:nvSpPr>
          <p:cNvPr id="264" name="Shape 264"/>
          <p:cNvSpPr txBox="1"/>
          <p:nvPr/>
        </p:nvSpPr>
        <p:spPr>
          <a:xfrm>
            <a:off x="3581400" y="4114800"/>
            <a:ext cx="1935161"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Amplified errors 1:x</a:t>
            </a:r>
          </a:p>
        </p:txBody>
      </p:sp>
      <p:sp>
        <p:nvSpPr>
          <p:cNvPr id="265" name="Shape 265"/>
          <p:cNvSpPr txBox="1"/>
          <p:nvPr/>
        </p:nvSpPr>
        <p:spPr>
          <a:xfrm>
            <a:off x="3581400" y="4572000"/>
            <a:ext cx="2295524"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Newly generated errors</a:t>
            </a:r>
          </a:p>
        </p:txBody>
      </p:sp>
      <p:sp>
        <p:nvSpPr>
          <p:cNvPr id="266" name="Shape 266"/>
          <p:cNvSpPr txBox="1"/>
          <p:nvPr/>
        </p:nvSpPr>
        <p:spPr>
          <a:xfrm>
            <a:off x="4343400" y="5105400"/>
            <a:ext cx="182244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1" lang="en-US" sz="1600" u="none" cap="none" strike="noStrike">
                <a:solidFill>
                  <a:schemeClr val="dk1"/>
                </a:solidFill>
                <a:latin typeface="Arial"/>
                <a:ea typeface="Arial"/>
                <a:cs typeface="Arial"/>
                <a:sym typeface="Arial"/>
              </a:rPr>
              <a:t>Development step</a:t>
            </a:r>
          </a:p>
        </p:txBody>
      </p:sp>
      <p:sp>
        <p:nvSpPr>
          <p:cNvPr id="267" name="Shape 267"/>
          <p:cNvSpPr txBox="1"/>
          <p:nvPr/>
        </p:nvSpPr>
        <p:spPr>
          <a:xfrm>
            <a:off x="1143000" y="3581400"/>
            <a:ext cx="1416049" cy="5810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Errors from</a:t>
            </a:r>
          </a:p>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Previous step</a:t>
            </a:r>
          </a:p>
        </p:txBody>
      </p:sp>
      <p:sp>
        <p:nvSpPr>
          <p:cNvPr id="268" name="Shape 268"/>
          <p:cNvSpPr txBox="1"/>
          <p:nvPr/>
        </p:nvSpPr>
        <p:spPr>
          <a:xfrm>
            <a:off x="7391400" y="3886200"/>
            <a:ext cx="1504949" cy="5810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Errors passed </a:t>
            </a:r>
          </a:p>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To next step</a:t>
            </a:r>
          </a:p>
        </p:txBody>
      </p:sp>
      <p:sp>
        <p:nvSpPr>
          <p:cNvPr id="269" name="Shape 269"/>
          <p:cNvSpPr txBox="1"/>
          <p:nvPr/>
        </p:nvSpPr>
        <p:spPr>
          <a:xfrm>
            <a:off x="3581400" y="3276600"/>
            <a:ext cx="873125"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Defects</a:t>
            </a:r>
          </a:p>
        </p:txBody>
      </p:sp>
      <p:sp>
        <p:nvSpPr>
          <p:cNvPr id="270" name="Shape 270"/>
          <p:cNvSpPr txBox="1"/>
          <p:nvPr/>
        </p:nvSpPr>
        <p:spPr>
          <a:xfrm>
            <a:off x="5867400" y="3276600"/>
            <a:ext cx="1042986"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Detection</a:t>
            </a:r>
          </a:p>
        </p:txBody>
      </p:sp>
      <p:cxnSp>
        <p:nvCxnSpPr>
          <p:cNvPr id="271" name="Shape 271"/>
          <p:cNvCxnSpPr/>
          <p:nvPr/>
        </p:nvCxnSpPr>
        <p:spPr>
          <a:xfrm>
            <a:off x="5867400" y="3581400"/>
            <a:ext cx="0" cy="1371599"/>
          </a:xfrm>
          <a:prstGeom prst="straightConnector1">
            <a:avLst/>
          </a:prstGeom>
          <a:noFill/>
          <a:ln cap="flat" cmpd="sng" w="9525">
            <a:solidFill>
              <a:schemeClr val="dk1"/>
            </a:solidFill>
            <a:prstDash val="solid"/>
            <a:miter/>
            <a:headEnd len="med" w="med" type="none"/>
            <a:tailEnd len="med" w="med" type="none"/>
          </a:ln>
        </p:spPr>
      </p:cxnSp>
      <p:sp>
        <p:nvSpPr>
          <p:cNvPr id="272" name="Shape 272"/>
          <p:cNvSpPr txBox="1"/>
          <p:nvPr/>
        </p:nvSpPr>
        <p:spPr>
          <a:xfrm>
            <a:off x="5943600" y="3886200"/>
            <a:ext cx="1054100" cy="58102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Percent</a:t>
            </a:r>
          </a:p>
          <a:p>
            <a:pPr indent="0" lvl="0" marL="0" marR="0" rtl="0" algn="l">
              <a:lnSpc>
                <a:spcPct val="100000"/>
              </a:lnSpc>
              <a:spcBef>
                <a:spcPts val="0"/>
              </a:spcBef>
              <a:spcAft>
                <a:spcPts val="0"/>
              </a:spcAft>
              <a:buClr>
                <a:schemeClr val="dk1"/>
              </a:buClr>
              <a:buSzPct val="25000"/>
              <a:buFont typeface="Arial"/>
              <a:buNone/>
            </a:pPr>
            <a:r>
              <a:rPr b="0" i="0" lang="en-US" sz="1600" u="none" cap="none" strike="noStrike">
                <a:solidFill>
                  <a:schemeClr val="dk1"/>
                </a:solidFill>
                <a:latin typeface="Arial"/>
                <a:ea typeface="Arial"/>
                <a:cs typeface="Arial"/>
                <a:sym typeface="Arial"/>
              </a:rPr>
              <a:t>Efficiency</a:t>
            </a:r>
          </a:p>
        </p:txBody>
      </p:sp>
      <p:cxnSp>
        <p:nvCxnSpPr>
          <p:cNvPr id="273" name="Shape 273"/>
          <p:cNvCxnSpPr/>
          <p:nvPr/>
        </p:nvCxnSpPr>
        <p:spPr>
          <a:xfrm flipH="1" rot="10800000">
            <a:off x="2514600" y="3810000"/>
            <a:ext cx="1066799" cy="76199"/>
          </a:xfrm>
          <a:prstGeom prst="straightConnector1">
            <a:avLst/>
          </a:prstGeom>
          <a:noFill/>
          <a:ln cap="flat" cmpd="sng" w="9525">
            <a:solidFill>
              <a:schemeClr val="dk1"/>
            </a:solidFill>
            <a:prstDash val="solid"/>
            <a:miter/>
            <a:headEnd len="med" w="med" type="none"/>
            <a:tailEnd len="lg" w="lg" type="triangle"/>
          </a:ln>
        </p:spPr>
      </p:cxnSp>
      <p:cxnSp>
        <p:nvCxnSpPr>
          <p:cNvPr id="274" name="Shape 274"/>
          <p:cNvCxnSpPr/>
          <p:nvPr/>
        </p:nvCxnSpPr>
        <p:spPr>
          <a:xfrm>
            <a:off x="2514600" y="3886200"/>
            <a:ext cx="1066799" cy="381000"/>
          </a:xfrm>
          <a:prstGeom prst="straightConnector1">
            <a:avLst/>
          </a:prstGeom>
          <a:noFill/>
          <a:ln cap="flat" cmpd="sng" w="9525">
            <a:solidFill>
              <a:schemeClr val="dk1"/>
            </a:solidFill>
            <a:prstDash val="solid"/>
            <a:miter/>
            <a:headEnd len="med" w="med" type="none"/>
            <a:tailEnd len="lg" w="lg" type="triangle"/>
          </a:ln>
        </p:spPr>
      </p:cxnSp>
      <p:cxnSp>
        <p:nvCxnSpPr>
          <p:cNvPr id="275" name="Shape 275"/>
          <p:cNvCxnSpPr/>
          <p:nvPr/>
        </p:nvCxnSpPr>
        <p:spPr>
          <a:xfrm>
            <a:off x="7010400" y="4191000"/>
            <a:ext cx="381000" cy="0"/>
          </a:xfrm>
          <a:prstGeom prst="straightConnector1">
            <a:avLst/>
          </a:prstGeom>
          <a:noFill/>
          <a:ln cap="flat" cmpd="sng" w="9525">
            <a:solidFill>
              <a:schemeClr val="dk1"/>
            </a:solidFill>
            <a:prstDash val="solid"/>
            <a:miter/>
            <a:headEnd len="med" w="med" type="none"/>
            <a:tailEnd len="lg" w="lg" type="triangle"/>
          </a:ln>
        </p:spPr>
      </p:cxn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9" name="Shape 279"/>
        <p:cNvGrpSpPr/>
        <p:nvPr/>
      </p:nvGrpSpPr>
      <p:grpSpPr>
        <a:xfrm>
          <a:off x="0" y="0"/>
          <a:ext cx="0" cy="0"/>
          <a:chOff x="0" y="0"/>
          <a:chExt cx="0" cy="0"/>
        </a:xfrm>
      </p:grpSpPr>
      <p:sp>
        <p:nvSpPr>
          <p:cNvPr id="280" name="Shape 28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1" name="Shape 28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2" name="Shape 28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Defect Amplification</a:t>
            </a:r>
          </a:p>
        </p:txBody>
      </p:sp>
      <p:sp>
        <p:nvSpPr>
          <p:cNvPr id="283" name="Shape 28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In the example provided in SEPA, Section 20.2,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 software process that does NOT include reviews,</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yields </a:t>
            </a:r>
            <a:r>
              <a:rPr b="0" i="0" lang="en-US" sz="1800" u="none" cap="none" strike="noStrike">
                <a:solidFill>
                  <a:schemeClr val="folHlink"/>
                </a:solidFill>
                <a:latin typeface="Helvetica Neue"/>
                <a:ea typeface="Helvetica Neue"/>
                <a:cs typeface="Helvetica Neue"/>
                <a:sym typeface="Helvetica Neue"/>
              </a:rPr>
              <a:t>94 errors</a:t>
            </a:r>
            <a:r>
              <a:rPr b="0" i="0" lang="en-US" sz="1800" u="none" cap="none" strike="noStrike">
                <a:solidFill>
                  <a:schemeClr val="dk1"/>
                </a:solidFill>
                <a:latin typeface="Helvetica Neue"/>
                <a:ea typeface="Helvetica Neue"/>
                <a:cs typeface="Helvetica Neue"/>
                <a:sym typeface="Helvetica Neue"/>
              </a:rPr>
              <a:t> at the beginning of testing and</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Releases </a:t>
            </a:r>
            <a:r>
              <a:rPr b="0" i="0" lang="en-US" sz="1800" u="none" cap="none" strike="noStrike">
                <a:solidFill>
                  <a:schemeClr val="folHlink"/>
                </a:solidFill>
                <a:latin typeface="Helvetica Neue"/>
                <a:ea typeface="Helvetica Neue"/>
                <a:cs typeface="Helvetica Neue"/>
                <a:sym typeface="Helvetica Neue"/>
              </a:rPr>
              <a:t>12 latent defects</a:t>
            </a:r>
            <a:r>
              <a:rPr b="0" i="0" lang="en-US" sz="1800" u="none" cap="none" strike="noStrike">
                <a:solidFill>
                  <a:schemeClr val="dk1"/>
                </a:solidFill>
                <a:latin typeface="Helvetica Neue"/>
                <a:ea typeface="Helvetica Neue"/>
                <a:cs typeface="Helvetica Neue"/>
                <a:sym typeface="Helvetica Neue"/>
              </a:rPr>
              <a:t> to the field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 software process that does include reviews,</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yields </a:t>
            </a:r>
            <a:r>
              <a:rPr b="0" i="0" lang="en-US" sz="1800" u="none" cap="none" strike="noStrike">
                <a:solidFill>
                  <a:schemeClr val="folHlink"/>
                </a:solidFill>
                <a:latin typeface="Helvetica Neue"/>
                <a:ea typeface="Helvetica Neue"/>
                <a:cs typeface="Helvetica Neue"/>
                <a:sym typeface="Helvetica Neue"/>
              </a:rPr>
              <a:t>24 errors</a:t>
            </a:r>
            <a:r>
              <a:rPr b="0" i="0" lang="en-US" sz="1800" u="none" cap="none" strike="noStrike">
                <a:solidFill>
                  <a:schemeClr val="dk1"/>
                </a:solidFill>
                <a:latin typeface="Helvetica Neue"/>
                <a:ea typeface="Helvetica Neue"/>
                <a:cs typeface="Helvetica Neue"/>
                <a:sym typeface="Helvetica Neue"/>
              </a:rPr>
              <a:t> at the beginning of testing and</a:t>
            </a:r>
          </a:p>
          <a:p>
            <a:pPr indent="-228600" lvl="2" marL="1143000" marR="0" rtl="0" algn="l">
              <a:lnSpc>
                <a:spcPct val="100000"/>
              </a:lnSpc>
              <a:spcBef>
                <a:spcPts val="360"/>
              </a:spcBef>
              <a:spcAft>
                <a:spcPts val="0"/>
              </a:spcAft>
              <a:buClr>
                <a:schemeClr val="dk2"/>
              </a:buClr>
              <a:buSzPct val="100000"/>
              <a:buFont typeface="Helvetica Neue"/>
              <a:buChar char="•"/>
            </a:pPr>
            <a:r>
              <a:rPr b="0" i="0" lang="en-US" sz="1800" u="none" cap="none" strike="noStrike">
                <a:solidFill>
                  <a:schemeClr val="dk1"/>
                </a:solidFill>
                <a:latin typeface="Helvetica Neue"/>
                <a:ea typeface="Helvetica Neue"/>
                <a:cs typeface="Helvetica Neue"/>
                <a:sym typeface="Helvetica Neue"/>
              </a:rPr>
              <a:t>releases </a:t>
            </a:r>
            <a:r>
              <a:rPr b="0" i="0" lang="en-US" sz="1800" u="none" cap="none" strike="noStrike">
                <a:solidFill>
                  <a:schemeClr val="folHlink"/>
                </a:solidFill>
                <a:latin typeface="Helvetica Neue"/>
                <a:ea typeface="Helvetica Neue"/>
                <a:cs typeface="Helvetica Neue"/>
                <a:sym typeface="Helvetica Neue"/>
              </a:rPr>
              <a:t>3 latent defects</a:t>
            </a:r>
            <a:r>
              <a:rPr b="0" i="0" lang="en-US" sz="1800" u="none" cap="none" strike="noStrike">
                <a:solidFill>
                  <a:schemeClr val="dk1"/>
                </a:solidFill>
                <a:latin typeface="Helvetica Neue"/>
                <a:ea typeface="Helvetica Neue"/>
                <a:cs typeface="Helvetica Neue"/>
                <a:sym typeface="Helvetica Neue"/>
              </a:rPr>
              <a:t> to the field</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A cost analysis indicates that the process with NO reviews costs </a:t>
            </a:r>
            <a:r>
              <a:rPr b="0" i="0" lang="en-US" sz="2000" u="none" cap="none" strike="noStrike">
                <a:solidFill>
                  <a:schemeClr val="folHlink"/>
                </a:solidFill>
                <a:latin typeface="Helvetica Neue"/>
                <a:ea typeface="Helvetica Neue"/>
                <a:cs typeface="Helvetica Neue"/>
                <a:sym typeface="Helvetica Neue"/>
              </a:rPr>
              <a:t>approximately 3 times</a:t>
            </a:r>
            <a:r>
              <a:rPr b="0" i="0" lang="en-US" sz="2000" u="none" cap="none" strike="noStrike">
                <a:solidFill>
                  <a:schemeClr val="dk1"/>
                </a:solidFill>
                <a:latin typeface="Helvetica Neue"/>
                <a:ea typeface="Helvetica Neue"/>
                <a:cs typeface="Helvetica Neue"/>
                <a:sym typeface="Helvetica Neue"/>
              </a:rPr>
              <a:t> more than the process with reviews, taking the cost of correcting the latent defects into account</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7" name="Shape 287"/>
        <p:cNvGrpSpPr/>
        <p:nvPr/>
      </p:nvGrpSpPr>
      <p:grpSpPr>
        <a:xfrm>
          <a:off x="0" y="0"/>
          <a:ext cx="0" cy="0"/>
          <a:chOff x="0" y="0"/>
          <a:chExt cx="0" cy="0"/>
        </a:xfrm>
      </p:grpSpPr>
      <p:sp>
        <p:nvSpPr>
          <p:cNvPr id="288" name="Shape 28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9" name="Shape 28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0" name="Shape 29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Metrics</a:t>
            </a:r>
          </a:p>
        </p:txBody>
      </p:sp>
      <p:sp>
        <p:nvSpPr>
          <p:cNvPr id="291" name="Shape 29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The total review effort and the total number of errors discovered are defined as:</a:t>
            </a:r>
          </a:p>
          <a:p>
            <a:pPr indent="-228600" lvl="2" marL="1143000" marR="0" rtl="0" algn="l">
              <a:lnSpc>
                <a:spcPct val="100000"/>
              </a:lnSpc>
              <a:spcBef>
                <a:spcPts val="300"/>
              </a:spcBef>
              <a:spcAft>
                <a:spcPts val="0"/>
              </a:spcAft>
              <a:buClr>
                <a:schemeClr val="dk2"/>
              </a:buClr>
              <a:buSzPct val="100000"/>
              <a:buFont typeface="Quattrocento"/>
              <a:buChar char="•"/>
            </a:pPr>
            <a:r>
              <a:rPr b="0" i="1" lang="en-US" sz="1800" u="none" cap="none" strike="noStrike">
                <a:solidFill>
                  <a:schemeClr val="dk1"/>
                </a:solidFill>
                <a:latin typeface="Quattrocento"/>
                <a:ea typeface="Quattrocento"/>
                <a:cs typeface="Quattrocento"/>
                <a:sym typeface="Quattrocento"/>
              </a:rPr>
              <a:t>E</a:t>
            </a:r>
            <a:r>
              <a:rPr b="0" baseline="-25000" i="1" lang="en-US" sz="1800" u="none" cap="none" strike="noStrike">
                <a:solidFill>
                  <a:schemeClr val="dk1"/>
                </a:solidFill>
                <a:latin typeface="Quattrocento"/>
                <a:ea typeface="Quattrocento"/>
                <a:cs typeface="Quattrocento"/>
                <a:sym typeface="Quattrocento"/>
              </a:rPr>
              <a:t>review</a:t>
            </a:r>
            <a:r>
              <a:rPr b="0" i="1" lang="en-US" sz="1800" u="none" cap="none" strike="noStrike">
                <a:solidFill>
                  <a:schemeClr val="dk1"/>
                </a:solidFill>
                <a:latin typeface="Quattrocento"/>
                <a:ea typeface="Quattrocento"/>
                <a:cs typeface="Quattrocento"/>
                <a:sym typeface="Quattrocento"/>
              </a:rPr>
              <a:t> = E</a:t>
            </a:r>
            <a:r>
              <a:rPr b="0" baseline="-25000" i="1" lang="en-US" sz="1800" u="none" cap="none" strike="noStrike">
                <a:solidFill>
                  <a:schemeClr val="dk1"/>
                </a:solidFill>
                <a:latin typeface="Quattrocento"/>
                <a:ea typeface="Quattrocento"/>
                <a:cs typeface="Quattrocento"/>
                <a:sym typeface="Quattrocento"/>
              </a:rPr>
              <a:t>p</a:t>
            </a:r>
            <a:r>
              <a:rPr b="0" i="1" lang="en-US" sz="1800" u="none" cap="none" strike="noStrike">
                <a:solidFill>
                  <a:schemeClr val="dk1"/>
                </a:solidFill>
                <a:latin typeface="Quattrocento"/>
                <a:ea typeface="Quattrocento"/>
                <a:cs typeface="Quattrocento"/>
                <a:sym typeface="Quattrocento"/>
              </a:rPr>
              <a:t> </a:t>
            </a:r>
            <a:r>
              <a:rPr b="0" i="0" lang="en-US" sz="1800" u="none" cap="none" strike="noStrike">
                <a:solidFill>
                  <a:schemeClr val="dk1"/>
                </a:solidFill>
                <a:latin typeface="Quattrocento"/>
                <a:ea typeface="Quattrocento"/>
                <a:cs typeface="Quattrocento"/>
                <a:sym typeface="Quattrocento"/>
              </a:rPr>
              <a:t>+ </a:t>
            </a:r>
            <a:r>
              <a:rPr b="0" i="1" lang="en-US" sz="1800" u="none" cap="none" strike="noStrike">
                <a:solidFill>
                  <a:schemeClr val="dk1"/>
                </a:solidFill>
                <a:latin typeface="Quattrocento"/>
                <a:ea typeface="Quattrocento"/>
                <a:cs typeface="Quattrocento"/>
                <a:sym typeface="Quattrocento"/>
              </a:rPr>
              <a:t>E</a:t>
            </a:r>
            <a:r>
              <a:rPr b="0" baseline="-25000" i="1" lang="en-US" sz="1800" u="none" cap="none" strike="noStrike">
                <a:solidFill>
                  <a:schemeClr val="dk1"/>
                </a:solidFill>
                <a:latin typeface="Quattrocento"/>
                <a:ea typeface="Quattrocento"/>
                <a:cs typeface="Quattrocento"/>
                <a:sym typeface="Quattrocento"/>
              </a:rPr>
              <a:t>a</a:t>
            </a:r>
            <a:r>
              <a:rPr b="0" i="0" lang="en-US" sz="1800" u="none" cap="none" strike="noStrike">
                <a:solidFill>
                  <a:schemeClr val="dk1"/>
                </a:solidFill>
                <a:latin typeface="Quattrocento"/>
                <a:ea typeface="Quattrocento"/>
                <a:cs typeface="Quattrocento"/>
                <a:sym typeface="Quattrocento"/>
              </a:rPr>
              <a:t> + </a:t>
            </a:r>
            <a:r>
              <a:rPr b="0" i="1" lang="en-US" sz="1800" u="none" cap="none" strike="noStrike">
                <a:solidFill>
                  <a:schemeClr val="dk1"/>
                </a:solidFill>
                <a:latin typeface="Quattrocento"/>
                <a:ea typeface="Quattrocento"/>
                <a:cs typeface="Quattrocento"/>
                <a:sym typeface="Quattrocento"/>
              </a:rPr>
              <a:t>E</a:t>
            </a:r>
            <a:r>
              <a:rPr b="0" baseline="-25000" i="1" lang="en-US" sz="1800" u="none" cap="none" strike="noStrike">
                <a:solidFill>
                  <a:schemeClr val="dk1"/>
                </a:solidFill>
                <a:latin typeface="Quattrocento"/>
                <a:ea typeface="Quattrocento"/>
                <a:cs typeface="Quattrocento"/>
                <a:sym typeface="Quattrocento"/>
              </a:rPr>
              <a:t>r</a:t>
            </a:r>
            <a:r>
              <a:rPr b="0" i="1" lang="en-US" sz="1800" u="none" cap="none" strike="noStrike">
                <a:solidFill>
                  <a:schemeClr val="dk1"/>
                </a:solidFill>
                <a:latin typeface="Quattrocento"/>
                <a:ea typeface="Quattrocento"/>
                <a:cs typeface="Quattrocento"/>
                <a:sym typeface="Quattrocento"/>
              </a:rPr>
              <a:t> </a:t>
            </a:r>
          </a:p>
          <a:p>
            <a:pPr indent="-228600" lvl="2" marL="1143000" marR="0" rtl="0" algn="l">
              <a:lnSpc>
                <a:spcPct val="100000"/>
              </a:lnSpc>
              <a:spcBef>
                <a:spcPts val="300"/>
              </a:spcBef>
              <a:spcAft>
                <a:spcPts val="0"/>
              </a:spcAft>
              <a:buClr>
                <a:schemeClr val="dk2"/>
              </a:buClr>
              <a:buSzPct val="100000"/>
              <a:buFont typeface="Quattrocento"/>
              <a:buChar char="•"/>
            </a:pPr>
            <a:r>
              <a:rPr b="0" i="1" lang="en-US" sz="1800" u="none" cap="none" strike="noStrike">
                <a:solidFill>
                  <a:schemeClr val="dk1"/>
                </a:solidFill>
                <a:latin typeface="Quattrocento"/>
                <a:ea typeface="Quattrocento"/>
                <a:cs typeface="Quattrocento"/>
                <a:sym typeface="Quattrocento"/>
              </a:rPr>
              <a:t>Err</a:t>
            </a:r>
            <a:r>
              <a:rPr b="0" baseline="-25000" i="1" lang="en-US" sz="1800" u="none" cap="none" strike="noStrike">
                <a:solidFill>
                  <a:schemeClr val="dk1"/>
                </a:solidFill>
                <a:latin typeface="Quattrocento"/>
                <a:ea typeface="Quattrocento"/>
                <a:cs typeface="Quattrocento"/>
                <a:sym typeface="Quattrocento"/>
              </a:rPr>
              <a:t>tot</a:t>
            </a:r>
            <a:r>
              <a:rPr b="0" i="1" lang="en-US" sz="1800" u="none" cap="none" strike="noStrike">
                <a:solidFill>
                  <a:schemeClr val="dk1"/>
                </a:solidFill>
                <a:latin typeface="Quattrocento"/>
                <a:ea typeface="Quattrocento"/>
                <a:cs typeface="Quattrocento"/>
                <a:sym typeface="Quattrocento"/>
              </a:rPr>
              <a:t> = Err</a:t>
            </a:r>
            <a:r>
              <a:rPr b="0" baseline="-25000" i="1" lang="en-US" sz="1800" u="none" cap="none" strike="noStrike">
                <a:solidFill>
                  <a:schemeClr val="dk1"/>
                </a:solidFill>
                <a:latin typeface="Quattrocento"/>
                <a:ea typeface="Quattrocento"/>
                <a:cs typeface="Quattrocento"/>
                <a:sym typeface="Quattrocento"/>
              </a:rPr>
              <a:t>minor</a:t>
            </a:r>
            <a:r>
              <a:rPr b="0" i="1" lang="en-US" sz="1800" u="none" cap="none" strike="noStrike">
                <a:solidFill>
                  <a:schemeClr val="dk1"/>
                </a:solidFill>
                <a:latin typeface="Quattrocento"/>
                <a:ea typeface="Quattrocento"/>
                <a:cs typeface="Quattrocento"/>
                <a:sym typeface="Quattrocento"/>
              </a:rPr>
              <a:t> + Err</a:t>
            </a:r>
            <a:r>
              <a:rPr b="0" baseline="-25000" i="1" lang="en-US" sz="1800" u="none" cap="none" strike="noStrike">
                <a:solidFill>
                  <a:schemeClr val="dk1"/>
                </a:solidFill>
                <a:latin typeface="Quattrocento"/>
                <a:ea typeface="Quattrocento"/>
                <a:cs typeface="Quattrocento"/>
                <a:sym typeface="Quattrocento"/>
              </a:rPr>
              <a:t>major</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400" u="none" cap="none" strike="noStrike">
                <a:solidFill>
                  <a:schemeClr val="dk1"/>
                </a:solidFill>
                <a:latin typeface="Quattrocento"/>
                <a:ea typeface="Quattrocento"/>
                <a:cs typeface="Quattrocento"/>
                <a:sym typeface="Quattrocento"/>
              </a:rPr>
              <a:t>Defect density</a:t>
            </a:r>
            <a:r>
              <a:rPr b="0" i="0" lang="en-US" sz="2400" u="none" cap="none" strike="noStrike">
                <a:solidFill>
                  <a:schemeClr val="dk1"/>
                </a:solidFill>
                <a:latin typeface="Quattrocento"/>
                <a:ea typeface="Quattrocento"/>
                <a:cs typeface="Quattrocento"/>
                <a:sym typeface="Quattrocento"/>
              </a:rPr>
              <a:t> represents the errors found per unit of work product reviewed. </a:t>
            </a:r>
          </a:p>
          <a:p>
            <a:pPr indent="-228600" lvl="2" marL="1143000" marR="0" rtl="0" algn="l">
              <a:lnSpc>
                <a:spcPct val="100000"/>
              </a:lnSpc>
              <a:spcBef>
                <a:spcPts val="300"/>
              </a:spcBef>
              <a:spcAft>
                <a:spcPts val="0"/>
              </a:spcAft>
              <a:buClr>
                <a:schemeClr val="dk2"/>
              </a:buClr>
              <a:buSzPct val="100000"/>
              <a:buFont typeface="Quattrocento"/>
              <a:buChar char="•"/>
            </a:pPr>
            <a:r>
              <a:rPr b="0" i="0" lang="en-US" sz="1800" u="none" cap="none" strike="noStrike">
                <a:solidFill>
                  <a:schemeClr val="dk1"/>
                </a:solidFill>
                <a:latin typeface="Quattrocento"/>
                <a:ea typeface="Quattrocento"/>
                <a:cs typeface="Quattrocento"/>
                <a:sym typeface="Quattrocento"/>
              </a:rPr>
              <a:t>Defect density = </a:t>
            </a:r>
            <a:r>
              <a:rPr b="0" i="1" lang="en-US" sz="1800" u="none" cap="none" strike="noStrike">
                <a:solidFill>
                  <a:schemeClr val="dk1"/>
                </a:solidFill>
                <a:latin typeface="Quattrocento"/>
                <a:ea typeface="Quattrocento"/>
                <a:cs typeface="Quattrocento"/>
                <a:sym typeface="Quattrocento"/>
              </a:rPr>
              <a:t>Err</a:t>
            </a:r>
            <a:r>
              <a:rPr b="0" baseline="-25000" i="1" lang="en-US" sz="1800" u="none" cap="none" strike="noStrike">
                <a:solidFill>
                  <a:schemeClr val="dk1"/>
                </a:solidFill>
                <a:latin typeface="Quattrocento"/>
                <a:ea typeface="Quattrocento"/>
                <a:cs typeface="Quattrocento"/>
                <a:sym typeface="Quattrocento"/>
              </a:rPr>
              <a:t>tot</a:t>
            </a:r>
            <a:r>
              <a:rPr b="0" i="0" lang="en-US" sz="1800" u="none" cap="none" strike="noStrike">
                <a:solidFill>
                  <a:schemeClr val="dk1"/>
                </a:solidFill>
                <a:latin typeface="Quattrocento"/>
                <a:ea typeface="Quattrocento"/>
                <a:cs typeface="Quattrocento"/>
                <a:sym typeface="Quattrocento"/>
              </a:rPr>
              <a:t> / WPS</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where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5" name="Shape 295"/>
        <p:cNvGrpSpPr/>
        <p:nvPr/>
      </p:nvGrpSpPr>
      <p:grpSpPr>
        <a:xfrm>
          <a:off x="0" y="0"/>
          <a:ext cx="0" cy="0"/>
          <a:chOff x="0" y="0"/>
          <a:chExt cx="0" cy="0"/>
        </a:xfrm>
      </p:grpSpPr>
      <p:sp>
        <p:nvSpPr>
          <p:cNvPr id="296" name="Shape 29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7" name="Shape 29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8" name="Shape 29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Metrics</a:t>
            </a:r>
          </a:p>
        </p:txBody>
      </p:sp>
      <p:sp>
        <p:nvSpPr>
          <p:cNvPr id="299" name="Shape 29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Preparation effort, E</a:t>
            </a:r>
            <a:r>
              <a:rPr b="0" baseline="-25000" i="1" lang="en-US" sz="1600" u="none" cap="none" strike="noStrike">
                <a:solidFill>
                  <a:schemeClr val="folHlink"/>
                </a:solidFill>
                <a:latin typeface="Quattrocento"/>
                <a:ea typeface="Quattrocento"/>
                <a:cs typeface="Quattrocento"/>
                <a:sym typeface="Quattrocento"/>
              </a:rPr>
              <a:t>p </a:t>
            </a:r>
            <a:r>
              <a:rPr b="0" i="0" lang="en-US" sz="1600" u="none" cap="none" strike="noStrike">
                <a:solidFill>
                  <a:schemeClr val="dk1"/>
                </a:solidFill>
                <a:latin typeface="Quattrocento"/>
                <a:ea typeface="Quattrocento"/>
                <a:cs typeface="Quattrocento"/>
                <a:sym typeface="Quattrocento"/>
              </a:rPr>
              <a:t>— the effort (in person-hours) required to review a work product prior to the actual review meeting</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Assessment effort, E</a:t>
            </a:r>
            <a:r>
              <a:rPr b="0" baseline="-25000" i="1" lang="en-US" sz="1600" u="none" cap="none" strike="noStrike">
                <a:solidFill>
                  <a:schemeClr val="folHlink"/>
                </a:solidFill>
                <a:latin typeface="Quattrocento"/>
                <a:ea typeface="Quattrocento"/>
                <a:cs typeface="Quattrocento"/>
                <a:sym typeface="Quattrocento"/>
              </a:rPr>
              <a:t>a </a:t>
            </a:r>
            <a:r>
              <a:rPr b="0" i="0" lang="en-US" sz="1600" u="none" cap="none" strike="noStrike">
                <a:solidFill>
                  <a:schemeClr val="dk1"/>
                </a:solidFill>
                <a:latin typeface="Quattrocento"/>
                <a:ea typeface="Quattrocento"/>
                <a:cs typeface="Quattrocento"/>
                <a:sym typeface="Quattrocento"/>
              </a:rPr>
              <a:t>— the effort (in person-hours) that is expending during the actual review</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Rework effort, E</a:t>
            </a:r>
            <a:r>
              <a:rPr b="0" baseline="-25000" i="1" lang="en-US" sz="1600" u="none" cap="none" strike="noStrike">
                <a:solidFill>
                  <a:schemeClr val="folHlink"/>
                </a:solidFill>
                <a:latin typeface="Quattrocento"/>
                <a:ea typeface="Quattrocento"/>
                <a:cs typeface="Quattrocento"/>
                <a:sym typeface="Quattrocento"/>
              </a:rPr>
              <a:t>r </a:t>
            </a:r>
            <a:r>
              <a:rPr b="0" i="0" lang="en-US" sz="1600" u="none" cap="none" strike="noStrike">
                <a:solidFill>
                  <a:schemeClr val="dk1"/>
                </a:solidFill>
                <a:latin typeface="Quattrocento"/>
                <a:ea typeface="Quattrocento"/>
                <a:cs typeface="Quattrocento"/>
                <a:sym typeface="Quattrocento"/>
              </a:rPr>
              <a:t>— the effort (in person-hours) that is dedicated to the correction of those errors uncovered during the review</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Work product size, WPS </a:t>
            </a:r>
            <a:r>
              <a:rPr b="0" i="0" lang="en-US" sz="1600" u="none" cap="none" strike="noStrike">
                <a:solidFill>
                  <a:schemeClr val="dk1"/>
                </a:solidFill>
                <a:latin typeface="Quattrocento"/>
                <a:ea typeface="Quattrocento"/>
                <a:cs typeface="Quattrocento"/>
                <a:sym typeface="Quattrocento"/>
              </a:rPr>
              <a:t>— a measure of the size of the work product that has been reviewed (e.g.,  the number of UML models, or the number of document pages, or the number of lines of code)</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Minor errors found, Err</a:t>
            </a:r>
            <a:r>
              <a:rPr b="0" baseline="-25000" i="1" lang="en-US" sz="1600" u="none" cap="none" strike="noStrike">
                <a:solidFill>
                  <a:schemeClr val="folHlink"/>
                </a:solidFill>
                <a:latin typeface="Quattrocento"/>
                <a:ea typeface="Quattrocento"/>
                <a:cs typeface="Quattrocento"/>
                <a:sym typeface="Quattrocento"/>
              </a:rPr>
              <a:t>minor </a:t>
            </a:r>
            <a:r>
              <a:rPr b="0" i="0" lang="en-US" sz="1600" u="none" cap="none" strike="noStrike">
                <a:solidFill>
                  <a:schemeClr val="dk1"/>
                </a:solidFill>
                <a:latin typeface="Quattrocento"/>
                <a:ea typeface="Quattrocento"/>
                <a:cs typeface="Quattrocento"/>
                <a:sym typeface="Quattrocento"/>
              </a:rPr>
              <a:t>— the number of errors found that can be categorized as minor (requiring less than some pre-specified effort to correct)</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Quattrocento"/>
                <a:ea typeface="Quattrocento"/>
                <a:cs typeface="Quattrocento"/>
                <a:sym typeface="Quattrocento"/>
              </a:rPr>
              <a:t>Major errors found, Err</a:t>
            </a:r>
            <a:r>
              <a:rPr b="0" baseline="-25000" i="1" lang="en-US" sz="1600" u="none" cap="none" strike="noStrike">
                <a:solidFill>
                  <a:schemeClr val="folHlink"/>
                </a:solidFill>
                <a:latin typeface="Quattrocento"/>
                <a:ea typeface="Quattrocento"/>
                <a:cs typeface="Quattrocento"/>
                <a:sym typeface="Quattrocento"/>
              </a:rPr>
              <a:t>major </a:t>
            </a:r>
            <a:r>
              <a:rPr b="0" i="0" lang="en-US" sz="1600" u="none" cap="none" strike="noStrike">
                <a:solidFill>
                  <a:schemeClr val="dk1"/>
                </a:solidFill>
                <a:latin typeface="Quattrocento"/>
                <a:ea typeface="Quattrocento"/>
                <a:cs typeface="Quattrocento"/>
                <a:sym typeface="Quattrocento"/>
              </a:rPr>
              <a:t>— the number of errors found that can be categorized as major (requiring more than some pre-specified effort to correct)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3" name="Shape 303"/>
        <p:cNvGrpSpPr/>
        <p:nvPr/>
      </p:nvGrpSpPr>
      <p:grpSpPr>
        <a:xfrm>
          <a:off x="0" y="0"/>
          <a:ext cx="0" cy="0"/>
          <a:chOff x="0" y="0"/>
          <a:chExt cx="0" cy="0"/>
        </a:xfrm>
      </p:grpSpPr>
      <p:sp>
        <p:nvSpPr>
          <p:cNvPr id="304" name="Shape 30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5" name="Shape 30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6" name="Shape 30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An Example—I</a:t>
            </a:r>
          </a:p>
        </p:txBody>
      </p:sp>
      <p:sp>
        <p:nvSpPr>
          <p:cNvPr id="307" name="Shape 30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Quattrocento"/>
                <a:ea typeface="Quattrocento"/>
                <a:cs typeface="Quattrocento"/>
                <a:sym typeface="Quattrocento"/>
              </a:rPr>
              <a:t>If past history indicates that</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the </a:t>
            </a:r>
            <a:r>
              <a:rPr b="0" i="0" lang="en-US" sz="2000" u="none" cap="none" strike="noStrike">
                <a:solidFill>
                  <a:schemeClr val="folHlink"/>
                </a:solidFill>
                <a:latin typeface="Quattrocento"/>
                <a:ea typeface="Quattrocento"/>
                <a:cs typeface="Quattrocento"/>
                <a:sym typeface="Quattrocento"/>
              </a:rPr>
              <a:t>average defect density</a:t>
            </a:r>
            <a:r>
              <a:rPr b="0" i="0" lang="en-US" sz="2000" u="none" cap="none" strike="noStrike">
                <a:solidFill>
                  <a:schemeClr val="dk1"/>
                </a:solidFill>
                <a:latin typeface="Quattrocento"/>
                <a:ea typeface="Quattrocento"/>
                <a:cs typeface="Quattrocento"/>
                <a:sym typeface="Quattrocento"/>
              </a:rPr>
              <a:t> for a requirements model is 0.6 errors per page, and a new requirement model is 32 pages long,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a rough estimate suggests that your software team will find about 19 or 20 errors during the review of the document. </a:t>
            </a:r>
          </a:p>
          <a:p>
            <a:pPr indent="-285750" lvl="1" marL="742950" marR="0" rtl="0" algn="l">
              <a:lnSpc>
                <a:spcPct val="100000"/>
              </a:lnSpc>
              <a:spcBef>
                <a:spcPts val="300"/>
              </a:spcBef>
              <a:spcAft>
                <a:spcPts val="0"/>
              </a:spcAft>
              <a:buClr>
                <a:schemeClr val="folHlink"/>
              </a:buClr>
              <a:buSzPct val="70000"/>
              <a:buFont typeface="Noto Symbol"/>
              <a:buChar char="■"/>
            </a:pPr>
            <a:r>
              <a:rPr b="0" i="0" lang="en-US" sz="2000" u="none" cap="none" strike="noStrike">
                <a:solidFill>
                  <a:schemeClr val="dk1"/>
                </a:solidFill>
                <a:latin typeface="Quattrocento"/>
                <a:ea typeface="Quattrocento"/>
                <a:cs typeface="Quattrocento"/>
                <a:sym typeface="Quattrocento"/>
              </a:rPr>
              <a:t>If you find only 6 errors, you’ve done an extremely good job in developing the requirements model </a:t>
            </a:r>
            <a:r>
              <a:rPr b="0" i="1" lang="en-US" sz="2000" u="none" cap="none" strike="noStrike">
                <a:solidFill>
                  <a:schemeClr val="dk1"/>
                </a:solidFill>
                <a:latin typeface="Quattrocento"/>
                <a:ea typeface="Quattrocento"/>
                <a:cs typeface="Quattrocento"/>
                <a:sym typeface="Quattrocento"/>
              </a:rPr>
              <a:t>or</a:t>
            </a:r>
            <a:r>
              <a:rPr b="0" i="0" lang="en-US" sz="2000" u="none" cap="none" strike="noStrike">
                <a:solidFill>
                  <a:schemeClr val="dk1"/>
                </a:solidFill>
                <a:latin typeface="Quattrocento"/>
                <a:ea typeface="Quattrocento"/>
                <a:cs typeface="Quattrocento"/>
                <a:sym typeface="Quattrocento"/>
              </a:rPr>
              <a:t> your review approach was not thorough enough.</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