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3"/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6858000" cx="9144000"/>
  <p:notesSz cx="6858000" cy="9144000"/>
  <p:embeddedFontLst>
    <p:embeddedFont>
      <p:font typeface="Quattrocento"/>
      <p:regular r:id="rId22"/>
      <p:bold r:id="rId23"/>
    </p:embeddedFont>
    <p:embeddedFont>
      <p:font typeface="Helvetica Neue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font" Target="fonts/Quattrocento-regular.fntdata"/><Relationship Id="rId21" Type="http://schemas.openxmlformats.org/officeDocument/2006/relationships/slide" Target="slides/slide15.xml"/><Relationship Id="rId24" Type="http://schemas.openxmlformats.org/officeDocument/2006/relationships/font" Target="fonts/HelveticaNeue-regular.fntdata"/><Relationship Id="rId23" Type="http://schemas.openxmlformats.org/officeDocument/2006/relationships/font" Target="fonts/Quattrocento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HelveticaNeue-italic.fntdata"/><Relationship Id="rId25" Type="http://schemas.openxmlformats.org/officeDocument/2006/relationships/font" Target="fonts/HelveticaNeue-bold.fntdata"/><Relationship Id="rId27" Type="http://schemas.openxmlformats.org/officeDocument/2006/relationships/font" Target="fonts/HelveticaNeue-boldItalic.fntdata"/><Relationship Id="rId5" Type="http://schemas.openxmlformats.org/officeDocument/2006/relationships/notesMaster" Target="notesMasters/notesMaster.xml"/><Relationship Id="rId6" Type="http://schemas.openxmlformats.org/officeDocument/2006/relationships/slide" Target="slides/slide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.xml.rels><?xml version="1.0" encoding="UTF-8" standalone="yes"?><Relationships xmlns="http://schemas.openxmlformats.org/package/2006/relationships"><Relationship Id="rId1" Type="http://schemas.openxmlformats.org/officeDocument/2006/relationships/theme" Target="../theme/theme.xml"/></Relationships>
</file>

<file path=ppt/notesMasters/notesMaster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indent="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indent="0" lvl="7" marL="4572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indent="0" lvl="8" marL="6400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.xml"/></Relationships>
</file>

<file path=ppt/notesSlides/notesSlide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209" name="Shape 20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0" name="Shape 21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9" name="Shape 219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Shape 29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0" name="Shape 30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8" name="Shape 30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16" name="Shape 31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4" name="Shape 32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32" name="Shape 33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3" name="Shape 33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Shape 340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341" name="Shape 34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Shape 34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27" name="Shape 22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5" name="Shape 23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1" name="Shape 25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0" name="Shape 260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8" name="Shape 26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6" name="Shape 27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84" name="Shape 2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Shape 29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2" name="Shape 29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0" name="Shape 8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1" name="Shape 8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 rot="5400000">
            <a:off x="5267325" y="2600324"/>
            <a:ext cx="5105399" cy="18859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4" name="Shape 84"/>
          <p:cNvSpPr txBox="1"/>
          <p:nvPr>
            <p:ph idx="1" type="body"/>
          </p:nvPr>
        </p:nvSpPr>
        <p:spPr>
          <a:xfrm rot="5400000">
            <a:off x="1419225" y="790574"/>
            <a:ext cx="5105399" cy="55054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85" name="Shape 8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/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3" name="Shape 203"/>
          <p:cNvSpPr txBox="1"/>
          <p:nvPr>
            <p:ph idx="1" type="subTitle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204" name="Shape 204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5" name="Shape 20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6" name="Shape 206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89" name="Shape 89"/>
          <p:cNvSpPr txBox="1"/>
          <p:nvPr>
            <p:ph idx="1" type="body"/>
          </p:nvPr>
        </p:nvSpPr>
        <p:spPr>
          <a:xfrm rot="5400000">
            <a:off x="3200400" y="533400"/>
            <a:ext cx="4190999" cy="6934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90" name="Shape 90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1" name="Shape 91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94" name="Shape 9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96" name="Shape 96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97" name="Shape 97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02" name="Shape 102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06" name="Shape 10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09" name="Shape 109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0" name="Shape 110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3" name="Shape 113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4" name="Shape 114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5" name="Shape 115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16" name="Shape 116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17" name="Shape 117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18" name="Shape 118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spcAft>
                <a:spcPts val="0"/>
              </a:spcAft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l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l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l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18288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2" name="Shape 122"/>
          <p:cNvSpPr txBox="1"/>
          <p:nvPr>
            <p:ph idx="2" type="body"/>
          </p:nvPr>
        </p:nvSpPr>
        <p:spPr>
          <a:xfrm>
            <a:off x="5372100" y="1905000"/>
            <a:ext cx="3390900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3" name="Shape 123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4" name="Shape 124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Helvetica Neue"/>
              <a:buNone/>
              <a:defRPr/>
            </a:lvl1pPr>
            <a:lvl2pPr indent="0" lvl="1" marL="457200" rtl="0">
              <a:spcBef>
                <a:spcPts val="0"/>
              </a:spcBef>
              <a:buFont typeface="Helvetica Neue"/>
              <a:buNone/>
              <a:defRPr/>
            </a:lvl2pPr>
            <a:lvl3pPr indent="0" lvl="2" marL="914400" rtl="0">
              <a:spcBef>
                <a:spcPts val="0"/>
              </a:spcBef>
              <a:buFont typeface="Helvetica Neue"/>
              <a:buNone/>
              <a:defRPr/>
            </a:lvl3pPr>
            <a:lvl4pPr indent="0" lvl="3" marL="1371600" rtl="0">
              <a:spcBef>
                <a:spcPts val="0"/>
              </a:spcBef>
              <a:buFont typeface="Helvetica Neue"/>
              <a:buNone/>
              <a:defRPr/>
            </a:lvl4pPr>
            <a:lvl5pPr indent="0" lvl="4" marL="1828800" rtl="0">
              <a:spcBef>
                <a:spcPts val="0"/>
              </a:spcBef>
              <a:buFont typeface="Helvetica Neue"/>
              <a:buNone/>
              <a:defRPr/>
            </a:lvl5pPr>
            <a:lvl6pPr indent="0" lvl="5" marL="2286000" rtl="0">
              <a:spcBef>
                <a:spcPts val="0"/>
              </a:spcBef>
              <a:buFont typeface="Helvetica Neue"/>
              <a:buNone/>
              <a:defRPr/>
            </a:lvl6pPr>
            <a:lvl7pPr indent="0" lvl="6" marL="2743200" rtl="0">
              <a:spcBef>
                <a:spcPts val="0"/>
              </a:spcBef>
              <a:buFont typeface="Helvetica Neue"/>
              <a:buNone/>
              <a:defRPr/>
            </a:lvl7pPr>
            <a:lvl8pPr indent="0" lvl="7" marL="3200400" rtl="0">
              <a:spcBef>
                <a:spcPts val="0"/>
              </a:spcBef>
              <a:buFont typeface="Helvetica Neue"/>
              <a:buNone/>
              <a:defRPr/>
            </a:lvl8pPr>
            <a:lvl9pPr indent="0" lvl="8" marL="3657600" rtl="0">
              <a:spcBef>
                <a:spcPts val="0"/>
              </a:spcBef>
              <a:buFont typeface="Helvetica Neue"/>
              <a:buNone/>
              <a:defRPr/>
            </a:lvl9pPr>
          </a:lstStyle>
          <a:p/>
        </p:txBody>
      </p:sp>
      <p:sp>
        <p:nvSpPr>
          <p:cNvPr id="128" name="Shape 128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0" marR="0" rtl="0" algn="l">
              <a:spcBef>
                <a:spcPts val="0"/>
              </a:spcBef>
              <a:defRPr/>
            </a:lvl2pPr>
            <a:lvl3pPr indent="0" lvl="2" marL="0" marR="0" rtl="0" algn="l">
              <a:spcBef>
                <a:spcPts val="0"/>
              </a:spcBef>
              <a:defRPr/>
            </a:lvl3pPr>
            <a:lvl4pPr indent="0" lvl="3" marL="0" marR="0" rtl="0" algn="l">
              <a:spcBef>
                <a:spcPts val="0"/>
              </a:spcBef>
              <a:defRPr/>
            </a:lvl4pPr>
            <a:lvl5pPr indent="0" lvl="4" marL="0" marR="0" rtl="0" algn="l">
              <a:spcBef>
                <a:spcPts val="0"/>
              </a:spcBef>
              <a:defRPr/>
            </a:lvl5pPr>
            <a:lvl6pPr indent="0" lvl="5" marL="0" marR="0" rtl="0" algn="l">
              <a:spcBef>
                <a:spcPts val="0"/>
              </a:spcBef>
              <a:defRPr/>
            </a:lvl6pPr>
            <a:lvl7pPr indent="0" lvl="6" marL="0" marR="0" rtl="0" algn="l">
              <a:spcBef>
                <a:spcPts val="0"/>
              </a:spcBef>
              <a:defRPr/>
            </a:lvl7pPr>
            <a:lvl8pPr indent="0" lvl="7" marL="0" marR="0" rtl="0" algn="l">
              <a:spcBef>
                <a:spcPts val="0"/>
              </a:spcBef>
              <a:defRPr/>
            </a:lvl8pPr>
            <a:lvl9pPr indent="0" lvl="8" marL="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29" name="Shape 129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9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theme" Target="../theme/theme2.xml"/></Relationships>
</file>

<file path=ppt/slideMasters/slideMaster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1219200" y="-9525"/>
            <a:ext cx="7924798" cy="6867525"/>
            <a:chOff x="0" y="0"/>
            <a:chExt cx="9147173" cy="6867525"/>
          </a:xfrm>
        </p:grpSpPr>
        <p:sp>
          <p:nvSpPr>
            <p:cNvPr id="11" name="Shape 11"/>
            <p:cNvSpPr txBox="1"/>
            <p:nvPr/>
          </p:nvSpPr>
          <p:spPr>
            <a:xfrm>
              <a:off x="0" y="0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Shape 12"/>
            <p:cNvSpPr txBox="1"/>
            <p:nvPr/>
          </p:nvSpPr>
          <p:spPr>
            <a:xfrm>
              <a:off x="152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304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Shape 14"/>
            <p:cNvSpPr txBox="1"/>
            <p:nvPr/>
          </p:nvSpPr>
          <p:spPr>
            <a:xfrm>
              <a:off x="458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Shape 15"/>
            <p:cNvSpPr txBox="1"/>
            <p:nvPr/>
          </p:nvSpPr>
          <p:spPr>
            <a:xfrm>
              <a:off x="6096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Shape 16"/>
            <p:cNvSpPr txBox="1"/>
            <p:nvPr/>
          </p:nvSpPr>
          <p:spPr>
            <a:xfrm>
              <a:off x="762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Shape 17"/>
            <p:cNvSpPr txBox="1"/>
            <p:nvPr/>
          </p:nvSpPr>
          <p:spPr>
            <a:xfrm>
              <a:off x="91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Shape 18"/>
            <p:cNvSpPr txBox="1"/>
            <p:nvPr/>
          </p:nvSpPr>
          <p:spPr>
            <a:xfrm>
              <a:off x="1066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Shape 19"/>
            <p:cNvSpPr txBox="1"/>
            <p:nvPr/>
          </p:nvSpPr>
          <p:spPr>
            <a:xfrm>
              <a:off x="121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Shape 20"/>
            <p:cNvSpPr txBox="1"/>
            <p:nvPr/>
          </p:nvSpPr>
          <p:spPr>
            <a:xfrm>
              <a:off x="13731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Shape 21"/>
            <p:cNvSpPr txBox="1"/>
            <p:nvPr/>
          </p:nvSpPr>
          <p:spPr>
            <a:xfrm>
              <a:off x="15240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Shape 22"/>
            <p:cNvSpPr txBox="1"/>
            <p:nvPr/>
          </p:nvSpPr>
          <p:spPr>
            <a:xfrm>
              <a:off x="1676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Shape 23"/>
            <p:cNvSpPr txBox="1"/>
            <p:nvPr/>
          </p:nvSpPr>
          <p:spPr>
            <a:xfrm>
              <a:off x="182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Shape 24"/>
            <p:cNvSpPr txBox="1"/>
            <p:nvPr/>
          </p:nvSpPr>
          <p:spPr>
            <a:xfrm>
              <a:off x="1981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Shape 25"/>
            <p:cNvSpPr txBox="1"/>
            <p:nvPr/>
          </p:nvSpPr>
          <p:spPr>
            <a:xfrm>
              <a:off x="2133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Shape 26"/>
            <p:cNvSpPr txBox="1"/>
            <p:nvPr/>
          </p:nvSpPr>
          <p:spPr>
            <a:xfrm>
              <a:off x="2287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Shape 27"/>
            <p:cNvSpPr txBox="1"/>
            <p:nvPr/>
          </p:nvSpPr>
          <p:spPr>
            <a:xfrm>
              <a:off x="24384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Shape 28"/>
            <p:cNvSpPr txBox="1"/>
            <p:nvPr/>
          </p:nvSpPr>
          <p:spPr>
            <a:xfrm>
              <a:off x="2590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Shape 29"/>
            <p:cNvSpPr txBox="1"/>
            <p:nvPr/>
          </p:nvSpPr>
          <p:spPr>
            <a:xfrm>
              <a:off x="274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Shape 30"/>
            <p:cNvSpPr txBox="1"/>
            <p:nvPr/>
          </p:nvSpPr>
          <p:spPr>
            <a:xfrm>
              <a:off x="2895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Shape 31"/>
            <p:cNvSpPr txBox="1"/>
            <p:nvPr/>
          </p:nvSpPr>
          <p:spPr>
            <a:xfrm>
              <a:off x="3048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Shape 32"/>
            <p:cNvSpPr txBox="1"/>
            <p:nvPr/>
          </p:nvSpPr>
          <p:spPr>
            <a:xfrm>
              <a:off x="32004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Shape 33"/>
            <p:cNvSpPr txBox="1"/>
            <p:nvPr/>
          </p:nvSpPr>
          <p:spPr>
            <a:xfrm>
              <a:off x="33528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Shape 34"/>
            <p:cNvSpPr txBox="1"/>
            <p:nvPr/>
          </p:nvSpPr>
          <p:spPr>
            <a:xfrm>
              <a:off x="350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Shape 35"/>
            <p:cNvSpPr txBox="1"/>
            <p:nvPr/>
          </p:nvSpPr>
          <p:spPr>
            <a:xfrm>
              <a:off x="365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Shape 36"/>
            <p:cNvSpPr txBox="1"/>
            <p:nvPr/>
          </p:nvSpPr>
          <p:spPr>
            <a:xfrm>
              <a:off x="3810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Shape 37"/>
            <p:cNvSpPr txBox="1"/>
            <p:nvPr/>
          </p:nvSpPr>
          <p:spPr>
            <a:xfrm>
              <a:off x="3960812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Shape 38"/>
            <p:cNvSpPr txBox="1"/>
            <p:nvPr/>
          </p:nvSpPr>
          <p:spPr>
            <a:xfrm>
              <a:off x="41148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Shape 39"/>
            <p:cNvSpPr txBox="1"/>
            <p:nvPr/>
          </p:nvSpPr>
          <p:spPr>
            <a:xfrm>
              <a:off x="42672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Shape 40"/>
            <p:cNvSpPr txBox="1"/>
            <p:nvPr/>
          </p:nvSpPr>
          <p:spPr>
            <a:xfrm>
              <a:off x="441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Shape 41"/>
            <p:cNvSpPr txBox="1"/>
            <p:nvPr/>
          </p:nvSpPr>
          <p:spPr>
            <a:xfrm>
              <a:off x="457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Shape 42"/>
            <p:cNvSpPr txBox="1"/>
            <p:nvPr/>
          </p:nvSpPr>
          <p:spPr>
            <a:xfrm>
              <a:off x="4724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Shape 43"/>
            <p:cNvSpPr txBox="1"/>
            <p:nvPr/>
          </p:nvSpPr>
          <p:spPr>
            <a:xfrm>
              <a:off x="4875212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Shape 44"/>
            <p:cNvSpPr txBox="1"/>
            <p:nvPr/>
          </p:nvSpPr>
          <p:spPr>
            <a:xfrm>
              <a:off x="50292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Shape 45"/>
            <p:cNvSpPr txBox="1"/>
            <p:nvPr/>
          </p:nvSpPr>
          <p:spPr>
            <a:xfrm>
              <a:off x="51816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Shape 46"/>
            <p:cNvSpPr txBox="1"/>
            <p:nvPr/>
          </p:nvSpPr>
          <p:spPr>
            <a:xfrm>
              <a:off x="5334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Shape 47"/>
            <p:cNvSpPr txBox="1"/>
            <p:nvPr/>
          </p:nvSpPr>
          <p:spPr>
            <a:xfrm>
              <a:off x="5486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" name="Shape 48"/>
            <p:cNvSpPr txBox="1"/>
            <p:nvPr/>
          </p:nvSpPr>
          <p:spPr>
            <a:xfrm>
              <a:off x="5638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Shape 49"/>
            <p:cNvSpPr txBox="1"/>
            <p:nvPr/>
          </p:nvSpPr>
          <p:spPr>
            <a:xfrm>
              <a:off x="5792787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Shape 50"/>
            <p:cNvSpPr txBox="1"/>
            <p:nvPr/>
          </p:nvSpPr>
          <p:spPr>
            <a:xfrm>
              <a:off x="59436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Shape 51"/>
            <p:cNvSpPr txBox="1"/>
            <p:nvPr/>
          </p:nvSpPr>
          <p:spPr>
            <a:xfrm>
              <a:off x="60960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" name="Shape 52"/>
            <p:cNvSpPr txBox="1"/>
            <p:nvPr/>
          </p:nvSpPr>
          <p:spPr>
            <a:xfrm>
              <a:off x="62484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Shape 53"/>
            <p:cNvSpPr txBox="1"/>
            <p:nvPr/>
          </p:nvSpPr>
          <p:spPr>
            <a:xfrm>
              <a:off x="6400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Shape 54"/>
            <p:cNvSpPr txBox="1"/>
            <p:nvPr/>
          </p:nvSpPr>
          <p:spPr>
            <a:xfrm>
              <a:off x="6553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5" name="Shape 55"/>
            <p:cNvSpPr txBox="1"/>
            <p:nvPr/>
          </p:nvSpPr>
          <p:spPr>
            <a:xfrm>
              <a:off x="67071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Shape 56"/>
            <p:cNvSpPr txBox="1"/>
            <p:nvPr/>
          </p:nvSpPr>
          <p:spPr>
            <a:xfrm>
              <a:off x="68580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70104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71628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Shape 59"/>
            <p:cNvSpPr txBox="1"/>
            <p:nvPr/>
          </p:nvSpPr>
          <p:spPr>
            <a:xfrm>
              <a:off x="7315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Shape 60"/>
            <p:cNvSpPr txBox="1"/>
            <p:nvPr/>
          </p:nvSpPr>
          <p:spPr>
            <a:xfrm>
              <a:off x="7467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Shape 61"/>
            <p:cNvSpPr txBox="1"/>
            <p:nvPr/>
          </p:nvSpPr>
          <p:spPr>
            <a:xfrm>
              <a:off x="7621586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" name="Shape 62"/>
            <p:cNvSpPr txBox="1"/>
            <p:nvPr/>
          </p:nvSpPr>
          <p:spPr>
            <a:xfrm>
              <a:off x="77724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" name="Shape 63"/>
            <p:cNvSpPr txBox="1"/>
            <p:nvPr/>
          </p:nvSpPr>
          <p:spPr>
            <a:xfrm>
              <a:off x="7924800" y="9525"/>
              <a:ext cx="74611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Shape 64"/>
            <p:cNvSpPr txBox="1"/>
            <p:nvPr/>
          </p:nvSpPr>
          <p:spPr>
            <a:xfrm>
              <a:off x="8077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8229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83820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Shape 67"/>
            <p:cNvSpPr txBox="1"/>
            <p:nvPr/>
          </p:nvSpPr>
          <p:spPr>
            <a:xfrm>
              <a:off x="8534400" y="9525"/>
              <a:ext cx="71436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Shape 68"/>
            <p:cNvSpPr txBox="1"/>
            <p:nvPr/>
          </p:nvSpPr>
          <p:spPr>
            <a:xfrm>
              <a:off x="8686800" y="9525"/>
              <a:ext cx="7302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88392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8991600" y="9525"/>
              <a:ext cx="7619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684212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0" y="1716086"/>
              <a:ext cx="6950074" cy="74611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3" name="Shape 7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75" name="Shape 75"/>
          <p:cNvSpPr txBox="1"/>
          <p:nvPr>
            <p:ph idx="11" type="ftr"/>
          </p:nvPr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6" name="Shape 76"/>
          <p:cNvSpPr txBox="1"/>
          <p:nvPr>
            <p:ph idx="12" type="sldNum"/>
          </p:nvPr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Shape 13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132" name="Shape 13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133" name="Shape 13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4" name="Shape 13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5" name="Shape 13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Shape 13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" name="Shape 13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" name="Shape 13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Shape 13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" name="Shape 14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" name="Shape 14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Shape 14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3" name="Shape 14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4" name="Shape 14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Shape 14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6" name="Shape 14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" name="Shape 14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Shape 14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" name="Shape 14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0" name="Shape 15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Shape 15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2" name="Shape 15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3" name="Shape 15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4" name="Shape 15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5" name="Shape 15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6" name="Shape 15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7" name="Shape 15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8" name="Shape 15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9" name="Shape 15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0" name="Shape 16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" name="Shape 16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" name="Shape 16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" name="Shape 16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4" name="Shape 16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Shape 16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Shape 16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Shape 16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8" name="Shape 16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9" name="Shape 16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0" name="Shape 17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1" name="Shape 17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2" name="Shape 17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3" name="Shape 17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4" name="Shape 17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5" name="Shape 17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6" name="Shape 17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" name="Shape 17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" name="Shape 17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" name="Shape 17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0" name="Shape 18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Shape 18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2" name="Shape 18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3" name="Shape 18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4" name="Shape 18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Shape 18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Shape 18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Shape 18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8" name="Shape 18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9" name="Shape 18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0" name="Shape 19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1" name="Shape 19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2" name="Shape 19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rIns="91425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2400" u="none" cap="none" strike="noStrik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3" name="Shape 19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5" name="Shape 19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6" name="Shape 1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7" name="Shape 1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indent="-1968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indent="-114300" lvl="2" marL="1143000" marR="0" rtl="0" algn="l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indent="-127000" lvl="3" marL="1600200" marR="0" rtl="0" algn="l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indent="-142239" lvl="4" marL="2057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indent="-142239" lvl="5" marL="2514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indent="-142239" lvl="6" marL="2971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indent="-142240" lvl="7" marL="3429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indent="-142240" lvl="8" marL="3886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/>
        </p:txBody>
      </p:sp>
      <p:sp>
        <p:nvSpPr>
          <p:cNvPr id="198" name="Shape 198"/>
          <p:cNvSpPr txBox="1"/>
          <p:nvPr>
            <p:ph idx="10" type="dt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99" name="Shape 19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200" name="Shape 200"/>
          <p:cNvSpPr txBox="1"/>
          <p:nvPr>
            <p:ph idx="12" type="sldNum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.xml"/></Relationships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notesSlide" Target="../notesSlides/notesSlide9.xml"/></Relationships>
</file>

<file path=ppt/slides/slide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</a:t>
            </a:r>
          </a:p>
        </p:txBody>
      </p:sp>
      <p:sp>
        <p:nvSpPr>
          <p:cNvPr id="213" name="Shape 21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1" i="0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214" name="Shape 21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15" name="Shape 21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16" name="Shape 216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1" lang="en-US" sz="18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br>
              <a:rPr b="0" i="1" lang="en-US" sz="32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0" i="1" lang="en-US" sz="2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b="0" i="1" lang="en-US" sz="24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 and Bruce R. Maxim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Slides copyright © 1996, 2001, 2005, 2009, 2014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 Roger S. Pressman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1" sz="18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1" lang="en-US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For non-profit educational use only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reproduced ONLY for student use at the university level when used in conjunction with </a:t>
            </a:r>
            <a:r>
              <a:rPr b="0" i="1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Engineering: A Practitioner's Approach, 8/e. </a:t>
            </a: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Any other reproduction or use is prohibited without the express written permission of the author.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22" name="Shape 22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23" name="Shape 223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224" name="Shape 224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realities: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a concerted effort should be made to understand the problem before a software solution is developed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design becomes a pivotal activity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should exhibit high quality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software should be maintainable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seminal definition: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[Software engineering is] the establishment and use of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sound engineering principles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in order to obtain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economically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software that is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reliable and works efficiently 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on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real machines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04" name="Shape 304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 the Solution</a:t>
            </a:r>
          </a:p>
        </p:txBody>
      </p:sp>
      <p:sp>
        <p:nvSpPr>
          <p:cNvPr id="305" name="Shape 305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Have you seen similar problems before?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Are there patterns that are recognizable in a potential solution? Is there existing software that implements the data, functions, and features that are required?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Has a similar problem been solved?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If so, are elements of the solution reusable?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subproblems be defined?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If so, are solutions readily apparent for the subproblems?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you represent a solution in a manner that leads to effective implementation? </a:t>
            </a: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Can a design model be created?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11" name="Shape 31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12" name="Shape 312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Carry Out the Plan</a:t>
            </a:r>
          </a:p>
        </p:txBody>
      </p:sp>
      <p:sp>
        <p:nvSpPr>
          <p:cNvPr id="313" name="Shape 313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Does the solution conform to the plan?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source code traceable to the design model?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Is each component part of the solution provably correct?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Has the design and code been reviewed, or better, have correctness proofs been applied to algorithm?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Shape 31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0" name="Shape 32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Examine the Result</a:t>
            </a:r>
          </a:p>
        </p:txBody>
      </p:sp>
      <p:sp>
        <p:nvSpPr>
          <p:cNvPr id="321" name="Shape 321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Is it possible to test each component part of the solution?</a:t>
            </a: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Has a reasonable testing strategy been implemented?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Does the solution produce results that conform to the data, functions, and features that are required?</a:t>
            </a: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Has the software been validated against all stakeholder requirements?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1" sz="24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27" name="Shape 32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28" name="Shape 32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Hooker’s General Principles</a:t>
            </a:r>
          </a:p>
        </p:txBody>
      </p:sp>
      <p:sp>
        <p:nvSpPr>
          <p:cNvPr id="329" name="Shape 329"/>
          <p:cNvSpPr txBox="1"/>
          <p:nvPr>
            <p:ph idx="1" type="body"/>
          </p:nvPr>
        </p:nvSpPr>
        <p:spPr>
          <a:xfrm>
            <a:off x="1828800" y="2057400"/>
            <a:ext cx="65532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1: </a:t>
            </a: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Reason It All Exists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2: 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KISS (Keep It Simple, Stupid!)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3: 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Maintain the Vision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4: 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What You Produce, Others Will Consume</a:t>
            </a: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5: 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Be Open to the Future </a:t>
            </a: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6: 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Plan Ahead for Reuse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7</a:t>
            </a:r>
            <a:r>
              <a:rPr b="0" i="1" lang="en-US" sz="2400" u="none" cap="none" strike="noStrike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: Think!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36" name="Shape 33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37" name="Shape 337"/>
          <p:cNvSpPr txBox="1"/>
          <p:nvPr>
            <p:ph type="title"/>
          </p:nvPr>
        </p:nvSpPr>
        <p:spPr>
          <a:xfrm>
            <a:off x="1295400" y="914400"/>
            <a:ext cx="4359274" cy="709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Myths</a:t>
            </a:r>
          </a:p>
        </p:txBody>
      </p:sp>
      <p:sp>
        <p:nvSpPr>
          <p:cNvPr id="338" name="Shape 338"/>
          <p:cNvSpPr txBox="1"/>
          <p:nvPr>
            <p:ph idx="1" type="body"/>
          </p:nvPr>
        </p:nvSpPr>
        <p:spPr>
          <a:xfrm>
            <a:off x="2611436" y="1905000"/>
            <a:ext cx="5538787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Affect managers, customers (and other non-technical stakeholders) and practitioners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Are believable because they often have elements of truth,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…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Invariably lead to bad decisions, 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therefore …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Insist on reality as you navigate your way through software engineering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Shape 34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345" name="Shape 34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346" name="Shape 34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It all Starts</a:t>
            </a:r>
          </a:p>
        </p:txBody>
      </p:sp>
      <p:sp>
        <p:nvSpPr>
          <p:cNvPr id="347" name="Shape 34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SafeHome: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Every software project is precipitated by some business need—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correct a defect in an existing application;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the need to adapt a ‘legacy system’ to a changing business environment;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extend the functions and features of an existing application, or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create a new product, service, or system.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1" name="Shape 231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IEEE definition: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Engineering: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(1) The application of a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systematic, disciplined, quantifiable approach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to the </a:t>
            </a:r>
            <a:r>
              <a:rPr b="0" i="1" lang="en-US" sz="20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development, operation, and maintenance</a:t>
            </a: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of software; that is, the application of engineering to software.  </a:t>
            </a:r>
          </a:p>
          <a:p>
            <a:pPr indent="-285750" lvl="1" marL="74295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1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(2) The study of approaches as in (1).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39" name="Shape 239"/>
          <p:cNvSpPr txBox="1"/>
          <p:nvPr>
            <p:ph type="title"/>
          </p:nvPr>
        </p:nvSpPr>
        <p:spPr>
          <a:xfrm>
            <a:off x="1219200" y="990600"/>
            <a:ext cx="5421311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Layered Technology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3429000" y="5029200"/>
            <a:ext cx="3084512" cy="417511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Quattrocento"/>
              <a:buNone/>
            </a:pPr>
            <a:r>
              <a:rPr b="1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</a:t>
            </a:r>
          </a:p>
        </p:txBody>
      </p:sp>
      <p:sp>
        <p:nvSpPr>
          <p:cNvPr id="241" name="Shape 241"/>
          <p:cNvSpPr/>
          <p:nvPr/>
        </p:nvSpPr>
        <p:spPr>
          <a:xfrm>
            <a:off x="1004887" y="3397250"/>
            <a:ext cx="7619999" cy="1285874"/>
          </a:xfrm>
          <a:prstGeom prst="ellipse">
            <a:avLst/>
          </a:prstGeom>
          <a:solidFill>
            <a:srgbClr val="01EA89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Shape 242"/>
          <p:cNvSpPr/>
          <p:nvPr/>
        </p:nvSpPr>
        <p:spPr>
          <a:xfrm>
            <a:off x="1462087" y="2968625"/>
            <a:ext cx="6629400" cy="1200150"/>
          </a:xfrm>
          <a:prstGeom prst="ellipse">
            <a:avLst/>
          </a:prstGeom>
          <a:solidFill>
            <a:srgbClr val="BC3700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Shape 243"/>
          <p:cNvSpPr/>
          <p:nvPr/>
        </p:nvSpPr>
        <p:spPr>
          <a:xfrm>
            <a:off x="1995486" y="2511425"/>
            <a:ext cx="5486399" cy="102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Shape 244"/>
          <p:cNvSpPr/>
          <p:nvPr/>
        </p:nvSpPr>
        <p:spPr>
          <a:xfrm>
            <a:off x="2376486" y="2282825"/>
            <a:ext cx="4724400" cy="685799"/>
          </a:xfrm>
          <a:prstGeom prst="ellipse">
            <a:avLst/>
          </a:prstGeom>
          <a:solidFill>
            <a:srgbClr val="790015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Shape 245"/>
          <p:cNvSpPr txBox="1"/>
          <p:nvPr/>
        </p:nvSpPr>
        <p:spPr>
          <a:xfrm>
            <a:off x="3657600" y="4238625"/>
            <a:ext cx="2141537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“quality” focus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3759200" y="3638550"/>
            <a:ext cx="1838325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b="1" i="0" lang="en-US" sz="2000" u="none" cap="none" strike="noStrike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model</a:t>
            </a:r>
          </a:p>
        </p:txBody>
      </p:sp>
      <p:sp>
        <p:nvSpPr>
          <p:cNvPr id="247" name="Shape 247"/>
          <p:cNvSpPr txBox="1"/>
          <p:nvPr/>
        </p:nvSpPr>
        <p:spPr>
          <a:xfrm>
            <a:off x="4114800" y="3038475"/>
            <a:ext cx="1182686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b="1" i="0" lang="en-US" sz="2000" u="none" cap="none" strike="noStrike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methods</a:t>
            </a:r>
          </a:p>
        </p:txBody>
      </p:sp>
      <p:sp>
        <p:nvSpPr>
          <p:cNvPr id="248" name="Shape 248"/>
          <p:cNvSpPr txBox="1"/>
          <p:nvPr/>
        </p:nvSpPr>
        <p:spPr>
          <a:xfrm>
            <a:off x="4419600" y="2438400"/>
            <a:ext cx="746125" cy="3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b="1" i="0" lang="en-US" sz="2000" u="none" cap="none" strike="noStrike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tools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55" name="Shape 255"/>
          <p:cNvSpPr txBox="1"/>
          <p:nvPr/>
        </p:nvSpPr>
        <p:spPr>
          <a:xfrm>
            <a:off x="3048000" y="2895600"/>
            <a:ext cx="3886200" cy="1676399"/>
          </a:xfrm>
          <a:prstGeom prst="rect">
            <a:avLst/>
          </a:prstGeom>
          <a:solidFill>
            <a:schemeClr val="folHlink"/>
          </a:solidFill>
          <a:ln cap="flat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Shape 256"/>
          <p:cNvSpPr txBox="1"/>
          <p:nvPr>
            <p:ph type="title"/>
          </p:nvPr>
        </p:nvSpPr>
        <p:spPr>
          <a:xfrm>
            <a:off x="1219200" y="1066800"/>
            <a:ext cx="5122861" cy="6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25400" lIns="63500" rIns="63500" tIns="254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Process Framework</a:t>
            </a:r>
          </a:p>
        </p:txBody>
      </p:sp>
      <p:sp>
        <p:nvSpPr>
          <p:cNvPr id="257" name="Shape 257"/>
          <p:cNvSpPr txBox="1"/>
          <p:nvPr/>
        </p:nvSpPr>
        <p:spPr>
          <a:xfrm>
            <a:off x="2133600" y="1981200"/>
            <a:ext cx="4557711" cy="303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framework</a:t>
            </a:r>
          </a:p>
          <a:p>
            <a: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Framework activities</a:t>
            </a:r>
          </a:p>
          <a:p>
            <a: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Quattrocento"/>
                <a:ea typeface="Quattrocento"/>
                <a:cs typeface="Quattrocento"/>
                <a:sym typeface="Quattrocento"/>
              </a:rPr>
              <a:t>work tasks</a:t>
            </a:r>
          </a:p>
          <a:p>
            <a: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Quattrocento"/>
                <a:ea typeface="Quattrocento"/>
                <a:cs typeface="Quattrocento"/>
                <a:sym typeface="Quattrocento"/>
              </a:rPr>
              <a:t>work products</a:t>
            </a:r>
          </a:p>
          <a:p>
            <a: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Quattrocento"/>
                <a:ea typeface="Quattrocento"/>
                <a:cs typeface="Quattrocento"/>
                <a:sym typeface="Quattrocento"/>
              </a:rPr>
              <a:t>milestones &amp; deliverables</a:t>
            </a:r>
          </a:p>
          <a:p>
            <a:pPr indent="0" lvl="2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Quattrocento"/>
                <a:ea typeface="Quattrocento"/>
                <a:cs typeface="Quattrocento"/>
                <a:sym typeface="Quattrocento"/>
              </a:rPr>
              <a:t>QA checkpoints</a:t>
            </a:r>
          </a:p>
          <a:p>
            <a:pPr indent="0" lvl="1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Umbrella Activities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Shape 26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63" name="Shape 26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64" name="Shape 264"/>
          <p:cNvSpPr txBox="1"/>
          <p:nvPr>
            <p:ph type="title"/>
          </p:nvPr>
        </p:nvSpPr>
        <p:spPr>
          <a:xfrm>
            <a:off x="1295400" y="1143000"/>
            <a:ext cx="4881562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Framework Activities</a:t>
            </a:r>
          </a:p>
        </p:txBody>
      </p:sp>
      <p:sp>
        <p:nvSpPr>
          <p:cNvPr id="265" name="Shape 265"/>
          <p:cNvSpPr txBox="1"/>
          <p:nvPr>
            <p:ph idx="1" type="body"/>
          </p:nvPr>
        </p:nvSpPr>
        <p:spPr>
          <a:xfrm>
            <a:off x="2209800" y="1905000"/>
            <a:ext cx="4440237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Analysis of requirements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Construction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Code generation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2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Deployment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Shape 270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72" name="Shape 272"/>
          <p:cNvSpPr txBox="1"/>
          <p:nvPr>
            <p:ph type="title"/>
          </p:nvPr>
        </p:nvSpPr>
        <p:spPr>
          <a:xfrm>
            <a:off x="1295400" y="1143000"/>
            <a:ext cx="4383087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Umbrella Activities</a:t>
            </a:r>
          </a:p>
        </p:txBody>
      </p:sp>
      <p:sp>
        <p:nvSpPr>
          <p:cNvPr id="273" name="Shape 273"/>
          <p:cNvSpPr txBox="1"/>
          <p:nvPr>
            <p:ph idx="1" type="body"/>
          </p:nvPr>
        </p:nvSpPr>
        <p:spPr>
          <a:xfrm>
            <a:off x="1752600" y="1828800"/>
            <a:ext cx="6508749" cy="4075111"/>
          </a:xfrm>
          <a:prstGeom prst="rect">
            <a:avLst/>
          </a:prstGeom>
          <a:noFill/>
          <a:ln>
            <a:noFill/>
          </a:ln>
        </p:spPr>
        <p:txBody>
          <a:bodyPr anchorCtr="0" anchor="t" bIns="44450" lIns="90475" rIns="90475" tIns="44450">
            <a:noAutofit/>
          </a:bodyPr>
          <a:lstStyle/>
          <a:p>
            <a:pPr indent="-285750" lvl="0" marL="2857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project tracking and control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Risk management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quality assurance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Technical reviews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Measurement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configuration management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Reusability management</a:t>
            </a:r>
          </a:p>
          <a:p>
            <a:pPr indent="-285750" lvl="0" marL="2857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product preparation and production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0" name="Shape 280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Adapting a Process Model</a:t>
            </a:r>
          </a:p>
        </p:txBody>
      </p:sp>
      <p:sp>
        <p:nvSpPr>
          <p:cNvPr id="281" name="Shape 281"/>
          <p:cNvSpPr txBox="1"/>
          <p:nvPr>
            <p:ph idx="1" type="body"/>
          </p:nvPr>
        </p:nvSpPr>
        <p:spPr>
          <a:xfrm>
            <a:off x="1600200" y="1828800"/>
            <a:ext cx="6934199" cy="441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overall flow of activities, actions, and tasks and the interdependencies among them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actions and tasks are defined within each framework activity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work products are identified and required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manner which quality assurance activities are applied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manner in which project tracking and control activities are applied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overall degree of detail and rigor with which the process is described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the customer and other stakeholders are involved with the project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level of autonomy given to the software team</a:t>
            </a:r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team organization and roles are prescribed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88" name="Shape 288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Essence of Practice</a:t>
            </a:r>
          </a:p>
        </p:txBody>
      </p:sp>
      <p:sp>
        <p:nvSpPr>
          <p:cNvPr id="289" name="Shape 289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Polya suggests: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1.	Understand the problem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(communication and analysis).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2.	Plan a solution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(modeling and software design).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3.	Carry out the plan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(code generation).</a:t>
            </a:r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4.	Examine the result for accuracy</a:t>
            </a:r>
            <a:r>
              <a:rPr b="0" i="0" lang="en-US" sz="18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(testing and quality assurance).</a:t>
            </a:r>
          </a:p>
          <a:p>
            <a:pPr indent="-342900" lvl="0" marL="3429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b="0" i="1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95" name="Shape 295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</a:p>
        </p:txBody>
      </p:sp>
      <p:sp>
        <p:nvSpPr>
          <p:cNvPr id="296" name="Shape 296"/>
          <p:cNvSpPr txBox="1"/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 the Problem</a:t>
            </a:r>
          </a:p>
        </p:txBody>
      </p:sp>
      <p:sp>
        <p:nvSpPr>
          <p:cNvPr id="297" name="Shape 297"/>
          <p:cNvSpPr txBox="1"/>
          <p:nvPr>
            <p:ph idx="1" type="body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Who has a stake in the solution to the problem?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That is, who are the stakeholders?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What are the unknowns?</a:t>
            </a:r>
            <a:r>
              <a:rPr b="0" i="1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What data, functions, and features are required to properly solve the problem?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the problem be compartmentalized?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it possible to represent smaller problems that may be easier to understand?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b="0" i="1" lang="en-US" sz="2400" u="none" cap="none" strike="noStrike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the problem be represented graphically?</a:t>
            </a:r>
            <a:r>
              <a:rPr b="0" i="0" lang="en-US" sz="2400" u="none" cap="none" strike="noStrike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Can an analysis model be created?</a:t>
            </a:r>
          </a:p>
          <a:p>
            <a:pPr indent="-3429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</p:spTree>
  </p:cSld>
  <p:clrMapOvr>
    <a:masterClrMapping/>
  </p:clrMapOvr>
  <p:transition spd="slow">
    <p:cut/>
  </p:transition>
</p:sld>
</file>

<file path=ppt/theme/theme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1.xml><?xml version="1.0" encoding="utf-8"?>
<a:theme xmlns:a="http://schemas.openxmlformats.org/drawingml/2006/main" xmlns:r="http://schemas.openxmlformats.org/officeDocument/2006/relationships" name="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