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9144000"/>
  <p:notesSz cx="6858000" cy="9144000"/>
  <p:embeddedFontLst>
    <p:embeddedFont>
      <p:font typeface="Quattrocento"/>
      <p:regular r:id="rId28"/>
      <p:bold r:id="rId29"/>
    </p:embeddedFont>
    <p:embeddedFont>
      <p:font typeface="Helvetica Neue"/>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Quattrocento-regular.fntdata"/><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font" Target="fonts/Quattrocento-bold.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bold.fntdata"/><Relationship Id="rId30" Type="http://schemas.openxmlformats.org/officeDocument/2006/relationships/font" Target="fonts/HelveticaNeue-regular.fntdata"/><Relationship Id="rId11" Type="http://schemas.openxmlformats.org/officeDocument/2006/relationships/slide" Target="slides/slide5.xml"/><Relationship Id="rId33" Type="http://schemas.openxmlformats.org/officeDocument/2006/relationships/font" Target="fonts/HelveticaNeue-boldItalic.fntdata"/><Relationship Id="rId10" Type="http://schemas.openxmlformats.org/officeDocument/2006/relationships/slide" Target="slides/slide4.xml"/><Relationship Id="rId32" Type="http://schemas.openxmlformats.org/officeDocument/2006/relationships/font" Target="fonts/HelveticaNeue-italic.fntdata"/><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0" name="Shape 320"/>
        <p:cNvGrpSpPr/>
        <p:nvPr/>
      </p:nvGrpSpPr>
      <p:grpSpPr>
        <a:xfrm>
          <a:off x="0" y="0"/>
          <a:ext cx="0" cy="0"/>
          <a:chOff x="0" y="0"/>
          <a:chExt cx="0" cy="0"/>
        </a:xfrm>
      </p:grpSpPr>
      <p:sp>
        <p:nvSpPr>
          <p:cNvPr id="321" name="Shape 32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2" name="Shape 3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8" name="Shape 328"/>
        <p:cNvGrpSpPr/>
        <p:nvPr/>
      </p:nvGrpSpPr>
      <p:grpSpPr>
        <a:xfrm>
          <a:off x="0" y="0"/>
          <a:ext cx="0" cy="0"/>
          <a:chOff x="0" y="0"/>
          <a:chExt cx="0" cy="0"/>
        </a:xfrm>
      </p:grpSpPr>
      <p:sp>
        <p:nvSpPr>
          <p:cNvPr id="329" name="Shape 3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0" name="Shape 3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9" name="Shape 3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5" name="Shape 345"/>
        <p:cNvGrpSpPr/>
        <p:nvPr/>
      </p:nvGrpSpPr>
      <p:grpSpPr>
        <a:xfrm>
          <a:off x="0" y="0"/>
          <a:ext cx="0" cy="0"/>
          <a:chOff x="0" y="0"/>
          <a:chExt cx="0" cy="0"/>
        </a:xfrm>
      </p:grpSpPr>
      <p:sp>
        <p:nvSpPr>
          <p:cNvPr id="346" name="Shape 34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7" name="Shape 3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5" name="Shape 3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1" name="Shape 361"/>
        <p:cNvGrpSpPr/>
        <p:nvPr/>
      </p:nvGrpSpPr>
      <p:grpSpPr>
        <a:xfrm>
          <a:off x="0" y="0"/>
          <a:ext cx="0" cy="0"/>
          <a:chOff x="0" y="0"/>
          <a:chExt cx="0" cy="0"/>
        </a:xfrm>
      </p:grpSpPr>
      <p:sp>
        <p:nvSpPr>
          <p:cNvPr id="362" name="Shape 36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3" name="Shape 3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1" name="Shape 3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7" name="Shape 377"/>
        <p:cNvGrpSpPr/>
        <p:nvPr/>
      </p:nvGrpSpPr>
      <p:grpSpPr>
        <a:xfrm>
          <a:off x="0" y="0"/>
          <a:ext cx="0" cy="0"/>
          <a:chOff x="0" y="0"/>
          <a:chExt cx="0" cy="0"/>
        </a:xfrm>
      </p:grpSpPr>
      <p:sp>
        <p:nvSpPr>
          <p:cNvPr id="378" name="Shape 37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9" name="Shape 37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2.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 Id="rId3" Type="http://schemas.openxmlformats.org/officeDocument/2006/relationships/image" Target="../media/image00.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19</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Quality Concepts</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Quality</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Quattrocento"/>
                <a:ea typeface="Quattrocento"/>
                <a:cs typeface="Quattrocento"/>
                <a:sym typeface="Quattrocento"/>
              </a:rPr>
              <a:t>In 2005, </a:t>
            </a:r>
            <a:r>
              <a:rPr b="0" i="1" lang="en-US" sz="1800" u="none" cap="none" strike="noStrike">
                <a:solidFill>
                  <a:schemeClr val="dk1"/>
                </a:solidFill>
                <a:latin typeface="Quattrocento"/>
                <a:ea typeface="Quattrocento"/>
                <a:cs typeface="Quattrocento"/>
                <a:sym typeface="Quattrocento"/>
              </a:rPr>
              <a:t>ComputerWorld</a:t>
            </a:r>
            <a:r>
              <a:rPr b="0" i="0" lang="en-US" sz="1800" u="none" cap="none" strike="noStrike">
                <a:solidFill>
                  <a:schemeClr val="dk1"/>
                </a:solidFill>
                <a:latin typeface="Quattrocento"/>
                <a:ea typeface="Quattrocento"/>
                <a:cs typeface="Quattrocento"/>
                <a:sym typeface="Quattrocento"/>
              </a:rPr>
              <a:t> [Hil05] lamented that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1600" u="none" cap="none" strike="noStrike">
                <a:solidFill>
                  <a:schemeClr val="folHlink"/>
                </a:solidFill>
                <a:latin typeface="Quattrocento"/>
                <a:ea typeface="Quattrocento"/>
                <a:cs typeface="Quattrocento"/>
                <a:sym typeface="Quattrocento"/>
              </a:rPr>
              <a:t>“bad software plagues nearly every organization that uses computers, causing lost work hours during computer downtime, lost or corrupted data, missed sales opportunities, high IT support and maintenance costs, and low customer satisfaction.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Quattrocento"/>
                <a:ea typeface="Quattrocento"/>
                <a:cs typeface="Quattrocento"/>
                <a:sym typeface="Quattrocento"/>
              </a:rPr>
              <a:t>A year later, </a:t>
            </a:r>
            <a:r>
              <a:rPr b="0" i="1" lang="en-US" sz="1800" u="none" cap="none" strike="noStrike">
                <a:solidFill>
                  <a:schemeClr val="dk1"/>
                </a:solidFill>
                <a:latin typeface="Quattrocento"/>
                <a:ea typeface="Quattrocento"/>
                <a:cs typeface="Quattrocento"/>
                <a:sym typeface="Quattrocento"/>
              </a:rPr>
              <a:t>InfoWorld</a:t>
            </a:r>
            <a:r>
              <a:rPr b="0" i="0" lang="en-US" sz="1800" u="none" cap="none" strike="noStrike">
                <a:solidFill>
                  <a:schemeClr val="dk1"/>
                </a:solidFill>
                <a:latin typeface="Quattrocento"/>
                <a:ea typeface="Quattrocento"/>
                <a:cs typeface="Quattrocento"/>
                <a:sym typeface="Quattrocento"/>
              </a:rPr>
              <a:t> [Fos06] wrote about the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1600" u="none" cap="none" strike="noStrike">
                <a:solidFill>
                  <a:schemeClr val="folHlink"/>
                </a:solidFill>
                <a:latin typeface="Quattrocento"/>
                <a:ea typeface="Quattrocento"/>
                <a:cs typeface="Quattrocento"/>
                <a:sym typeface="Quattrocento"/>
              </a:rPr>
              <a:t>“the sorry state of software quality” reporting that the quality problem had not gotten any better.</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Quattrocento"/>
                <a:ea typeface="Quattrocento"/>
                <a:cs typeface="Quattrocento"/>
                <a:sym typeface="Quattrocento"/>
              </a:rPr>
              <a:t>Today, software quality remains an issue, but who is to blame? </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Quattrocento"/>
                <a:ea typeface="Quattrocento"/>
                <a:cs typeface="Quattrocento"/>
                <a:sym typeface="Quattrocento"/>
              </a:rPr>
              <a:t>Customers blame developers, arguing that sloppy practices lead to low-quality software. </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Quattrocento"/>
                <a:ea typeface="Quattrocento"/>
                <a:cs typeface="Quattrocento"/>
                <a:sym typeface="Quattrocento"/>
              </a:rPr>
              <a:t>Developers blame customers (and other stakeholders), arguing that irrational delivery dates and a continuing stream of changes force them to deliver software before it has been fully validated.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3" name="Shape 2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4" name="Shape 29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 Dimensions</a:t>
            </a:r>
          </a:p>
        </p:txBody>
      </p:sp>
      <p:sp>
        <p:nvSpPr>
          <p:cNvPr id="295" name="Shape 29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285750" lvl="1" marL="742950" marR="0" rtl="0" algn="l">
              <a:lnSpc>
                <a:spcPct val="100000"/>
              </a:lnSpc>
              <a:spcBef>
                <a:spcPts val="0"/>
              </a:spcBef>
              <a:spcAft>
                <a:spcPts val="0"/>
              </a:spcAft>
              <a:buClr>
                <a:schemeClr val="folHlink"/>
              </a:buClr>
              <a:buSzPct val="70000"/>
              <a:buFont typeface="Noto Symbol"/>
              <a:buChar char="■"/>
            </a:pPr>
            <a:r>
              <a:rPr b="1" i="0" lang="en-US" sz="1800" u="none" cap="none" strike="noStrike">
                <a:solidFill>
                  <a:schemeClr val="dk1"/>
                </a:solidFill>
                <a:latin typeface="Quattrocento"/>
                <a:ea typeface="Quattrocento"/>
                <a:cs typeface="Quattrocento"/>
                <a:sym typeface="Quattrocento"/>
              </a:rPr>
              <a:t>Durability.</a:t>
            </a:r>
            <a:r>
              <a:rPr b="0" i="0" lang="en-US" sz="1800" u="none" cap="none" strike="noStrike">
                <a:solidFill>
                  <a:schemeClr val="dk1"/>
                </a:solidFill>
                <a:latin typeface="Quattrocento"/>
                <a:ea typeface="Quattrocento"/>
                <a:cs typeface="Quattrocento"/>
                <a:sym typeface="Quattrocento"/>
              </a:rPr>
              <a:t> Can the software be maintained (changed) or corrected (debugged) without the inadvertent generation of unintended side effects? Will changes cause the error rate or reliability to degrade with time? </a:t>
            </a:r>
          </a:p>
          <a:p>
            <a:pPr indent="-285750" lvl="1" marL="742950" marR="0" rtl="0" algn="l">
              <a:lnSpc>
                <a:spcPct val="100000"/>
              </a:lnSpc>
              <a:spcBef>
                <a:spcPts val="600"/>
              </a:spcBef>
              <a:spcAft>
                <a:spcPts val="0"/>
              </a:spcAft>
              <a:buClr>
                <a:schemeClr val="folHlink"/>
              </a:buClr>
              <a:buSzPct val="70000"/>
              <a:buFont typeface="Noto Symbol"/>
              <a:buChar char="■"/>
            </a:pPr>
            <a:r>
              <a:rPr b="1" i="0" lang="en-US" sz="1800" u="none" cap="none" strike="noStrike">
                <a:solidFill>
                  <a:schemeClr val="dk1"/>
                </a:solidFill>
                <a:latin typeface="Quattrocento"/>
                <a:ea typeface="Quattrocento"/>
                <a:cs typeface="Quattrocento"/>
                <a:sym typeface="Quattrocento"/>
              </a:rPr>
              <a:t>Serviceability.</a:t>
            </a:r>
            <a:r>
              <a:rPr b="0" i="0" lang="en-US" sz="1800" u="none" cap="none" strike="noStrike">
                <a:solidFill>
                  <a:schemeClr val="dk1"/>
                </a:solidFill>
                <a:latin typeface="Quattrocento"/>
                <a:ea typeface="Quattrocento"/>
                <a:cs typeface="Quattrocento"/>
                <a:sym typeface="Quattrocento"/>
              </a:rPr>
              <a:t> Can the software be maintained (changed) or corrected (debugged) in an acceptably short time period. Can support staff acquire all information they need to make changes or correct defects? </a:t>
            </a:r>
          </a:p>
          <a:p>
            <a:pPr indent="-285750" lvl="1" marL="742950" marR="0" rtl="0" algn="l">
              <a:lnSpc>
                <a:spcPct val="100000"/>
              </a:lnSpc>
              <a:spcBef>
                <a:spcPts val="600"/>
              </a:spcBef>
              <a:spcAft>
                <a:spcPts val="0"/>
              </a:spcAft>
              <a:buClr>
                <a:schemeClr val="folHlink"/>
              </a:buClr>
              <a:buSzPct val="70000"/>
              <a:buFont typeface="Noto Symbol"/>
              <a:buChar char="■"/>
            </a:pPr>
            <a:r>
              <a:rPr b="1" i="0" lang="en-US" sz="1800" u="none" cap="none" strike="noStrike">
                <a:solidFill>
                  <a:srgbClr val="333333"/>
                </a:solidFill>
                <a:latin typeface="Times New Roman"/>
                <a:ea typeface="Times New Roman"/>
                <a:cs typeface="Times New Roman"/>
                <a:sym typeface="Times New Roman"/>
              </a:rPr>
              <a:t>Aesthetics.</a:t>
            </a:r>
            <a:r>
              <a:rPr b="0" i="0" lang="en-US" sz="1800" u="none" cap="none" strike="noStrike">
                <a:solidFill>
                  <a:srgbClr val="333333"/>
                </a:solidFill>
                <a:latin typeface="Times New Roman"/>
                <a:ea typeface="Times New Roman"/>
                <a:cs typeface="Times New Roman"/>
                <a:sym typeface="Times New Roman"/>
              </a:rPr>
              <a:t> Most of us would agree that an aesthetic entity has a certain elegance, a unique flow, and an obvious “presence” that are hard to quantify but evident nonetheless. </a:t>
            </a:r>
          </a:p>
          <a:p>
            <a:pPr indent="-285750" lvl="1" marL="742950" marR="0" rtl="0" algn="l">
              <a:lnSpc>
                <a:spcPct val="100000"/>
              </a:lnSpc>
              <a:spcBef>
                <a:spcPts val="600"/>
              </a:spcBef>
              <a:spcAft>
                <a:spcPts val="0"/>
              </a:spcAft>
              <a:buClr>
                <a:schemeClr val="folHlink"/>
              </a:buClr>
              <a:buSzPct val="70000"/>
              <a:buFont typeface="Noto Symbol"/>
              <a:buChar char="■"/>
            </a:pPr>
            <a:r>
              <a:rPr b="1" i="0" lang="en-US" sz="1800" u="none" cap="none" strike="noStrike">
                <a:solidFill>
                  <a:srgbClr val="333333"/>
                </a:solidFill>
                <a:latin typeface="Times New Roman"/>
                <a:ea typeface="Times New Roman"/>
                <a:cs typeface="Times New Roman"/>
                <a:sym typeface="Times New Roman"/>
              </a:rPr>
              <a:t>Perception.</a:t>
            </a:r>
            <a:r>
              <a:rPr b="0" i="0" lang="en-US" sz="1800" u="none" cap="none" strike="noStrike">
                <a:solidFill>
                  <a:srgbClr val="333333"/>
                </a:solidFill>
                <a:latin typeface="Times New Roman"/>
                <a:ea typeface="Times New Roman"/>
                <a:cs typeface="Times New Roman"/>
                <a:sym typeface="Times New Roman"/>
              </a:rPr>
              <a:t> In some situations, you have a set of prejudices that will influence your perception of quality.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1" name="Shape 3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2" name="Shape 30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Measuring Quality</a:t>
            </a:r>
          </a:p>
        </p:txBody>
      </p:sp>
      <p:sp>
        <p:nvSpPr>
          <p:cNvPr id="303" name="Shape 30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General quality dimensions and factors are not adequate for assessing the quality of an application in concrete terms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Project teams need to develop a set of targeted questions to assess the degree to which each application quality factor has been satisfied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Subjective measures of software quality may be viewed as little more than personal opinion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Software metrics represent indirect measures of some manifestation of quality and attempt to quantify the assessment of software quality</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9" name="Shape 3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0" name="Shape 310"/>
          <p:cNvSpPr txBox="1"/>
          <p:nvPr>
            <p:ph type="title"/>
          </p:nvPr>
        </p:nvSpPr>
        <p:spPr>
          <a:xfrm>
            <a:off x="1219200" y="990600"/>
            <a:ext cx="74676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Software Quality Dilemma</a:t>
            </a:r>
          </a:p>
        </p:txBody>
      </p:sp>
      <p:sp>
        <p:nvSpPr>
          <p:cNvPr id="311" name="Shape 31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rgbClr val="212324"/>
                </a:solidFill>
                <a:latin typeface="Quattrocento"/>
                <a:ea typeface="Quattrocento"/>
                <a:cs typeface="Quattrocento"/>
                <a:sym typeface="Quattrocento"/>
              </a:rPr>
              <a:t>If you produce a software system that has terrible quality, you lose because no one will want to buy it.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rgbClr val="212324"/>
                </a:solidFill>
                <a:latin typeface="Quattrocento"/>
                <a:ea typeface="Quattrocento"/>
                <a:cs typeface="Quattrocento"/>
                <a:sym typeface="Quattrocento"/>
              </a:rPr>
              <a:t>If on the other hand you spend infinite time, extremely large effort, and huge sums of money to build the absolutely perfect piece of software, then it's going to take so long to complete and it will be so expensive to produce that you'll be out of business anyway.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rgbClr val="212324"/>
                </a:solidFill>
                <a:latin typeface="Quattrocento"/>
                <a:ea typeface="Quattrocento"/>
                <a:cs typeface="Quattrocento"/>
                <a:sym typeface="Quattrocento"/>
              </a:rPr>
              <a:t>Either you missed the market window, or you simply exhausted all your resources.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folHlink"/>
                </a:solidFill>
                <a:latin typeface="Quattrocento"/>
                <a:ea typeface="Quattrocento"/>
                <a:cs typeface="Quattrocento"/>
                <a:sym typeface="Quattrocento"/>
              </a:rPr>
              <a:t>So people in industry try to get to that magical middle ground where the product is good enough not to be rejected right away, such as during evaluation, but also not the object of so much perfectionism and so much work that it would take too long or cost too much to complete. [Ven03]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7" name="Shape 31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8" name="Shape 31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“Good Enough” Software</a:t>
            </a:r>
          </a:p>
        </p:txBody>
      </p:sp>
      <p:sp>
        <p:nvSpPr>
          <p:cNvPr id="319" name="Shape 31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folHlink"/>
                </a:solidFill>
                <a:latin typeface="Quattrocento"/>
                <a:ea typeface="Quattrocento"/>
                <a:cs typeface="Quattrocento"/>
                <a:sym typeface="Quattrocento"/>
              </a:rPr>
              <a:t>Good enough software delivers high quality functions and features that end-users desire, but at the same time it delivers other more obscure or specialized functions and features that contain known bugs.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Quattrocento"/>
                <a:ea typeface="Quattrocento"/>
                <a:cs typeface="Quattrocento"/>
                <a:sym typeface="Quattrocento"/>
              </a:rPr>
              <a:t>Arguments </a:t>
            </a:r>
            <a:r>
              <a:rPr b="0" i="1" lang="en-US" sz="1800" u="none" cap="none" strike="noStrike">
                <a:solidFill>
                  <a:schemeClr val="dk1"/>
                </a:solidFill>
                <a:latin typeface="Quattrocento"/>
                <a:ea typeface="Quattrocento"/>
                <a:cs typeface="Quattrocento"/>
                <a:sym typeface="Quattrocento"/>
              </a:rPr>
              <a:t>against</a:t>
            </a:r>
            <a:r>
              <a:rPr b="0" i="0" lang="en-US" sz="1800" u="none" cap="none" strike="noStrike">
                <a:solidFill>
                  <a:schemeClr val="dk1"/>
                </a:solidFill>
                <a:latin typeface="Quattrocento"/>
                <a:ea typeface="Quattrocento"/>
                <a:cs typeface="Quattrocento"/>
                <a:sym typeface="Quattrocento"/>
              </a:rPr>
              <a:t> “good enough.”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Quattrocento"/>
                <a:ea typeface="Quattrocento"/>
                <a:cs typeface="Quattrocento"/>
                <a:sym typeface="Quattrocento"/>
              </a:rPr>
              <a:t>It is true that “good enough” may work in some application domains and for a few major software companies. After all, if a company has a large marketing budget and can convince enough people to buy version 1.0, it has succeeded in locking them in.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Quattrocento"/>
                <a:ea typeface="Quattrocento"/>
                <a:cs typeface="Quattrocento"/>
                <a:sym typeface="Quattrocento"/>
              </a:rPr>
              <a:t>If you work for a small company be wary of this philosophy. If you deliver a “good enough” (buggy) product, you risk permanent damage to your company’s reputation.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Quattrocento"/>
                <a:ea typeface="Quattrocento"/>
                <a:cs typeface="Quattrocento"/>
                <a:sym typeface="Quattrocento"/>
              </a:rPr>
              <a:t>You may never get a chance to deliver version 2.0 because bad buzz may cause your sales to plummet and your company to fold.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Quattrocento"/>
                <a:ea typeface="Quattrocento"/>
                <a:cs typeface="Quattrocento"/>
                <a:sym typeface="Quattrocento"/>
              </a:rPr>
              <a:t>If you work in certain application domains (e.g., real time embedded software, application software that is integrated with hardware can be negligent and open your company to expensive litigation.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3" name="Shape 323"/>
        <p:cNvGrpSpPr/>
        <p:nvPr/>
      </p:nvGrpSpPr>
      <p:grpSpPr>
        <a:xfrm>
          <a:off x="0" y="0"/>
          <a:ext cx="0" cy="0"/>
          <a:chOff x="0" y="0"/>
          <a:chExt cx="0" cy="0"/>
        </a:xfrm>
      </p:grpSpPr>
      <p:sp>
        <p:nvSpPr>
          <p:cNvPr id="324" name="Shape 32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5" name="Shape 32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6" name="Shape 326"/>
          <p:cNvSpPr txBox="1"/>
          <p:nvPr>
            <p:ph type="title"/>
          </p:nvPr>
        </p:nvSpPr>
        <p:spPr>
          <a:xfrm>
            <a:off x="1295400" y="990600"/>
            <a:ext cx="8229600"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Cost of Quality</a:t>
            </a:r>
          </a:p>
        </p:txBody>
      </p:sp>
      <p:sp>
        <p:nvSpPr>
          <p:cNvPr id="327" name="Shape 327"/>
          <p:cNvSpPr txBox="1"/>
          <p:nvPr>
            <p:ph idx="1" type="body"/>
          </p:nvPr>
        </p:nvSpPr>
        <p:spPr>
          <a:xfrm>
            <a:off x="1905000" y="1905000"/>
            <a:ext cx="5232400" cy="4497387"/>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Prevention costs</a:t>
            </a:r>
            <a:r>
              <a:rPr b="0" i="0" lang="en-US" sz="1800" u="none" cap="none" strike="noStrike">
                <a:solidFill>
                  <a:schemeClr val="dk1"/>
                </a:solidFill>
                <a:latin typeface="Helvetica Neue"/>
                <a:ea typeface="Helvetica Neue"/>
                <a:cs typeface="Helvetica Neue"/>
                <a:sym typeface="Helvetica Neue"/>
              </a:rPr>
              <a:t> include</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quality planning</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formal technical reviews</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test equipment</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Training</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Internal failure costs</a:t>
            </a:r>
            <a:r>
              <a:rPr b="0" i="0" lang="en-US" sz="1800" u="none" cap="none" strike="noStrike">
                <a:solidFill>
                  <a:schemeClr val="folHlink"/>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include</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rework</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repair</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failure mode analysis</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External failure costs</a:t>
            </a:r>
            <a:r>
              <a:rPr b="0" i="0" lang="en-US" sz="1800" u="none" cap="none" strike="noStrike">
                <a:solidFill>
                  <a:schemeClr val="dk1"/>
                </a:solidFill>
                <a:latin typeface="Helvetica Neue"/>
                <a:ea typeface="Helvetica Neue"/>
                <a:cs typeface="Helvetica Neue"/>
                <a:sym typeface="Helvetica Neue"/>
              </a:rPr>
              <a:t> are</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complaint resolution</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product return and replacement</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help line support</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warranty work</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x="0" y="0"/>
          <a:ext cx="0" cy="0"/>
          <a:chOff x="0" y="0"/>
          <a:chExt cx="0" cy="0"/>
        </a:xfrm>
      </p:grpSpPr>
      <p:sp>
        <p:nvSpPr>
          <p:cNvPr id="332" name="Shape 33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33" name="Shape 3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4" name="Shape 33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Cost</a:t>
            </a:r>
          </a:p>
        </p:txBody>
      </p:sp>
      <p:sp>
        <p:nvSpPr>
          <p:cNvPr id="335" name="Shape 335"/>
          <p:cNvSpPr txBox="1"/>
          <p:nvPr>
            <p:ph idx="1" type="body"/>
          </p:nvPr>
        </p:nvSpPr>
        <p:spPr>
          <a:xfrm>
            <a:off x="1828800" y="1905000"/>
            <a:ext cx="6934199" cy="9905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relative costs to find and repair an error or defect increase dramatically as we go from prevention to detection to internal failure to external failure costs.</a:t>
            </a:r>
          </a:p>
        </p:txBody>
      </p:sp>
      <p:pic>
        <p:nvPicPr>
          <p:cNvPr id="336" name="Shape 336"/>
          <p:cNvPicPr preferRelativeResize="0"/>
          <p:nvPr/>
        </p:nvPicPr>
        <p:blipFill rotWithShape="1">
          <a:blip r:embed="rId3">
            <a:alphaModFix/>
          </a:blip>
          <a:srcRect b="0" l="0" r="0" t="0"/>
          <a:stretch/>
        </p:blipFill>
        <p:spPr>
          <a:xfrm>
            <a:off x="2895600" y="2819400"/>
            <a:ext cx="4343400" cy="3533774"/>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2" name="Shape 34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3" name="Shape 34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 and Risk</a:t>
            </a:r>
          </a:p>
        </p:txBody>
      </p:sp>
      <p:sp>
        <p:nvSpPr>
          <p:cNvPr id="344" name="Shape 34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“People bet their jobs, their comforts, their safety, their entertainment, their decisions, and their very lives on computer software. It better be right.”</a:t>
            </a:r>
            <a:r>
              <a:rPr b="0" i="0" lang="en-US" sz="2000" u="none" cap="none" strike="noStrike">
                <a:solidFill>
                  <a:schemeClr val="dk1"/>
                </a:solidFill>
                <a:latin typeface="Quattrocento"/>
                <a:ea typeface="Quattrocento"/>
                <a:cs typeface="Quattrocento"/>
                <a:sym typeface="Quattrocento"/>
              </a:rPr>
              <a:t> SEPA</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 Example:</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800" u="none" cap="none" strike="noStrike">
                <a:solidFill>
                  <a:schemeClr val="dk1"/>
                </a:solidFill>
                <a:latin typeface="Quattrocento"/>
                <a:ea typeface="Quattrocento"/>
                <a:cs typeface="Quattrocento"/>
                <a:sym typeface="Quattrocento"/>
              </a:rPr>
              <a:t>Throughout the month of November, 2000 at a hospital in Panama, 28 patients received massive overdoses of gamma rays during treatment for a variety of cancers. In the months that followed, five of these patients died from radiation poisoning and 15 others developed serious complications. What caused this tragedy?  A software package, developed by a U.S. company, was modified by hospital technicians to compute modified doses of radiation for each patient. </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8" name="Shape 348"/>
        <p:cNvGrpSpPr/>
        <p:nvPr/>
      </p:nvGrpSpPr>
      <p:grpSpPr>
        <a:xfrm>
          <a:off x="0" y="0"/>
          <a:ext cx="0" cy="0"/>
          <a:chOff x="0" y="0"/>
          <a:chExt cx="0" cy="0"/>
        </a:xfrm>
      </p:grpSpPr>
      <p:sp>
        <p:nvSpPr>
          <p:cNvPr id="349" name="Shape 34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0" name="Shape 35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1" name="Shape 35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Negligence and Liability</a:t>
            </a:r>
          </a:p>
        </p:txBody>
      </p:sp>
      <p:sp>
        <p:nvSpPr>
          <p:cNvPr id="352" name="Shape 35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story is all too common. A governmental or corporate entity hires a major software developer or consulting company to analyze requirements and then design and construct a software-based “system” to support some major activity.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system might support a major corporate function (e.g., pension management) or some governmental function (e.g., healthcare administration or homeland security).</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Work begins with the best of intentions on both sides, but by the time the system is delivered, things have gone bad.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system is late, fails to deliver desired features and functions, is error-prone, and does not meet with customer approval.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Litigation ensues.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6" name="Shape 356"/>
        <p:cNvGrpSpPr/>
        <p:nvPr/>
      </p:nvGrpSpPr>
      <p:grpSpPr>
        <a:xfrm>
          <a:off x="0" y="0"/>
          <a:ext cx="0" cy="0"/>
          <a:chOff x="0" y="0"/>
          <a:chExt cx="0" cy="0"/>
        </a:xfrm>
      </p:grpSpPr>
      <p:sp>
        <p:nvSpPr>
          <p:cNvPr id="357" name="Shape 35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8" name="Shape 35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9" name="Shape 35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Low Quality Software</a:t>
            </a:r>
          </a:p>
        </p:txBody>
      </p:sp>
      <p:sp>
        <p:nvSpPr>
          <p:cNvPr id="360" name="Shape 36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Low quality software increases risks for both developers and end-users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When systems are delivered late, fail to deliver functionality, and does not meet customer expectations litigation ensues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Low quality software is easier to hack and can increase the security risks for the application once deployed</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A secure system cannot be built without focusing on quality (security, reliability, dependability) during the design phase</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Low quality software is liable to contain architectural flaws as well as implementation problems (bugs)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4" name="Shape 364"/>
        <p:cNvGrpSpPr/>
        <p:nvPr/>
      </p:nvGrpSpPr>
      <p:grpSpPr>
        <a:xfrm>
          <a:off x="0" y="0"/>
          <a:ext cx="0" cy="0"/>
          <a:chOff x="0" y="0"/>
          <a:chExt cx="0" cy="0"/>
        </a:xfrm>
      </p:grpSpPr>
      <p:sp>
        <p:nvSpPr>
          <p:cNvPr id="365" name="Shape 36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66" name="Shape 36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7" name="Shape 36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Impact of Management Decisions</a:t>
            </a:r>
          </a:p>
        </p:txBody>
      </p:sp>
      <p:sp>
        <p:nvSpPr>
          <p:cNvPr id="368" name="Shape 36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FF0000"/>
                </a:solidFill>
                <a:latin typeface="Helvetica Neue"/>
                <a:ea typeface="Helvetica Neue"/>
                <a:cs typeface="Helvetica Neue"/>
                <a:sym typeface="Helvetica Neue"/>
              </a:rPr>
              <a:t>Estimation decisions </a:t>
            </a:r>
            <a:r>
              <a:rPr b="0" i="0" lang="en-US" sz="2400" u="none" cap="none" strike="noStrike">
                <a:solidFill>
                  <a:schemeClr val="dk1"/>
                </a:solidFill>
                <a:latin typeface="Helvetica Neue"/>
                <a:ea typeface="Helvetica Neue"/>
                <a:cs typeface="Helvetica Neue"/>
                <a:sym typeface="Helvetica Neue"/>
              </a:rPr>
              <a:t>– irrational delivery date estimates cause teams to take short-cuts that can lead to reduced product quality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FF0000"/>
                </a:solidFill>
                <a:latin typeface="Helvetica Neue"/>
                <a:ea typeface="Helvetica Neue"/>
                <a:cs typeface="Helvetica Neue"/>
                <a:sym typeface="Helvetica Neue"/>
              </a:rPr>
              <a:t>Scheduling decisions </a:t>
            </a:r>
            <a:r>
              <a:rPr b="0" i="0" lang="en-US" sz="2400" u="none" cap="none" strike="noStrike">
                <a:solidFill>
                  <a:schemeClr val="dk1"/>
                </a:solidFill>
                <a:latin typeface="Helvetica Neue"/>
                <a:ea typeface="Helvetica Neue"/>
                <a:cs typeface="Helvetica Neue"/>
                <a:sym typeface="Helvetica Neue"/>
              </a:rPr>
              <a:t>– failing to pay attention to task dependencies when creating the project schedule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FF0000"/>
                </a:solidFill>
                <a:latin typeface="Helvetica Neue"/>
                <a:ea typeface="Helvetica Neue"/>
                <a:cs typeface="Helvetica Neue"/>
                <a:sym typeface="Helvetica Neue"/>
              </a:rPr>
              <a:t>Risk-oriented decisions </a:t>
            </a:r>
            <a:r>
              <a:rPr b="0" i="0" lang="en-US" sz="2400" u="none" cap="none" strike="noStrike">
                <a:solidFill>
                  <a:schemeClr val="dk1"/>
                </a:solidFill>
                <a:latin typeface="Helvetica Neue"/>
                <a:ea typeface="Helvetica Neue"/>
                <a:cs typeface="Helvetica Neue"/>
                <a:sym typeface="Helvetica Neue"/>
              </a:rPr>
              <a:t>– reacting to each crisis as it arises rather than building in mechanisms to monitor risks may result in products having reduced quality</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a:t>
            </a:r>
          </a:p>
        </p:txBody>
      </p:sp>
      <p:sp>
        <p:nvSpPr>
          <p:cNvPr id="231" name="Shape 23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a:t>
            </a:r>
            <a:r>
              <a:rPr b="0" i="1" lang="en-US" sz="2400" u="none" cap="none" strike="noStrike">
                <a:solidFill>
                  <a:schemeClr val="dk1"/>
                </a:solidFill>
                <a:latin typeface="Helvetica Neue"/>
                <a:ea typeface="Helvetica Neue"/>
                <a:cs typeface="Helvetica Neue"/>
                <a:sym typeface="Helvetica Neue"/>
              </a:rPr>
              <a:t>American Heritage Dictionary</a:t>
            </a:r>
            <a:r>
              <a:rPr b="0" i="0" lang="en-US" sz="2400" u="none" cap="none" strike="noStrike">
                <a:solidFill>
                  <a:schemeClr val="dk1"/>
                </a:solidFill>
                <a:latin typeface="Helvetica Neue"/>
                <a:ea typeface="Helvetica Neue"/>
                <a:cs typeface="Helvetica Neue"/>
                <a:sym typeface="Helvetica Neue"/>
              </a:rPr>
              <a:t> defines </a:t>
            </a:r>
            <a:r>
              <a:rPr b="0" i="1" lang="en-US" sz="2400" u="none" cap="none" strike="noStrike">
                <a:solidFill>
                  <a:schemeClr val="dk1"/>
                </a:solidFill>
                <a:latin typeface="Helvetica Neue"/>
                <a:ea typeface="Helvetica Neue"/>
                <a:cs typeface="Helvetica Neue"/>
                <a:sym typeface="Helvetica Neue"/>
              </a:rPr>
              <a:t>quality</a:t>
            </a:r>
            <a:r>
              <a:rPr b="0" i="0" lang="en-US" sz="2400" u="none" cap="none" strike="noStrike">
                <a:solidFill>
                  <a:schemeClr val="dk1"/>
                </a:solidFill>
                <a:latin typeface="Helvetica Neue"/>
                <a:ea typeface="Helvetica Neue"/>
                <a:cs typeface="Helvetica Neue"/>
                <a:sym typeface="Helvetica Neue"/>
              </a:rPr>
              <a:t> as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 characteristic or attribute of something.”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For software, two kinds of quality may be encountered: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Quality of design </a:t>
            </a:r>
            <a:r>
              <a:rPr b="0" i="0" lang="en-US" sz="2000" u="none" cap="none" strike="noStrike">
                <a:solidFill>
                  <a:schemeClr val="dk1"/>
                </a:solidFill>
                <a:latin typeface="Helvetica Neue"/>
                <a:ea typeface="Helvetica Neue"/>
                <a:cs typeface="Helvetica Neue"/>
                <a:sym typeface="Helvetica Neue"/>
              </a:rPr>
              <a:t>encompasses requirements, specifications, and the design of the system.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Quality of conformance</a:t>
            </a:r>
            <a:r>
              <a:rPr b="0" i="0" lang="en-US" sz="2000" u="none" cap="none" strike="noStrike">
                <a:solidFill>
                  <a:schemeClr val="dk1"/>
                </a:solidFill>
                <a:latin typeface="Helvetica Neue"/>
                <a:ea typeface="Helvetica Neue"/>
                <a:cs typeface="Helvetica Neue"/>
                <a:sym typeface="Helvetica Neue"/>
              </a:rPr>
              <a:t> is an issue focused primarily on implementation.</a:t>
            </a:r>
          </a:p>
          <a:p>
            <a:pPr indent="-285750" lvl="1" marL="742950" marR="0" rtl="0" algn="l">
              <a:lnSpc>
                <a:spcPct val="100000"/>
              </a:lnSpc>
              <a:spcBef>
                <a:spcPts val="6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User satisfaction = compliant product + good quality + delivery within budget and schedule</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2" name="Shape 372"/>
        <p:cNvGrpSpPr/>
        <p:nvPr/>
      </p:nvGrpSpPr>
      <p:grpSpPr>
        <a:xfrm>
          <a:off x="0" y="0"/>
          <a:ext cx="0" cy="0"/>
          <a:chOff x="0" y="0"/>
          <a:chExt cx="0" cy="0"/>
        </a:xfrm>
      </p:grpSpPr>
      <p:sp>
        <p:nvSpPr>
          <p:cNvPr id="373" name="Shape 37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74" name="Shape 37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5" name="Shape 375"/>
          <p:cNvSpPr txBox="1"/>
          <p:nvPr>
            <p:ph type="title"/>
          </p:nvPr>
        </p:nvSpPr>
        <p:spPr>
          <a:xfrm>
            <a:off x="1211262" y="10287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Achieving Software Quality 1</a:t>
            </a:r>
          </a:p>
        </p:txBody>
      </p:sp>
      <p:sp>
        <p:nvSpPr>
          <p:cNvPr id="376" name="Shape 37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Software quality is the result of good project management and solid engineering practice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To build high quality software you must understand the problem to be solved and be capable of creating a quality design the conforms to the problem requirements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Eliminating architectural flaws during design can improve quality</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0" name="Shape 380"/>
        <p:cNvGrpSpPr/>
        <p:nvPr/>
      </p:nvGrpSpPr>
      <p:grpSpPr>
        <a:xfrm>
          <a:off x="0" y="0"/>
          <a:ext cx="0" cy="0"/>
          <a:chOff x="0" y="0"/>
          <a:chExt cx="0" cy="0"/>
        </a:xfrm>
      </p:grpSpPr>
      <p:sp>
        <p:nvSpPr>
          <p:cNvPr id="381" name="Shape 38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82" name="Shape 38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83" name="Shape 383"/>
          <p:cNvSpPr txBox="1"/>
          <p:nvPr>
            <p:ph type="title"/>
          </p:nvPr>
        </p:nvSpPr>
        <p:spPr>
          <a:xfrm>
            <a:off x="1211262" y="10287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Achieving Software Quality 2</a:t>
            </a:r>
          </a:p>
        </p:txBody>
      </p:sp>
      <p:sp>
        <p:nvSpPr>
          <p:cNvPr id="384" name="Shape 38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Project management – project plan includes explicit techniques for quality and change management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Quality control - series of inspections, reviews, and tests used to ensure conformance of a work product to its specifications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Quality assurance - consists of the auditing and reporting procedures used to provide management with data needed to make proactive decisions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7" name="Shape 2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8" name="Shape 238"/>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Quality—A Philosophical View</a:t>
            </a:r>
          </a:p>
        </p:txBody>
      </p:sp>
      <p:sp>
        <p:nvSpPr>
          <p:cNvPr id="239" name="Shape 23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Robert Persig [Per74] commented on the thing we call </a:t>
            </a:r>
            <a:r>
              <a:rPr b="0" i="1" lang="en-US" sz="2000" u="none" cap="none" strike="noStrike">
                <a:solidFill>
                  <a:schemeClr val="dk1"/>
                </a:solidFill>
                <a:latin typeface="Quattrocento"/>
                <a:ea typeface="Quattrocento"/>
                <a:cs typeface="Quattrocento"/>
                <a:sym typeface="Quattrocento"/>
              </a:rPr>
              <a:t>quality</a:t>
            </a:r>
            <a:r>
              <a:rPr b="0" i="0" lang="en-US" sz="2000" u="none" cap="none" strike="noStrike">
                <a:solidFill>
                  <a:schemeClr val="dk1"/>
                </a:solidFill>
                <a:latin typeface="Quattrocento"/>
                <a:ea typeface="Quattrocento"/>
                <a:cs typeface="Quattrocento"/>
                <a:sym typeface="Quattrocento"/>
              </a:rPr>
              <a:t>:</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800" u="none" cap="none" strike="noStrike">
                <a:solidFill>
                  <a:schemeClr val="dk1"/>
                </a:solidFill>
                <a:latin typeface="Times New Roman"/>
                <a:ea typeface="Times New Roman"/>
                <a:cs typeface="Times New Roman"/>
                <a:sym typeface="Times New Roman"/>
              </a:rPr>
              <a:t>Quality . . . you know what it is, yet you don't know what it is. But that's self-contradictory. But some things are better than others, that is, they have more quality. But when you try to say what the quality is, apart from the things that have it, it all goes poof! There's nothing to talk about. But if you can't say what Quality is, how do you know what it is, or how do you know that it even exists? If no one knows what it is, then for all practical purposes it doesn't exist at all. But for all practical purposes it really does exist. What else are the grades based on? Why else would people pay fortunes for some things and throw others in the trash pile? Obviously some things are better than others . . . but what's the betterness? . . . So round and round you go, spinning mental wheels and nowhere finding anyplace to get traction. What the hell is Quality? What is it?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5" name="Shape 2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6" name="Shape 24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Quality—A Pragmatic View</a:t>
            </a:r>
          </a:p>
        </p:txBody>
      </p:sp>
      <p:sp>
        <p:nvSpPr>
          <p:cNvPr id="247" name="Shape 2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a:t>
            </a:r>
            <a:r>
              <a:rPr b="0" i="1" lang="en-US" sz="2000" u="none" cap="none" strike="noStrike">
                <a:solidFill>
                  <a:schemeClr val="folHlink"/>
                </a:solidFill>
                <a:latin typeface="Quattrocento"/>
                <a:ea typeface="Quattrocento"/>
                <a:cs typeface="Quattrocento"/>
                <a:sym typeface="Quattrocento"/>
              </a:rPr>
              <a:t>transcendental view</a:t>
            </a:r>
            <a:r>
              <a:rPr b="0" i="0" lang="en-US" sz="2000" u="none" cap="none" strike="noStrike">
                <a:solidFill>
                  <a:schemeClr val="dk1"/>
                </a:solidFill>
                <a:latin typeface="Quattrocento"/>
                <a:ea typeface="Quattrocento"/>
                <a:cs typeface="Quattrocento"/>
                <a:sym typeface="Quattrocento"/>
              </a:rPr>
              <a:t> argues (like Persig) that quality is something that you immediately recognize, but cannot explicitly define.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a:t>
            </a:r>
            <a:r>
              <a:rPr b="0" i="1" lang="en-US" sz="2000" u="none" cap="none" strike="noStrike">
                <a:solidFill>
                  <a:schemeClr val="folHlink"/>
                </a:solidFill>
                <a:latin typeface="Quattrocento"/>
                <a:ea typeface="Quattrocento"/>
                <a:cs typeface="Quattrocento"/>
                <a:sym typeface="Quattrocento"/>
              </a:rPr>
              <a:t>user view</a:t>
            </a:r>
            <a:r>
              <a:rPr b="0" i="0" lang="en-US" sz="2000" u="none" cap="none" strike="noStrike">
                <a:solidFill>
                  <a:schemeClr val="dk1"/>
                </a:solidFill>
                <a:latin typeface="Quattrocento"/>
                <a:ea typeface="Quattrocento"/>
                <a:cs typeface="Quattrocento"/>
                <a:sym typeface="Quattrocento"/>
              </a:rPr>
              <a:t> sees quality in terms of an end-user’s specific goals. If a product meets those goals, it exhibits quality.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a:t>
            </a:r>
            <a:r>
              <a:rPr b="0" i="1" lang="en-US" sz="2000" u="none" cap="none" strike="noStrike">
                <a:solidFill>
                  <a:schemeClr val="folHlink"/>
                </a:solidFill>
                <a:latin typeface="Quattrocento"/>
                <a:ea typeface="Quattrocento"/>
                <a:cs typeface="Quattrocento"/>
                <a:sym typeface="Quattrocento"/>
              </a:rPr>
              <a:t>manufacturer’s view</a:t>
            </a:r>
            <a:r>
              <a:rPr b="0" i="0" lang="en-US" sz="2000" u="none" cap="none" strike="noStrike">
                <a:solidFill>
                  <a:schemeClr val="folHlink"/>
                </a:solidFill>
                <a:latin typeface="Quattrocento"/>
                <a:ea typeface="Quattrocento"/>
                <a:cs typeface="Quattrocento"/>
                <a:sym typeface="Quattrocento"/>
              </a:rPr>
              <a:t> </a:t>
            </a:r>
            <a:r>
              <a:rPr b="0" i="0" lang="en-US" sz="2000" u="none" cap="none" strike="noStrike">
                <a:solidFill>
                  <a:schemeClr val="dk1"/>
                </a:solidFill>
                <a:latin typeface="Quattrocento"/>
                <a:ea typeface="Quattrocento"/>
                <a:cs typeface="Quattrocento"/>
                <a:sym typeface="Quattrocento"/>
              </a:rPr>
              <a:t>defines quality in terms of the original specification of the product. If the product conforms to the spec, it exhibits quality.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a:t>
            </a:r>
            <a:r>
              <a:rPr b="0" i="1" lang="en-US" sz="2000" u="none" cap="none" strike="noStrike">
                <a:solidFill>
                  <a:schemeClr val="folHlink"/>
                </a:solidFill>
                <a:latin typeface="Quattrocento"/>
                <a:ea typeface="Quattrocento"/>
                <a:cs typeface="Quattrocento"/>
                <a:sym typeface="Quattrocento"/>
              </a:rPr>
              <a:t>product view</a:t>
            </a:r>
            <a:r>
              <a:rPr b="0" i="0" lang="en-US" sz="2000" u="none" cap="none" strike="noStrike">
                <a:solidFill>
                  <a:schemeClr val="dk1"/>
                </a:solidFill>
                <a:latin typeface="Quattrocento"/>
                <a:ea typeface="Quattrocento"/>
                <a:cs typeface="Quattrocento"/>
                <a:sym typeface="Quattrocento"/>
              </a:rPr>
              <a:t> suggests that quality can be tied to inherent characteristics (e.g., functions and features) of a product.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Finally, the </a:t>
            </a:r>
            <a:r>
              <a:rPr b="0" i="1" lang="en-US" sz="2000" u="none" cap="none" strike="noStrike">
                <a:solidFill>
                  <a:schemeClr val="folHlink"/>
                </a:solidFill>
                <a:latin typeface="Quattrocento"/>
                <a:ea typeface="Quattrocento"/>
                <a:cs typeface="Quattrocento"/>
                <a:sym typeface="Quattrocento"/>
              </a:rPr>
              <a:t>value-based view</a:t>
            </a:r>
            <a:r>
              <a:rPr b="0" i="0" lang="en-US" sz="2000" u="none" cap="none" strike="noStrike">
                <a:solidFill>
                  <a:schemeClr val="dk1"/>
                </a:solidFill>
                <a:latin typeface="Quattrocento"/>
                <a:ea typeface="Quattrocento"/>
                <a:cs typeface="Quattrocento"/>
                <a:sym typeface="Quattrocento"/>
              </a:rPr>
              <a:t> measures quality based on how much a customer is willing to pay for a product. In reality, quality encompasses all of these views and more.</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3" name="Shape 2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4" name="Shape 25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Quality</a:t>
            </a:r>
          </a:p>
        </p:txBody>
      </p:sp>
      <p:sp>
        <p:nvSpPr>
          <p:cNvPr id="255" name="Shape 2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Software quality can be defined as: </a:t>
            </a:r>
          </a:p>
          <a:p>
            <a:pPr indent="-285750" lvl="1" marL="742950" marR="0" rtl="0" algn="l">
              <a:lnSpc>
                <a:spcPct val="100000"/>
              </a:lnSpc>
              <a:spcBef>
                <a:spcPts val="300"/>
              </a:spcBef>
              <a:spcAft>
                <a:spcPts val="0"/>
              </a:spcAft>
              <a:buClr>
                <a:schemeClr val="folHlink"/>
              </a:buClr>
              <a:buSzPct val="70000"/>
              <a:buFont typeface="Noto Symbol"/>
              <a:buChar char="■"/>
            </a:pPr>
            <a:r>
              <a:rPr b="0" i="1" lang="en-US" sz="2000" u="none" cap="none" strike="noStrike">
                <a:solidFill>
                  <a:schemeClr val="folHlink"/>
                </a:solidFill>
                <a:latin typeface="Quattrocento"/>
                <a:ea typeface="Quattrocento"/>
                <a:cs typeface="Quattrocento"/>
                <a:sym typeface="Quattrocento"/>
              </a:rPr>
              <a:t>An effective software process applied in a manner that creates a useful product that provides measurable value for those who produce it and those who use it.</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 This definition has been adapted from [Bes04] and replaces a more manufacturing-oriented view presented in earlier editions of this book.</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1" name="Shape 2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2" name="Shape 26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Effective Software Process</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An </a:t>
            </a:r>
            <a:r>
              <a:rPr b="0" i="1" lang="en-US" sz="2000" u="none" cap="none" strike="noStrike">
                <a:solidFill>
                  <a:schemeClr val="folHlink"/>
                </a:solidFill>
                <a:latin typeface="Quattrocento"/>
                <a:ea typeface="Quattrocento"/>
                <a:cs typeface="Quattrocento"/>
                <a:sym typeface="Quattrocento"/>
              </a:rPr>
              <a:t>effective software process</a:t>
            </a:r>
            <a:r>
              <a:rPr b="0" i="0" lang="en-US" sz="2000" u="none" cap="none" strike="noStrike">
                <a:solidFill>
                  <a:schemeClr val="dk1"/>
                </a:solidFill>
                <a:latin typeface="Quattrocento"/>
                <a:ea typeface="Quattrocento"/>
                <a:cs typeface="Quattrocento"/>
                <a:sym typeface="Quattrocento"/>
              </a:rPr>
              <a:t> establishes the infrastructure that supports any effort at building a high quality software product. </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management aspects of process create the checks and balances that help avoid project chaos—a key contributor to poor quality.</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 Software engineering practices allow the developer to analyze the problem and design a solid solution—both critical to building high quality software. </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Finally, umbrella activities such as change management and technical reviews have as much to do with quality as any other part of software engineering practice.</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Useful Product</a:t>
            </a:r>
          </a:p>
        </p:txBody>
      </p:sp>
      <p:sp>
        <p:nvSpPr>
          <p:cNvPr id="271" name="Shape 27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 </a:t>
            </a:r>
            <a:r>
              <a:rPr b="0" i="1" lang="en-US" sz="2400" u="none" cap="none" strike="noStrike">
                <a:solidFill>
                  <a:schemeClr val="folHlink"/>
                </a:solidFill>
                <a:latin typeface="Quattrocento"/>
                <a:ea typeface="Quattrocento"/>
                <a:cs typeface="Quattrocento"/>
                <a:sym typeface="Quattrocento"/>
              </a:rPr>
              <a:t>useful product</a:t>
            </a:r>
            <a:r>
              <a:rPr b="0" i="1" lang="en-US" sz="2400" u="none" cap="none" strike="noStrike">
                <a:solidFill>
                  <a:schemeClr val="dk1"/>
                </a:solidFill>
                <a:latin typeface="Quattrocento"/>
                <a:ea typeface="Quattrocento"/>
                <a:cs typeface="Quattrocento"/>
                <a:sym typeface="Quattrocento"/>
              </a:rPr>
              <a:t> </a:t>
            </a:r>
            <a:r>
              <a:rPr b="0" i="0" lang="en-US" sz="2400" u="none" cap="none" strike="noStrike">
                <a:solidFill>
                  <a:schemeClr val="dk1"/>
                </a:solidFill>
                <a:latin typeface="Quattrocento"/>
                <a:ea typeface="Quattrocento"/>
                <a:cs typeface="Quattrocento"/>
                <a:sym typeface="Quattrocento"/>
              </a:rPr>
              <a:t>delivers the content, functions, and features that the end-user desires</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But as important, it delivers these assets in a reliable, error free way. </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 useful product always satisfies those requirements that have been explicitly stated by stakeholders. </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In addition, it satisfies a set of implicit requirements (e.g., ease of use) that are expected of all high quality software.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7" name="Shape 2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8" name="Shape 2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Adding Value</a:t>
            </a:r>
          </a:p>
        </p:txBody>
      </p:sp>
      <p:sp>
        <p:nvSpPr>
          <p:cNvPr id="279" name="Shape 279"/>
          <p:cNvSpPr txBox="1"/>
          <p:nvPr>
            <p:ph idx="1" type="body"/>
          </p:nvPr>
        </p:nvSpPr>
        <p:spPr>
          <a:xfrm>
            <a:off x="1828800" y="18288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By</a:t>
            </a:r>
            <a:r>
              <a:rPr b="0" i="1" lang="en-US" sz="2000" u="none" cap="none" strike="noStrike">
                <a:solidFill>
                  <a:schemeClr val="folHlink"/>
                </a:solidFill>
                <a:latin typeface="Quattrocento"/>
                <a:ea typeface="Quattrocento"/>
                <a:cs typeface="Quattrocento"/>
                <a:sym typeface="Quattrocento"/>
              </a:rPr>
              <a:t> adding value for both the producer and user</a:t>
            </a:r>
            <a:r>
              <a:rPr b="0" i="0" lang="en-US" sz="2000" u="none" cap="none" strike="noStrike">
                <a:solidFill>
                  <a:schemeClr val="dk1"/>
                </a:solidFill>
                <a:latin typeface="Quattrocento"/>
                <a:ea typeface="Quattrocento"/>
                <a:cs typeface="Quattrocento"/>
                <a:sym typeface="Quattrocento"/>
              </a:rPr>
              <a:t> of a software product, high quality software provides benefits for the software organization and the end-user community.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software organization gains added value because high quality software requires less maintenance effort, fewer bug fixes, and reduced customer support.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user community gains added value because the application provides a useful capability in a way that expedites some business process.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end result is: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(1) greater software product revenue,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(2) better profitability when an application supports a business process, and/or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(3) improved availability of information that is crucial for the business.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5" name="Shape 2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6" name="Shape 28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 Dimensions</a:t>
            </a:r>
          </a:p>
        </p:txBody>
      </p:sp>
      <p:sp>
        <p:nvSpPr>
          <p:cNvPr id="287" name="Shape 2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David Garvin [Gar87]:</a:t>
            </a:r>
          </a:p>
          <a:p>
            <a:pPr indent="-285750" lvl="1" marL="742950" marR="0" rtl="0" algn="l">
              <a:lnSpc>
                <a:spcPct val="90000"/>
              </a:lnSpc>
              <a:spcBef>
                <a:spcPts val="600"/>
              </a:spcBef>
              <a:spcAft>
                <a:spcPts val="0"/>
              </a:spcAft>
              <a:buClr>
                <a:schemeClr val="folHlink"/>
              </a:buClr>
              <a:buSzPct val="70000"/>
              <a:buFont typeface="Noto Symbol"/>
              <a:buChar char="■"/>
            </a:pPr>
            <a:r>
              <a:rPr b="1" i="0" lang="en-US" sz="1800" u="none" cap="none" strike="noStrike">
                <a:solidFill>
                  <a:schemeClr val="dk1"/>
                </a:solidFill>
                <a:latin typeface="Quattrocento"/>
                <a:ea typeface="Quattrocento"/>
                <a:cs typeface="Quattrocento"/>
                <a:sym typeface="Quattrocento"/>
              </a:rPr>
              <a:t>Performance Quality.</a:t>
            </a:r>
            <a:r>
              <a:rPr b="0" i="0" lang="en-US" sz="1800" u="none" cap="none" strike="noStrike">
                <a:solidFill>
                  <a:schemeClr val="dk1"/>
                </a:solidFill>
                <a:latin typeface="Quattrocento"/>
                <a:ea typeface="Quattrocento"/>
                <a:cs typeface="Quattrocento"/>
                <a:sym typeface="Quattrocento"/>
              </a:rPr>
              <a:t> Does the software deliver all content, functions, and features that are specified as part of the requirements model in a way that provides value to the end-user?</a:t>
            </a:r>
          </a:p>
          <a:p>
            <a:pPr indent="-285750" lvl="1" marL="742950" marR="0" rtl="0" algn="l">
              <a:lnSpc>
                <a:spcPct val="90000"/>
              </a:lnSpc>
              <a:spcBef>
                <a:spcPts val="600"/>
              </a:spcBef>
              <a:spcAft>
                <a:spcPts val="0"/>
              </a:spcAft>
              <a:buClr>
                <a:schemeClr val="folHlink"/>
              </a:buClr>
              <a:buSzPct val="70000"/>
              <a:buFont typeface="Noto Symbol"/>
              <a:buChar char="■"/>
            </a:pPr>
            <a:r>
              <a:rPr b="1" i="0" lang="en-US" sz="1800" u="none" cap="none" strike="noStrike">
                <a:solidFill>
                  <a:schemeClr val="dk1"/>
                </a:solidFill>
                <a:latin typeface="Quattrocento"/>
                <a:ea typeface="Quattrocento"/>
                <a:cs typeface="Quattrocento"/>
                <a:sym typeface="Quattrocento"/>
              </a:rPr>
              <a:t>Feature quality.</a:t>
            </a:r>
            <a:r>
              <a:rPr b="0" i="0" lang="en-US" sz="1800" u="none" cap="none" strike="noStrike">
                <a:solidFill>
                  <a:schemeClr val="dk1"/>
                </a:solidFill>
                <a:latin typeface="Quattrocento"/>
                <a:ea typeface="Quattrocento"/>
                <a:cs typeface="Quattrocento"/>
                <a:sym typeface="Quattrocento"/>
              </a:rPr>
              <a:t>  Does the software provide features that surprise and delight first-time end-users?</a:t>
            </a:r>
          </a:p>
          <a:p>
            <a:pPr indent="-285750" lvl="1" marL="742950" marR="0" rtl="0" algn="l">
              <a:lnSpc>
                <a:spcPct val="90000"/>
              </a:lnSpc>
              <a:spcBef>
                <a:spcPts val="600"/>
              </a:spcBef>
              <a:spcAft>
                <a:spcPts val="0"/>
              </a:spcAft>
              <a:buClr>
                <a:schemeClr val="folHlink"/>
              </a:buClr>
              <a:buSzPct val="70000"/>
              <a:buFont typeface="Noto Symbol"/>
              <a:buChar char="■"/>
            </a:pPr>
            <a:r>
              <a:rPr b="1" i="0" lang="en-US" sz="1800" u="none" cap="none" strike="noStrike">
                <a:solidFill>
                  <a:schemeClr val="dk1"/>
                </a:solidFill>
                <a:latin typeface="Quattrocento"/>
                <a:ea typeface="Quattrocento"/>
                <a:cs typeface="Quattrocento"/>
                <a:sym typeface="Quattrocento"/>
              </a:rPr>
              <a:t>Reliability.</a:t>
            </a:r>
            <a:r>
              <a:rPr b="0" i="0" lang="en-US" sz="1800" u="none" cap="none" strike="noStrike">
                <a:solidFill>
                  <a:schemeClr val="dk1"/>
                </a:solidFill>
                <a:latin typeface="Quattrocento"/>
                <a:ea typeface="Quattrocento"/>
                <a:cs typeface="Quattrocento"/>
                <a:sym typeface="Quattrocento"/>
              </a:rPr>
              <a:t> Does the software deliver all features and capability without failure? Is it available when it is needed?  Does it deliver functionality that is error free?</a:t>
            </a:r>
          </a:p>
          <a:p>
            <a:pPr indent="-285750" lvl="1" marL="742950" marR="0" rtl="0" algn="l">
              <a:lnSpc>
                <a:spcPct val="90000"/>
              </a:lnSpc>
              <a:spcBef>
                <a:spcPts val="600"/>
              </a:spcBef>
              <a:spcAft>
                <a:spcPts val="0"/>
              </a:spcAft>
              <a:buClr>
                <a:schemeClr val="folHlink"/>
              </a:buClr>
              <a:buSzPct val="70000"/>
              <a:buFont typeface="Noto Symbol"/>
              <a:buChar char="■"/>
            </a:pPr>
            <a:r>
              <a:rPr b="1" i="0" lang="en-US" sz="1800" u="none" cap="none" strike="noStrike">
                <a:solidFill>
                  <a:schemeClr val="dk1"/>
                </a:solidFill>
                <a:latin typeface="Quattrocento"/>
                <a:ea typeface="Quattrocento"/>
                <a:cs typeface="Quattrocento"/>
                <a:sym typeface="Quattrocento"/>
              </a:rPr>
              <a:t>Conformance.</a:t>
            </a:r>
            <a:r>
              <a:rPr b="0" i="0" lang="en-US" sz="1800" u="none" cap="none" strike="noStrike">
                <a:solidFill>
                  <a:schemeClr val="dk1"/>
                </a:solidFill>
                <a:latin typeface="Quattrocento"/>
                <a:ea typeface="Quattrocento"/>
                <a:cs typeface="Quattrocento"/>
                <a:sym typeface="Quattrocento"/>
              </a:rPr>
              <a:t> Does the software conform to local and external software standards that are relevant to the application? Does it conform to de facto design and coding conventions? For example, does the user interface conform to accepted design rules for menu selection or data input?</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