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5.xml"/>
  <Override ContentType="application/vnd.openxmlformats-officedocument.presentationml.notesSlide+xml" PartName="/ppt/notesSlides/notesSlide.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Lst>
  <p:sldSz cy="6858000" cx="9144000"/>
  <p:notesSz cx="6858000" cy="9144000"/>
  <p:embeddedFontLst>
    <p:embeddedFont>
      <p:font typeface="Quattrocento"/>
      <p:regular r:id="rId32"/>
      <p:bold r:id="rId33"/>
    </p:embeddedFont>
    <p:embeddedFont>
      <p:font typeface="Helvetica Neue"/>
      <p:regular r:id="rId34"/>
      <p:bold r:id="rId35"/>
      <p:italic r:id="rId36"/>
      <p:boldItalic r:id="rId3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xml"/><Relationship Id="rId2" Type="http://schemas.openxmlformats.org/officeDocument/2006/relationships/presProps" Target="presProps.xml"/><Relationship Id="rId3" Type="http://schemas.openxmlformats.org/officeDocument/2006/relationships/slideMaster" Target="slideMasters/slideMaster.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notesMaster" Target="notesMasters/notesMaster.xml"/><Relationship Id="rId6" Type="http://schemas.openxmlformats.org/officeDocument/2006/relationships/slide" Target="slides/slide.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font" Target="fonts/Quattrocento-bold.fntdata"/><Relationship Id="rId10" Type="http://schemas.openxmlformats.org/officeDocument/2006/relationships/slide" Target="slides/slide4.xml"/><Relationship Id="rId32" Type="http://schemas.openxmlformats.org/officeDocument/2006/relationships/font" Target="fonts/Quattrocento-regular.fntdata"/><Relationship Id="rId13" Type="http://schemas.openxmlformats.org/officeDocument/2006/relationships/slide" Target="slides/slide7.xml"/><Relationship Id="rId35" Type="http://schemas.openxmlformats.org/officeDocument/2006/relationships/font" Target="fonts/HelveticaNeue-bold.fntdata"/><Relationship Id="rId12" Type="http://schemas.openxmlformats.org/officeDocument/2006/relationships/slide" Target="slides/slide6.xml"/><Relationship Id="rId34" Type="http://schemas.openxmlformats.org/officeDocument/2006/relationships/font" Target="fonts/HelveticaNeue-regular.fntdata"/><Relationship Id="rId15" Type="http://schemas.openxmlformats.org/officeDocument/2006/relationships/slide" Target="slides/slide9.xml"/><Relationship Id="rId37" Type="http://schemas.openxmlformats.org/officeDocument/2006/relationships/font" Target="fonts/HelveticaNeue-boldItalic.fntdata"/><Relationship Id="rId14" Type="http://schemas.openxmlformats.org/officeDocument/2006/relationships/slide" Target="slides/slide8.xml"/><Relationship Id="rId36" Type="http://schemas.openxmlformats.org/officeDocument/2006/relationships/font" Target="fonts/HelveticaNeue-italic.fntdata"/><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4" name="Shape 4"/>
          <p:cNvSpPr txBox="1"/>
          <p:nvPr>
            <p:ph idx="10" type="dt"/>
          </p:nvPr>
        </p:nvSpPr>
        <p:spPr>
          <a:xfrm>
            <a:off x="388620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a:headEnd len="med" w="med" type="none"/>
            <a:tailEnd len="med" w="med" type="none"/>
          </a:ln>
        </p:spPr>
      </p:sp>
      <p:sp>
        <p:nvSpPr>
          <p:cNvPr id="6" name="Shape 6"/>
          <p:cNvSpPr txBox="1"/>
          <p:nvPr>
            <p:ph idx="1" type="body"/>
          </p:nvPr>
        </p:nvSpPr>
        <p:spPr>
          <a:xfrm>
            <a:off x="914400" y="4343400"/>
            <a:ext cx="50291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6800"/>
            <a:ext cx="2971799" cy="457200"/>
          </a:xfrm>
          <a:prstGeom prst="rect">
            <a:avLst/>
          </a:prstGeom>
          <a:noFill/>
          <a:ln>
            <a:noFill/>
          </a:ln>
        </p:spPr>
        <p:txBody>
          <a:bodyPr anchorCtr="0" anchor="b"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8" name="Shape 8"/>
          <p:cNvSpPr txBox="1"/>
          <p:nvPr>
            <p:ph idx="12" type="sldNum"/>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Tree>
  </p:cSld>
  <p:clrMap accent1="accent1" accent2="accent2" accent3="accent3" accent4="accent4" accent5="accent5" accent6="accent6" bg1="lt1" bg2="dk2" tx1="dk1" tx2="lt2" folHlink="folHlink" hlink="hlink"/>
</p:notesMaster>
</file>

<file path=ppt/notesSlides/_rels/notesSlide.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notesSlide.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7" name="Shape 207"/>
        <p:cNvGrpSpPr/>
        <p:nvPr/>
      </p:nvGrpSpPr>
      <p:grpSpPr>
        <a:xfrm>
          <a:off x="0" y="0"/>
          <a:ext cx="0" cy="0"/>
          <a:chOff x="0" y="0"/>
          <a:chExt cx="0" cy="0"/>
        </a:xfrm>
      </p:grpSpPr>
      <p:sp>
        <p:nvSpPr>
          <p:cNvPr id="208" name="Shape 20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09" name="Shape 2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6" name="Shape 216"/>
        <p:cNvGrpSpPr/>
        <p:nvPr/>
      </p:nvGrpSpPr>
      <p:grpSpPr>
        <a:xfrm>
          <a:off x="0" y="0"/>
          <a:ext cx="0" cy="0"/>
          <a:chOff x="0" y="0"/>
          <a:chExt cx="0" cy="0"/>
        </a:xfrm>
      </p:grpSpPr>
      <p:sp>
        <p:nvSpPr>
          <p:cNvPr id="217" name="Shape 21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18" name="Shape 21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7" name="Shape 307"/>
        <p:cNvGrpSpPr/>
        <p:nvPr/>
      </p:nvGrpSpPr>
      <p:grpSpPr>
        <a:xfrm>
          <a:off x="0" y="0"/>
          <a:ext cx="0" cy="0"/>
          <a:chOff x="0" y="0"/>
          <a:chExt cx="0" cy="0"/>
        </a:xfrm>
      </p:grpSpPr>
      <p:sp>
        <p:nvSpPr>
          <p:cNvPr id="308" name="Shape 30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09" name="Shape 3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5" name="Shape 315"/>
        <p:cNvGrpSpPr/>
        <p:nvPr/>
      </p:nvGrpSpPr>
      <p:grpSpPr>
        <a:xfrm>
          <a:off x="0" y="0"/>
          <a:ext cx="0" cy="0"/>
          <a:chOff x="0" y="0"/>
          <a:chExt cx="0" cy="0"/>
        </a:xfrm>
      </p:grpSpPr>
      <p:sp>
        <p:nvSpPr>
          <p:cNvPr id="316" name="Shape 316"/>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17" name="Shape 31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3" name="Shape 323"/>
        <p:cNvGrpSpPr/>
        <p:nvPr/>
      </p:nvGrpSpPr>
      <p:grpSpPr>
        <a:xfrm>
          <a:off x="0" y="0"/>
          <a:ext cx="0" cy="0"/>
          <a:chOff x="0" y="0"/>
          <a:chExt cx="0" cy="0"/>
        </a:xfrm>
      </p:grpSpPr>
      <p:sp>
        <p:nvSpPr>
          <p:cNvPr id="324" name="Shape 324"/>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25" name="Shape 32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2" name="Shape 332"/>
        <p:cNvGrpSpPr/>
        <p:nvPr/>
      </p:nvGrpSpPr>
      <p:grpSpPr>
        <a:xfrm>
          <a:off x="0" y="0"/>
          <a:ext cx="0" cy="0"/>
          <a:chOff x="0" y="0"/>
          <a:chExt cx="0" cy="0"/>
        </a:xfrm>
      </p:grpSpPr>
      <p:sp>
        <p:nvSpPr>
          <p:cNvPr id="333" name="Shape 33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34" name="Shape 33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0" name="Shape 340"/>
        <p:cNvGrpSpPr/>
        <p:nvPr/>
      </p:nvGrpSpPr>
      <p:grpSpPr>
        <a:xfrm>
          <a:off x="0" y="0"/>
          <a:ext cx="0" cy="0"/>
          <a:chOff x="0" y="0"/>
          <a:chExt cx="0" cy="0"/>
        </a:xfrm>
      </p:grpSpPr>
      <p:sp>
        <p:nvSpPr>
          <p:cNvPr id="341" name="Shape 34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42" name="Shape 34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8" name="Shape 348"/>
        <p:cNvGrpSpPr/>
        <p:nvPr/>
      </p:nvGrpSpPr>
      <p:grpSpPr>
        <a:xfrm>
          <a:off x="0" y="0"/>
          <a:ext cx="0" cy="0"/>
          <a:chOff x="0" y="0"/>
          <a:chExt cx="0" cy="0"/>
        </a:xfrm>
      </p:grpSpPr>
      <p:sp>
        <p:nvSpPr>
          <p:cNvPr id="349" name="Shape 34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50" name="Shape 35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6" name="Shape 356"/>
        <p:cNvGrpSpPr/>
        <p:nvPr/>
      </p:nvGrpSpPr>
      <p:grpSpPr>
        <a:xfrm>
          <a:off x="0" y="0"/>
          <a:ext cx="0" cy="0"/>
          <a:chOff x="0" y="0"/>
          <a:chExt cx="0" cy="0"/>
        </a:xfrm>
      </p:grpSpPr>
      <p:sp>
        <p:nvSpPr>
          <p:cNvPr id="357" name="Shape 35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58" name="Shape 35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4" name="Shape 364"/>
        <p:cNvGrpSpPr/>
        <p:nvPr/>
      </p:nvGrpSpPr>
      <p:grpSpPr>
        <a:xfrm>
          <a:off x="0" y="0"/>
          <a:ext cx="0" cy="0"/>
          <a:chOff x="0" y="0"/>
          <a:chExt cx="0" cy="0"/>
        </a:xfrm>
      </p:grpSpPr>
      <p:sp>
        <p:nvSpPr>
          <p:cNvPr id="365" name="Shape 36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66" name="Shape 36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72" name="Shape 372"/>
        <p:cNvGrpSpPr/>
        <p:nvPr/>
      </p:nvGrpSpPr>
      <p:grpSpPr>
        <a:xfrm>
          <a:off x="0" y="0"/>
          <a:ext cx="0" cy="0"/>
          <a:chOff x="0" y="0"/>
          <a:chExt cx="0" cy="0"/>
        </a:xfrm>
      </p:grpSpPr>
      <p:sp>
        <p:nvSpPr>
          <p:cNvPr id="373" name="Shape 37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74" name="Shape 37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80" name="Shape 380"/>
        <p:cNvGrpSpPr/>
        <p:nvPr/>
      </p:nvGrpSpPr>
      <p:grpSpPr>
        <a:xfrm>
          <a:off x="0" y="0"/>
          <a:ext cx="0" cy="0"/>
          <a:chOff x="0" y="0"/>
          <a:chExt cx="0" cy="0"/>
        </a:xfrm>
      </p:grpSpPr>
      <p:sp>
        <p:nvSpPr>
          <p:cNvPr id="381" name="Shape 38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82" name="Shape 38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7" name="Shape 227"/>
        <p:cNvGrpSpPr/>
        <p:nvPr/>
      </p:nvGrpSpPr>
      <p:grpSpPr>
        <a:xfrm>
          <a:off x="0" y="0"/>
          <a:ext cx="0" cy="0"/>
          <a:chOff x="0" y="0"/>
          <a:chExt cx="0" cy="0"/>
        </a:xfrm>
      </p:grpSpPr>
      <p:sp>
        <p:nvSpPr>
          <p:cNvPr id="228" name="Shape 22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29" name="Shape 22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88" name="Shape 388"/>
        <p:cNvGrpSpPr/>
        <p:nvPr/>
      </p:nvGrpSpPr>
      <p:grpSpPr>
        <a:xfrm>
          <a:off x="0" y="0"/>
          <a:ext cx="0" cy="0"/>
          <a:chOff x="0" y="0"/>
          <a:chExt cx="0" cy="0"/>
        </a:xfrm>
      </p:grpSpPr>
      <p:sp>
        <p:nvSpPr>
          <p:cNvPr id="389" name="Shape 38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90" name="Shape 39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96" name="Shape 396"/>
        <p:cNvGrpSpPr/>
        <p:nvPr/>
      </p:nvGrpSpPr>
      <p:grpSpPr>
        <a:xfrm>
          <a:off x="0" y="0"/>
          <a:ext cx="0" cy="0"/>
          <a:chOff x="0" y="0"/>
          <a:chExt cx="0" cy="0"/>
        </a:xfrm>
      </p:grpSpPr>
      <p:sp>
        <p:nvSpPr>
          <p:cNvPr id="397" name="Shape 39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98" name="Shape 39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04" name="Shape 404"/>
        <p:cNvGrpSpPr/>
        <p:nvPr/>
      </p:nvGrpSpPr>
      <p:grpSpPr>
        <a:xfrm>
          <a:off x="0" y="0"/>
          <a:ext cx="0" cy="0"/>
          <a:chOff x="0" y="0"/>
          <a:chExt cx="0" cy="0"/>
        </a:xfrm>
      </p:grpSpPr>
      <p:sp>
        <p:nvSpPr>
          <p:cNvPr id="405" name="Shape 40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406" name="Shape 40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12" name="Shape 412"/>
        <p:cNvGrpSpPr/>
        <p:nvPr/>
      </p:nvGrpSpPr>
      <p:grpSpPr>
        <a:xfrm>
          <a:off x="0" y="0"/>
          <a:ext cx="0" cy="0"/>
          <a:chOff x="0" y="0"/>
          <a:chExt cx="0" cy="0"/>
        </a:xfrm>
      </p:grpSpPr>
      <p:sp>
        <p:nvSpPr>
          <p:cNvPr id="413" name="Shape 41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414" name="Shape 41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20" name="Shape 420"/>
        <p:cNvGrpSpPr/>
        <p:nvPr/>
      </p:nvGrpSpPr>
      <p:grpSpPr>
        <a:xfrm>
          <a:off x="0" y="0"/>
          <a:ext cx="0" cy="0"/>
          <a:chOff x="0" y="0"/>
          <a:chExt cx="0" cy="0"/>
        </a:xfrm>
      </p:grpSpPr>
      <p:sp>
        <p:nvSpPr>
          <p:cNvPr id="421" name="Shape 42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422" name="Shape 42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28" name="Shape 428"/>
        <p:cNvGrpSpPr/>
        <p:nvPr/>
      </p:nvGrpSpPr>
      <p:grpSpPr>
        <a:xfrm>
          <a:off x="0" y="0"/>
          <a:ext cx="0" cy="0"/>
          <a:chOff x="0" y="0"/>
          <a:chExt cx="0" cy="0"/>
        </a:xfrm>
      </p:grpSpPr>
      <p:sp>
        <p:nvSpPr>
          <p:cNvPr id="429" name="Shape 42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430" name="Shape 43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7" name="Shape 237"/>
        <p:cNvGrpSpPr/>
        <p:nvPr/>
      </p:nvGrpSpPr>
      <p:grpSpPr>
        <a:xfrm>
          <a:off x="0" y="0"/>
          <a:ext cx="0" cy="0"/>
          <a:chOff x="0" y="0"/>
          <a:chExt cx="0" cy="0"/>
        </a:xfrm>
      </p:grpSpPr>
      <p:sp>
        <p:nvSpPr>
          <p:cNvPr id="238" name="Shape 23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39" name="Shape 23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5" name="Shape 245"/>
        <p:cNvGrpSpPr/>
        <p:nvPr/>
      </p:nvGrpSpPr>
      <p:grpSpPr>
        <a:xfrm>
          <a:off x="0" y="0"/>
          <a:ext cx="0" cy="0"/>
          <a:chOff x="0" y="0"/>
          <a:chExt cx="0" cy="0"/>
        </a:xfrm>
      </p:grpSpPr>
      <p:sp>
        <p:nvSpPr>
          <p:cNvPr id="246" name="Shape 246"/>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47" name="Shape 24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9" name="Shape 259"/>
        <p:cNvGrpSpPr/>
        <p:nvPr/>
      </p:nvGrpSpPr>
      <p:grpSpPr>
        <a:xfrm>
          <a:off x="0" y="0"/>
          <a:ext cx="0" cy="0"/>
          <a:chOff x="0" y="0"/>
          <a:chExt cx="0" cy="0"/>
        </a:xfrm>
      </p:grpSpPr>
      <p:sp>
        <p:nvSpPr>
          <p:cNvPr id="260" name="Shape 260"/>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61" name="Shape 26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2" name="Shape 272"/>
        <p:cNvGrpSpPr/>
        <p:nvPr/>
      </p:nvGrpSpPr>
      <p:grpSpPr>
        <a:xfrm>
          <a:off x="0" y="0"/>
          <a:ext cx="0" cy="0"/>
          <a:chOff x="0" y="0"/>
          <a:chExt cx="0" cy="0"/>
        </a:xfrm>
      </p:grpSpPr>
      <p:sp>
        <p:nvSpPr>
          <p:cNvPr id="273" name="Shape 27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74" name="Shape 27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3" name="Shape 283"/>
        <p:cNvGrpSpPr/>
        <p:nvPr/>
      </p:nvGrpSpPr>
      <p:grpSpPr>
        <a:xfrm>
          <a:off x="0" y="0"/>
          <a:ext cx="0" cy="0"/>
          <a:chOff x="0" y="0"/>
          <a:chExt cx="0" cy="0"/>
        </a:xfrm>
      </p:grpSpPr>
      <p:sp>
        <p:nvSpPr>
          <p:cNvPr id="284" name="Shape 284"/>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85" name="Shape 28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1" name="Shape 291"/>
        <p:cNvGrpSpPr/>
        <p:nvPr/>
      </p:nvGrpSpPr>
      <p:grpSpPr>
        <a:xfrm>
          <a:off x="0" y="0"/>
          <a:ext cx="0" cy="0"/>
          <a:chOff x="0" y="0"/>
          <a:chExt cx="0" cy="0"/>
        </a:xfrm>
      </p:grpSpPr>
      <p:sp>
        <p:nvSpPr>
          <p:cNvPr id="292" name="Shape 292"/>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93" name="Shape 29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9" name="Shape 299"/>
        <p:cNvGrpSpPr/>
        <p:nvPr/>
      </p:nvGrpSpPr>
      <p:grpSpPr>
        <a:xfrm>
          <a:off x="0" y="0"/>
          <a:ext cx="0" cy="0"/>
          <a:chOff x="0" y="0"/>
          <a:chExt cx="0" cy="0"/>
        </a:xfrm>
      </p:grpSpPr>
      <p:sp>
        <p:nvSpPr>
          <p:cNvPr id="300" name="Shape 300"/>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01" name="Shape 30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slideLayout.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77" name="Shape 77"/>
        <p:cNvGrpSpPr/>
        <p:nvPr/>
      </p:nvGrpSpPr>
      <p:grpSpPr>
        <a:xfrm>
          <a:off x="0" y="0"/>
          <a:ext cx="0" cy="0"/>
          <a:chOff x="0" y="0"/>
          <a:chExt cx="0" cy="0"/>
        </a:xfrm>
      </p:grpSpPr>
      <p:sp>
        <p:nvSpPr>
          <p:cNvPr id="78" name="Shape 7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79" name="Shape 79"/>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0" name="Shape 80"/>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81" name="Shape 81"/>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2" name="Shape 82"/>
        <p:cNvGrpSpPr/>
        <p:nvPr/>
      </p:nvGrpSpPr>
      <p:grpSpPr>
        <a:xfrm>
          <a:off x="0" y="0"/>
          <a:ext cx="0" cy="0"/>
          <a:chOff x="0" y="0"/>
          <a:chExt cx="0" cy="0"/>
        </a:xfrm>
      </p:grpSpPr>
      <p:sp>
        <p:nvSpPr>
          <p:cNvPr id="83" name="Shape 83"/>
          <p:cNvSpPr txBox="1"/>
          <p:nvPr>
            <p:ph type="title"/>
          </p:nvPr>
        </p:nvSpPr>
        <p:spPr>
          <a:xfrm rot="5400000">
            <a:off x="5267325" y="2600324"/>
            <a:ext cx="5105399" cy="188595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84" name="Shape 84"/>
          <p:cNvSpPr txBox="1"/>
          <p:nvPr>
            <p:ph idx="1" type="body"/>
          </p:nvPr>
        </p:nvSpPr>
        <p:spPr>
          <a:xfrm rot="5400000">
            <a:off x="1419225" y="790574"/>
            <a:ext cx="5105399" cy="5505450"/>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5" name="Shape 8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86" name="Shape 8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01" name="Shape 201"/>
        <p:cNvGrpSpPr/>
        <p:nvPr/>
      </p:nvGrpSpPr>
      <p:grpSpPr>
        <a:xfrm>
          <a:off x="0" y="0"/>
          <a:ext cx="0" cy="0"/>
          <a:chOff x="0" y="0"/>
          <a:chExt cx="0" cy="0"/>
        </a:xfrm>
      </p:grpSpPr>
      <p:sp>
        <p:nvSpPr>
          <p:cNvPr id="202" name="Shape 202"/>
          <p:cNvSpPr txBox="1"/>
          <p:nvPr>
            <p:ph type="ctrTitle"/>
          </p:nvPr>
        </p:nvSpPr>
        <p:spPr>
          <a:xfrm>
            <a:off x="779462" y="1447800"/>
            <a:ext cx="7678736" cy="1081088"/>
          </a:xfrm>
          <a:prstGeom prst="rect">
            <a:avLst/>
          </a:prstGeom>
          <a:noFill/>
          <a:ln>
            <a:noFill/>
          </a:ln>
        </p:spPr>
        <p:txBody>
          <a:bodyPr anchorCtr="0" anchor="b" bIns="91425" lIns="91425" rIns="91425" tIns="91425"/>
          <a:lstStyle>
            <a:lvl1pPr indent="0" lvl="0" marL="0" marR="0" rtl="0" algn="r">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203" name="Shape 203"/>
          <p:cNvSpPr txBox="1"/>
          <p:nvPr>
            <p:ph idx="1" type="subTitle"/>
          </p:nvPr>
        </p:nvSpPr>
        <p:spPr>
          <a:xfrm>
            <a:off x="4021137" y="2860675"/>
            <a:ext cx="4437062" cy="3114675"/>
          </a:xfrm>
          <a:prstGeom prst="rect">
            <a:avLst/>
          </a:prstGeom>
          <a:noFill/>
          <a:ln>
            <a:noFill/>
          </a:ln>
        </p:spPr>
        <p:txBody>
          <a:bodyPr anchorCtr="0" anchor="t" bIns="91425" lIns="91425" rIns="91425" tIns="91425"/>
          <a:lstStyle>
            <a:lvl1pPr indent="0" lvl="0" marL="0" marR="0" rtl="0" algn="l">
              <a:spcBef>
                <a:spcPts val="480"/>
              </a:spcBef>
              <a:spcAft>
                <a:spcPts val="0"/>
              </a:spcAft>
              <a:buClr>
                <a:schemeClr val="folHlink"/>
              </a:buClr>
              <a:buFont typeface="Noto Symbol"/>
              <a:buNone/>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204" name="Shape 204"/>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5" name="Shape 205"/>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6" name="Shape 206"/>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4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87" name="Shape 87"/>
        <p:cNvGrpSpPr/>
        <p:nvPr/>
      </p:nvGrpSpPr>
      <p:grpSpPr>
        <a:xfrm>
          <a:off x="0" y="0"/>
          <a:ext cx="0" cy="0"/>
          <a:chOff x="0" y="0"/>
          <a:chExt cx="0" cy="0"/>
        </a:xfrm>
      </p:grpSpPr>
      <p:sp>
        <p:nvSpPr>
          <p:cNvPr id="88" name="Shape 8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89" name="Shape 89"/>
          <p:cNvSpPr txBox="1"/>
          <p:nvPr>
            <p:ph idx="1" type="body"/>
          </p:nvPr>
        </p:nvSpPr>
        <p:spPr>
          <a:xfrm rot="5400000">
            <a:off x="3200400" y="533400"/>
            <a:ext cx="4190999" cy="6934199"/>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90" name="Shape 90"/>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91" name="Shape 91"/>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92" name="Shape 92"/>
        <p:cNvGrpSpPr/>
        <p:nvPr/>
      </p:nvGrpSpPr>
      <p:grpSpPr>
        <a:xfrm>
          <a:off x="0" y="0"/>
          <a:ext cx="0" cy="0"/>
          <a:chOff x="0" y="0"/>
          <a:chExt cx="0" cy="0"/>
        </a:xfrm>
      </p:grpSpPr>
      <p:sp>
        <p:nvSpPr>
          <p:cNvPr id="93" name="Shape 93"/>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94" name="Shape 94"/>
          <p:cNvSpPr/>
          <p:nvPr>
            <p:ph idx="2" type="pic"/>
          </p:nvPr>
        </p:nvSpPr>
        <p:spPr>
          <a:xfrm>
            <a:off x="1792288" y="612775"/>
            <a:ext cx="5486399" cy="4114800"/>
          </a:xfrm>
          <a:prstGeom prst="rect">
            <a:avLst/>
          </a:prstGeom>
          <a:noFill/>
          <a:ln>
            <a:noFill/>
          </a:ln>
        </p:spPr>
      </p:sp>
      <p:sp>
        <p:nvSpPr>
          <p:cNvPr id="95" name="Shape 95"/>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96" name="Shape 96"/>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97" name="Shape 97"/>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98" name="Shape 98"/>
        <p:cNvGrpSpPr/>
        <p:nvPr/>
      </p:nvGrpSpPr>
      <p:grpSpPr>
        <a:xfrm>
          <a:off x="0" y="0"/>
          <a:ext cx="0" cy="0"/>
          <a:chOff x="0" y="0"/>
          <a:chExt cx="0" cy="0"/>
        </a:xfrm>
      </p:grpSpPr>
      <p:sp>
        <p:nvSpPr>
          <p:cNvPr id="99" name="Shape 99"/>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00" name="Shape 100"/>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01" name="Shape 101"/>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02" name="Shape 102"/>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03" name="Shape 103"/>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104" name="Shape 104"/>
        <p:cNvGrpSpPr/>
        <p:nvPr/>
      </p:nvGrpSpPr>
      <p:grpSpPr>
        <a:xfrm>
          <a:off x="0" y="0"/>
          <a:ext cx="0" cy="0"/>
          <a:chOff x="0" y="0"/>
          <a:chExt cx="0" cy="0"/>
        </a:xfrm>
      </p:grpSpPr>
      <p:sp>
        <p:nvSpPr>
          <p:cNvPr id="105" name="Shape 10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06" name="Shape 10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107" name="Shape 107"/>
        <p:cNvGrpSpPr/>
        <p:nvPr/>
      </p:nvGrpSpPr>
      <p:grpSpPr>
        <a:xfrm>
          <a:off x="0" y="0"/>
          <a:ext cx="0" cy="0"/>
          <a:chOff x="0" y="0"/>
          <a:chExt cx="0" cy="0"/>
        </a:xfrm>
      </p:grpSpPr>
      <p:sp>
        <p:nvSpPr>
          <p:cNvPr id="108" name="Shape 10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09" name="Shape 109"/>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10" name="Shape 110"/>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111" name="Shape 111"/>
        <p:cNvGrpSpPr/>
        <p:nvPr/>
      </p:nvGrpSpPr>
      <p:grpSpPr>
        <a:xfrm>
          <a:off x="0" y="0"/>
          <a:ext cx="0" cy="0"/>
          <a:chOff x="0" y="0"/>
          <a:chExt cx="0" cy="0"/>
        </a:xfrm>
      </p:grpSpPr>
      <p:sp>
        <p:nvSpPr>
          <p:cNvPr id="112" name="Shape 112"/>
          <p:cNvSpPr txBox="1"/>
          <p:nvPr>
            <p:ph type="title"/>
          </p:nvPr>
        </p:nvSpPr>
        <p:spPr>
          <a:xfrm>
            <a:off x="457200" y="274637"/>
            <a:ext cx="8229600" cy="1143000"/>
          </a:xfrm>
          <a:prstGeom prst="rect">
            <a:avLst/>
          </a:prstGeom>
          <a:noFill/>
          <a:ln>
            <a:noFill/>
          </a:ln>
        </p:spPr>
        <p:txBody>
          <a:bodyPr anchorCtr="0" anchor="b"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3" name="Shape 113"/>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14" name="Shape 114"/>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5" name="Shape 115"/>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16" name="Shape 116"/>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7" name="Shape 117"/>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18" name="Shape 118"/>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119" name="Shape 119"/>
        <p:cNvGrpSpPr/>
        <p:nvPr/>
      </p:nvGrpSpPr>
      <p:grpSpPr>
        <a:xfrm>
          <a:off x="0" y="0"/>
          <a:ext cx="0" cy="0"/>
          <a:chOff x="0" y="0"/>
          <a:chExt cx="0" cy="0"/>
        </a:xfrm>
      </p:grpSpPr>
      <p:sp>
        <p:nvSpPr>
          <p:cNvPr id="120" name="Shape 120"/>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21" name="Shape 121"/>
          <p:cNvSpPr txBox="1"/>
          <p:nvPr>
            <p:ph idx="1" type="body"/>
          </p:nvPr>
        </p:nvSpPr>
        <p:spPr>
          <a:xfrm>
            <a:off x="1828800" y="1905000"/>
            <a:ext cx="3390900" cy="4190999"/>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2" name="Shape 122"/>
          <p:cNvSpPr txBox="1"/>
          <p:nvPr>
            <p:ph idx="2" type="body"/>
          </p:nvPr>
        </p:nvSpPr>
        <p:spPr>
          <a:xfrm>
            <a:off x="5372100" y="1905000"/>
            <a:ext cx="3390900" cy="4190999"/>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3" name="Shape 123"/>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24" name="Shape 124"/>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25" name="Shape 125"/>
        <p:cNvGrpSpPr/>
        <p:nvPr/>
      </p:nvGrpSpPr>
      <p:grpSpPr>
        <a:xfrm>
          <a:off x="0" y="0"/>
          <a:ext cx="0" cy="0"/>
          <a:chOff x="0" y="0"/>
          <a:chExt cx="0" cy="0"/>
        </a:xfrm>
      </p:grpSpPr>
      <p:sp>
        <p:nvSpPr>
          <p:cNvPr id="126" name="Shape 126"/>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7" name="Shape 127"/>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28" name="Shape 128"/>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29" name="Shape 129"/>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Masters/_rels/slideMaster.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theme" Target="../theme/theme.xml"/><Relationship Id="rId10" Type="http://schemas.openxmlformats.org/officeDocument/2006/relationships/slideLayout" Target="../slideLayouts/slideLayout9.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theme" Target="../theme/theme2.xml"/></Relationships>
</file>

<file path=ppt/slideMasters/slideMaster.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 name="Shape 9"/>
        <p:cNvGrpSpPr/>
        <p:nvPr/>
      </p:nvGrpSpPr>
      <p:grpSpPr>
        <a:xfrm>
          <a:off x="0" y="0"/>
          <a:ext cx="0" cy="0"/>
          <a:chOff x="0" y="0"/>
          <a:chExt cx="0" cy="0"/>
        </a:xfrm>
      </p:grpSpPr>
      <p:grpSp>
        <p:nvGrpSpPr>
          <p:cNvPr id="10" name="Shape 10"/>
          <p:cNvGrpSpPr/>
          <p:nvPr/>
        </p:nvGrpSpPr>
        <p:grpSpPr>
          <a:xfrm>
            <a:off x="1219200" y="-9525"/>
            <a:ext cx="7924798" cy="6867525"/>
            <a:chOff x="0" y="0"/>
            <a:chExt cx="9147173" cy="6867525"/>
          </a:xfrm>
        </p:grpSpPr>
        <p:sp>
          <p:nvSpPr>
            <p:cNvPr id="11" name="Shape 11"/>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2" name="Shape 12"/>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 name="Shape 13"/>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 name="Shape 14"/>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 name="Shape 15"/>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 name="Shape 16"/>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 name="Shape 17"/>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 name="Shape 18"/>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 name="Shape 19"/>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0" name="Shape 20"/>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1" name="Shape 21"/>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2" name="Shape 22"/>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3" name="Shape 23"/>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 name="Shape 24"/>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 name="Shape 25"/>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6" name="Shape 26"/>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 name="Shape 27"/>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 name="Shape 28"/>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9" name="Shape 29"/>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 name="Shape 30"/>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 name="Shape 31"/>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 name="Shape 32"/>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 name="Shape 33"/>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4" name="Shape 34"/>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5" name="Shape 35"/>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6" name="Shape 36"/>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7" name="Shape 37"/>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 name="Shape 38"/>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 name="Shape 39"/>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 name="Shape 40"/>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 name="Shape 41"/>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 name="Shape 42"/>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 name="Shape 43"/>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4" name="Shape 44"/>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5" name="Shape 45"/>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6" name="Shape 46"/>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 name="Shape 47"/>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 name="Shape 48"/>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 name="Shape 49"/>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 name="Shape 50"/>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 name="Shape 51"/>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2" name="Shape 52"/>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3" name="Shape 53"/>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4" name="Shape 54"/>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5" name="Shape 55"/>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6" name="Shape 56"/>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7" name="Shape 57"/>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8" name="Shape 58"/>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9" name="Shape 59"/>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0" name="Shape 60"/>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1" name="Shape 61"/>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 name="Shape 62"/>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3" name="Shape 63"/>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4" name="Shape 64"/>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5" name="Shape 65"/>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6" name="Shape 66"/>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7" name="Shape 67"/>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8" name="Shape 68"/>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9" name="Shape 69"/>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0" name="Shape 70"/>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1" name="Shape 71"/>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 name="Shape 72"/>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73" name="Shape 73"/>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74" name="Shape 74"/>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75" name="Shape 7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76" name="Shape 7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30" name="Shape 130"/>
        <p:cNvGrpSpPr/>
        <p:nvPr/>
      </p:nvGrpSpPr>
      <p:grpSpPr>
        <a:xfrm>
          <a:off x="0" y="0"/>
          <a:ext cx="0" cy="0"/>
          <a:chOff x="0" y="0"/>
          <a:chExt cx="0" cy="0"/>
        </a:xfrm>
      </p:grpSpPr>
      <p:grpSp>
        <p:nvGrpSpPr>
          <p:cNvPr id="131" name="Shape 131"/>
          <p:cNvGrpSpPr/>
          <p:nvPr/>
        </p:nvGrpSpPr>
        <p:grpSpPr>
          <a:xfrm>
            <a:off x="-3175" y="0"/>
            <a:ext cx="9147175" cy="6867525"/>
            <a:chOff x="-3175" y="0"/>
            <a:chExt cx="9147175" cy="6867525"/>
          </a:xfrm>
        </p:grpSpPr>
        <p:grpSp>
          <p:nvGrpSpPr>
            <p:cNvPr id="132" name="Shape 132"/>
            <p:cNvGrpSpPr/>
            <p:nvPr/>
          </p:nvGrpSpPr>
          <p:grpSpPr>
            <a:xfrm>
              <a:off x="-3175" y="0"/>
              <a:ext cx="9067799" cy="6867525"/>
              <a:chOff x="-3175" y="0"/>
              <a:chExt cx="9067799" cy="6867525"/>
            </a:xfrm>
          </p:grpSpPr>
          <p:sp>
            <p:nvSpPr>
              <p:cNvPr id="133" name="Shape 133"/>
              <p:cNvSpPr txBox="1"/>
              <p:nvPr/>
            </p:nvSpPr>
            <p:spPr>
              <a:xfrm>
                <a:off x="-3175"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4" name="Shape 134"/>
              <p:cNvSpPr txBox="1"/>
              <p:nvPr/>
            </p:nvSpPr>
            <p:spPr>
              <a:xfrm>
                <a:off x="14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5" name="Shape 135"/>
              <p:cNvSpPr txBox="1"/>
              <p:nvPr/>
            </p:nvSpPr>
            <p:spPr>
              <a:xfrm>
                <a:off x="30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6" name="Shape 136"/>
              <p:cNvSpPr txBox="1"/>
              <p:nvPr/>
            </p:nvSpPr>
            <p:spPr>
              <a:xfrm>
                <a:off x="45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7" name="Shape 137"/>
              <p:cNvSpPr txBox="1"/>
              <p:nvPr/>
            </p:nvSpPr>
            <p:spPr>
              <a:xfrm>
                <a:off x="60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8" name="Shape 138"/>
              <p:cNvSpPr txBox="1"/>
              <p:nvPr/>
            </p:nvSpPr>
            <p:spPr>
              <a:xfrm>
                <a:off x="75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9" name="Shape 139"/>
              <p:cNvSpPr txBox="1"/>
              <p:nvPr/>
            </p:nvSpPr>
            <p:spPr>
              <a:xfrm>
                <a:off x="91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0" name="Shape 140"/>
              <p:cNvSpPr txBox="1"/>
              <p:nvPr/>
            </p:nvSpPr>
            <p:spPr>
              <a:xfrm>
                <a:off x="106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1" name="Shape 141"/>
              <p:cNvSpPr txBox="1"/>
              <p:nvPr/>
            </p:nvSpPr>
            <p:spPr>
              <a:xfrm>
                <a:off x="121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2" name="Shape 142"/>
              <p:cNvSpPr txBox="1"/>
              <p:nvPr/>
            </p:nvSpPr>
            <p:spPr>
              <a:xfrm>
                <a:off x="136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3" name="Shape 143"/>
              <p:cNvSpPr txBox="1"/>
              <p:nvPr/>
            </p:nvSpPr>
            <p:spPr>
              <a:xfrm>
                <a:off x="152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4" name="Shape 144"/>
              <p:cNvSpPr txBox="1"/>
              <p:nvPr/>
            </p:nvSpPr>
            <p:spPr>
              <a:xfrm>
                <a:off x="167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5" name="Shape 145"/>
              <p:cNvSpPr txBox="1"/>
              <p:nvPr/>
            </p:nvSpPr>
            <p:spPr>
              <a:xfrm>
                <a:off x="182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6" name="Shape 146"/>
              <p:cNvSpPr txBox="1"/>
              <p:nvPr/>
            </p:nvSpPr>
            <p:spPr>
              <a:xfrm>
                <a:off x="197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7" name="Shape 147"/>
              <p:cNvSpPr txBox="1"/>
              <p:nvPr/>
            </p:nvSpPr>
            <p:spPr>
              <a:xfrm>
                <a:off x="213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8" name="Shape 148"/>
              <p:cNvSpPr txBox="1"/>
              <p:nvPr/>
            </p:nvSpPr>
            <p:spPr>
              <a:xfrm>
                <a:off x="228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9" name="Shape 149"/>
              <p:cNvSpPr txBox="1"/>
              <p:nvPr/>
            </p:nvSpPr>
            <p:spPr>
              <a:xfrm>
                <a:off x="243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0" name="Shape 150"/>
              <p:cNvSpPr txBox="1"/>
              <p:nvPr/>
            </p:nvSpPr>
            <p:spPr>
              <a:xfrm>
                <a:off x="258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1" name="Shape 151"/>
              <p:cNvSpPr txBox="1"/>
              <p:nvPr/>
            </p:nvSpPr>
            <p:spPr>
              <a:xfrm>
                <a:off x="274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2" name="Shape 152"/>
              <p:cNvSpPr txBox="1"/>
              <p:nvPr/>
            </p:nvSpPr>
            <p:spPr>
              <a:xfrm>
                <a:off x="289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3" name="Shape 153"/>
              <p:cNvSpPr txBox="1"/>
              <p:nvPr/>
            </p:nvSpPr>
            <p:spPr>
              <a:xfrm>
                <a:off x="304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4" name="Shape 154"/>
              <p:cNvSpPr txBox="1"/>
              <p:nvPr/>
            </p:nvSpPr>
            <p:spPr>
              <a:xfrm>
                <a:off x="319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5" name="Shape 155"/>
              <p:cNvSpPr txBox="1"/>
              <p:nvPr/>
            </p:nvSpPr>
            <p:spPr>
              <a:xfrm>
                <a:off x="334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6" name="Shape 156"/>
              <p:cNvSpPr txBox="1"/>
              <p:nvPr/>
            </p:nvSpPr>
            <p:spPr>
              <a:xfrm>
                <a:off x="350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7" name="Shape 157"/>
              <p:cNvSpPr txBox="1"/>
              <p:nvPr/>
            </p:nvSpPr>
            <p:spPr>
              <a:xfrm>
                <a:off x="365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8" name="Shape 158"/>
              <p:cNvSpPr txBox="1"/>
              <p:nvPr/>
            </p:nvSpPr>
            <p:spPr>
              <a:xfrm>
                <a:off x="380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9" name="Shape 159"/>
              <p:cNvSpPr txBox="1"/>
              <p:nvPr/>
            </p:nvSpPr>
            <p:spPr>
              <a:xfrm>
                <a:off x="395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0" name="Shape 160"/>
              <p:cNvSpPr txBox="1"/>
              <p:nvPr/>
            </p:nvSpPr>
            <p:spPr>
              <a:xfrm>
                <a:off x="411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1" name="Shape 161"/>
              <p:cNvSpPr txBox="1"/>
              <p:nvPr/>
            </p:nvSpPr>
            <p:spPr>
              <a:xfrm>
                <a:off x="426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2" name="Shape 162"/>
              <p:cNvSpPr txBox="1"/>
              <p:nvPr/>
            </p:nvSpPr>
            <p:spPr>
              <a:xfrm>
                <a:off x="441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3" name="Shape 163"/>
              <p:cNvSpPr txBox="1"/>
              <p:nvPr/>
            </p:nvSpPr>
            <p:spPr>
              <a:xfrm>
                <a:off x="456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4" name="Shape 164"/>
              <p:cNvSpPr txBox="1"/>
              <p:nvPr/>
            </p:nvSpPr>
            <p:spPr>
              <a:xfrm>
                <a:off x="472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5" name="Shape 165"/>
              <p:cNvSpPr txBox="1"/>
              <p:nvPr/>
            </p:nvSpPr>
            <p:spPr>
              <a:xfrm>
                <a:off x="487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6" name="Shape 166"/>
              <p:cNvSpPr txBox="1"/>
              <p:nvPr/>
            </p:nvSpPr>
            <p:spPr>
              <a:xfrm>
                <a:off x="502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7" name="Shape 167"/>
              <p:cNvSpPr txBox="1"/>
              <p:nvPr/>
            </p:nvSpPr>
            <p:spPr>
              <a:xfrm>
                <a:off x="517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8" name="Shape 168"/>
              <p:cNvSpPr txBox="1"/>
              <p:nvPr/>
            </p:nvSpPr>
            <p:spPr>
              <a:xfrm>
                <a:off x="533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9" name="Shape 169"/>
              <p:cNvSpPr txBox="1"/>
              <p:nvPr/>
            </p:nvSpPr>
            <p:spPr>
              <a:xfrm>
                <a:off x="548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0" name="Shape 170"/>
              <p:cNvSpPr txBox="1"/>
              <p:nvPr/>
            </p:nvSpPr>
            <p:spPr>
              <a:xfrm>
                <a:off x="563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1" name="Shape 171"/>
              <p:cNvSpPr txBox="1"/>
              <p:nvPr/>
            </p:nvSpPr>
            <p:spPr>
              <a:xfrm>
                <a:off x="578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2" name="Shape 172"/>
              <p:cNvSpPr txBox="1"/>
              <p:nvPr/>
            </p:nvSpPr>
            <p:spPr>
              <a:xfrm>
                <a:off x="594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3" name="Shape 173"/>
              <p:cNvSpPr txBox="1"/>
              <p:nvPr/>
            </p:nvSpPr>
            <p:spPr>
              <a:xfrm>
                <a:off x="609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4" name="Shape 174"/>
              <p:cNvSpPr txBox="1"/>
              <p:nvPr/>
            </p:nvSpPr>
            <p:spPr>
              <a:xfrm>
                <a:off x="624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5" name="Shape 175"/>
              <p:cNvSpPr txBox="1"/>
              <p:nvPr/>
            </p:nvSpPr>
            <p:spPr>
              <a:xfrm>
                <a:off x="639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6" name="Shape 176"/>
              <p:cNvSpPr txBox="1"/>
              <p:nvPr/>
            </p:nvSpPr>
            <p:spPr>
              <a:xfrm>
                <a:off x="655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7" name="Shape 177"/>
              <p:cNvSpPr txBox="1"/>
              <p:nvPr/>
            </p:nvSpPr>
            <p:spPr>
              <a:xfrm>
                <a:off x="670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8" name="Shape 178"/>
              <p:cNvSpPr txBox="1"/>
              <p:nvPr/>
            </p:nvSpPr>
            <p:spPr>
              <a:xfrm>
                <a:off x="685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9" name="Shape 179"/>
              <p:cNvSpPr txBox="1"/>
              <p:nvPr/>
            </p:nvSpPr>
            <p:spPr>
              <a:xfrm>
                <a:off x="700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0" name="Shape 180"/>
              <p:cNvSpPr txBox="1"/>
              <p:nvPr/>
            </p:nvSpPr>
            <p:spPr>
              <a:xfrm>
                <a:off x="715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1" name="Shape 181"/>
              <p:cNvSpPr txBox="1"/>
              <p:nvPr/>
            </p:nvSpPr>
            <p:spPr>
              <a:xfrm>
                <a:off x="731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2" name="Shape 182"/>
              <p:cNvSpPr txBox="1"/>
              <p:nvPr/>
            </p:nvSpPr>
            <p:spPr>
              <a:xfrm>
                <a:off x="746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3" name="Shape 183"/>
              <p:cNvSpPr txBox="1"/>
              <p:nvPr/>
            </p:nvSpPr>
            <p:spPr>
              <a:xfrm>
                <a:off x="761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4" name="Shape 184"/>
              <p:cNvSpPr txBox="1"/>
              <p:nvPr/>
            </p:nvSpPr>
            <p:spPr>
              <a:xfrm>
                <a:off x="776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5" name="Shape 185"/>
              <p:cNvSpPr txBox="1"/>
              <p:nvPr/>
            </p:nvSpPr>
            <p:spPr>
              <a:xfrm>
                <a:off x="792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6" name="Shape 186"/>
              <p:cNvSpPr txBox="1"/>
              <p:nvPr/>
            </p:nvSpPr>
            <p:spPr>
              <a:xfrm>
                <a:off x="807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7" name="Shape 187"/>
              <p:cNvSpPr txBox="1"/>
              <p:nvPr/>
            </p:nvSpPr>
            <p:spPr>
              <a:xfrm>
                <a:off x="822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8" name="Shape 188"/>
              <p:cNvSpPr txBox="1"/>
              <p:nvPr/>
            </p:nvSpPr>
            <p:spPr>
              <a:xfrm>
                <a:off x="837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9" name="Shape 189"/>
              <p:cNvSpPr txBox="1"/>
              <p:nvPr/>
            </p:nvSpPr>
            <p:spPr>
              <a:xfrm>
                <a:off x="853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0" name="Shape 190"/>
              <p:cNvSpPr txBox="1"/>
              <p:nvPr/>
            </p:nvSpPr>
            <p:spPr>
              <a:xfrm>
                <a:off x="868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1" name="Shape 191"/>
              <p:cNvSpPr txBox="1"/>
              <p:nvPr/>
            </p:nvSpPr>
            <p:spPr>
              <a:xfrm>
                <a:off x="883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2" name="Shape 192"/>
              <p:cNvSpPr txBox="1"/>
              <p:nvPr/>
            </p:nvSpPr>
            <p:spPr>
              <a:xfrm>
                <a:off x="898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193" name="Shape 193"/>
            <p:cNvSpPr txBox="1"/>
            <p:nvPr/>
          </p:nvSpPr>
          <p:spPr>
            <a:xfrm>
              <a:off x="681037"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4" name="Shape 194"/>
            <p:cNvSpPr txBox="1"/>
            <p:nvPr/>
          </p:nvSpPr>
          <p:spPr>
            <a:xfrm>
              <a:off x="0" y="0"/>
              <a:ext cx="9144000" cy="509586"/>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195" name="Shape 195"/>
          <p:cNvSpPr txBox="1"/>
          <p:nvPr/>
        </p:nvSpPr>
        <p:spPr>
          <a:xfrm>
            <a:off x="3505200" y="2590800"/>
            <a:ext cx="4892675" cy="76199"/>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6" name="Shape 196"/>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97" name="Shape 197"/>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198" name="Shape 198"/>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99" name="Shape 199"/>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0" name="Shape 200"/>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4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8"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xml"/></Relationships>
</file>

<file path=ppt/slides/_rels/slide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xml"/><Relationship Id="rId3" Type="http://schemas.openxmlformats.org/officeDocument/2006/relationships/image" Target="../media/image00.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2.xml"/><Relationship Id="rId3" Type="http://schemas.openxmlformats.org/officeDocument/2006/relationships/image" Target="../media/image0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xml"/><Relationship Id="rId3" Type="http://schemas.openxmlformats.org/officeDocument/2006/relationships/image" Target="../media/image0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2.xml"/><Relationship Id="rId3" Type="http://schemas.openxmlformats.org/officeDocument/2006/relationships/image" Target="../media/image05.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5.xml"/><Relationship Id="rId3" Type="http://schemas.openxmlformats.org/officeDocument/2006/relationships/image" Target="../media/image0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8.xml"/><Relationship Id="rId3" Type="http://schemas.openxmlformats.org/officeDocument/2006/relationships/image" Target="../media/image04.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9.xml"/></Relationships>
</file>

<file path=ppt/slides/slide.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0" name="Shape 210"/>
        <p:cNvGrpSpPr/>
        <p:nvPr/>
      </p:nvGrpSpPr>
      <p:grpSpPr>
        <a:xfrm>
          <a:off x="0" y="0"/>
          <a:ext cx="0" cy="0"/>
          <a:chOff x="0" y="0"/>
          <a:chExt cx="0" cy="0"/>
        </a:xfrm>
      </p:grpSpPr>
      <p:sp>
        <p:nvSpPr>
          <p:cNvPr id="211" name="Shape 21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12" name="Shape 21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13" name="Shape 213"/>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Chapter 15</a:t>
            </a:r>
          </a:p>
        </p:txBody>
      </p:sp>
      <p:sp>
        <p:nvSpPr>
          <p:cNvPr id="214" name="Shape 214"/>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1" i="0" lang="en-US" sz="2400" u="none" cap="none" strike="noStrike">
                <a:solidFill>
                  <a:schemeClr val="folHlink"/>
                </a:solidFill>
                <a:latin typeface="Helvetica Neue"/>
                <a:ea typeface="Helvetica Neue"/>
                <a:cs typeface="Helvetica Neue"/>
                <a:sym typeface="Helvetica Neue"/>
              </a:rPr>
              <a:t>User Interface Design</a:t>
            </a:r>
          </a:p>
        </p:txBody>
      </p:sp>
      <p:sp>
        <p:nvSpPr>
          <p:cNvPr id="215" name="Shape 215"/>
          <p:cNvSpPr txBox="1"/>
          <p:nvPr/>
        </p:nvSpPr>
        <p:spPr>
          <a:xfrm>
            <a:off x="2133600" y="2438400"/>
            <a:ext cx="6476999" cy="332422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1" lang="en-US" sz="1800" u="none" cap="none" strike="noStrike">
                <a:solidFill>
                  <a:schemeClr val="dk2"/>
                </a:solidFill>
                <a:latin typeface="Helvetica Neue"/>
                <a:ea typeface="Helvetica Neue"/>
                <a:cs typeface="Helvetica Neue"/>
                <a:sym typeface="Helvetica Neue"/>
              </a:rPr>
              <a:t>Slide Set to accompany</a:t>
            </a:r>
            <a:br>
              <a:rPr b="0" i="1" lang="en-US" sz="3200" u="none" cap="none" strike="noStrike">
                <a:solidFill>
                  <a:schemeClr val="dk2"/>
                </a:solidFill>
                <a:latin typeface="Helvetica Neue"/>
                <a:ea typeface="Helvetica Neue"/>
                <a:cs typeface="Helvetica Neue"/>
                <a:sym typeface="Helvetica Neue"/>
              </a:rPr>
            </a:br>
            <a:r>
              <a:rPr b="0" i="1" lang="en-US" sz="2000" u="none" cap="none" strike="noStrike">
                <a:solidFill>
                  <a:schemeClr val="dk2"/>
                </a:solidFill>
                <a:latin typeface="Helvetica Neue"/>
                <a:ea typeface="Helvetica Neue"/>
                <a:cs typeface="Helvetica Neue"/>
                <a:sym typeface="Helvetica Neue"/>
              </a:rPr>
              <a:t>Software Engineering: A Practitioner’s Approach, 8/e</a:t>
            </a:r>
            <a:r>
              <a:rPr b="0" i="1" lang="en-US" sz="2400" u="none" cap="none" strike="noStrike">
                <a:solidFill>
                  <a:schemeClr val="dk2"/>
                </a:solidFill>
                <a:latin typeface="Helvetica Neue"/>
                <a:ea typeface="Helvetica Neue"/>
                <a:cs typeface="Helvetica Neue"/>
                <a:sym typeface="Helvetica Neue"/>
              </a:rPr>
              <a:t> </a:t>
            </a:r>
          </a:p>
          <a:p>
            <a:pPr indent="0" lvl="0" marL="0" marR="0" rtl="0" algn="l">
              <a:lnSpc>
                <a:spcPct val="100000"/>
              </a:lnSpc>
              <a:spcBef>
                <a:spcPts val="0"/>
              </a:spcBef>
              <a:spcAft>
                <a:spcPts val="0"/>
              </a:spcAft>
              <a:buClr>
                <a:schemeClr val="dk1"/>
              </a:buClr>
              <a:buSzPct val="25000"/>
              <a:buFont typeface="Arial"/>
              <a:buNone/>
            </a:pPr>
            <a:r>
              <a:rPr b="1" i="0" lang="en-US" sz="1600" u="none" cap="none" strike="noStrike">
                <a:solidFill>
                  <a:schemeClr val="dk1"/>
                </a:solidFill>
                <a:latin typeface="Arial"/>
                <a:ea typeface="Arial"/>
                <a:cs typeface="Arial"/>
                <a:sym typeface="Arial"/>
              </a:rPr>
              <a:t>by Roger S. Pressman and Bruce R. Maxim</a:t>
            </a:r>
          </a:p>
          <a:p>
            <a:pPr indent="0" lvl="0" marL="0" marR="0" rtl="0" algn="l">
              <a:lnSpc>
                <a:spcPct val="100000"/>
              </a:lnSpc>
              <a:spcBef>
                <a:spcPts val="0"/>
              </a:spcBef>
              <a:spcAft>
                <a:spcPts val="0"/>
              </a:spcAft>
              <a:buClr>
                <a:schemeClr val="dk1"/>
              </a:buClr>
              <a:buFont typeface="Arial"/>
              <a:buNone/>
            </a:pPr>
            <a:r>
              <a:t/>
            </a:r>
            <a:endParaRPr b="1"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1" i="0" lang="en-US" sz="1200" u="none" cap="none" strike="noStrike">
                <a:solidFill>
                  <a:schemeClr val="dk1"/>
                </a:solidFill>
                <a:latin typeface="Arial"/>
                <a:ea typeface="Arial"/>
                <a:cs typeface="Arial"/>
                <a:sym typeface="Arial"/>
              </a:rPr>
              <a:t>Slides copyright © 1996, 2001, 2005, 2009, 2014</a:t>
            </a:r>
            <a:r>
              <a:rPr b="0" i="0" lang="en-US" sz="1800" u="none" cap="none" strike="noStrike">
                <a:solidFill>
                  <a:schemeClr val="dk1"/>
                </a:solidFill>
                <a:latin typeface="Arial"/>
                <a:ea typeface="Arial"/>
                <a:cs typeface="Arial"/>
                <a:sym typeface="Arial"/>
              </a:rPr>
              <a:t> </a:t>
            </a:r>
            <a:r>
              <a:rPr b="1" i="0" lang="en-US" sz="1200" u="none" cap="none" strike="noStrike">
                <a:solidFill>
                  <a:schemeClr val="dk1"/>
                </a:solidFill>
                <a:latin typeface="Arial"/>
                <a:ea typeface="Arial"/>
                <a:cs typeface="Arial"/>
                <a:sym typeface="Arial"/>
              </a:rPr>
              <a:t>by Roger S. Pressman</a:t>
            </a:r>
          </a:p>
          <a:p>
            <a:pPr indent="0" lvl="0" marL="0" marR="0" rtl="0" algn="l">
              <a:lnSpc>
                <a:spcPct val="100000"/>
              </a:lnSpc>
              <a:spcBef>
                <a:spcPts val="0"/>
              </a:spcBef>
              <a:spcAft>
                <a:spcPts val="0"/>
              </a:spcAft>
              <a:buClr>
                <a:schemeClr val="dk1"/>
              </a:buClr>
              <a:buFont typeface="Arial"/>
              <a:buNone/>
            </a:pPr>
            <a:r>
              <a:t/>
            </a:r>
            <a:endParaRPr b="1" i="1" sz="18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chemeClr val="dk2"/>
              </a:buClr>
              <a:buSzPct val="25000"/>
              <a:buFont typeface="Arial"/>
              <a:buNone/>
            </a:pPr>
            <a:r>
              <a:rPr b="1" i="1" lang="en-US" sz="1800" u="none" cap="none" strike="noStrike">
                <a:solidFill>
                  <a:schemeClr val="dk2"/>
                </a:solidFill>
                <a:latin typeface="Arial"/>
                <a:ea typeface="Arial"/>
                <a:cs typeface="Arial"/>
                <a:sym typeface="Arial"/>
              </a:rPr>
              <a:t>For non-profit educational use only</a:t>
            </a:r>
          </a:p>
          <a:p>
            <a:pPr indent="0" lvl="0" marL="0" marR="0" rtl="0" algn="l">
              <a:lnSpc>
                <a:spcPct val="100000"/>
              </a:lnSpc>
              <a:spcBef>
                <a:spcPts val="0"/>
              </a:spcBef>
              <a:spcAft>
                <a:spcPts val="0"/>
              </a:spcAft>
              <a:buClr>
                <a:schemeClr val="dk1"/>
              </a:buClr>
              <a:buFont typeface="Arial"/>
              <a:buNone/>
            </a:pPr>
            <a:r>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i="0" lang="en-US" sz="1200" u="none" cap="none" strike="noStrike">
                <a:solidFill>
                  <a:schemeClr val="dk1"/>
                </a:solidFill>
                <a:latin typeface="Arial"/>
                <a:ea typeface="Arial"/>
                <a:cs typeface="Arial"/>
                <a:sym typeface="Arial"/>
              </a:rPr>
              <a:t>May be reproduced ONLY for student use at the university level when used in conjunction with </a:t>
            </a:r>
            <a:r>
              <a:rPr b="0" i="1" lang="en-US" sz="1200" u="none" cap="none" strike="noStrike">
                <a:solidFill>
                  <a:schemeClr val="dk1"/>
                </a:solidFill>
                <a:latin typeface="Arial"/>
                <a:ea typeface="Arial"/>
                <a:cs typeface="Arial"/>
                <a:sym typeface="Arial"/>
              </a:rPr>
              <a:t>Software Engineering: A Practitioner's Approach, 8/e. </a:t>
            </a:r>
            <a:r>
              <a:rPr b="0" i="0" lang="en-US" sz="1200" u="none" cap="none" strike="noStrike">
                <a:solidFill>
                  <a:schemeClr val="dk1"/>
                </a:solidFill>
                <a:latin typeface="Arial"/>
                <a:ea typeface="Arial"/>
                <a:cs typeface="Arial"/>
                <a:sym typeface="Arial"/>
              </a:rPr>
              <a:t>Any other reproduction or use is prohibited without the express written permission of the author.</a:t>
            </a:r>
          </a:p>
          <a:p>
            <a:pPr indent="0" lvl="0" marL="0" marR="0" rtl="0" algn="l">
              <a:lnSpc>
                <a:spcPct val="100000"/>
              </a:lnSpc>
              <a:spcBef>
                <a:spcPts val="0"/>
              </a:spcBef>
              <a:spcAft>
                <a:spcPts val="0"/>
              </a:spcAft>
              <a:buClr>
                <a:schemeClr val="dk1"/>
              </a:buClr>
              <a:buFont typeface="Arial"/>
              <a:buNone/>
            </a:pPr>
            <a:r>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i="0" lang="en-US" sz="1200" u="none" cap="none" strike="noStrike">
                <a:solidFill>
                  <a:schemeClr val="dk1"/>
                </a:solidFill>
                <a:latin typeface="Arial"/>
                <a:ea typeface="Arial"/>
                <a:cs typeface="Arial"/>
                <a:sym typeface="Arial"/>
              </a:rPr>
              <a:t>All copyright information MUST appear if these slides are posted on a website for student use.</a:t>
            </a:r>
          </a:p>
        </p:txBody>
      </p:sp>
    </p:spTree>
  </p:cSld>
  <p:clrMapOvr>
    <a:masterClrMapping/>
  </p:clrMapOvr>
  <p:transition spd="slow">
    <p:cut/>
  </p:transition>
</p:sld>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9" name="Shape 219"/>
        <p:cNvGrpSpPr/>
        <p:nvPr/>
      </p:nvGrpSpPr>
      <p:grpSpPr>
        <a:xfrm>
          <a:off x="0" y="0"/>
          <a:ext cx="0" cy="0"/>
          <a:chOff x="0" y="0"/>
          <a:chExt cx="0" cy="0"/>
        </a:xfrm>
      </p:grpSpPr>
      <p:sp>
        <p:nvSpPr>
          <p:cNvPr id="220" name="Shape 22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21" name="Shape 22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22" name="Shape 222"/>
          <p:cNvSpPr txBox="1"/>
          <p:nvPr>
            <p:ph type="title"/>
          </p:nvPr>
        </p:nvSpPr>
        <p:spPr>
          <a:xfrm>
            <a:off x="1295400" y="1219200"/>
            <a:ext cx="5235575" cy="428625"/>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Interface Design</a:t>
            </a:r>
          </a:p>
        </p:txBody>
      </p:sp>
      <p:sp>
        <p:nvSpPr>
          <p:cNvPr id="223" name="Shape 223"/>
          <p:cNvSpPr txBox="1"/>
          <p:nvPr/>
        </p:nvSpPr>
        <p:spPr>
          <a:xfrm>
            <a:off x="2133600" y="2908300"/>
            <a:ext cx="2060575"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Arial"/>
              <a:buNone/>
            </a:pPr>
            <a:r>
              <a:rPr b="1" i="0" lang="en-US" sz="2400" u="none" cap="none" strike="noStrike">
                <a:solidFill>
                  <a:schemeClr val="dk1"/>
                </a:solidFill>
                <a:latin typeface="Arial"/>
                <a:ea typeface="Arial"/>
                <a:cs typeface="Arial"/>
                <a:sym typeface="Arial"/>
              </a:rPr>
              <a:t>Easy to use?</a:t>
            </a:r>
          </a:p>
        </p:txBody>
      </p:sp>
      <p:sp>
        <p:nvSpPr>
          <p:cNvPr id="224" name="Shape 224"/>
          <p:cNvSpPr txBox="1"/>
          <p:nvPr/>
        </p:nvSpPr>
        <p:spPr>
          <a:xfrm>
            <a:off x="2501900" y="3390900"/>
            <a:ext cx="3195637" cy="8191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Arial"/>
              <a:buNone/>
            </a:pPr>
            <a:r>
              <a:rPr b="1" i="0" lang="en-US" sz="2400" u="none" cap="none" strike="noStrike">
                <a:solidFill>
                  <a:schemeClr val="dk1"/>
                </a:solidFill>
                <a:latin typeface="Arial"/>
                <a:ea typeface="Arial"/>
                <a:cs typeface="Arial"/>
                <a:sym typeface="Arial"/>
              </a:rPr>
              <a:t>Easy to understand?</a:t>
            </a:r>
          </a:p>
          <a:p>
            <a:pPr indent="0" lvl="0" marL="0" marR="0" rtl="0" algn="l">
              <a:lnSpc>
                <a:spcPct val="100000"/>
              </a:lnSpc>
              <a:spcBef>
                <a:spcPts val="0"/>
              </a:spcBef>
              <a:spcAft>
                <a:spcPts val="0"/>
              </a:spcAft>
              <a:buNone/>
            </a:pPr>
            <a:r>
              <a:t/>
            </a:r>
            <a:endParaRPr b="1" i="0" sz="2400" u="none" cap="none" strike="noStrike">
              <a:solidFill>
                <a:schemeClr val="dk1"/>
              </a:solidFill>
              <a:latin typeface="Arial"/>
              <a:ea typeface="Arial"/>
              <a:cs typeface="Arial"/>
              <a:sym typeface="Arial"/>
            </a:endParaRPr>
          </a:p>
        </p:txBody>
      </p:sp>
      <p:sp>
        <p:nvSpPr>
          <p:cNvPr id="225" name="Shape 225"/>
          <p:cNvSpPr txBox="1"/>
          <p:nvPr/>
        </p:nvSpPr>
        <p:spPr>
          <a:xfrm>
            <a:off x="1828800" y="2438400"/>
            <a:ext cx="2265362"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Arial"/>
              <a:buNone/>
            </a:pPr>
            <a:r>
              <a:rPr b="1" i="0" lang="en-US" sz="2400" u="none" cap="none" strike="noStrike">
                <a:solidFill>
                  <a:schemeClr val="dk1"/>
                </a:solidFill>
                <a:latin typeface="Arial"/>
                <a:ea typeface="Arial"/>
                <a:cs typeface="Arial"/>
                <a:sym typeface="Arial"/>
              </a:rPr>
              <a:t>Easy to learn?</a:t>
            </a:r>
          </a:p>
        </p:txBody>
      </p:sp>
      <p:pic>
        <p:nvPicPr>
          <p:cNvPr id="226" name="Shape 226"/>
          <p:cNvPicPr preferRelativeResize="0"/>
          <p:nvPr/>
        </p:nvPicPr>
        <p:blipFill rotWithShape="1">
          <a:blip r:embed="rId3">
            <a:alphaModFix/>
          </a:blip>
          <a:srcRect b="0" l="0" r="0" t="0"/>
          <a:stretch/>
        </p:blipFill>
        <p:spPr>
          <a:xfrm>
            <a:off x="5410200" y="2895600"/>
            <a:ext cx="2895600" cy="3048000"/>
          </a:xfrm>
          <a:prstGeom prst="rect">
            <a:avLst/>
          </a:prstGeom>
          <a:noFill/>
          <a:ln>
            <a:noFill/>
          </a:ln>
        </p:spPr>
      </p:pic>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0" name="Shape 310"/>
        <p:cNvGrpSpPr/>
        <p:nvPr/>
      </p:nvGrpSpPr>
      <p:grpSpPr>
        <a:xfrm>
          <a:off x="0" y="0"/>
          <a:ext cx="0" cy="0"/>
          <a:chOff x="0" y="0"/>
          <a:chExt cx="0" cy="0"/>
        </a:xfrm>
      </p:grpSpPr>
      <p:sp>
        <p:nvSpPr>
          <p:cNvPr id="311" name="Shape 31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12" name="Shape 31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13" name="Shape 313"/>
          <p:cNvSpPr txBox="1"/>
          <p:nvPr>
            <p:ph type="title"/>
          </p:nvPr>
        </p:nvSpPr>
        <p:spPr>
          <a:xfrm>
            <a:off x="1295400" y="1143000"/>
            <a:ext cx="4443411"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User Analysis</a:t>
            </a:r>
          </a:p>
        </p:txBody>
      </p:sp>
      <p:sp>
        <p:nvSpPr>
          <p:cNvPr id="314" name="Shape 314"/>
          <p:cNvSpPr txBox="1"/>
          <p:nvPr>
            <p:ph idx="1" type="body"/>
          </p:nvPr>
        </p:nvSpPr>
        <p:spPr>
          <a:xfrm>
            <a:off x="1981200" y="2057400"/>
            <a:ext cx="6784975" cy="4114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400" u="none" cap="none" strike="noStrike">
                <a:solidFill>
                  <a:schemeClr val="dk1"/>
                </a:solidFill>
                <a:latin typeface="Helvetica Neue"/>
                <a:ea typeface="Helvetica Neue"/>
                <a:cs typeface="Helvetica Neue"/>
                <a:sym typeface="Helvetica Neue"/>
              </a:rPr>
              <a:t>Are users trained professionals, technician, clerical, or manufacturing workers?</a:t>
            </a:r>
          </a:p>
          <a:p>
            <a:pPr indent="-342900" lvl="0" marL="342900" marR="0" rtl="0" algn="l">
              <a:lnSpc>
                <a:spcPct val="90000"/>
              </a:lnSpc>
              <a:spcBef>
                <a:spcPts val="280"/>
              </a:spcBef>
              <a:spcAft>
                <a:spcPts val="0"/>
              </a:spcAft>
              <a:buClr>
                <a:schemeClr val="folHlink"/>
              </a:buClr>
              <a:buSzPct val="75000"/>
              <a:buFont typeface="Noto Symbol"/>
              <a:buChar char="■"/>
            </a:pPr>
            <a:r>
              <a:rPr b="0" i="0" lang="en-US" sz="1400" u="none" cap="none" strike="noStrike">
                <a:solidFill>
                  <a:schemeClr val="dk1"/>
                </a:solidFill>
                <a:latin typeface="Helvetica Neue"/>
                <a:ea typeface="Helvetica Neue"/>
                <a:cs typeface="Helvetica Neue"/>
                <a:sym typeface="Helvetica Neue"/>
              </a:rPr>
              <a:t>What level of formal education does the average user have?</a:t>
            </a:r>
          </a:p>
          <a:p>
            <a:pPr indent="-342900" lvl="0" marL="342900" marR="0" rtl="0" algn="l">
              <a:lnSpc>
                <a:spcPct val="90000"/>
              </a:lnSpc>
              <a:spcBef>
                <a:spcPts val="280"/>
              </a:spcBef>
              <a:spcAft>
                <a:spcPts val="0"/>
              </a:spcAft>
              <a:buClr>
                <a:schemeClr val="folHlink"/>
              </a:buClr>
              <a:buSzPct val="75000"/>
              <a:buFont typeface="Noto Symbol"/>
              <a:buChar char="■"/>
            </a:pPr>
            <a:r>
              <a:rPr b="0" i="0" lang="en-US" sz="1400" u="none" cap="none" strike="noStrike">
                <a:solidFill>
                  <a:schemeClr val="dk1"/>
                </a:solidFill>
                <a:latin typeface="Helvetica Neue"/>
                <a:ea typeface="Helvetica Neue"/>
                <a:cs typeface="Helvetica Neue"/>
                <a:sym typeface="Helvetica Neue"/>
              </a:rPr>
              <a:t>Are the users capable of learning from written materials or have they expressed a desire for classroom training?</a:t>
            </a:r>
          </a:p>
          <a:p>
            <a:pPr indent="-342900" lvl="0" marL="342900" marR="0" rtl="0" algn="l">
              <a:lnSpc>
                <a:spcPct val="90000"/>
              </a:lnSpc>
              <a:spcBef>
                <a:spcPts val="280"/>
              </a:spcBef>
              <a:spcAft>
                <a:spcPts val="0"/>
              </a:spcAft>
              <a:buClr>
                <a:schemeClr val="folHlink"/>
              </a:buClr>
              <a:buSzPct val="75000"/>
              <a:buFont typeface="Noto Symbol"/>
              <a:buChar char="■"/>
            </a:pPr>
            <a:r>
              <a:rPr b="0" i="0" lang="en-US" sz="1400" u="none" cap="none" strike="noStrike">
                <a:solidFill>
                  <a:schemeClr val="dk1"/>
                </a:solidFill>
                <a:latin typeface="Helvetica Neue"/>
                <a:ea typeface="Helvetica Neue"/>
                <a:cs typeface="Helvetica Neue"/>
                <a:sym typeface="Helvetica Neue"/>
              </a:rPr>
              <a:t>Are users expert typists or keyboard phobic?</a:t>
            </a:r>
          </a:p>
          <a:p>
            <a:pPr indent="-342900" lvl="0" marL="342900" marR="0" rtl="0" algn="l">
              <a:lnSpc>
                <a:spcPct val="90000"/>
              </a:lnSpc>
              <a:spcBef>
                <a:spcPts val="280"/>
              </a:spcBef>
              <a:spcAft>
                <a:spcPts val="0"/>
              </a:spcAft>
              <a:buClr>
                <a:schemeClr val="folHlink"/>
              </a:buClr>
              <a:buSzPct val="75000"/>
              <a:buFont typeface="Noto Symbol"/>
              <a:buChar char="■"/>
            </a:pPr>
            <a:r>
              <a:rPr b="0" i="0" lang="en-US" sz="1400" u="none" cap="none" strike="noStrike">
                <a:solidFill>
                  <a:schemeClr val="dk1"/>
                </a:solidFill>
                <a:latin typeface="Helvetica Neue"/>
                <a:ea typeface="Helvetica Neue"/>
                <a:cs typeface="Helvetica Neue"/>
                <a:sym typeface="Helvetica Neue"/>
              </a:rPr>
              <a:t>What is the age range of the user community?</a:t>
            </a:r>
          </a:p>
          <a:p>
            <a:pPr indent="-342900" lvl="0" marL="342900" marR="0" rtl="0" algn="l">
              <a:lnSpc>
                <a:spcPct val="90000"/>
              </a:lnSpc>
              <a:spcBef>
                <a:spcPts val="280"/>
              </a:spcBef>
              <a:spcAft>
                <a:spcPts val="0"/>
              </a:spcAft>
              <a:buClr>
                <a:schemeClr val="folHlink"/>
              </a:buClr>
              <a:buSzPct val="75000"/>
              <a:buFont typeface="Noto Symbol"/>
              <a:buChar char="■"/>
            </a:pPr>
            <a:r>
              <a:rPr b="0" i="0" lang="en-US" sz="1400" u="none" cap="none" strike="noStrike">
                <a:solidFill>
                  <a:schemeClr val="dk1"/>
                </a:solidFill>
                <a:latin typeface="Helvetica Neue"/>
                <a:ea typeface="Helvetica Neue"/>
                <a:cs typeface="Helvetica Neue"/>
                <a:sym typeface="Helvetica Neue"/>
              </a:rPr>
              <a:t>Will the users be represented predominately by one gender?</a:t>
            </a:r>
          </a:p>
          <a:p>
            <a:pPr indent="-342900" lvl="0" marL="342900" marR="0" rtl="0" algn="l">
              <a:lnSpc>
                <a:spcPct val="90000"/>
              </a:lnSpc>
              <a:spcBef>
                <a:spcPts val="280"/>
              </a:spcBef>
              <a:spcAft>
                <a:spcPts val="0"/>
              </a:spcAft>
              <a:buClr>
                <a:schemeClr val="folHlink"/>
              </a:buClr>
              <a:buSzPct val="75000"/>
              <a:buFont typeface="Noto Symbol"/>
              <a:buChar char="■"/>
            </a:pPr>
            <a:r>
              <a:rPr b="0" i="0" lang="en-US" sz="1400" u="none" cap="none" strike="noStrike">
                <a:solidFill>
                  <a:schemeClr val="dk1"/>
                </a:solidFill>
                <a:latin typeface="Helvetica Neue"/>
                <a:ea typeface="Helvetica Neue"/>
                <a:cs typeface="Helvetica Neue"/>
                <a:sym typeface="Helvetica Neue"/>
              </a:rPr>
              <a:t>How are users compensated for the work they perform? </a:t>
            </a:r>
          </a:p>
          <a:p>
            <a:pPr indent="-342900" lvl="0" marL="342900" marR="0" rtl="0" algn="l">
              <a:lnSpc>
                <a:spcPct val="90000"/>
              </a:lnSpc>
              <a:spcBef>
                <a:spcPts val="280"/>
              </a:spcBef>
              <a:spcAft>
                <a:spcPts val="0"/>
              </a:spcAft>
              <a:buClr>
                <a:schemeClr val="folHlink"/>
              </a:buClr>
              <a:buSzPct val="75000"/>
              <a:buFont typeface="Noto Symbol"/>
              <a:buChar char="■"/>
            </a:pPr>
            <a:r>
              <a:rPr b="0" i="0" lang="en-US" sz="1400" u="none" cap="none" strike="noStrike">
                <a:solidFill>
                  <a:schemeClr val="dk1"/>
                </a:solidFill>
                <a:latin typeface="Helvetica Neue"/>
                <a:ea typeface="Helvetica Neue"/>
                <a:cs typeface="Helvetica Neue"/>
                <a:sym typeface="Helvetica Neue"/>
              </a:rPr>
              <a:t>Do users work normal office hours or do they work until the job is done?</a:t>
            </a:r>
          </a:p>
          <a:p>
            <a:pPr indent="-342900" lvl="0" marL="342900" marR="0" rtl="0" algn="l">
              <a:lnSpc>
                <a:spcPct val="90000"/>
              </a:lnSpc>
              <a:spcBef>
                <a:spcPts val="280"/>
              </a:spcBef>
              <a:spcAft>
                <a:spcPts val="0"/>
              </a:spcAft>
              <a:buClr>
                <a:schemeClr val="folHlink"/>
              </a:buClr>
              <a:buSzPct val="75000"/>
              <a:buFont typeface="Noto Symbol"/>
              <a:buChar char="■"/>
            </a:pPr>
            <a:r>
              <a:rPr b="0" i="0" lang="en-US" sz="1400" u="none" cap="none" strike="noStrike">
                <a:solidFill>
                  <a:schemeClr val="dk1"/>
                </a:solidFill>
                <a:latin typeface="Helvetica Neue"/>
                <a:ea typeface="Helvetica Neue"/>
                <a:cs typeface="Helvetica Neue"/>
                <a:sym typeface="Helvetica Neue"/>
              </a:rPr>
              <a:t>Is the software to be an integral part of the work users do or will it be used only occasionally?</a:t>
            </a:r>
          </a:p>
          <a:p>
            <a:pPr indent="-342900" lvl="0" marL="342900" marR="0" rtl="0" algn="l">
              <a:lnSpc>
                <a:spcPct val="90000"/>
              </a:lnSpc>
              <a:spcBef>
                <a:spcPts val="280"/>
              </a:spcBef>
              <a:spcAft>
                <a:spcPts val="0"/>
              </a:spcAft>
              <a:buClr>
                <a:schemeClr val="folHlink"/>
              </a:buClr>
              <a:buSzPct val="75000"/>
              <a:buFont typeface="Noto Symbol"/>
              <a:buChar char="■"/>
            </a:pPr>
            <a:r>
              <a:rPr b="0" i="0" lang="en-US" sz="1400" u="none" cap="none" strike="noStrike">
                <a:solidFill>
                  <a:schemeClr val="dk1"/>
                </a:solidFill>
                <a:latin typeface="Helvetica Neue"/>
                <a:ea typeface="Helvetica Neue"/>
                <a:cs typeface="Helvetica Neue"/>
                <a:sym typeface="Helvetica Neue"/>
              </a:rPr>
              <a:t>What is the primary spoken language among users?</a:t>
            </a:r>
          </a:p>
          <a:p>
            <a:pPr indent="-342900" lvl="0" marL="342900" marR="0" rtl="0" algn="l">
              <a:lnSpc>
                <a:spcPct val="90000"/>
              </a:lnSpc>
              <a:spcBef>
                <a:spcPts val="280"/>
              </a:spcBef>
              <a:spcAft>
                <a:spcPts val="0"/>
              </a:spcAft>
              <a:buClr>
                <a:schemeClr val="folHlink"/>
              </a:buClr>
              <a:buSzPct val="75000"/>
              <a:buFont typeface="Noto Symbol"/>
              <a:buChar char="■"/>
            </a:pPr>
            <a:r>
              <a:rPr b="0" i="0" lang="en-US" sz="1400" u="none" cap="none" strike="noStrike">
                <a:solidFill>
                  <a:schemeClr val="dk1"/>
                </a:solidFill>
                <a:latin typeface="Helvetica Neue"/>
                <a:ea typeface="Helvetica Neue"/>
                <a:cs typeface="Helvetica Neue"/>
                <a:sym typeface="Helvetica Neue"/>
              </a:rPr>
              <a:t>What are the consequences if a user makes a mistake using the system?</a:t>
            </a:r>
          </a:p>
          <a:p>
            <a:pPr indent="-342900" lvl="0" marL="342900" marR="0" rtl="0" algn="l">
              <a:lnSpc>
                <a:spcPct val="90000"/>
              </a:lnSpc>
              <a:spcBef>
                <a:spcPts val="280"/>
              </a:spcBef>
              <a:spcAft>
                <a:spcPts val="0"/>
              </a:spcAft>
              <a:buClr>
                <a:schemeClr val="folHlink"/>
              </a:buClr>
              <a:buSzPct val="75000"/>
              <a:buFont typeface="Noto Symbol"/>
              <a:buChar char="■"/>
            </a:pPr>
            <a:r>
              <a:rPr b="0" i="0" lang="en-US" sz="1400" u="none" cap="none" strike="noStrike">
                <a:solidFill>
                  <a:schemeClr val="dk1"/>
                </a:solidFill>
                <a:latin typeface="Helvetica Neue"/>
                <a:ea typeface="Helvetica Neue"/>
                <a:cs typeface="Helvetica Neue"/>
                <a:sym typeface="Helvetica Neue"/>
              </a:rPr>
              <a:t>Are users experts in the subject matter that is addressed by the system?</a:t>
            </a:r>
          </a:p>
          <a:p>
            <a:pPr indent="-342900" lvl="0" marL="342900" marR="0" rtl="0" algn="l">
              <a:lnSpc>
                <a:spcPct val="90000"/>
              </a:lnSpc>
              <a:spcBef>
                <a:spcPts val="280"/>
              </a:spcBef>
              <a:spcAft>
                <a:spcPts val="0"/>
              </a:spcAft>
              <a:buClr>
                <a:schemeClr val="folHlink"/>
              </a:buClr>
              <a:buSzPct val="75000"/>
              <a:buFont typeface="Noto Symbol"/>
              <a:buChar char="■"/>
            </a:pPr>
            <a:r>
              <a:rPr b="0" i="0" lang="en-US" sz="1400" u="none" cap="none" strike="noStrike">
                <a:solidFill>
                  <a:schemeClr val="dk1"/>
                </a:solidFill>
                <a:latin typeface="Helvetica Neue"/>
                <a:ea typeface="Helvetica Neue"/>
                <a:cs typeface="Helvetica Neue"/>
                <a:sym typeface="Helvetica Neue"/>
              </a:rPr>
              <a:t>Do users want to know about the technology the sits behind the interface?</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8" name="Shape 318"/>
        <p:cNvGrpSpPr/>
        <p:nvPr/>
      </p:nvGrpSpPr>
      <p:grpSpPr>
        <a:xfrm>
          <a:off x="0" y="0"/>
          <a:ext cx="0" cy="0"/>
          <a:chOff x="0" y="0"/>
          <a:chExt cx="0" cy="0"/>
        </a:xfrm>
      </p:grpSpPr>
      <p:sp>
        <p:nvSpPr>
          <p:cNvPr id="319" name="Shape 31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20" name="Shape 32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21" name="Shape 321"/>
          <p:cNvSpPr txBox="1"/>
          <p:nvPr>
            <p:ph type="title"/>
          </p:nvPr>
        </p:nvSpPr>
        <p:spPr>
          <a:xfrm>
            <a:off x="1179512" y="1066800"/>
            <a:ext cx="7964487" cy="685799"/>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Task Analysis and Modeling</a:t>
            </a:r>
          </a:p>
        </p:txBody>
      </p:sp>
      <p:sp>
        <p:nvSpPr>
          <p:cNvPr id="322" name="Shape 322"/>
          <p:cNvSpPr txBox="1"/>
          <p:nvPr>
            <p:ph idx="1" type="body"/>
          </p:nvPr>
        </p:nvSpPr>
        <p:spPr>
          <a:xfrm>
            <a:off x="1828800" y="1981200"/>
            <a:ext cx="6537325" cy="4114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Answers the following questions …</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600" u="none" cap="none" strike="noStrike">
                <a:solidFill>
                  <a:schemeClr val="folHlink"/>
                </a:solidFill>
                <a:latin typeface="Helvetica Neue"/>
                <a:ea typeface="Helvetica Neue"/>
                <a:cs typeface="Helvetica Neue"/>
                <a:sym typeface="Helvetica Neue"/>
              </a:rPr>
              <a:t>What work will the user perform in specific circumstances?</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folHlink"/>
                </a:solidFill>
                <a:latin typeface="Helvetica Neue"/>
                <a:ea typeface="Helvetica Neue"/>
                <a:cs typeface="Helvetica Neue"/>
                <a:sym typeface="Helvetica Neue"/>
              </a:rPr>
              <a:t>What tasks and subtasks will be performed as the user does the work?</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folHlink"/>
                </a:solidFill>
                <a:latin typeface="Helvetica Neue"/>
                <a:ea typeface="Helvetica Neue"/>
                <a:cs typeface="Helvetica Neue"/>
                <a:sym typeface="Helvetica Neue"/>
              </a:rPr>
              <a:t>What specific problem domain objects will the user manipulate as work is performed?</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folHlink"/>
                </a:solidFill>
                <a:latin typeface="Helvetica Neue"/>
                <a:ea typeface="Helvetica Neue"/>
                <a:cs typeface="Helvetica Neue"/>
                <a:sym typeface="Helvetica Neue"/>
              </a:rPr>
              <a:t>What is the sequence of work tasks—the workflow?</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folHlink"/>
                </a:solidFill>
                <a:latin typeface="Helvetica Neue"/>
                <a:ea typeface="Helvetica Neue"/>
                <a:cs typeface="Helvetica Neue"/>
                <a:sym typeface="Helvetica Neue"/>
              </a:rPr>
              <a:t>What is the hierarchy of tasks?</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folHlink"/>
                </a:solidFill>
                <a:latin typeface="Helvetica Neue"/>
                <a:ea typeface="Helvetica Neue"/>
                <a:cs typeface="Helvetica Neue"/>
                <a:sym typeface="Helvetica Neue"/>
              </a:rPr>
              <a:t>Use-cases </a:t>
            </a:r>
            <a:r>
              <a:rPr b="0" i="0" lang="en-US" sz="1800" u="none" cap="none" strike="noStrike">
                <a:solidFill>
                  <a:schemeClr val="dk1"/>
                </a:solidFill>
                <a:latin typeface="Helvetica Neue"/>
                <a:ea typeface="Helvetica Neue"/>
                <a:cs typeface="Helvetica Neue"/>
                <a:sym typeface="Helvetica Neue"/>
              </a:rPr>
              <a:t>define basic interaction</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folHlink"/>
                </a:solidFill>
                <a:latin typeface="Helvetica Neue"/>
                <a:ea typeface="Helvetica Neue"/>
                <a:cs typeface="Helvetica Neue"/>
                <a:sym typeface="Helvetica Neue"/>
              </a:rPr>
              <a:t>Task elaboration </a:t>
            </a:r>
            <a:r>
              <a:rPr b="0" i="0" lang="en-US" sz="1800" u="none" cap="none" strike="noStrike">
                <a:solidFill>
                  <a:schemeClr val="dk1"/>
                </a:solidFill>
                <a:latin typeface="Helvetica Neue"/>
                <a:ea typeface="Helvetica Neue"/>
                <a:cs typeface="Helvetica Neue"/>
                <a:sym typeface="Helvetica Neue"/>
              </a:rPr>
              <a:t>refines interactive tasks</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folHlink"/>
                </a:solidFill>
                <a:latin typeface="Helvetica Neue"/>
                <a:ea typeface="Helvetica Neue"/>
                <a:cs typeface="Helvetica Neue"/>
                <a:sym typeface="Helvetica Neue"/>
              </a:rPr>
              <a:t>Object elaboration </a:t>
            </a:r>
            <a:r>
              <a:rPr b="0" i="0" lang="en-US" sz="1800" u="none" cap="none" strike="noStrike">
                <a:solidFill>
                  <a:schemeClr val="dk1"/>
                </a:solidFill>
                <a:latin typeface="Helvetica Neue"/>
                <a:ea typeface="Helvetica Neue"/>
                <a:cs typeface="Helvetica Neue"/>
                <a:sym typeface="Helvetica Neue"/>
              </a:rPr>
              <a:t>identifies interface objects (classes)</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folHlink"/>
                </a:solidFill>
                <a:latin typeface="Helvetica Neue"/>
                <a:ea typeface="Helvetica Neue"/>
                <a:cs typeface="Helvetica Neue"/>
                <a:sym typeface="Helvetica Neue"/>
              </a:rPr>
              <a:t>Workflow analysis </a:t>
            </a:r>
            <a:r>
              <a:rPr b="0" i="0" lang="en-US" sz="1800" u="none" cap="none" strike="noStrike">
                <a:solidFill>
                  <a:schemeClr val="dk1"/>
                </a:solidFill>
                <a:latin typeface="Helvetica Neue"/>
                <a:ea typeface="Helvetica Neue"/>
                <a:cs typeface="Helvetica Neue"/>
                <a:sym typeface="Helvetica Neue"/>
              </a:rPr>
              <a:t>defines how a work process is completed when several people (and roles) are involved</a:t>
            </a:r>
            <a:r>
              <a:rPr b="1" i="0" lang="en-US" sz="1800" u="none" cap="none" strike="noStrike">
                <a:solidFill>
                  <a:schemeClr val="dk1"/>
                </a:solidFill>
                <a:latin typeface="Helvetica Neue"/>
                <a:ea typeface="Helvetica Neue"/>
                <a:cs typeface="Helvetica Neue"/>
                <a:sym typeface="Helvetica Neue"/>
              </a:rPr>
              <a:t> </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6" name="Shape 326"/>
        <p:cNvGrpSpPr/>
        <p:nvPr/>
      </p:nvGrpSpPr>
      <p:grpSpPr>
        <a:xfrm>
          <a:off x="0" y="0"/>
          <a:ext cx="0" cy="0"/>
          <a:chOff x="0" y="0"/>
          <a:chExt cx="0" cy="0"/>
        </a:xfrm>
      </p:grpSpPr>
      <p:sp>
        <p:nvSpPr>
          <p:cNvPr id="327" name="Shape 327"/>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28" name="Shape 32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29" name="Shape 329"/>
          <p:cNvSpPr txBox="1"/>
          <p:nvPr>
            <p:ph type="title"/>
          </p:nvPr>
        </p:nvSpPr>
        <p:spPr>
          <a:xfrm>
            <a:off x="1219200" y="1143000"/>
            <a:ext cx="5467350" cy="5826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Swimlane Diagram</a:t>
            </a:r>
          </a:p>
        </p:txBody>
      </p:sp>
      <p:pic>
        <p:nvPicPr>
          <p:cNvPr id="330" name="Shape 330"/>
          <p:cNvPicPr preferRelativeResize="0"/>
          <p:nvPr/>
        </p:nvPicPr>
        <p:blipFill rotWithShape="1">
          <a:blip r:embed="rId3">
            <a:alphaModFix/>
          </a:blip>
          <a:srcRect b="0" l="0" r="0" t="0"/>
          <a:stretch/>
        </p:blipFill>
        <p:spPr>
          <a:xfrm>
            <a:off x="3657600" y="1828800"/>
            <a:ext cx="2813050" cy="4495800"/>
          </a:xfrm>
          <a:prstGeom prst="rect">
            <a:avLst/>
          </a:prstGeom>
          <a:noFill/>
          <a:ln>
            <a:noFill/>
          </a:ln>
        </p:spPr>
      </p:pic>
      <p:sp>
        <p:nvSpPr>
          <p:cNvPr id="331" name="Shape 331"/>
          <p:cNvSpPr txBox="1"/>
          <p:nvPr/>
        </p:nvSpPr>
        <p:spPr>
          <a:xfrm>
            <a:off x="3962400" y="6172200"/>
            <a:ext cx="2514599" cy="152399"/>
          </a:xfrm>
          <a:prstGeom prst="rect">
            <a:avLst/>
          </a:prstGeom>
          <a:solidFill>
            <a:schemeClr val="accent1"/>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5" name="Shape 335"/>
        <p:cNvGrpSpPr/>
        <p:nvPr/>
      </p:nvGrpSpPr>
      <p:grpSpPr>
        <a:xfrm>
          <a:off x="0" y="0"/>
          <a:ext cx="0" cy="0"/>
          <a:chOff x="0" y="0"/>
          <a:chExt cx="0" cy="0"/>
        </a:xfrm>
      </p:grpSpPr>
      <p:sp>
        <p:nvSpPr>
          <p:cNvPr id="336" name="Shape 33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37" name="Shape 33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38" name="Shape 338"/>
          <p:cNvSpPr txBox="1"/>
          <p:nvPr>
            <p:ph type="title"/>
          </p:nvPr>
        </p:nvSpPr>
        <p:spPr>
          <a:xfrm>
            <a:off x="1295400" y="1143000"/>
            <a:ext cx="7351711"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Analysis of Display Content</a:t>
            </a:r>
          </a:p>
        </p:txBody>
      </p:sp>
      <p:sp>
        <p:nvSpPr>
          <p:cNvPr id="339" name="Shape 339"/>
          <p:cNvSpPr txBox="1"/>
          <p:nvPr>
            <p:ph idx="1" type="body"/>
          </p:nvPr>
        </p:nvSpPr>
        <p:spPr>
          <a:xfrm>
            <a:off x="1828800" y="1905000"/>
            <a:ext cx="6932611" cy="4114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Are different types of data assigned to consistent geographic locations on the screen (e.g., photos always appear in the upper right hand corner)?</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Can the user customize the screen location for content?</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Is proper on-screen identification assigned to all content? </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If a large report is to be presented, how should it be partitioned for ease of understanding?</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Will mechanisms be available for moving directly to summary information for large collections of data.</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Will graphical output be scaled to fit within the bounds of the display device that is used?</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How will color to be used to enhance understanding?</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How will error messages and warning be presented to the user?</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3" name="Shape 343"/>
        <p:cNvGrpSpPr/>
        <p:nvPr/>
      </p:nvGrpSpPr>
      <p:grpSpPr>
        <a:xfrm>
          <a:off x="0" y="0"/>
          <a:ext cx="0" cy="0"/>
          <a:chOff x="0" y="0"/>
          <a:chExt cx="0" cy="0"/>
        </a:xfrm>
      </p:grpSpPr>
      <p:sp>
        <p:nvSpPr>
          <p:cNvPr id="344" name="Shape 34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45" name="Shape 34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46" name="Shape 346"/>
          <p:cNvSpPr txBox="1"/>
          <p:nvPr>
            <p:ph type="title"/>
          </p:nvPr>
        </p:nvSpPr>
        <p:spPr>
          <a:xfrm>
            <a:off x="1219200" y="1143000"/>
            <a:ext cx="6654800"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Interface Design Steps</a:t>
            </a:r>
          </a:p>
        </p:txBody>
      </p:sp>
      <p:sp>
        <p:nvSpPr>
          <p:cNvPr id="347" name="Shape 347"/>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Using information developed during interface analysis, </a:t>
            </a:r>
            <a:r>
              <a:rPr b="0" i="0" lang="en-US" sz="2400" u="none" cap="none" strike="noStrike">
                <a:solidFill>
                  <a:schemeClr val="folHlink"/>
                </a:solidFill>
                <a:latin typeface="Helvetica Neue"/>
                <a:ea typeface="Helvetica Neue"/>
                <a:cs typeface="Helvetica Neue"/>
                <a:sym typeface="Helvetica Neue"/>
              </a:rPr>
              <a:t>define interface objects and actions (operations).</a:t>
            </a:r>
          </a:p>
          <a:p>
            <a:pPr indent="-342900" lvl="0" marL="342900" marR="0" rtl="0" algn="l">
              <a:lnSpc>
                <a:spcPct val="90000"/>
              </a:lnSpc>
              <a:spcBef>
                <a:spcPts val="480"/>
              </a:spcBef>
              <a:spcAft>
                <a:spcPts val="0"/>
              </a:spcAft>
              <a:buClr>
                <a:schemeClr val="folHlink"/>
              </a:buClr>
              <a:buSzPct val="75000"/>
              <a:buFont typeface="Noto Symbol"/>
              <a:buChar char="■"/>
            </a:pPr>
            <a:r>
              <a:rPr b="0" i="0" lang="en-US" sz="2400" u="none" cap="none" strike="noStrike">
                <a:solidFill>
                  <a:schemeClr val="folHlink"/>
                </a:solidFill>
                <a:latin typeface="Helvetica Neue"/>
                <a:ea typeface="Helvetica Neue"/>
                <a:cs typeface="Helvetica Neue"/>
                <a:sym typeface="Helvetica Neue"/>
              </a:rPr>
              <a:t>Define events (user actions)</a:t>
            </a:r>
            <a:r>
              <a:rPr b="0" i="0" lang="en-US" sz="2400" u="none" cap="none" strike="noStrike">
                <a:solidFill>
                  <a:schemeClr val="dk1"/>
                </a:solidFill>
                <a:latin typeface="Helvetica Neue"/>
                <a:ea typeface="Helvetica Neue"/>
                <a:cs typeface="Helvetica Neue"/>
                <a:sym typeface="Helvetica Neue"/>
              </a:rPr>
              <a:t> that will cause the state of the user interface to change. Model this behavior.</a:t>
            </a:r>
          </a:p>
          <a:p>
            <a:pPr indent="-342900" lvl="0" marL="342900" marR="0" rtl="0" algn="l">
              <a:lnSpc>
                <a:spcPct val="90000"/>
              </a:lnSpc>
              <a:spcBef>
                <a:spcPts val="480"/>
              </a:spcBef>
              <a:spcAft>
                <a:spcPts val="0"/>
              </a:spcAft>
              <a:buClr>
                <a:schemeClr val="folHlink"/>
              </a:buClr>
              <a:buSzPct val="75000"/>
              <a:buFont typeface="Noto Symbol"/>
              <a:buChar char="■"/>
            </a:pPr>
            <a:r>
              <a:rPr b="0" i="0" lang="en-US" sz="2400" u="none" cap="none" strike="noStrike">
                <a:solidFill>
                  <a:schemeClr val="folHlink"/>
                </a:solidFill>
                <a:latin typeface="Helvetica Neue"/>
                <a:ea typeface="Helvetica Neue"/>
                <a:cs typeface="Helvetica Neue"/>
                <a:sym typeface="Helvetica Neue"/>
              </a:rPr>
              <a:t>Depict each interface state</a:t>
            </a:r>
            <a:r>
              <a:rPr b="0" i="0" lang="en-US" sz="2400" u="none" cap="none" strike="noStrike">
                <a:solidFill>
                  <a:schemeClr val="dk1"/>
                </a:solidFill>
                <a:latin typeface="Helvetica Neue"/>
                <a:ea typeface="Helvetica Neue"/>
                <a:cs typeface="Helvetica Neue"/>
                <a:sym typeface="Helvetica Neue"/>
              </a:rPr>
              <a:t> as it will actually look to the end-user.</a:t>
            </a:r>
          </a:p>
          <a:p>
            <a:pPr indent="-342900" lvl="0" marL="342900" marR="0" rtl="0" algn="l">
              <a:lnSpc>
                <a:spcPct val="90000"/>
              </a:lnSpc>
              <a:spcBef>
                <a:spcPts val="480"/>
              </a:spcBef>
              <a:spcAft>
                <a:spcPts val="0"/>
              </a:spcAft>
              <a:buClr>
                <a:schemeClr val="folHlink"/>
              </a:buClr>
              <a:buSzPct val="75000"/>
              <a:buFont typeface="Noto Symbol"/>
              <a:buChar char="■"/>
            </a:pPr>
            <a:r>
              <a:rPr b="0" i="0" lang="en-US" sz="2400" u="none" cap="none" strike="noStrike">
                <a:solidFill>
                  <a:schemeClr val="folHlink"/>
                </a:solidFill>
                <a:latin typeface="Helvetica Neue"/>
                <a:ea typeface="Helvetica Neue"/>
                <a:cs typeface="Helvetica Neue"/>
                <a:sym typeface="Helvetica Neue"/>
              </a:rPr>
              <a:t>Indicate how the user interprets the state of the system</a:t>
            </a:r>
            <a:r>
              <a:rPr b="0" i="0" lang="en-US" sz="2400" u="none" cap="none" strike="noStrike">
                <a:solidFill>
                  <a:schemeClr val="dk1"/>
                </a:solidFill>
                <a:latin typeface="Helvetica Neue"/>
                <a:ea typeface="Helvetica Neue"/>
                <a:cs typeface="Helvetica Neue"/>
                <a:sym typeface="Helvetica Neue"/>
              </a:rPr>
              <a:t> from information provided through the interface.</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1" name="Shape 351"/>
        <p:cNvGrpSpPr/>
        <p:nvPr/>
      </p:nvGrpSpPr>
      <p:grpSpPr>
        <a:xfrm>
          <a:off x="0" y="0"/>
          <a:ext cx="0" cy="0"/>
          <a:chOff x="0" y="0"/>
          <a:chExt cx="0" cy="0"/>
        </a:xfrm>
      </p:grpSpPr>
      <p:sp>
        <p:nvSpPr>
          <p:cNvPr id="352" name="Shape 35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53" name="Shape 35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54" name="Shape 354"/>
          <p:cNvSpPr txBox="1"/>
          <p:nvPr>
            <p:ph type="title"/>
          </p:nvPr>
        </p:nvSpPr>
        <p:spPr>
          <a:xfrm>
            <a:off x="1295400" y="1066800"/>
            <a:ext cx="4552950"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Design Issues</a:t>
            </a:r>
          </a:p>
        </p:txBody>
      </p:sp>
      <p:sp>
        <p:nvSpPr>
          <p:cNvPr id="355" name="Shape 355"/>
          <p:cNvSpPr txBox="1"/>
          <p:nvPr>
            <p:ph idx="1" type="body"/>
          </p:nvPr>
        </p:nvSpPr>
        <p:spPr>
          <a:xfrm>
            <a:off x="1905000" y="2057400"/>
            <a:ext cx="4373562" cy="2892425"/>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Response time</a:t>
            </a:r>
          </a:p>
          <a:p>
            <a:pPr indent="-342900" lvl="0" marL="342900" marR="0" rtl="0" algn="l">
              <a:lnSpc>
                <a:spcPct val="9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Help facilities</a:t>
            </a:r>
          </a:p>
          <a:p>
            <a:pPr indent="-342900" lvl="0" marL="342900" marR="0" rtl="0" algn="l">
              <a:lnSpc>
                <a:spcPct val="9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Error handling</a:t>
            </a:r>
          </a:p>
          <a:p>
            <a:pPr indent="-342900" lvl="0" marL="342900" marR="0" rtl="0" algn="l">
              <a:lnSpc>
                <a:spcPct val="9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Menu and command labeling</a:t>
            </a:r>
          </a:p>
          <a:p>
            <a:pPr indent="-342900" lvl="0" marL="342900" marR="0" rtl="0" algn="l">
              <a:lnSpc>
                <a:spcPct val="9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Application accessibility</a:t>
            </a:r>
          </a:p>
          <a:p>
            <a:pPr indent="-342900" lvl="0" marL="342900" marR="0" rtl="0" algn="l">
              <a:lnSpc>
                <a:spcPct val="9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Internationalization</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9" name="Shape 359"/>
        <p:cNvGrpSpPr/>
        <p:nvPr/>
      </p:nvGrpSpPr>
      <p:grpSpPr>
        <a:xfrm>
          <a:off x="0" y="0"/>
          <a:ext cx="0" cy="0"/>
          <a:chOff x="0" y="0"/>
          <a:chExt cx="0" cy="0"/>
        </a:xfrm>
      </p:grpSpPr>
      <p:sp>
        <p:nvSpPr>
          <p:cNvPr id="360" name="Shape 36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61" name="Shape 36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62" name="Shape 362"/>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Web and Mobile App Interface Design</a:t>
            </a:r>
          </a:p>
        </p:txBody>
      </p:sp>
      <p:sp>
        <p:nvSpPr>
          <p:cNvPr id="363" name="Shape 36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1" lang="en-US" sz="1800" u="none" cap="none" strike="noStrike">
                <a:solidFill>
                  <a:schemeClr val="folHlink"/>
                </a:solidFill>
                <a:latin typeface="Helvetica Neue"/>
                <a:ea typeface="Helvetica Neue"/>
                <a:cs typeface="Helvetica Neue"/>
                <a:sym typeface="Helvetica Neue"/>
              </a:rPr>
              <a:t>Where am I?</a:t>
            </a:r>
            <a:r>
              <a:rPr b="0" i="0" lang="en-US" sz="1800" u="none" cap="none" strike="noStrike">
                <a:solidFill>
                  <a:schemeClr val="folHlink"/>
                </a:solidFill>
                <a:latin typeface="Helvetica Neue"/>
                <a:ea typeface="Helvetica Neue"/>
                <a:cs typeface="Helvetica Neue"/>
                <a:sym typeface="Helvetica Neue"/>
              </a:rPr>
              <a:t> </a:t>
            </a:r>
            <a:r>
              <a:rPr b="0" i="0" lang="en-US" sz="1800" u="none" cap="none" strike="noStrike">
                <a:solidFill>
                  <a:schemeClr val="dk1"/>
                </a:solidFill>
                <a:latin typeface="Helvetica Neue"/>
                <a:ea typeface="Helvetica Neue"/>
                <a:cs typeface="Helvetica Neue"/>
                <a:sym typeface="Helvetica Neue"/>
              </a:rPr>
              <a:t> The interface should </a:t>
            </a:r>
          </a:p>
          <a:p>
            <a:pPr indent="-285750" lvl="1" marL="742950" marR="0" rtl="0" algn="l">
              <a:lnSpc>
                <a:spcPct val="90000"/>
              </a:lnSpc>
              <a:spcBef>
                <a:spcPts val="6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 provide an indication of the Web or Mobie App that has been accessed </a:t>
            </a:r>
          </a:p>
          <a:p>
            <a:pPr indent="-285750" lvl="1" marL="742950" marR="0" rtl="0" algn="l">
              <a:lnSpc>
                <a:spcPct val="90000"/>
              </a:lnSpc>
              <a:spcBef>
                <a:spcPts val="6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 inform the user of her location in the content hierarchy.</a:t>
            </a:r>
          </a:p>
          <a:p>
            <a:pPr indent="-342900" lvl="0" marL="342900" marR="0" rtl="0" algn="l">
              <a:lnSpc>
                <a:spcPct val="90000"/>
              </a:lnSpc>
              <a:spcBef>
                <a:spcPts val="300"/>
              </a:spcBef>
              <a:spcAft>
                <a:spcPts val="0"/>
              </a:spcAft>
              <a:buClr>
                <a:schemeClr val="folHlink"/>
              </a:buClr>
              <a:buSzPct val="75000"/>
              <a:buFont typeface="Noto Symbol"/>
              <a:buChar char="■"/>
            </a:pPr>
            <a:r>
              <a:rPr b="0" i="1" lang="en-US" sz="1800" u="none" cap="none" strike="noStrike">
                <a:solidFill>
                  <a:schemeClr val="folHlink"/>
                </a:solidFill>
                <a:latin typeface="Helvetica Neue"/>
                <a:ea typeface="Helvetica Neue"/>
                <a:cs typeface="Helvetica Neue"/>
                <a:sym typeface="Helvetica Neue"/>
              </a:rPr>
              <a:t>What can I do now?</a:t>
            </a:r>
            <a:r>
              <a:rPr b="0" i="0" lang="en-US" sz="1800" u="none" cap="none" strike="noStrike">
                <a:solidFill>
                  <a:schemeClr val="dk1"/>
                </a:solidFill>
                <a:latin typeface="Helvetica Neue"/>
                <a:ea typeface="Helvetica Neue"/>
                <a:cs typeface="Helvetica Neue"/>
                <a:sym typeface="Helvetica Neue"/>
              </a:rPr>
              <a:t> The interface should always help the user understand his current options</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what functions are available?</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what links are live?</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what content is relevant?</a:t>
            </a:r>
          </a:p>
          <a:p>
            <a:pPr indent="-342900" lvl="0" marL="342900" marR="0" rtl="0" algn="l">
              <a:lnSpc>
                <a:spcPct val="90000"/>
              </a:lnSpc>
              <a:spcBef>
                <a:spcPts val="300"/>
              </a:spcBef>
              <a:spcAft>
                <a:spcPts val="0"/>
              </a:spcAft>
              <a:buClr>
                <a:schemeClr val="folHlink"/>
              </a:buClr>
              <a:buSzPct val="75000"/>
              <a:buFont typeface="Noto Symbol"/>
              <a:buChar char="■"/>
            </a:pPr>
            <a:r>
              <a:rPr b="0" i="1" lang="en-US" sz="1800" u="none" cap="none" strike="noStrike">
                <a:solidFill>
                  <a:schemeClr val="folHlink"/>
                </a:solidFill>
                <a:latin typeface="Helvetica Neue"/>
                <a:ea typeface="Helvetica Neue"/>
                <a:cs typeface="Helvetica Neue"/>
                <a:sym typeface="Helvetica Neue"/>
              </a:rPr>
              <a:t>Where have I been, where am I going?</a:t>
            </a:r>
            <a:r>
              <a:rPr b="0" i="0" lang="en-US" sz="1800" u="none" cap="none" strike="noStrike">
                <a:solidFill>
                  <a:schemeClr val="dk1"/>
                </a:solidFill>
                <a:latin typeface="Helvetica Neue"/>
                <a:ea typeface="Helvetica Neue"/>
                <a:cs typeface="Helvetica Neue"/>
                <a:sym typeface="Helvetica Neue"/>
              </a:rPr>
              <a:t>  The interface must facilitate navigation. </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Provide a “map” (implemented in a way that is easy to understand) of where the user has been and what paths may be taken to move elsewhere within the Web or Mobile App.</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67" name="Shape 367"/>
        <p:cNvGrpSpPr/>
        <p:nvPr/>
      </p:nvGrpSpPr>
      <p:grpSpPr>
        <a:xfrm>
          <a:off x="0" y="0"/>
          <a:ext cx="0" cy="0"/>
          <a:chOff x="0" y="0"/>
          <a:chExt cx="0" cy="0"/>
        </a:xfrm>
      </p:grpSpPr>
      <p:sp>
        <p:nvSpPr>
          <p:cNvPr id="368" name="Shape 36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69" name="Shape 36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70" name="Shape 370"/>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Effective Web and Mobile App Interfaces</a:t>
            </a:r>
          </a:p>
        </p:txBody>
      </p:sp>
      <p:sp>
        <p:nvSpPr>
          <p:cNvPr id="371" name="Shape 371"/>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Bruce Tognozzi [TOG01] suggests…</a:t>
            </a:r>
          </a:p>
          <a:p>
            <a:pPr indent="-285750" lvl="1" marL="742950" marR="0" rtl="0" algn="l">
              <a:lnSpc>
                <a:spcPct val="100000"/>
              </a:lnSpc>
              <a:spcBef>
                <a:spcPts val="900"/>
              </a:spcBef>
              <a:spcAft>
                <a:spcPts val="0"/>
              </a:spcAft>
              <a:buClr>
                <a:schemeClr val="folHlink"/>
              </a:buClr>
              <a:buSzPct val="70000"/>
              <a:buFont typeface="Noto Symbol"/>
              <a:buChar char="■"/>
            </a:pPr>
            <a:r>
              <a:rPr b="0" i="0" lang="en-US" sz="2000" u="none" cap="none" strike="noStrike">
                <a:solidFill>
                  <a:schemeClr val="folHlink"/>
                </a:solidFill>
                <a:latin typeface="Helvetica Neue"/>
                <a:ea typeface="Helvetica Neue"/>
                <a:cs typeface="Helvetica Neue"/>
                <a:sym typeface="Helvetica Neue"/>
              </a:rPr>
              <a:t>Effective interfaces are visually apparent and forgiving,</a:t>
            </a:r>
            <a:r>
              <a:rPr b="0" i="0" lang="en-US" sz="2000" u="none" cap="none" strike="noStrike">
                <a:solidFill>
                  <a:schemeClr val="dk1"/>
                </a:solidFill>
                <a:latin typeface="Helvetica Neue"/>
                <a:ea typeface="Helvetica Neue"/>
                <a:cs typeface="Helvetica Neue"/>
                <a:sym typeface="Helvetica Neue"/>
              </a:rPr>
              <a:t> instilling in their users a sense of control. Users quickly see the breadth of their options, grasp how to achieve their goals, and do their work.</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folHlink"/>
                </a:solidFill>
                <a:latin typeface="Helvetica Neue"/>
                <a:ea typeface="Helvetica Neue"/>
                <a:cs typeface="Helvetica Neue"/>
                <a:sym typeface="Helvetica Neue"/>
              </a:rPr>
              <a:t>Effective interfaces do not concern the user with the inner workings of the system.</a:t>
            </a:r>
            <a:r>
              <a:rPr b="0" i="0" lang="en-US" sz="2000" u="none" cap="none" strike="noStrike">
                <a:solidFill>
                  <a:schemeClr val="dk1"/>
                </a:solidFill>
                <a:latin typeface="Helvetica Neue"/>
                <a:ea typeface="Helvetica Neue"/>
                <a:cs typeface="Helvetica Neue"/>
                <a:sym typeface="Helvetica Neue"/>
              </a:rPr>
              <a:t> Work is carefully and continuously saved, with full option for the user to undo any activity at any time.</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folHlink"/>
                </a:solidFill>
                <a:latin typeface="Helvetica Neue"/>
                <a:ea typeface="Helvetica Neue"/>
                <a:cs typeface="Helvetica Neue"/>
                <a:sym typeface="Helvetica Neue"/>
              </a:rPr>
              <a:t>Effective applications and services perform a maximum of work, </a:t>
            </a:r>
            <a:r>
              <a:rPr b="0" i="0" lang="en-US" sz="2000" u="none" cap="none" strike="noStrike">
                <a:solidFill>
                  <a:schemeClr val="dk1"/>
                </a:solidFill>
                <a:latin typeface="Helvetica Neue"/>
                <a:ea typeface="Helvetica Neue"/>
                <a:cs typeface="Helvetica Neue"/>
                <a:sym typeface="Helvetica Neue"/>
              </a:rPr>
              <a:t>while</a:t>
            </a:r>
            <a:r>
              <a:rPr b="0" i="0" lang="en-US" sz="2000" u="none" cap="none" strike="noStrike">
                <a:solidFill>
                  <a:srgbClr val="000000"/>
                </a:solidFill>
                <a:latin typeface="Helvetica Neue"/>
                <a:ea typeface="Helvetica Neue"/>
                <a:cs typeface="Helvetica Neue"/>
                <a:sym typeface="Helvetica Neue"/>
              </a:rPr>
              <a:t> </a:t>
            </a:r>
            <a:r>
              <a:rPr b="0" i="0" lang="en-US" sz="2000" u="none" cap="none" strike="noStrike">
                <a:solidFill>
                  <a:schemeClr val="dk1"/>
                </a:solidFill>
                <a:latin typeface="Helvetica Neue"/>
                <a:ea typeface="Helvetica Neue"/>
                <a:cs typeface="Helvetica Neue"/>
                <a:sym typeface="Helvetica Neue"/>
              </a:rPr>
              <a:t>requiring a minimum of information from users</a:t>
            </a:r>
            <a:r>
              <a:rPr b="0" i="0" lang="en-US" sz="2000" u="none" cap="none" strike="noStrike">
                <a:solidFill>
                  <a:srgbClr val="000000"/>
                </a:solidFill>
                <a:latin typeface="Helvetica Neue"/>
                <a:ea typeface="Helvetica Neue"/>
                <a:cs typeface="Helvetica Neue"/>
                <a:sym typeface="Helvetica Neue"/>
              </a:rPr>
              <a:t>.</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5" name="Shape 375"/>
        <p:cNvGrpSpPr/>
        <p:nvPr/>
      </p:nvGrpSpPr>
      <p:grpSpPr>
        <a:xfrm>
          <a:off x="0" y="0"/>
          <a:ext cx="0" cy="0"/>
          <a:chOff x="0" y="0"/>
          <a:chExt cx="0" cy="0"/>
        </a:xfrm>
      </p:grpSpPr>
      <p:sp>
        <p:nvSpPr>
          <p:cNvPr id="376" name="Shape 37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77" name="Shape 37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78" name="Shape 378"/>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Interface Design Principles-I</a:t>
            </a:r>
          </a:p>
        </p:txBody>
      </p:sp>
      <p:sp>
        <p:nvSpPr>
          <p:cNvPr id="379" name="Shape 379"/>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800" u="none" cap="none" strike="noStrike">
                <a:solidFill>
                  <a:schemeClr val="folHlink"/>
                </a:solidFill>
                <a:latin typeface="Helvetica Neue"/>
                <a:ea typeface="Helvetica Neue"/>
                <a:cs typeface="Helvetica Neue"/>
                <a:sym typeface="Helvetica Neue"/>
              </a:rPr>
              <a:t>Anticipation</a:t>
            </a:r>
            <a:r>
              <a:rPr b="0" i="0" lang="en-US" sz="1800" u="none" cap="none" strike="noStrike">
                <a:solidFill>
                  <a:schemeClr val="dk1"/>
                </a:solidFill>
                <a:latin typeface="Helvetica Neue"/>
                <a:ea typeface="Helvetica Neue"/>
                <a:cs typeface="Helvetica Neue"/>
                <a:sym typeface="Helvetica Neue"/>
              </a:rPr>
              <a:t>—A Web or Mobile App should be designed so that it anticipates the use’s next move. </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folHlink"/>
                </a:solidFill>
                <a:latin typeface="Helvetica Neue"/>
                <a:ea typeface="Helvetica Neue"/>
                <a:cs typeface="Helvetica Neue"/>
                <a:sym typeface="Helvetica Neue"/>
              </a:rPr>
              <a:t>Communication</a:t>
            </a:r>
            <a:r>
              <a:rPr b="0" i="0" lang="en-US" sz="1800" u="none" cap="none" strike="noStrike">
                <a:solidFill>
                  <a:schemeClr val="dk1"/>
                </a:solidFill>
                <a:latin typeface="Helvetica Neue"/>
                <a:ea typeface="Helvetica Neue"/>
                <a:cs typeface="Helvetica Neue"/>
                <a:sym typeface="Helvetica Neue"/>
              </a:rPr>
              <a:t>—The interface should communicate the status of any activity initiated by the user</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folHlink"/>
                </a:solidFill>
                <a:latin typeface="Helvetica Neue"/>
                <a:ea typeface="Helvetica Neue"/>
                <a:cs typeface="Helvetica Neue"/>
                <a:sym typeface="Helvetica Neue"/>
              </a:rPr>
              <a:t>Consistency</a:t>
            </a:r>
            <a:r>
              <a:rPr b="0" i="0" lang="en-US" sz="1800" u="none" cap="none" strike="noStrike">
                <a:solidFill>
                  <a:schemeClr val="dk1"/>
                </a:solidFill>
                <a:latin typeface="Helvetica Neue"/>
                <a:ea typeface="Helvetica Neue"/>
                <a:cs typeface="Helvetica Neue"/>
                <a:sym typeface="Helvetica Neue"/>
              </a:rPr>
              <a:t>—The use of navigation controls, menus, icons, and aesthetics (e.g., color, shape, layout)</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folHlink"/>
                </a:solidFill>
                <a:latin typeface="Helvetica Neue"/>
                <a:ea typeface="Helvetica Neue"/>
                <a:cs typeface="Helvetica Neue"/>
                <a:sym typeface="Helvetica Neue"/>
              </a:rPr>
              <a:t>Controlled autonomy</a:t>
            </a:r>
            <a:r>
              <a:rPr b="0" i="0" lang="en-US" sz="1800" u="none" cap="none" strike="noStrike">
                <a:solidFill>
                  <a:schemeClr val="dk1"/>
                </a:solidFill>
                <a:latin typeface="Helvetica Neue"/>
                <a:ea typeface="Helvetica Neue"/>
                <a:cs typeface="Helvetica Neue"/>
                <a:sym typeface="Helvetica Neue"/>
              </a:rPr>
              <a:t>—The interface should facilitate user movement throughout the Web or Mobile App, but it should do so in a manner that enforces navigation conventions that have been established for the application.</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folHlink"/>
                </a:solidFill>
                <a:latin typeface="Helvetica Neue"/>
                <a:ea typeface="Helvetica Neue"/>
                <a:cs typeface="Helvetica Neue"/>
                <a:sym typeface="Helvetica Neue"/>
              </a:rPr>
              <a:t>Efficiency</a:t>
            </a:r>
            <a:r>
              <a:rPr b="0" i="0" lang="en-US" sz="1800" u="none" cap="none" strike="noStrike">
                <a:solidFill>
                  <a:schemeClr val="dk1"/>
                </a:solidFill>
                <a:latin typeface="Helvetica Neue"/>
                <a:ea typeface="Helvetica Neue"/>
                <a:cs typeface="Helvetica Neue"/>
                <a:sym typeface="Helvetica Neue"/>
              </a:rPr>
              <a:t>—The design of the Web or Mobile App and its interface should optimize the user’s work efficiency, not the efficiency of the software engineer who designs and builds it or the client-server environment that executes it.</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83" name="Shape 383"/>
        <p:cNvGrpSpPr/>
        <p:nvPr/>
      </p:nvGrpSpPr>
      <p:grpSpPr>
        <a:xfrm>
          <a:off x="0" y="0"/>
          <a:ext cx="0" cy="0"/>
          <a:chOff x="0" y="0"/>
          <a:chExt cx="0" cy="0"/>
        </a:xfrm>
      </p:grpSpPr>
      <p:sp>
        <p:nvSpPr>
          <p:cNvPr id="384" name="Shape 38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85" name="Shape 38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86" name="Shape 386"/>
          <p:cNvSpPr txBox="1"/>
          <p:nvPr>
            <p:ph type="title"/>
          </p:nvPr>
        </p:nvSpPr>
        <p:spPr>
          <a:xfrm>
            <a:off x="11430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Interface Design Principles-II</a:t>
            </a:r>
          </a:p>
        </p:txBody>
      </p:sp>
      <p:sp>
        <p:nvSpPr>
          <p:cNvPr id="387" name="Shape 387"/>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1600" u="none" cap="none" strike="noStrike">
                <a:solidFill>
                  <a:schemeClr val="folHlink"/>
                </a:solidFill>
                <a:latin typeface="Helvetica Neue"/>
                <a:ea typeface="Helvetica Neue"/>
                <a:cs typeface="Helvetica Neue"/>
                <a:sym typeface="Helvetica Neue"/>
              </a:rPr>
              <a:t>Focus</a:t>
            </a:r>
            <a:r>
              <a:rPr b="0" i="0" lang="en-US" sz="1600" u="none" cap="none" strike="noStrike">
                <a:solidFill>
                  <a:schemeClr val="dk1"/>
                </a:solidFill>
                <a:latin typeface="Helvetica Neue"/>
                <a:ea typeface="Helvetica Neue"/>
                <a:cs typeface="Helvetica Neue"/>
                <a:sym typeface="Helvetica Neue"/>
              </a:rPr>
              <a:t>—The Web or Mobile App interface (and the content it presents) should stay focused on the user task(s) at hand. </a:t>
            </a:r>
          </a:p>
          <a:p>
            <a:pPr indent="-342900" lvl="0" marL="342900" marR="0" rtl="0" algn="l">
              <a:lnSpc>
                <a:spcPct val="100000"/>
              </a:lnSpc>
              <a:spcBef>
                <a:spcPts val="320"/>
              </a:spcBef>
              <a:spcAft>
                <a:spcPts val="0"/>
              </a:spcAft>
              <a:buClr>
                <a:schemeClr val="folHlink"/>
              </a:buClr>
              <a:buSzPct val="75000"/>
              <a:buFont typeface="Noto Symbol"/>
              <a:buChar char="■"/>
            </a:pPr>
            <a:r>
              <a:rPr b="0" i="0" lang="en-US" sz="1600" u="none" cap="none" strike="noStrike">
                <a:solidFill>
                  <a:schemeClr val="folHlink"/>
                </a:solidFill>
                <a:latin typeface="Helvetica Neue"/>
                <a:ea typeface="Helvetica Neue"/>
                <a:cs typeface="Helvetica Neue"/>
                <a:sym typeface="Helvetica Neue"/>
              </a:rPr>
              <a:t>Fitt’s Law</a:t>
            </a:r>
            <a:r>
              <a:rPr b="0" i="0" lang="en-US" sz="1600" u="none" cap="none" strike="noStrike">
                <a:solidFill>
                  <a:schemeClr val="dk1"/>
                </a:solidFill>
                <a:latin typeface="Helvetica Neue"/>
                <a:ea typeface="Helvetica Neue"/>
                <a:cs typeface="Helvetica Neue"/>
                <a:sym typeface="Helvetica Neue"/>
              </a:rPr>
              <a:t>—“The time to acquire a target is a function of the distance to and size of the target.”</a:t>
            </a:r>
          </a:p>
          <a:p>
            <a:pPr indent="-342900" lvl="0" marL="342900" marR="0" rtl="0" algn="l">
              <a:lnSpc>
                <a:spcPct val="100000"/>
              </a:lnSpc>
              <a:spcBef>
                <a:spcPts val="320"/>
              </a:spcBef>
              <a:spcAft>
                <a:spcPts val="0"/>
              </a:spcAft>
              <a:buClr>
                <a:schemeClr val="folHlink"/>
              </a:buClr>
              <a:buSzPct val="75000"/>
              <a:buFont typeface="Noto Symbol"/>
              <a:buChar char="■"/>
            </a:pPr>
            <a:r>
              <a:rPr b="0" i="0" lang="en-US" sz="1600" u="none" cap="none" strike="noStrike">
                <a:solidFill>
                  <a:schemeClr val="folHlink"/>
                </a:solidFill>
                <a:latin typeface="Helvetica Neue"/>
                <a:ea typeface="Helvetica Neue"/>
                <a:cs typeface="Helvetica Neue"/>
                <a:sym typeface="Helvetica Neue"/>
              </a:rPr>
              <a:t>Human interface objects</a:t>
            </a:r>
            <a:r>
              <a:rPr b="0" i="0" lang="en-US" sz="1600" u="none" cap="none" strike="noStrike">
                <a:solidFill>
                  <a:schemeClr val="dk1"/>
                </a:solidFill>
                <a:latin typeface="Helvetica Neue"/>
                <a:ea typeface="Helvetica Neue"/>
                <a:cs typeface="Helvetica Neue"/>
                <a:sym typeface="Helvetica Neue"/>
              </a:rPr>
              <a:t>—A vast library of reusable human interface objects has been developed for Web or Mobile Apps.</a:t>
            </a:r>
          </a:p>
          <a:p>
            <a:pPr indent="-342900" lvl="0" marL="342900" marR="0" rtl="0" algn="l">
              <a:lnSpc>
                <a:spcPct val="100000"/>
              </a:lnSpc>
              <a:spcBef>
                <a:spcPts val="320"/>
              </a:spcBef>
              <a:spcAft>
                <a:spcPts val="0"/>
              </a:spcAft>
              <a:buClr>
                <a:schemeClr val="folHlink"/>
              </a:buClr>
              <a:buSzPct val="75000"/>
              <a:buFont typeface="Noto Symbol"/>
              <a:buChar char="■"/>
            </a:pPr>
            <a:r>
              <a:rPr b="0" i="0" lang="en-US" sz="1600" u="none" cap="none" strike="noStrike">
                <a:solidFill>
                  <a:schemeClr val="folHlink"/>
                </a:solidFill>
                <a:latin typeface="Helvetica Neue"/>
                <a:ea typeface="Helvetica Neue"/>
                <a:cs typeface="Helvetica Neue"/>
                <a:sym typeface="Helvetica Neue"/>
              </a:rPr>
              <a:t>Latency reduction</a:t>
            </a:r>
            <a:r>
              <a:rPr b="0" i="0" lang="en-US" sz="1600" u="none" cap="none" strike="noStrike">
                <a:solidFill>
                  <a:schemeClr val="dk1"/>
                </a:solidFill>
                <a:latin typeface="Helvetica Neue"/>
                <a:ea typeface="Helvetica Neue"/>
                <a:cs typeface="Helvetica Neue"/>
                <a:sym typeface="Helvetica Neue"/>
              </a:rPr>
              <a:t>—The Web or Mobile App should use multi-tasking in a way that lets the user proceed with work as if the operation has been completed. </a:t>
            </a:r>
          </a:p>
          <a:p>
            <a:pPr indent="-342900" lvl="0" marL="342900" marR="0" rtl="0" algn="l">
              <a:lnSpc>
                <a:spcPct val="100000"/>
              </a:lnSpc>
              <a:spcBef>
                <a:spcPts val="320"/>
              </a:spcBef>
              <a:spcAft>
                <a:spcPts val="0"/>
              </a:spcAft>
              <a:buClr>
                <a:schemeClr val="folHlink"/>
              </a:buClr>
              <a:buSzPct val="75000"/>
              <a:buFont typeface="Noto Symbol"/>
              <a:buChar char="■"/>
            </a:pPr>
            <a:r>
              <a:rPr b="0" i="0" lang="en-US" sz="1600" u="none" cap="none" strike="noStrike">
                <a:solidFill>
                  <a:schemeClr val="folHlink"/>
                </a:solidFill>
                <a:latin typeface="Helvetica Neue"/>
                <a:ea typeface="Helvetica Neue"/>
                <a:cs typeface="Helvetica Neue"/>
                <a:sym typeface="Helvetica Neue"/>
              </a:rPr>
              <a:t>Learnability</a:t>
            </a:r>
            <a:r>
              <a:rPr b="0" i="0" lang="en-US" sz="1600" u="none" cap="none" strike="noStrike">
                <a:solidFill>
                  <a:schemeClr val="dk1"/>
                </a:solidFill>
                <a:latin typeface="Helvetica Neue"/>
                <a:ea typeface="Helvetica Neue"/>
                <a:cs typeface="Helvetica Neue"/>
                <a:sym typeface="Helvetica Neue"/>
              </a:rPr>
              <a:t>— A Web or Mobile App interface should be designed to minimize learning time, and once learned, to minimize relearning required when the App is revisited. </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0" name="Shape 230"/>
        <p:cNvGrpSpPr/>
        <p:nvPr/>
      </p:nvGrpSpPr>
      <p:grpSpPr>
        <a:xfrm>
          <a:off x="0" y="0"/>
          <a:ext cx="0" cy="0"/>
          <a:chOff x="0" y="0"/>
          <a:chExt cx="0" cy="0"/>
        </a:xfrm>
      </p:grpSpPr>
      <p:sp>
        <p:nvSpPr>
          <p:cNvPr id="231" name="Shape 23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32" name="Shape 23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33" name="Shape 233"/>
          <p:cNvSpPr txBox="1"/>
          <p:nvPr>
            <p:ph type="title"/>
          </p:nvPr>
        </p:nvSpPr>
        <p:spPr>
          <a:xfrm>
            <a:off x="1143000" y="1066800"/>
            <a:ext cx="6476999" cy="690561"/>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Interface Design</a:t>
            </a:r>
          </a:p>
        </p:txBody>
      </p:sp>
      <p:pic>
        <p:nvPicPr>
          <p:cNvPr id="234" name="Shape 234"/>
          <p:cNvPicPr preferRelativeResize="0"/>
          <p:nvPr/>
        </p:nvPicPr>
        <p:blipFill rotWithShape="1">
          <a:blip r:embed="rId3">
            <a:alphaModFix/>
          </a:blip>
          <a:srcRect b="0" l="0" r="0" t="0"/>
          <a:stretch/>
        </p:blipFill>
        <p:spPr>
          <a:xfrm>
            <a:off x="5486400" y="2895600"/>
            <a:ext cx="2620962" cy="2795587"/>
          </a:xfrm>
          <a:prstGeom prst="rect">
            <a:avLst/>
          </a:prstGeom>
          <a:noFill/>
          <a:ln>
            <a:noFill/>
          </a:ln>
        </p:spPr>
      </p:pic>
      <p:sp>
        <p:nvSpPr>
          <p:cNvPr id="235" name="Shape 235"/>
          <p:cNvSpPr txBox="1"/>
          <p:nvPr/>
        </p:nvSpPr>
        <p:spPr>
          <a:xfrm>
            <a:off x="2159000" y="2535236"/>
            <a:ext cx="3617911" cy="22796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Arial"/>
              <a:buNone/>
            </a:pPr>
            <a:r>
              <a:rPr b="1" i="0" lang="en-US" sz="2400" u="none" cap="none" strike="noStrike">
                <a:solidFill>
                  <a:schemeClr val="dk1"/>
                </a:solidFill>
                <a:latin typeface="Arial"/>
                <a:ea typeface="Arial"/>
                <a:cs typeface="Arial"/>
                <a:sym typeface="Arial"/>
              </a:rPr>
              <a:t>lack of consistency</a:t>
            </a:r>
          </a:p>
          <a:p>
            <a:pPr indent="0" lvl="0" marL="0" marR="0" rtl="0" algn="l">
              <a:lnSpc>
                <a:spcPct val="100000"/>
              </a:lnSpc>
              <a:spcBef>
                <a:spcPts val="0"/>
              </a:spcBef>
              <a:spcAft>
                <a:spcPts val="0"/>
              </a:spcAft>
              <a:buClr>
                <a:schemeClr val="dk1"/>
              </a:buClr>
              <a:buSzPct val="25000"/>
              <a:buFont typeface="Arial"/>
              <a:buNone/>
            </a:pPr>
            <a:r>
              <a:rPr b="1" i="0" lang="en-US" sz="2400" u="none" cap="none" strike="noStrike">
                <a:solidFill>
                  <a:schemeClr val="dk1"/>
                </a:solidFill>
                <a:latin typeface="Arial"/>
                <a:ea typeface="Arial"/>
                <a:cs typeface="Arial"/>
                <a:sym typeface="Arial"/>
              </a:rPr>
              <a:t>too much memorization</a:t>
            </a:r>
          </a:p>
          <a:p>
            <a:pPr indent="0" lvl="0" marL="0" marR="0" rtl="0" algn="l">
              <a:lnSpc>
                <a:spcPct val="100000"/>
              </a:lnSpc>
              <a:spcBef>
                <a:spcPts val="0"/>
              </a:spcBef>
              <a:spcAft>
                <a:spcPts val="0"/>
              </a:spcAft>
              <a:buClr>
                <a:schemeClr val="dk1"/>
              </a:buClr>
              <a:buSzPct val="25000"/>
              <a:buFont typeface="Arial"/>
              <a:buNone/>
            </a:pPr>
            <a:r>
              <a:rPr b="1" i="0" lang="en-US" sz="2400" u="none" cap="none" strike="noStrike">
                <a:solidFill>
                  <a:schemeClr val="dk1"/>
                </a:solidFill>
                <a:latin typeface="Arial"/>
                <a:ea typeface="Arial"/>
                <a:cs typeface="Arial"/>
                <a:sym typeface="Arial"/>
              </a:rPr>
              <a:t>no guidance / help</a:t>
            </a:r>
          </a:p>
          <a:p>
            <a:pPr indent="0" lvl="0" marL="0" marR="0" rtl="0" algn="l">
              <a:lnSpc>
                <a:spcPct val="100000"/>
              </a:lnSpc>
              <a:spcBef>
                <a:spcPts val="0"/>
              </a:spcBef>
              <a:spcAft>
                <a:spcPts val="0"/>
              </a:spcAft>
              <a:buClr>
                <a:schemeClr val="dk1"/>
              </a:buClr>
              <a:buSzPct val="25000"/>
              <a:buFont typeface="Arial"/>
              <a:buNone/>
            </a:pPr>
            <a:r>
              <a:rPr b="1" i="0" lang="en-US" sz="2400" u="none" cap="none" strike="noStrike">
                <a:solidFill>
                  <a:schemeClr val="dk1"/>
                </a:solidFill>
                <a:latin typeface="Arial"/>
                <a:ea typeface="Arial"/>
                <a:cs typeface="Arial"/>
                <a:sym typeface="Arial"/>
              </a:rPr>
              <a:t>no context sensitivity</a:t>
            </a:r>
          </a:p>
          <a:p>
            <a:pPr indent="0" lvl="0" marL="0" marR="0" rtl="0" algn="l">
              <a:lnSpc>
                <a:spcPct val="100000"/>
              </a:lnSpc>
              <a:spcBef>
                <a:spcPts val="0"/>
              </a:spcBef>
              <a:spcAft>
                <a:spcPts val="0"/>
              </a:spcAft>
              <a:buClr>
                <a:schemeClr val="dk1"/>
              </a:buClr>
              <a:buSzPct val="25000"/>
              <a:buFont typeface="Arial"/>
              <a:buNone/>
            </a:pPr>
            <a:r>
              <a:rPr b="1" i="0" lang="en-US" sz="2400" u="none" cap="none" strike="noStrike">
                <a:solidFill>
                  <a:schemeClr val="dk1"/>
                </a:solidFill>
                <a:latin typeface="Arial"/>
                <a:ea typeface="Arial"/>
                <a:cs typeface="Arial"/>
                <a:sym typeface="Arial"/>
              </a:rPr>
              <a:t>poor response</a:t>
            </a:r>
          </a:p>
          <a:p>
            <a:pPr indent="0" lvl="0" marL="0" marR="0" rtl="0" algn="l">
              <a:lnSpc>
                <a:spcPct val="100000"/>
              </a:lnSpc>
              <a:spcBef>
                <a:spcPts val="0"/>
              </a:spcBef>
              <a:spcAft>
                <a:spcPts val="0"/>
              </a:spcAft>
              <a:buClr>
                <a:schemeClr val="dk1"/>
              </a:buClr>
              <a:buSzPct val="25000"/>
              <a:buFont typeface="Arial"/>
              <a:buNone/>
            </a:pPr>
            <a:r>
              <a:rPr b="1" i="0" lang="en-US" sz="2400" u="none" cap="none" strike="noStrike">
                <a:solidFill>
                  <a:schemeClr val="dk1"/>
                </a:solidFill>
                <a:latin typeface="Arial"/>
                <a:ea typeface="Arial"/>
                <a:cs typeface="Arial"/>
                <a:sym typeface="Arial"/>
              </a:rPr>
              <a:t>Arcane/unfriendly</a:t>
            </a:r>
          </a:p>
        </p:txBody>
      </p:sp>
      <p:sp>
        <p:nvSpPr>
          <p:cNvPr id="236" name="Shape 236"/>
          <p:cNvSpPr txBox="1"/>
          <p:nvPr/>
        </p:nvSpPr>
        <p:spPr>
          <a:xfrm>
            <a:off x="1752600" y="1981200"/>
            <a:ext cx="3332161"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1" lang="en-US" sz="2400" u="sng" cap="none" strike="noStrike">
                <a:solidFill>
                  <a:schemeClr val="dk1"/>
                </a:solidFill>
                <a:latin typeface="Helvetica Neue"/>
                <a:ea typeface="Helvetica Neue"/>
                <a:cs typeface="Helvetica Neue"/>
                <a:sym typeface="Helvetica Neue"/>
              </a:rPr>
              <a:t>Typical Design Errors</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91" name="Shape 391"/>
        <p:cNvGrpSpPr/>
        <p:nvPr/>
      </p:nvGrpSpPr>
      <p:grpSpPr>
        <a:xfrm>
          <a:off x="0" y="0"/>
          <a:ext cx="0" cy="0"/>
          <a:chOff x="0" y="0"/>
          <a:chExt cx="0" cy="0"/>
        </a:xfrm>
      </p:grpSpPr>
      <p:sp>
        <p:nvSpPr>
          <p:cNvPr id="392" name="Shape 39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93" name="Shape 39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94" name="Shape 394"/>
          <p:cNvSpPr txBox="1"/>
          <p:nvPr>
            <p:ph type="title"/>
          </p:nvPr>
        </p:nvSpPr>
        <p:spPr>
          <a:xfrm>
            <a:off x="1143000" y="1143000"/>
            <a:ext cx="73913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Interface Design Principles-III</a:t>
            </a:r>
          </a:p>
        </p:txBody>
      </p:sp>
      <p:sp>
        <p:nvSpPr>
          <p:cNvPr id="395" name="Shape 395"/>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1600" u="none" cap="none" strike="noStrike">
                <a:solidFill>
                  <a:schemeClr val="folHlink"/>
                </a:solidFill>
                <a:latin typeface="Helvetica Neue"/>
                <a:ea typeface="Helvetica Neue"/>
                <a:cs typeface="Helvetica Neue"/>
                <a:sym typeface="Helvetica Neue"/>
              </a:rPr>
              <a:t>Maintain work product integrity</a:t>
            </a:r>
            <a:r>
              <a:rPr b="0" i="0" lang="en-US" sz="1600" u="none" cap="none" strike="noStrike">
                <a:solidFill>
                  <a:schemeClr val="dk1"/>
                </a:solidFill>
                <a:latin typeface="Helvetica Neue"/>
                <a:ea typeface="Helvetica Neue"/>
                <a:cs typeface="Helvetica Neue"/>
                <a:sym typeface="Helvetica Neue"/>
              </a:rPr>
              <a:t>—A work product (e.g., a form completed by the user, a user specified list) must be automatically saved so that it will not be lost if an error occurs.</a:t>
            </a:r>
          </a:p>
          <a:p>
            <a:pPr indent="-342900" lvl="0" marL="342900" marR="0" rtl="0" algn="l">
              <a:lnSpc>
                <a:spcPct val="100000"/>
              </a:lnSpc>
              <a:spcBef>
                <a:spcPts val="320"/>
              </a:spcBef>
              <a:spcAft>
                <a:spcPts val="0"/>
              </a:spcAft>
              <a:buClr>
                <a:schemeClr val="folHlink"/>
              </a:buClr>
              <a:buSzPct val="75000"/>
              <a:buFont typeface="Noto Symbol"/>
              <a:buChar char="■"/>
            </a:pPr>
            <a:r>
              <a:rPr b="0" i="0" lang="en-US" sz="1600" u="none" cap="none" strike="noStrike">
                <a:solidFill>
                  <a:schemeClr val="folHlink"/>
                </a:solidFill>
                <a:latin typeface="Helvetica Neue"/>
                <a:ea typeface="Helvetica Neue"/>
                <a:cs typeface="Helvetica Neue"/>
                <a:sym typeface="Helvetica Neue"/>
              </a:rPr>
              <a:t>Readability</a:t>
            </a:r>
            <a:r>
              <a:rPr b="0" i="0" lang="en-US" sz="1600" u="none" cap="none" strike="noStrike">
                <a:solidFill>
                  <a:schemeClr val="dk1"/>
                </a:solidFill>
                <a:latin typeface="Helvetica Neue"/>
                <a:ea typeface="Helvetica Neue"/>
                <a:cs typeface="Helvetica Neue"/>
                <a:sym typeface="Helvetica Neue"/>
              </a:rPr>
              <a:t>—All information presented through the interface should be readable by young and old.</a:t>
            </a:r>
          </a:p>
          <a:p>
            <a:pPr indent="-342900" lvl="0" marL="342900" marR="0" rtl="0" algn="l">
              <a:lnSpc>
                <a:spcPct val="100000"/>
              </a:lnSpc>
              <a:spcBef>
                <a:spcPts val="320"/>
              </a:spcBef>
              <a:spcAft>
                <a:spcPts val="0"/>
              </a:spcAft>
              <a:buClr>
                <a:schemeClr val="folHlink"/>
              </a:buClr>
              <a:buSzPct val="75000"/>
              <a:buFont typeface="Noto Symbol"/>
              <a:buChar char="■"/>
            </a:pPr>
            <a:r>
              <a:rPr b="0" i="0" lang="en-US" sz="1600" u="none" cap="none" strike="noStrike">
                <a:solidFill>
                  <a:schemeClr val="folHlink"/>
                </a:solidFill>
                <a:latin typeface="Helvetica Neue"/>
                <a:ea typeface="Helvetica Neue"/>
                <a:cs typeface="Helvetica Neue"/>
                <a:sym typeface="Helvetica Neue"/>
              </a:rPr>
              <a:t>Track state</a:t>
            </a:r>
            <a:r>
              <a:rPr b="0" i="0" lang="en-US" sz="1600" u="none" cap="none" strike="noStrike">
                <a:solidFill>
                  <a:schemeClr val="dk1"/>
                </a:solidFill>
                <a:latin typeface="Helvetica Neue"/>
                <a:ea typeface="Helvetica Neue"/>
                <a:cs typeface="Helvetica Neue"/>
                <a:sym typeface="Helvetica Neue"/>
              </a:rPr>
              <a:t>—When appropriate, the state of the user interaction should be tracked and stored so that a user can logoff and return later to pick up where she left off.</a:t>
            </a:r>
          </a:p>
          <a:p>
            <a:pPr indent="-342900" lvl="0" marL="342900" marR="0" rtl="0" algn="l">
              <a:lnSpc>
                <a:spcPct val="100000"/>
              </a:lnSpc>
              <a:spcBef>
                <a:spcPts val="320"/>
              </a:spcBef>
              <a:spcAft>
                <a:spcPts val="0"/>
              </a:spcAft>
              <a:buClr>
                <a:schemeClr val="folHlink"/>
              </a:buClr>
              <a:buSzPct val="75000"/>
              <a:buFont typeface="Noto Symbol"/>
              <a:buChar char="■"/>
            </a:pPr>
            <a:r>
              <a:rPr b="0" i="0" lang="en-US" sz="1600" u="none" cap="none" strike="noStrike">
                <a:solidFill>
                  <a:schemeClr val="folHlink"/>
                </a:solidFill>
                <a:latin typeface="Helvetica Neue"/>
                <a:ea typeface="Helvetica Neue"/>
                <a:cs typeface="Helvetica Neue"/>
                <a:sym typeface="Helvetica Neue"/>
              </a:rPr>
              <a:t>Visible navigation</a:t>
            </a:r>
            <a:r>
              <a:rPr b="0" i="0" lang="en-US" sz="1600" u="none" cap="none" strike="noStrike">
                <a:solidFill>
                  <a:schemeClr val="dk1"/>
                </a:solidFill>
                <a:latin typeface="Helvetica Neue"/>
                <a:ea typeface="Helvetica Neue"/>
                <a:cs typeface="Helvetica Neue"/>
                <a:sym typeface="Helvetica Neue"/>
              </a:rPr>
              <a:t>—A well-designed Web or Mobile App interface provides “the illusion that users are in the same place, with the work brought to them.”</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99" name="Shape 399"/>
        <p:cNvGrpSpPr/>
        <p:nvPr/>
      </p:nvGrpSpPr>
      <p:grpSpPr>
        <a:xfrm>
          <a:off x="0" y="0"/>
          <a:ext cx="0" cy="0"/>
          <a:chOff x="0" y="0"/>
          <a:chExt cx="0" cy="0"/>
        </a:xfrm>
      </p:grpSpPr>
      <p:sp>
        <p:nvSpPr>
          <p:cNvPr id="400" name="Shape 40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401" name="Shape 40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02" name="Shape 402"/>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Interface Design Workflow-I</a:t>
            </a:r>
          </a:p>
        </p:txBody>
      </p:sp>
      <p:sp>
        <p:nvSpPr>
          <p:cNvPr id="403" name="Shape 403"/>
          <p:cNvSpPr txBox="1"/>
          <p:nvPr>
            <p:ph idx="1" type="body"/>
          </p:nvPr>
        </p:nvSpPr>
        <p:spPr>
          <a:xfrm>
            <a:off x="1828800" y="2057400"/>
            <a:ext cx="6705599" cy="32766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Review information contained in the analysis model and refine as required.</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Develop a rough sketch of the Web or Mobile App interface layout.</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Map user objectives into specific interface actions. </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Define a set of user tasks that are associated with each action.</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Storyboard screen images for each interface action.</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Refine interface layout and storyboards using input from aesthetic design.</a:t>
            </a: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07" name="Shape 407"/>
        <p:cNvGrpSpPr/>
        <p:nvPr/>
      </p:nvGrpSpPr>
      <p:grpSpPr>
        <a:xfrm>
          <a:off x="0" y="0"/>
          <a:ext cx="0" cy="0"/>
          <a:chOff x="0" y="0"/>
          <a:chExt cx="0" cy="0"/>
        </a:xfrm>
      </p:grpSpPr>
      <p:sp>
        <p:nvSpPr>
          <p:cNvPr id="408" name="Shape 40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409" name="Shape 40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10" name="Shape 410"/>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Mapping User Objectives</a:t>
            </a:r>
          </a:p>
        </p:txBody>
      </p:sp>
      <p:pic>
        <p:nvPicPr>
          <p:cNvPr id="411" name="Shape 411"/>
          <p:cNvPicPr preferRelativeResize="0"/>
          <p:nvPr/>
        </p:nvPicPr>
        <p:blipFill rotWithShape="1">
          <a:blip r:embed="rId3">
            <a:alphaModFix/>
          </a:blip>
          <a:srcRect b="0" l="0" r="0" t="0"/>
          <a:stretch/>
        </p:blipFill>
        <p:spPr>
          <a:xfrm>
            <a:off x="1981200" y="1752600"/>
            <a:ext cx="6281737" cy="4027487"/>
          </a:xfrm>
          <a:prstGeom prst="rect">
            <a:avLst/>
          </a:prstGeom>
          <a:noFill/>
          <a:ln>
            <a:noFill/>
          </a:ln>
        </p:spPr>
      </p:pic>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15" name="Shape 415"/>
        <p:cNvGrpSpPr/>
        <p:nvPr/>
      </p:nvGrpSpPr>
      <p:grpSpPr>
        <a:xfrm>
          <a:off x="0" y="0"/>
          <a:ext cx="0" cy="0"/>
          <a:chOff x="0" y="0"/>
          <a:chExt cx="0" cy="0"/>
        </a:xfrm>
      </p:grpSpPr>
      <p:sp>
        <p:nvSpPr>
          <p:cNvPr id="416" name="Shape 41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417" name="Shape 41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18" name="Shape 418"/>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Interface Design Workflow-II</a:t>
            </a:r>
          </a:p>
        </p:txBody>
      </p:sp>
      <p:sp>
        <p:nvSpPr>
          <p:cNvPr id="419" name="Shape 419"/>
          <p:cNvSpPr txBox="1"/>
          <p:nvPr>
            <p:ph idx="1" type="body"/>
          </p:nvPr>
        </p:nvSpPr>
        <p:spPr>
          <a:xfrm>
            <a:off x="1828800" y="1905000"/>
            <a:ext cx="6629400"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Identify user interface objects that are required to implement the interface. </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Develop a procedural representation of the user’s interaction with the interface. </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Develop a behavioral representation of the interface.</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Describe the interface layout for each state. </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Refine and review the interface design model.</a:t>
            </a: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23" name="Shape 423"/>
        <p:cNvGrpSpPr/>
        <p:nvPr/>
      </p:nvGrpSpPr>
      <p:grpSpPr>
        <a:xfrm>
          <a:off x="0" y="0"/>
          <a:ext cx="0" cy="0"/>
          <a:chOff x="0" y="0"/>
          <a:chExt cx="0" cy="0"/>
        </a:xfrm>
      </p:grpSpPr>
      <p:sp>
        <p:nvSpPr>
          <p:cNvPr id="424" name="Shape 42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425" name="Shape 42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26" name="Shape 426"/>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Aesthetic Design</a:t>
            </a:r>
          </a:p>
        </p:txBody>
      </p:sp>
      <p:sp>
        <p:nvSpPr>
          <p:cNvPr id="427" name="Shape 427"/>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Don’t be afraid of white space.</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Emphasize content.</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Organize layout elements from top-left to bottom right. </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Group navigation, content, and function geographically within the page.</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Don’t extend your real estate with the scrolling bar.</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Consider resolution and browser window size when designing layout.</a:t>
            </a: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31" name="Shape 431"/>
        <p:cNvGrpSpPr/>
        <p:nvPr/>
      </p:nvGrpSpPr>
      <p:grpSpPr>
        <a:xfrm>
          <a:off x="0" y="0"/>
          <a:ext cx="0" cy="0"/>
          <a:chOff x="0" y="0"/>
          <a:chExt cx="0" cy="0"/>
        </a:xfrm>
      </p:grpSpPr>
      <p:sp>
        <p:nvSpPr>
          <p:cNvPr id="432" name="Shape 43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433" name="Shape 43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34" name="Shape 434"/>
          <p:cNvSpPr txBox="1"/>
          <p:nvPr>
            <p:ph type="title"/>
          </p:nvPr>
        </p:nvSpPr>
        <p:spPr>
          <a:xfrm>
            <a:off x="1295400" y="1066800"/>
            <a:ext cx="5632450"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Design Evaluation Cycle</a:t>
            </a:r>
          </a:p>
        </p:txBody>
      </p:sp>
      <p:pic>
        <p:nvPicPr>
          <p:cNvPr id="435" name="Shape 435"/>
          <p:cNvPicPr preferRelativeResize="0"/>
          <p:nvPr/>
        </p:nvPicPr>
        <p:blipFill rotWithShape="1">
          <a:blip r:embed="rId3">
            <a:alphaModFix/>
          </a:blip>
          <a:srcRect b="0" l="0" r="0" t="0"/>
          <a:stretch/>
        </p:blipFill>
        <p:spPr>
          <a:xfrm>
            <a:off x="3276600" y="1905000"/>
            <a:ext cx="3429000" cy="4190999"/>
          </a:xfrm>
          <a:prstGeom prst="rect">
            <a:avLst/>
          </a:prstGeom>
          <a:noFill/>
          <a:ln>
            <a:noFill/>
          </a:ln>
        </p:spPr>
      </p:pic>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0" name="Shape 240"/>
        <p:cNvGrpSpPr/>
        <p:nvPr/>
      </p:nvGrpSpPr>
      <p:grpSpPr>
        <a:xfrm>
          <a:off x="0" y="0"/>
          <a:ext cx="0" cy="0"/>
          <a:chOff x="0" y="0"/>
          <a:chExt cx="0" cy="0"/>
        </a:xfrm>
      </p:grpSpPr>
      <p:sp>
        <p:nvSpPr>
          <p:cNvPr id="241" name="Shape 24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42" name="Shape 24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43" name="Shape 243"/>
          <p:cNvSpPr txBox="1"/>
          <p:nvPr>
            <p:ph type="title"/>
          </p:nvPr>
        </p:nvSpPr>
        <p:spPr>
          <a:xfrm>
            <a:off x="1295400" y="1143000"/>
            <a:ext cx="4859336"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Golden Rules</a:t>
            </a:r>
          </a:p>
        </p:txBody>
      </p:sp>
      <p:sp>
        <p:nvSpPr>
          <p:cNvPr id="244" name="Shape 244"/>
          <p:cNvSpPr txBox="1"/>
          <p:nvPr>
            <p:ph idx="1" type="body"/>
          </p:nvPr>
        </p:nvSpPr>
        <p:spPr>
          <a:xfrm>
            <a:off x="1981200" y="2438400"/>
            <a:ext cx="5621337" cy="2062162"/>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800" u="none" cap="none" strike="noStrike">
                <a:solidFill>
                  <a:schemeClr val="folHlink"/>
                </a:solidFill>
                <a:latin typeface="Helvetica Neue"/>
                <a:ea typeface="Helvetica Neue"/>
                <a:cs typeface="Helvetica Neue"/>
                <a:sym typeface="Helvetica Neue"/>
              </a:rPr>
              <a:t>Place the user in control</a:t>
            </a:r>
          </a:p>
          <a:p>
            <a:pPr indent="-342900" lvl="0" marL="342900" marR="0" rtl="0" algn="l">
              <a:lnSpc>
                <a:spcPct val="100000"/>
              </a:lnSpc>
              <a:spcBef>
                <a:spcPts val="560"/>
              </a:spcBef>
              <a:spcAft>
                <a:spcPts val="0"/>
              </a:spcAft>
              <a:buClr>
                <a:schemeClr val="folHlink"/>
              </a:buClr>
              <a:buSzPct val="75000"/>
              <a:buFont typeface="Noto Symbol"/>
              <a:buChar char="■"/>
            </a:pPr>
            <a:r>
              <a:rPr b="0" i="0" lang="en-US" sz="2800" u="none" cap="none" strike="noStrike">
                <a:solidFill>
                  <a:schemeClr val="folHlink"/>
                </a:solidFill>
                <a:latin typeface="Helvetica Neue"/>
                <a:ea typeface="Helvetica Neue"/>
                <a:cs typeface="Helvetica Neue"/>
                <a:sym typeface="Helvetica Neue"/>
              </a:rPr>
              <a:t>Reduce the user’s memory load</a:t>
            </a:r>
          </a:p>
          <a:p>
            <a:pPr indent="-342900" lvl="0" marL="342900" marR="0" rtl="0" algn="l">
              <a:lnSpc>
                <a:spcPct val="100000"/>
              </a:lnSpc>
              <a:spcBef>
                <a:spcPts val="560"/>
              </a:spcBef>
              <a:spcAft>
                <a:spcPts val="0"/>
              </a:spcAft>
              <a:buClr>
                <a:schemeClr val="folHlink"/>
              </a:buClr>
              <a:buSzPct val="75000"/>
              <a:buFont typeface="Noto Symbol"/>
              <a:buChar char="■"/>
            </a:pPr>
            <a:r>
              <a:rPr b="0" i="0" lang="en-US" sz="2800" u="none" cap="none" strike="noStrike">
                <a:solidFill>
                  <a:schemeClr val="folHlink"/>
                </a:solidFill>
                <a:latin typeface="Helvetica Neue"/>
                <a:ea typeface="Helvetica Neue"/>
                <a:cs typeface="Helvetica Neue"/>
                <a:sym typeface="Helvetica Neue"/>
              </a:rPr>
              <a:t>Make the interface consistent</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8" name="Shape 248"/>
        <p:cNvGrpSpPr/>
        <p:nvPr/>
      </p:nvGrpSpPr>
      <p:grpSpPr>
        <a:xfrm>
          <a:off x="0" y="0"/>
          <a:ext cx="0" cy="0"/>
          <a:chOff x="0" y="0"/>
          <a:chExt cx="0" cy="0"/>
        </a:xfrm>
      </p:grpSpPr>
      <p:sp>
        <p:nvSpPr>
          <p:cNvPr id="249" name="Shape 24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50" name="Shape 25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51" name="Shape 251"/>
          <p:cNvSpPr txBox="1"/>
          <p:nvPr>
            <p:ph type="title"/>
          </p:nvPr>
        </p:nvSpPr>
        <p:spPr>
          <a:xfrm>
            <a:off x="1143000" y="1143000"/>
            <a:ext cx="7051674"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Place the User in Control</a:t>
            </a:r>
          </a:p>
        </p:txBody>
      </p:sp>
      <p:sp>
        <p:nvSpPr>
          <p:cNvPr id="252" name="Shape 252"/>
          <p:cNvSpPr txBox="1"/>
          <p:nvPr/>
        </p:nvSpPr>
        <p:spPr>
          <a:xfrm>
            <a:off x="2209800" y="1905000"/>
            <a:ext cx="6157912" cy="390207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Quattrocento"/>
              <a:buNone/>
            </a:pPr>
            <a:r>
              <a:rPr b="0" i="0" lang="en-US" sz="2000" u="none" cap="none" strike="noStrike">
                <a:solidFill>
                  <a:schemeClr val="dk1"/>
                </a:solidFill>
                <a:latin typeface="Quattrocento"/>
                <a:ea typeface="Quattrocento"/>
                <a:cs typeface="Quattrocento"/>
                <a:sym typeface="Quattrocento"/>
              </a:rPr>
              <a:t>Define interaction modes in a way that does not force a user into unnecessary or undesired actions. </a:t>
            </a:r>
          </a:p>
          <a:p>
            <a:pPr indent="0" lvl="0" marL="0" marR="0" rtl="0" algn="l">
              <a:lnSpc>
                <a:spcPct val="100000"/>
              </a:lnSpc>
              <a:spcBef>
                <a:spcPts val="1000"/>
              </a:spcBef>
              <a:spcAft>
                <a:spcPts val="0"/>
              </a:spcAft>
              <a:buClr>
                <a:schemeClr val="dk1"/>
              </a:buClr>
              <a:buSzPct val="25000"/>
              <a:buFont typeface="Quattrocento"/>
              <a:buNone/>
            </a:pPr>
            <a:r>
              <a:rPr b="0" i="0" lang="en-US" sz="2000" u="none" cap="none" strike="noStrike">
                <a:solidFill>
                  <a:schemeClr val="dk1"/>
                </a:solidFill>
                <a:latin typeface="Quattrocento"/>
                <a:ea typeface="Quattrocento"/>
                <a:cs typeface="Quattrocento"/>
                <a:sym typeface="Quattrocento"/>
              </a:rPr>
              <a:t>Provide for flexible interaction. </a:t>
            </a:r>
          </a:p>
          <a:p>
            <a:pPr indent="0" lvl="0" marL="0" marR="0" rtl="0" algn="l">
              <a:lnSpc>
                <a:spcPct val="100000"/>
              </a:lnSpc>
              <a:spcBef>
                <a:spcPts val="1000"/>
              </a:spcBef>
              <a:spcAft>
                <a:spcPts val="0"/>
              </a:spcAft>
              <a:buClr>
                <a:schemeClr val="dk1"/>
              </a:buClr>
              <a:buSzPct val="25000"/>
              <a:buFont typeface="Quattrocento"/>
              <a:buNone/>
            </a:pPr>
            <a:r>
              <a:rPr b="0" i="0" lang="en-US" sz="2000" u="none" cap="none" strike="noStrike">
                <a:solidFill>
                  <a:schemeClr val="dk1"/>
                </a:solidFill>
                <a:latin typeface="Quattrocento"/>
                <a:ea typeface="Quattrocento"/>
                <a:cs typeface="Quattrocento"/>
                <a:sym typeface="Quattrocento"/>
              </a:rPr>
              <a:t>Allow user interaction to be interruptible and undoable. </a:t>
            </a:r>
          </a:p>
          <a:p>
            <a:pPr indent="0" lvl="0" marL="0" marR="0" rtl="0" algn="l">
              <a:lnSpc>
                <a:spcPct val="100000"/>
              </a:lnSpc>
              <a:spcBef>
                <a:spcPts val="1000"/>
              </a:spcBef>
              <a:spcAft>
                <a:spcPts val="0"/>
              </a:spcAft>
              <a:buClr>
                <a:schemeClr val="dk1"/>
              </a:buClr>
              <a:buSzPct val="25000"/>
              <a:buFont typeface="Quattrocento"/>
              <a:buNone/>
            </a:pPr>
            <a:r>
              <a:rPr b="0" i="0" lang="en-US" sz="2000" u="none" cap="none" strike="noStrike">
                <a:solidFill>
                  <a:schemeClr val="dk1"/>
                </a:solidFill>
                <a:latin typeface="Quattrocento"/>
                <a:ea typeface="Quattrocento"/>
                <a:cs typeface="Quattrocento"/>
                <a:sym typeface="Quattrocento"/>
              </a:rPr>
              <a:t>Streamline interaction as skill levels advance and allow the interaction to be customized.  </a:t>
            </a:r>
          </a:p>
          <a:p>
            <a:pPr indent="0" lvl="0" marL="0" marR="0" rtl="0" algn="l">
              <a:lnSpc>
                <a:spcPct val="100000"/>
              </a:lnSpc>
              <a:spcBef>
                <a:spcPts val="1000"/>
              </a:spcBef>
              <a:spcAft>
                <a:spcPts val="0"/>
              </a:spcAft>
              <a:buClr>
                <a:schemeClr val="dk1"/>
              </a:buClr>
              <a:buSzPct val="25000"/>
              <a:buFont typeface="Quattrocento"/>
              <a:buNone/>
            </a:pPr>
            <a:r>
              <a:rPr b="0" i="0" lang="en-US" sz="2000" u="none" cap="none" strike="noStrike">
                <a:solidFill>
                  <a:schemeClr val="dk1"/>
                </a:solidFill>
                <a:latin typeface="Quattrocento"/>
                <a:ea typeface="Quattrocento"/>
                <a:cs typeface="Quattrocento"/>
                <a:sym typeface="Quattrocento"/>
              </a:rPr>
              <a:t>Hide technical internals from the casual user. </a:t>
            </a:r>
          </a:p>
          <a:p>
            <a:pPr indent="0" lvl="0" marL="0" marR="0" rtl="0" algn="l">
              <a:lnSpc>
                <a:spcPct val="100000"/>
              </a:lnSpc>
              <a:spcBef>
                <a:spcPts val="1000"/>
              </a:spcBef>
              <a:spcAft>
                <a:spcPts val="0"/>
              </a:spcAft>
              <a:buClr>
                <a:schemeClr val="dk1"/>
              </a:buClr>
              <a:buSzPct val="25000"/>
              <a:buFont typeface="Quattrocento"/>
              <a:buNone/>
            </a:pPr>
            <a:r>
              <a:rPr b="0" i="0" lang="en-US" sz="2000" u="none" cap="none" strike="noStrike">
                <a:solidFill>
                  <a:schemeClr val="dk1"/>
                </a:solidFill>
                <a:latin typeface="Quattrocento"/>
                <a:ea typeface="Quattrocento"/>
                <a:cs typeface="Quattrocento"/>
                <a:sym typeface="Quattrocento"/>
              </a:rPr>
              <a:t>Design for direct interaction with objects that appear on the screen.</a:t>
            </a:r>
            <a:r>
              <a:rPr b="0" i="0" lang="en-US" sz="1800" u="none" cap="none" strike="noStrike">
                <a:solidFill>
                  <a:schemeClr val="dk1"/>
                </a:solidFill>
                <a:latin typeface="Quattrocento"/>
                <a:ea typeface="Quattrocento"/>
                <a:cs typeface="Quattrocento"/>
                <a:sym typeface="Quattrocento"/>
              </a:rPr>
              <a:t> </a:t>
            </a:r>
          </a:p>
        </p:txBody>
      </p:sp>
      <p:sp>
        <p:nvSpPr>
          <p:cNvPr id="253" name="Shape 253"/>
          <p:cNvSpPr txBox="1"/>
          <p:nvPr/>
        </p:nvSpPr>
        <p:spPr>
          <a:xfrm>
            <a:off x="1981200" y="1981200"/>
            <a:ext cx="152399" cy="152399"/>
          </a:xfrm>
          <a:prstGeom prst="rect">
            <a:avLst/>
          </a:prstGeom>
          <a:solidFill>
            <a:schemeClr val="folHlink"/>
          </a:solidFill>
          <a:ln cap="flat" cmpd="sng" w="9525">
            <a:solidFill>
              <a:schemeClr val="folHlink"/>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4" name="Shape 254"/>
          <p:cNvSpPr txBox="1"/>
          <p:nvPr/>
        </p:nvSpPr>
        <p:spPr>
          <a:xfrm>
            <a:off x="1981200" y="2743200"/>
            <a:ext cx="152399" cy="152399"/>
          </a:xfrm>
          <a:prstGeom prst="rect">
            <a:avLst/>
          </a:prstGeom>
          <a:solidFill>
            <a:schemeClr val="folHlink"/>
          </a:solidFill>
          <a:ln cap="flat" cmpd="sng" w="9525">
            <a:solidFill>
              <a:schemeClr val="folHlink"/>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5" name="Shape 255"/>
          <p:cNvSpPr txBox="1"/>
          <p:nvPr/>
        </p:nvSpPr>
        <p:spPr>
          <a:xfrm>
            <a:off x="1981200" y="3276600"/>
            <a:ext cx="152399" cy="152399"/>
          </a:xfrm>
          <a:prstGeom prst="rect">
            <a:avLst/>
          </a:prstGeom>
          <a:solidFill>
            <a:schemeClr val="folHlink"/>
          </a:solidFill>
          <a:ln cap="flat" cmpd="sng" w="9525">
            <a:solidFill>
              <a:schemeClr val="folHlink"/>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6" name="Shape 256"/>
          <p:cNvSpPr txBox="1"/>
          <p:nvPr/>
        </p:nvSpPr>
        <p:spPr>
          <a:xfrm>
            <a:off x="1981200" y="3962400"/>
            <a:ext cx="152399" cy="152399"/>
          </a:xfrm>
          <a:prstGeom prst="rect">
            <a:avLst/>
          </a:prstGeom>
          <a:solidFill>
            <a:schemeClr val="folHlink"/>
          </a:solidFill>
          <a:ln cap="flat" cmpd="sng" w="9525">
            <a:solidFill>
              <a:schemeClr val="folHlink"/>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7" name="Shape 257"/>
          <p:cNvSpPr txBox="1"/>
          <p:nvPr/>
        </p:nvSpPr>
        <p:spPr>
          <a:xfrm>
            <a:off x="1981200" y="4724400"/>
            <a:ext cx="152399" cy="152399"/>
          </a:xfrm>
          <a:prstGeom prst="rect">
            <a:avLst/>
          </a:prstGeom>
          <a:solidFill>
            <a:schemeClr val="folHlink"/>
          </a:solidFill>
          <a:ln cap="flat" cmpd="sng" w="9525">
            <a:solidFill>
              <a:schemeClr val="folHlink"/>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8" name="Shape 258"/>
          <p:cNvSpPr txBox="1"/>
          <p:nvPr/>
        </p:nvSpPr>
        <p:spPr>
          <a:xfrm>
            <a:off x="1981200" y="5181600"/>
            <a:ext cx="152399" cy="152399"/>
          </a:xfrm>
          <a:prstGeom prst="rect">
            <a:avLst/>
          </a:prstGeom>
          <a:solidFill>
            <a:schemeClr val="folHlink"/>
          </a:solidFill>
          <a:ln cap="flat" cmpd="sng" w="9525">
            <a:solidFill>
              <a:schemeClr val="folHlink"/>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2" name="Shape 262"/>
        <p:cNvGrpSpPr/>
        <p:nvPr/>
      </p:nvGrpSpPr>
      <p:grpSpPr>
        <a:xfrm>
          <a:off x="0" y="0"/>
          <a:ext cx="0" cy="0"/>
          <a:chOff x="0" y="0"/>
          <a:chExt cx="0" cy="0"/>
        </a:xfrm>
      </p:grpSpPr>
      <p:sp>
        <p:nvSpPr>
          <p:cNvPr id="263" name="Shape 26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64" name="Shape 26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65" name="Shape 265"/>
          <p:cNvSpPr txBox="1"/>
          <p:nvPr>
            <p:ph type="title"/>
          </p:nvPr>
        </p:nvSpPr>
        <p:spPr>
          <a:xfrm>
            <a:off x="1287462" y="1066800"/>
            <a:ext cx="7856537" cy="600075"/>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Reduce the User’s Memory Load</a:t>
            </a:r>
          </a:p>
        </p:txBody>
      </p:sp>
      <p:sp>
        <p:nvSpPr>
          <p:cNvPr id="266" name="Shape 266"/>
          <p:cNvSpPr txBox="1"/>
          <p:nvPr/>
        </p:nvSpPr>
        <p:spPr>
          <a:xfrm>
            <a:off x="2133600" y="2057400"/>
            <a:ext cx="6586536" cy="253047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Quattrocento"/>
              <a:buNone/>
            </a:pPr>
            <a:r>
              <a:rPr b="0" i="0" lang="en-US" sz="2000" u="none" cap="none" strike="noStrike">
                <a:solidFill>
                  <a:schemeClr val="dk1"/>
                </a:solidFill>
                <a:latin typeface="Quattrocento"/>
                <a:ea typeface="Quattrocento"/>
                <a:cs typeface="Quattrocento"/>
                <a:sym typeface="Quattrocento"/>
              </a:rPr>
              <a:t>Reduce demand on short-term memory. </a:t>
            </a:r>
          </a:p>
          <a:p>
            <a:pPr indent="0" lvl="0" marL="0" marR="0" rtl="0" algn="l">
              <a:lnSpc>
                <a:spcPct val="100000"/>
              </a:lnSpc>
              <a:spcBef>
                <a:spcPts val="1000"/>
              </a:spcBef>
              <a:spcAft>
                <a:spcPts val="0"/>
              </a:spcAft>
              <a:buClr>
                <a:schemeClr val="dk1"/>
              </a:buClr>
              <a:buSzPct val="25000"/>
              <a:buFont typeface="Quattrocento"/>
              <a:buNone/>
            </a:pPr>
            <a:r>
              <a:rPr b="0" i="0" lang="en-US" sz="2000" u="none" cap="none" strike="noStrike">
                <a:solidFill>
                  <a:schemeClr val="dk1"/>
                </a:solidFill>
                <a:latin typeface="Quattrocento"/>
                <a:ea typeface="Quattrocento"/>
                <a:cs typeface="Quattrocento"/>
                <a:sym typeface="Quattrocento"/>
              </a:rPr>
              <a:t>Establish meaningful defaults.  </a:t>
            </a:r>
          </a:p>
          <a:p>
            <a:pPr indent="0" lvl="0" marL="0" marR="0" rtl="0" algn="l">
              <a:lnSpc>
                <a:spcPct val="100000"/>
              </a:lnSpc>
              <a:spcBef>
                <a:spcPts val="1000"/>
              </a:spcBef>
              <a:spcAft>
                <a:spcPts val="0"/>
              </a:spcAft>
              <a:buClr>
                <a:schemeClr val="dk1"/>
              </a:buClr>
              <a:buSzPct val="25000"/>
              <a:buFont typeface="Quattrocento"/>
              <a:buNone/>
            </a:pPr>
            <a:r>
              <a:rPr b="0" i="0" lang="en-US" sz="2000" u="none" cap="none" strike="noStrike">
                <a:solidFill>
                  <a:schemeClr val="dk1"/>
                </a:solidFill>
                <a:latin typeface="Quattrocento"/>
                <a:ea typeface="Quattrocento"/>
                <a:cs typeface="Quattrocento"/>
                <a:sym typeface="Quattrocento"/>
              </a:rPr>
              <a:t>Define shortcuts that are intuitive. </a:t>
            </a:r>
          </a:p>
          <a:p>
            <a:pPr indent="0" lvl="0" marL="0" marR="0" rtl="0" algn="l">
              <a:lnSpc>
                <a:spcPct val="100000"/>
              </a:lnSpc>
              <a:spcBef>
                <a:spcPts val="1000"/>
              </a:spcBef>
              <a:spcAft>
                <a:spcPts val="0"/>
              </a:spcAft>
              <a:buClr>
                <a:schemeClr val="dk1"/>
              </a:buClr>
              <a:buSzPct val="25000"/>
              <a:buFont typeface="Quattrocento"/>
              <a:buNone/>
            </a:pPr>
            <a:r>
              <a:rPr b="0" i="0" lang="en-US" sz="2000" u="none" cap="none" strike="noStrike">
                <a:solidFill>
                  <a:schemeClr val="dk1"/>
                </a:solidFill>
                <a:latin typeface="Quattrocento"/>
                <a:ea typeface="Quattrocento"/>
                <a:cs typeface="Quattrocento"/>
                <a:sym typeface="Quattrocento"/>
              </a:rPr>
              <a:t>The visual layout of the interface should be based on a real world metaphor. </a:t>
            </a:r>
          </a:p>
          <a:p>
            <a:pPr indent="0" lvl="0" marL="0" marR="0" rtl="0" algn="l">
              <a:lnSpc>
                <a:spcPct val="100000"/>
              </a:lnSpc>
              <a:spcBef>
                <a:spcPts val="1000"/>
              </a:spcBef>
              <a:spcAft>
                <a:spcPts val="0"/>
              </a:spcAft>
              <a:buClr>
                <a:schemeClr val="dk1"/>
              </a:buClr>
              <a:buSzPct val="25000"/>
              <a:buFont typeface="Quattrocento"/>
              <a:buNone/>
            </a:pPr>
            <a:r>
              <a:rPr b="0" i="0" lang="en-US" sz="2000" u="none" cap="none" strike="noStrike">
                <a:solidFill>
                  <a:schemeClr val="dk1"/>
                </a:solidFill>
                <a:latin typeface="Quattrocento"/>
                <a:ea typeface="Quattrocento"/>
                <a:cs typeface="Quattrocento"/>
                <a:sym typeface="Quattrocento"/>
              </a:rPr>
              <a:t>Disclose information in a progressive fashion.</a:t>
            </a:r>
          </a:p>
        </p:txBody>
      </p:sp>
      <p:sp>
        <p:nvSpPr>
          <p:cNvPr id="267" name="Shape 267"/>
          <p:cNvSpPr txBox="1"/>
          <p:nvPr/>
        </p:nvSpPr>
        <p:spPr>
          <a:xfrm>
            <a:off x="1905000" y="2133600"/>
            <a:ext cx="152399" cy="152399"/>
          </a:xfrm>
          <a:prstGeom prst="rect">
            <a:avLst/>
          </a:prstGeom>
          <a:solidFill>
            <a:schemeClr val="folHlink"/>
          </a:solidFill>
          <a:ln cap="flat" cmpd="sng" w="9525">
            <a:solidFill>
              <a:schemeClr val="folHlink"/>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68" name="Shape 268"/>
          <p:cNvSpPr txBox="1"/>
          <p:nvPr/>
        </p:nvSpPr>
        <p:spPr>
          <a:xfrm>
            <a:off x="1905000" y="2667000"/>
            <a:ext cx="152399" cy="152399"/>
          </a:xfrm>
          <a:prstGeom prst="rect">
            <a:avLst/>
          </a:prstGeom>
          <a:solidFill>
            <a:schemeClr val="folHlink"/>
          </a:solidFill>
          <a:ln cap="flat" cmpd="sng" w="9525">
            <a:solidFill>
              <a:schemeClr val="folHlink"/>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69" name="Shape 269"/>
          <p:cNvSpPr txBox="1"/>
          <p:nvPr/>
        </p:nvSpPr>
        <p:spPr>
          <a:xfrm>
            <a:off x="1905000" y="3048000"/>
            <a:ext cx="152399" cy="152399"/>
          </a:xfrm>
          <a:prstGeom prst="rect">
            <a:avLst/>
          </a:prstGeom>
          <a:solidFill>
            <a:schemeClr val="folHlink"/>
          </a:solidFill>
          <a:ln cap="flat" cmpd="sng" w="9525">
            <a:solidFill>
              <a:schemeClr val="folHlink"/>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0" name="Shape 270"/>
          <p:cNvSpPr txBox="1"/>
          <p:nvPr/>
        </p:nvSpPr>
        <p:spPr>
          <a:xfrm>
            <a:off x="1905000" y="3505200"/>
            <a:ext cx="152399" cy="152399"/>
          </a:xfrm>
          <a:prstGeom prst="rect">
            <a:avLst/>
          </a:prstGeom>
          <a:solidFill>
            <a:schemeClr val="folHlink"/>
          </a:solidFill>
          <a:ln cap="flat" cmpd="sng" w="9525">
            <a:solidFill>
              <a:schemeClr val="folHlink"/>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1" name="Shape 271"/>
          <p:cNvSpPr txBox="1"/>
          <p:nvPr/>
        </p:nvSpPr>
        <p:spPr>
          <a:xfrm>
            <a:off x="1905000" y="4267200"/>
            <a:ext cx="152399" cy="152399"/>
          </a:xfrm>
          <a:prstGeom prst="rect">
            <a:avLst/>
          </a:prstGeom>
          <a:solidFill>
            <a:schemeClr val="folHlink"/>
          </a:solidFill>
          <a:ln cap="flat" cmpd="sng" w="9525">
            <a:solidFill>
              <a:schemeClr val="folHlink"/>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5" name="Shape 275"/>
        <p:cNvGrpSpPr/>
        <p:nvPr/>
      </p:nvGrpSpPr>
      <p:grpSpPr>
        <a:xfrm>
          <a:off x="0" y="0"/>
          <a:ext cx="0" cy="0"/>
          <a:chOff x="0" y="0"/>
          <a:chExt cx="0" cy="0"/>
        </a:xfrm>
      </p:grpSpPr>
      <p:sp>
        <p:nvSpPr>
          <p:cNvPr id="276" name="Shape 27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77" name="Shape 27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78" name="Shape 278"/>
          <p:cNvSpPr txBox="1"/>
          <p:nvPr>
            <p:ph type="title"/>
          </p:nvPr>
        </p:nvSpPr>
        <p:spPr>
          <a:xfrm>
            <a:off x="1219200" y="990600"/>
            <a:ext cx="7015161" cy="70326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Make the Interface Consistent</a:t>
            </a:r>
          </a:p>
        </p:txBody>
      </p:sp>
      <p:sp>
        <p:nvSpPr>
          <p:cNvPr id="279" name="Shape 279"/>
          <p:cNvSpPr txBox="1"/>
          <p:nvPr/>
        </p:nvSpPr>
        <p:spPr>
          <a:xfrm>
            <a:off x="2265361" y="2209800"/>
            <a:ext cx="5888037" cy="253047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Quattrocento"/>
              <a:buNone/>
            </a:pPr>
            <a:r>
              <a:rPr b="0" i="0" lang="en-US" sz="2000" u="none" cap="none" strike="noStrike">
                <a:solidFill>
                  <a:schemeClr val="dk1"/>
                </a:solidFill>
                <a:latin typeface="Quattrocento"/>
                <a:ea typeface="Quattrocento"/>
                <a:cs typeface="Quattrocento"/>
                <a:sym typeface="Quattrocento"/>
              </a:rPr>
              <a:t>Allow the user to put the current task into a meaningful context. </a:t>
            </a:r>
          </a:p>
          <a:p>
            <a:pPr indent="0" lvl="0" marL="0" marR="0" rtl="0" algn="l">
              <a:lnSpc>
                <a:spcPct val="100000"/>
              </a:lnSpc>
              <a:spcBef>
                <a:spcPts val="1000"/>
              </a:spcBef>
              <a:spcAft>
                <a:spcPts val="0"/>
              </a:spcAft>
              <a:buClr>
                <a:schemeClr val="dk1"/>
              </a:buClr>
              <a:buSzPct val="25000"/>
              <a:buFont typeface="Quattrocento"/>
              <a:buNone/>
            </a:pPr>
            <a:r>
              <a:rPr b="0" i="0" lang="en-US" sz="2000" u="none" cap="none" strike="noStrike">
                <a:solidFill>
                  <a:schemeClr val="dk1"/>
                </a:solidFill>
                <a:latin typeface="Quattrocento"/>
                <a:ea typeface="Quattrocento"/>
                <a:cs typeface="Quattrocento"/>
                <a:sym typeface="Quattrocento"/>
              </a:rPr>
              <a:t>Maintain consistency across a family of applications. </a:t>
            </a:r>
          </a:p>
          <a:p>
            <a:pPr indent="0" lvl="0" marL="0" marR="0" rtl="0" algn="l">
              <a:lnSpc>
                <a:spcPct val="100000"/>
              </a:lnSpc>
              <a:spcBef>
                <a:spcPts val="1000"/>
              </a:spcBef>
              <a:spcAft>
                <a:spcPts val="0"/>
              </a:spcAft>
              <a:buClr>
                <a:schemeClr val="dk1"/>
              </a:buClr>
              <a:buSzPct val="25000"/>
              <a:buFont typeface="Quattrocento"/>
              <a:buNone/>
            </a:pPr>
            <a:r>
              <a:rPr b="0" i="0" lang="en-US" sz="2000" u="none" cap="none" strike="noStrike">
                <a:solidFill>
                  <a:schemeClr val="dk1"/>
                </a:solidFill>
                <a:latin typeface="Quattrocento"/>
                <a:ea typeface="Quattrocento"/>
                <a:cs typeface="Quattrocento"/>
                <a:sym typeface="Quattrocento"/>
              </a:rPr>
              <a:t>If past interactive models have created user expectations, do not make changes unless there is a compelling reason to do so. </a:t>
            </a:r>
          </a:p>
        </p:txBody>
      </p:sp>
      <p:sp>
        <p:nvSpPr>
          <p:cNvPr id="280" name="Shape 280"/>
          <p:cNvSpPr txBox="1"/>
          <p:nvPr/>
        </p:nvSpPr>
        <p:spPr>
          <a:xfrm>
            <a:off x="1981200" y="2286000"/>
            <a:ext cx="152399" cy="152399"/>
          </a:xfrm>
          <a:prstGeom prst="rect">
            <a:avLst/>
          </a:prstGeom>
          <a:solidFill>
            <a:schemeClr val="folHlink"/>
          </a:solidFill>
          <a:ln cap="flat" cmpd="sng" w="9525">
            <a:solidFill>
              <a:schemeClr val="folHlink"/>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1" name="Shape 281"/>
          <p:cNvSpPr txBox="1"/>
          <p:nvPr/>
        </p:nvSpPr>
        <p:spPr>
          <a:xfrm>
            <a:off x="1981200" y="3048000"/>
            <a:ext cx="152399" cy="152399"/>
          </a:xfrm>
          <a:prstGeom prst="rect">
            <a:avLst/>
          </a:prstGeom>
          <a:solidFill>
            <a:schemeClr val="folHlink"/>
          </a:solidFill>
          <a:ln cap="flat" cmpd="sng" w="9525">
            <a:solidFill>
              <a:schemeClr val="folHlink"/>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2" name="Shape 282"/>
          <p:cNvSpPr txBox="1"/>
          <p:nvPr/>
        </p:nvSpPr>
        <p:spPr>
          <a:xfrm>
            <a:off x="1981200" y="3810000"/>
            <a:ext cx="152399" cy="152399"/>
          </a:xfrm>
          <a:prstGeom prst="rect">
            <a:avLst/>
          </a:prstGeom>
          <a:solidFill>
            <a:schemeClr val="folHlink"/>
          </a:solidFill>
          <a:ln cap="flat" cmpd="sng" w="9525">
            <a:solidFill>
              <a:schemeClr val="folHlink"/>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6" name="Shape 286"/>
        <p:cNvGrpSpPr/>
        <p:nvPr/>
      </p:nvGrpSpPr>
      <p:grpSpPr>
        <a:xfrm>
          <a:off x="0" y="0"/>
          <a:ext cx="0" cy="0"/>
          <a:chOff x="0" y="0"/>
          <a:chExt cx="0" cy="0"/>
        </a:xfrm>
      </p:grpSpPr>
      <p:sp>
        <p:nvSpPr>
          <p:cNvPr id="287" name="Shape 287"/>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88" name="Shape 28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89" name="Shape 289"/>
          <p:cNvSpPr txBox="1"/>
          <p:nvPr>
            <p:ph type="title"/>
          </p:nvPr>
        </p:nvSpPr>
        <p:spPr>
          <a:xfrm>
            <a:off x="1219200" y="1066800"/>
            <a:ext cx="7661275" cy="70326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User Interface Design Models</a:t>
            </a:r>
          </a:p>
        </p:txBody>
      </p:sp>
      <p:sp>
        <p:nvSpPr>
          <p:cNvPr id="290" name="Shape 290"/>
          <p:cNvSpPr txBox="1"/>
          <p:nvPr>
            <p:ph idx="1" type="body"/>
          </p:nvPr>
        </p:nvSpPr>
        <p:spPr>
          <a:xfrm>
            <a:off x="1828800" y="1828800"/>
            <a:ext cx="6603999" cy="3733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folHlink"/>
                </a:solidFill>
                <a:latin typeface="Helvetica Neue"/>
                <a:ea typeface="Helvetica Neue"/>
                <a:cs typeface="Helvetica Neue"/>
                <a:sym typeface="Helvetica Neue"/>
              </a:rPr>
              <a:t>User model </a:t>
            </a:r>
            <a:r>
              <a:rPr b="0" i="0" lang="en-US" sz="2400" u="none" cap="none" strike="noStrike">
                <a:solidFill>
                  <a:schemeClr val="dk1"/>
                </a:solidFill>
                <a:latin typeface="Helvetica Neue"/>
                <a:ea typeface="Helvetica Neue"/>
                <a:cs typeface="Helvetica Neue"/>
                <a:sym typeface="Helvetica Neue"/>
              </a:rPr>
              <a:t>— a profile of all end users of the system</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folHlink"/>
                </a:solidFill>
                <a:latin typeface="Helvetica Neue"/>
                <a:ea typeface="Helvetica Neue"/>
                <a:cs typeface="Helvetica Neue"/>
                <a:sym typeface="Helvetica Neue"/>
              </a:rPr>
              <a:t>Design model </a:t>
            </a:r>
            <a:r>
              <a:rPr b="0" i="0" lang="en-US" sz="2400" u="none" cap="none" strike="noStrike">
                <a:solidFill>
                  <a:schemeClr val="dk1"/>
                </a:solidFill>
                <a:latin typeface="Helvetica Neue"/>
                <a:ea typeface="Helvetica Neue"/>
                <a:cs typeface="Helvetica Neue"/>
                <a:sym typeface="Helvetica Neue"/>
              </a:rPr>
              <a:t>— a design realization of the user model</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folHlink"/>
                </a:solidFill>
                <a:latin typeface="Helvetica Neue"/>
                <a:ea typeface="Helvetica Neue"/>
                <a:cs typeface="Helvetica Neue"/>
                <a:sym typeface="Helvetica Neue"/>
              </a:rPr>
              <a:t>Mental model (system perception) </a:t>
            </a:r>
            <a:r>
              <a:rPr b="0" i="0" lang="en-US" sz="2400" u="none" cap="none" strike="noStrike">
                <a:solidFill>
                  <a:schemeClr val="dk1"/>
                </a:solidFill>
                <a:latin typeface="Helvetica Neue"/>
                <a:ea typeface="Helvetica Neue"/>
                <a:cs typeface="Helvetica Neue"/>
                <a:sym typeface="Helvetica Neue"/>
              </a:rPr>
              <a:t>— the user’s mental image of what the interface is</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folHlink"/>
                </a:solidFill>
                <a:latin typeface="Helvetica Neue"/>
                <a:ea typeface="Helvetica Neue"/>
                <a:cs typeface="Helvetica Neue"/>
                <a:sym typeface="Helvetica Neue"/>
              </a:rPr>
              <a:t>Implementation model </a:t>
            </a:r>
            <a:r>
              <a:rPr b="0" i="0" lang="en-US" sz="2400" u="none" cap="none" strike="noStrike">
                <a:solidFill>
                  <a:schemeClr val="dk1"/>
                </a:solidFill>
                <a:latin typeface="Helvetica Neue"/>
                <a:ea typeface="Helvetica Neue"/>
                <a:cs typeface="Helvetica Neue"/>
                <a:sym typeface="Helvetica Neue"/>
              </a:rPr>
              <a:t>— the interface “look and feel” coupled with supporting information that describe interface syntax and semantics</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4" name="Shape 294"/>
        <p:cNvGrpSpPr/>
        <p:nvPr/>
      </p:nvGrpSpPr>
      <p:grpSpPr>
        <a:xfrm>
          <a:off x="0" y="0"/>
          <a:ext cx="0" cy="0"/>
          <a:chOff x="0" y="0"/>
          <a:chExt cx="0" cy="0"/>
        </a:xfrm>
      </p:grpSpPr>
      <p:sp>
        <p:nvSpPr>
          <p:cNvPr id="295" name="Shape 295"/>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96" name="Shape 29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97" name="Shape 297"/>
          <p:cNvSpPr txBox="1"/>
          <p:nvPr>
            <p:ph type="title"/>
          </p:nvPr>
        </p:nvSpPr>
        <p:spPr>
          <a:xfrm>
            <a:off x="1295400" y="1066800"/>
            <a:ext cx="7239000" cy="600075"/>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User Interface Design Process</a:t>
            </a:r>
          </a:p>
        </p:txBody>
      </p:sp>
      <p:pic>
        <p:nvPicPr>
          <p:cNvPr id="298" name="Shape 298"/>
          <p:cNvPicPr preferRelativeResize="0"/>
          <p:nvPr/>
        </p:nvPicPr>
        <p:blipFill rotWithShape="1">
          <a:blip r:embed="rId3">
            <a:alphaModFix/>
          </a:blip>
          <a:srcRect b="0" l="0" r="0" t="0"/>
          <a:stretch/>
        </p:blipFill>
        <p:spPr>
          <a:xfrm>
            <a:off x="1905000" y="2286000"/>
            <a:ext cx="6770687" cy="3035300"/>
          </a:xfrm>
          <a:prstGeom prst="rect">
            <a:avLst/>
          </a:prstGeom>
          <a:noFill/>
          <a:ln>
            <a:noFill/>
          </a:ln>
        </p:spPr>
      </p:pic>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2" name="Shape 302"/>
        <p:cNvGrpSpPr/>
        <p:nvPr/>
      </p:nvGrpSpPr>
      <p:grpSpPr>
        <a:xfrm>
          <a:off x="0" y="0"/>
          <a:ext cx="0" cy="0"/>
          <a:chOff x="0" y="0"/>
          <a:chExt cx="0" cy="0"/>
        </a:xfrm>
      </p:grpSpPr>
      <p:sp>
        <p:nvSpPr>
          <p:cNvPr id="303" name="Shape 30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04" name="Shape 30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05" name="Shape 305"/>
          <p:cNvSpPr txBox="1"/>
          <p:nvPr>
            <p:ph type="title"/>
          </p:nvPr>
        </p:nvSpPr>
        <p:spPr>
          <a:xfrm>
            <a:off x="1219200" y="1143000"/>
            <a:ext cx="4206874"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Interface Analysis</a:t>
            </a:r>
          </a:p>
        </p:txBody>
      </p:sp>
      <p:sp>
        <p:nvSpPr>
          <p:cNvPr id="306" name="Shape 306"/>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Interface analysis means understanding </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(1) the people (end-users) who will interact with the system through the interface;</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(2) the tasks that end-users must perform to do their work, </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(3) the content that is presented as part of the interface</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 (4) the environment in which these tasks will be conducted</a:t>
            </a:r>
            <a:r>
              <a:rPr b="1" i="0" lang="en-US" sz="2000" u="none" cap="none" strike="noStrike">
                <a:solidFill>
                  <a:schemeClr val="dk1"/>
                </a:solidFill>
                <a:latin typeface="Helvetica Neue"/>
                <a:ea typeface="Helvetica Neue"/>
                <a:cs typeface="Helvetica Neue"/>
                <a:sym typeface="Helvetica Neue"/>
              </a:rPr>
              <a:t>.</a:t>
            </a:r>
          </a:p>
        </p:txBody>
      </p:sp>
    </p:spTree>
  </p:cSld>
  <p:clrMapOvr>
    <a:masterClrMapping/>
  </p:clrMapOvr>
  <p:transition spd="slow">
    <p:cut/>
  </p:transition>
</p:sld>
</file>

<file path=ppt/theme/theme.xml><?xml version="1.0" encoding="utf-8"?>
<a:theme xmlns:a="http://schemas.openxmlformats.org/drawingml/2006/main" xmlns:r="http://schemas.openxmlformats.org/officeDocument/2006/relationships" name="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