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9144000"/>
  <p:notesSz cx="6858000" cy="9144000"/>
  <p:embeddedFontLst>
    <p:embeddedFont>
      <p:font typeface="Quattrocento"/>
      <p:regular r:id="rId30"/>
      <p:bold r:id="rId31"/>
    </p:embeddedFont>
    <p:embeddedFont>
      <p:font typeface="Helvetica Neue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Quattrocento-bold.fntdata"/><Relationship Id="rId30" Type="http://schemas.openxmlformats.org/officeDocument/2006/relationships/font" Target="fonts/Quattrocento-regular.fntdata"/><Relationship Id="rId11" Type="http://schemas.openxmlformats.org/officeDocument/2006/relationships/slide" Target="slides/slide5.xml"/><Relationship Id="rId33" Type="http://schemas.openxmlformats.org/officeDocument/2006/relationships/font" Target="fonts/HelveticaNeue-bold.fntdata"/><Relationship Id="rId10" Type="http://schemas.openxmlformats.org/officeDocument/2006/relationships/slide" Target="slides/slide4.xml"/><Relationship Id="rId32" Type="http://schemas.openxmlformats.org/officeDocument/2006/relationships/font" Target="fonts/HelveticaNeue-regular.fntdata"/><Relationship Id="rId13" Type="http://schemas.openxmlformats.org/officeDocument/2006/relationships/slide" Target="slides/slide7.xml"/><Relationship Id="rId35" Type="http://schemas.openxmlformats.org/officeDocument/2006/relationships/font" Target="fonts/HelveticaNeue-boldItalic.fntdata"/><Relationship Id="rId12" Type="http://schemas.openxmlformats.org/officeDocument/2006/relationships/slide" Target="slides/slide6.xml"/><Relationship Id="rId34" Type="http://schemas.openxmlformats.org/officeDocument/2006/relationships/font" Target="fonts/HelveticaNeue-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1" name="Shape 2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9" name="Shape 2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5" name="Shape 3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3" name="Shape 3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2" name="Shape 3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0" name="Shape 3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8" name="Shape 3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4" name="Shape 3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2" name="Shape 38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0" name="Shape 3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8" name="Shape 3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6.png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13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Design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1143000"/>
            <a:ext cx="4357686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Architecture?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1905000" y="2362200"/>
            <a:ext cx="6553200" cy="3021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architecture is not the operational software. Rather, it is a representation that enables a software engineer to: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(1) 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analyze the effectiveness of the design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meeting its stated requirements,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(2) 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consider architectural alternatives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 a stage when making design changes is still relatively easy, and </a:t>
            </a: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(3) 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reduce the risks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associated with the construction of the software.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5" name="Shape 295"/>
          <p:cNvSpPr txBox="1"/>
          <p:nvPr>
            <p:ph type="title"/>
          </p:nvPr>
        </p:nvSpPr>
        <p:spPr>
          <a:xfrm>
            <a:off x="1295400" y="1066800"/>
            <a:ext cx="6188075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Patterns</a:t>
            </a: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1828800" y="1905000"/>
            <a:ext cx="6324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Concurrency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—applications must handle multiple tasks in a manner that simulates parallelism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operating system process management </a:t>
            </a: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pattern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task scheduler</a:t>
            </a: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pattern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Persistence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—Data persists if it survives past the execution of the process that created it. Two patterns are common: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 management system</a:t>
            </a:r>
            <a:r>
              <a:rPr b="0" i="0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pattern that applies the storage and retrieval capability of a DBMS to the application architecture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 </a:t>
            </a: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application level</a:t>
            </a:r>
            <a:r>
              <a:rPr b="0" i="0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persistence</a:t>
            </a:r>
            <a:r>
              <a:rPr b="0" i="0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pattern that builds persistence features into the application architecture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6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Distribution</a:t>
            </a:r>
            <a:r>
              <a:rPr b="0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the manner in which systems or components within systems communicate with one another in a distributed environment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b="0" i="1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broker</a:t>
            </a:r>
            <a:r>
              <a:rPr b="0" i="0" lang="en-US" sz="1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acts as a ‘middle-man’ between the client component and a server component.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3" name="Shape 303"/>
          <p:cNvSpPr txBox="1"/>
          <p:nvPr>
            <p:ph type="title"/>
          </p:nvPr>
        </p:nvSpPr>
        <p:spPr>
          <a:xfrm>
            <a:off x="1219200" y="1143000"/>
            <a:ext cx="4786311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Design</a:t>
            </a:r>
          </a:p>
        </p:txBody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software must be placed into context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design should define the external entities (other systems, devices, people) that the software interacts with and the nature of the interaction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set of architectural archetypes should be identified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archetype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an abstraction (similar to a class) that represents one element of system behavior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designer specifies the structure of the system by defining and refining software components that implement each archetype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1" name="Shape 311"/>
          <p:cNvSpPr txBox="1"/>
          <p:nvPr>
            <p:ph type="title"/>
          </p:nvPr>
        </p:nvSpPr>
        <p:spPr>
          <a:xfrm>
            <a:off x="1295400" y="1066800"/>
            <a:ext cx="6189662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Context</a:t>
            </a:r>
          </a:p>
        </p:txBody>
      </p:sp>
      <p:pic>
        <p:nvPicPr>
          <p:cNvPr id="312" name="Shape 3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7400" y="2057400"/>
            <a:ext cx="6019799" cy="381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9" name="Shape 319"/>
          <p:cNvSpPr txBox="1"/>
          <p:nvPr/>
        </p:nvSpPr>
        <p:spPr>
          <a:xfrm>
            <a:off x="2362200" y="1804986"/>
            <a:ext cx="4267199" cy="4443411"/>
          </a:xfrm>
          <a:prstGeom prst="rect">
            <a:avLst/>
          </a:prstGeom>
          <a:solidFill>
            <a:srgbClr val="96E3F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Shape 320"/>
          <p:cNvSpPr txBox="1"/>
          <p:nvPr>
            <p:ph type="title"/>
          </p:nvPr>
        </p:nvSpPr>
        <p:spPr>
          <a:xfrm>
            <a:off x="1295400" y="1066800"/>
            <a:ext cx="3402011" cy="6461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Archetypes</a:t>
            </a:r>
          </a:p>
        </p:txBody>
      </p:sp>
      <p:pic>
        <p:nvPicPr>
          <p:cNvPr id="321" name="Shape 3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95600" y="1881186"/>
            <a:ext cx="3568699" cy="4805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8" name="Shape 328"/>
          <p:cNvSpPr txBox="1"/>
          <p:nvPr/>
        </p:nvSpPr>
        <p:spPr>
          <a:xfrm>
            <a:off x="1828800" y="1905000"/>
            <a:ext cx="7027861" cy="4257674"/>
          </a:xfrm>
          <a:prstGeom prst="rect">
            <a:avLst/>
          </a:prstGeom>
          <a:solidFill>
            <a:srgbClr val="96E3F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Shape 329"/>
          <p:cNvSpPr txBox="1"/>
          <p:nvPr>
            <p:ph type="title"/>
          </p:nvPr>
        </p:nvSpPr>
        <p:spPr>
          <a:xfrm>
            <a:off x="1295400" y="1066800"/>
            <a:ext cx="503554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Component Structure</a:t>
            </a:r>
          </a:p>
        </p:txBody>
      </p:sp>
      <p:pic>
        <p:nvPicPr>
          <p:cNvPr id="330" name="Shape 3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2286000"/>
            <a:ext cx="6337300" cy="371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37" name="Shape 337"/>
          <p:cNvSpPr txBox="1"/>
          <p:nvPr/>
        </p:nvSpPr>
        <p:spPr>
          <a:xfrm>
            <a:off x="2414586" y="1965325"/>
            <a:ext cx="4748211" cy="4283075"/>
          </a:xfrm>
          <a:prstGeom prst="rect">
            <a:avLst/>
          </a:prstGeom>
          <a:solidFill>
            <a:srgbClr val="96E3F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Shape 338"/>
          <p:cNvSpPr txBox="1"/>
          <p:nvPr>
            <p:ph type="title"/>
          </p:nvPr>
        </p:nvSpPr>
        <p:spPr>
          <a:xfrm>
            <a:off x="1143000" y="1143000"/>
            <a:ext cx="7194550" cy="63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Refined Component Structure</a:t>
            </a:r>
          </a:p>
        </p:txBody>
      </p:sp>
      <p:pic>
        <p:nvPicPr>
          <p:cNvPr id="339" name="Shape 3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1800" y="2133600"/>
            <a:ext cx="3863974" cy="4227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45" name="Shape 3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46" name="Shape 346"/>
          <p:cNvSpPr txBox="1"/>
          <p:nvPr>
            <p:ph type="title"/>
          </p:nvPr>
        </p:nvSpPr>
        <p:spPr>
          <a:xfrm>
            <a:off x="1252537" y="990600"/>
            <a:ext cx="7891462" cy="6270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Considerations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828800" y="1905000"/>
            <a:ext cx="6905625" cy="4449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Economy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The best software is uncluttered and relies on abstraction to reduce unnecessary detail.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Visibility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Architectural decisions and the reasons for them should be obvious to software engineers who examine the model at a later time.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Spacing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Separation of concerns in a design without introducing hidden dependencies.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Symmetry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Architectural symmetry implies that a system is consistent and balanced in its attributes.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Emergence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Emergent, self-organized behavior and control.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Decision Documentation</a:t>
            </a:r>
          </a:p>
        </p:txBody>
      </p:sp>
      <p:sp>
        <p:nvSpPr>
          <p:cNvPr id="353" name="Shape 35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 which information items are needed for each decision.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links between each decision and appropriate requirements.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 mechanisms to change status  when alternative decisions need to be evaluated.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prerequisite relationships among decisions to support traceability.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 significant decisions to architectural views resulting from decisions.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Document and communicate all decisions as they are made.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4" name="Shape 35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62" name="Shape 362"/>
          <p:cNvSpPr txBox="1"/>
          <p:nvPr>
            <p:ph type="title"/>
          </p:nvPr>
        </p:nvSpPr>
        <p:spPr>
          <a:xfrm>
            <a:off x="1252537" y="990600"/>
            <a:ext cx="7891462" cy="6270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Tradeoff Analysis</a:t>
            </a:r>
          </a:p>
        </p:txBody>
      </p:sp>
      <p:sp>
        <p:nvSpPr>
          <p:cNvPr id="363" name="Shape 363"/>
          <p:cNvSpPr txBox="1"/>
          <p:nvPr/>
        </p:nvSpPr>
        <p:spPr>
          <a:xfrm>
            <a:off x="1828800" y="2057400"/>
            <a:ext cx="6905625" cy="3662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1.  Collect scenarios.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2.  Elicit requirements, constraints, and environment description.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3.  Describe the architectural styles/patterns that have been chosen to address the scenarios and requirements: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	• module view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	• process view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	• data flow view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4.  Evaluate quality attributes by considered each attribute in isolation.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5.  Identify the sensitivity of quality attributes to various architectural attributes for a specific architectural style.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6.  Critique candidate architectures (developed in step 3) using the sensitivity analysis conducted in step 5.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70" name="Shape 37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Complexity</a:t>
            </a:r>
          </a:p>
        </p:txBody>
      </p:sp>
      <p:sp>
        <p:nvSpPr>
          <p:cNvPr id="371" name="Shape 37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overall complexity of a proposed architecture is assessed by considering the 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dependencies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between components within the architecture [Zha98]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Sharing dependencies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represent dependence relationships among consumers who use the same resource or producers who produce for the same consumers.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Flow dependencies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represent dependence relationships between producers and consumers of resources.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Constrained dependencies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represent constraints on the relative flow of control among a set of activities.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95400" y="1219200"/>
            <a:ext cx="6923086" cy="5508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is Architecture Important?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Representations of software architecture are an enabler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communication between all parties (stakeholders) interested in the development of a computer-based system.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architecture highlights early design decisions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will have a profound impact on all software engineering work that follows and, as important, on the ultimate success of the system as an operational entity.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“constitutes a relatively small, intellectually graspable mode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how the system is structured and how its components work together” [BAS03].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78" name="Shape 3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ADL</a:t>
            </a:r>
          </a:p>
        </p:txBody>
      </p:sp>
      <p:sp>
        <p:nvSpPr>
          <p:cNvPr id="379" name="Shape 3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Architectural description language </a:t>
            </a:r>
            <a:r>
              <a:rPr b="0" i="0" lang="en-US" sz="24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(ADL)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provides a semantics and syntax for describing a software architecture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Provide the designer with the ability to: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decompose architectural components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compose individual components into larger architectural blocks and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represent interfaces (connection mechanisms) between components.  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Architecture Reviews</a:t>
            </a:r>
          </a:p>
        </p:txBody>
      </p:sp>
      <p:sp>
        <p:nvSpPr>
          <p:cNvPr id="385" name="Shape 38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Assess the ability of the software architecture to meet the systems quality requirements and identify potential risks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the potential to reduce project costs by detecting design problems early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Often make use of experience-based reviews, prototype evaluation, and scenario reviews, and checklists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86" name="Shape 38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Patter-Based Architecture Review</a:t>
            </a:r>
          </a:p>
        </p:txBody>
      </p:sp>
      <p:sp>
        <p:nvSpPr>
          <p:cNvPr id="393" name="Shape 393"/>
          <p:cNvSpPr txBox="1"/>
          <p:nvPr>
            <p:ph idx="1" type="body"/>
          </p:nvPr>
        </p:nvSpPr>
        <p:spPr>
          <a:xfrm>
            <a:off x="15240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and discuss the quality attributes by walking through the use cases.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a diagram of system’s architecture in relation to its requirements.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the architecture patterns used and match the system’s structure to the patterns’ structure.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existing documentation and use cases to determine each pattern’s effect on quality attributes.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all quality issues raised by architecture patterns used in the design. </a:t>
            </a: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Helvetica Neue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 a short summary of issues uncovered during the meeting and make revisions to the walking skeleton.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Agility and Architecture</a:t>
            </a:r>
          </a:p>
        </p:txBody>
      </p:sp>
      <p:sp>
        <p:nvSpPr>
          <p:cNvPr id="401" name="Shape 40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avoid rework, user stories are used to create and evolve an architectural model (walking skeleton) before coding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Hybrid models which allow software architects contributing users stories to the evolving storyboard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Well run agile projects include delivery of work products during each sprint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Reviewing code emerging from the sprint can be a useful form of architectural review 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403" name="Shape 40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Descriptions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IEEE Computer Society has proposed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IEEE-Std-1471-2000,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Recommended Practice for Architectural Description of Software-Intensive System,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[IEE00]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establish a conceptual framework and vocabulary for use during the design of software architecture,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provide detailed guidelines for representing an architectural description, and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encourage sound architectural design practices.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IEEE Standard defines an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architectural description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(AD) as a “a collection of products to document an architecture.”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description itself is represented using multiple views, where each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view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“a representation of a whole system from the perspective of a related set of [stakeholder] concerns.”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Genres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Genre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implies a specific category within the overall software domain.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Within each category, you encounter a number of subcategories.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For example, within the genre 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buildings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, you would encounter the following general 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styles: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houses, condos, apartment buildings, office buildings, industrial building, warehouses, and so on.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Within each general style, more specific styles might apply. Each style would have a structure that can be described using a set of predictable patterns.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1066800"/>
            <a:ext cx="5545137" cy="6857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Architectural Styles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2743200" y="4191000"/>
            <a:ext cx="4387850" cy="21605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Data-centered architectures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architectures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and return architectures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Object-oriented architectures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Layered architectures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1981200" y="1828800"/>
            <a:ext cx="6476999" cy="23209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Each style describes a system category that encompasses: (1) a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set of components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(e.g., a database, computational modules) that perform a function required by a system, (2) a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set of connectors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that enable “communication, coordination and cooperation” among components, (3)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constraints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that define how components can be integrated to form the system, and (4)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semantic models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that enable a designer to understand the overall properties of a system by analyzing the known properties of its constituent parts.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3" name="Shape 263"/>
          <p:cNvSpPr txBox="1"/>
          <p:nvPr>
            <p:ph type="title"/>
          </p:nvPr>
        </p:nvSpPr>
        <p:spPr>
          <a:xfrm>
            <a:off x="1295400" y="1143000"/>
            <a:ext cx="5864225" cy="5683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Data-Centered Architecture</a:t>
            </a:r>
          </a:p>
        </p:txBody>
      </p:sp>
      <p:pic>
        <p:nvPicPr>
          <p:cNvPr id="264" name="Shape 2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2057400"/>
            <a:ext cx="4737100" cy="3243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1" name="Shape 271"/>
          <p:cNvSpPr txBox="1"/>
          <p:nvPr>
            <p:ph type="title"/>
          </p:nvPr>
        </p:nvSpPr>
        <p:spPr>
          <a:xfrm>
            <a:off x="1219200" y="1143000"/>
            <a:ext cx="5821362" cy="5683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Architecture</a:t>
            </a:r>
          </a:p>
        </p:txBody>
      </p:sp>
      <p:pic>
        <p:nvPicPr>
          <p:cNvPr id="272" name="Shape 2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1200" y="1828800"/>
            <a:ext cx="5638800" cy="4471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9" name="Shape 279"/>
          <p:cNvSpPr txBox="1"/>
          <p:nvPr>
            <p:ph type="title"/>
          </p:nvPr>
        </p:nvSpPr>
        <p:spPr>
          <a:xfrm>
            <a:off x="1219200" y="1143000"/>
            <a:ext cx="6638925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 and Return Architecture</a:t>
            </a:r>
          </a:p>
        </p:txBody>
      </p:sp>
      <p:pic>
        <p:nvPicPr>
          <p:cNvPr id="280" name="Shape 2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7400" y="1828800"/>
            <a:ext cx="5800725" cy="4419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2014). Slides copyright 2014 by Roger Pressman.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7" name="Shape 287"/>
          <p:cNvSpPr txBox="1"/>
          <p:nvPr>
            <p:ph type="title"/>
          </p:nvPr>
        </p:nvSpPr>
        <p:spPr>
          <a:xfrm>
            <a:off x="1219200" y="1143000"/>
            <a:ext cx="4973636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Layered Architecture</a:t>
            </a:r>
          </a:p>
        </p:txBody>
      </p:sp>
      <p:pic>
        <p:nvPicPr>
          <p:cNvPr id="288" name="Shape 2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90800" y="1981200"/>
            <a:ext cx="4419599" cy="4221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