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Lst>
  <p:sldSz cy="6858000" cx="9144000"/>
  <p:notesSz cx="6858000" cy="9144000"/>
  <p:embeddedFontLst>
    <p:embeddedFont>
      <p:font typeface="Quattrocento"/>
      <p:regular r:id="rId46"/>
      <p:bold r:id="rId47"/>
    </p:embeddedFont>
    <p:embeddedFont>
      <p:font typeface="Helvetica Neue"/>
      <p:regular r:id="rId48"/>
      <p:bold r:id="rId49"/>
      <p:italic r:id="rId50"/>
      <p:boldItalic r:id="rId5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42" Type="http://schemas.openxmlformats.org/officeDocument/2006/relationships/slide" Target="slides/slide36.xml"/><Relationship Id="rId41" Type="http://schemas.openxmlformats.org/officeDocument/2006/relationships/slide" Target="slides/slide35.xml"/><Relationship Id="rId44" Type="http://schemas.openxmlformats.org/officeDocument/2006/relationships/slide" Target="slides/slide38.xml"/><Relationship Id="rId43" Type="http://schemas.openxmlformats.org/officeDocument/2006/relationships/slide" Target="slides/slide37.xml"/><Relationship Id="rId46" Type="http://schemas.openxmlformats.org/officeDocument/2006/relationships/font" Target="fonts/Quattrocento-regular.fntdata"/><Relationship Id="rId45" Type="http://schemas.openxmlformats.org/officeDocument/2006/relationships/slide" Target="slides/slide39.xml"/><Relationship Id="rId1" Type="http://schemas.openxmlformats.org/officeDocument/2006/relationships/theme" Target="theme/theme.xml"/><Relationship Id="rId2" Type="http://schemas.openxmlformats.org/officeDocument/2006/relationships/presProps" Target="presProps.xml"/><Relationship Id="rId3" Type="http://schemas.openxmlformats.org/officeDocument/2006/relationships/slideMaster" Target="slideMasters/slideMaster.xml"/><Relationship Id="rId4" Type="http://schemas.openxmlformats.org/officeDocument/2006/relationships/slideMaster" Target="slideMasters/slideMaster1.xml"/><Relationship Id="rId9" Type="http://schemas.openxmlformats.org/officeDocument/2006/relationships/slide" Target="slides/slide3.xml"/><Relationship Id="rId48" Type="http://schemas.openxmlformats.org/officeDocument/2006/relationships/font" Target="fonts/HelveticaNeue-regular.fntdata"/><Relationship Id="rId47" Type="http://schemas.openxmlformats.org/officeDocument/2006/relationships/font" Target="fonts/Quattrocento-bold.fntdata"/><Relationship Id="rId49" Type="http://schemas.openxmlformats.org/officeDocument/2006/relationships/font" Target="fonts/HelveticaNeue-bold.fntdata"/><Relationship Id="rId5" Type="http://schemas.openxmlformats.org/officeDocument/2006/relationships/notesMaster" Target="notesMasters/notesMaster.xml"/><Relationship Id="rId6" Type="http://schemas.openxmlformats.org/officeDocument/2006/relationships/slide" Target="slides/slide.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33" Type="http://schemas.openxmlformats.org/officeDocument/2006/relationships/slide" Target="slides/slide27.xml"/><Relationship Id="rId32" Type="http://schemas.openxmlformats.org/officeDocument/2006/relationships/slide" Target="slides/slide26.xml"/><Relationship Id="rId35" Type="http://schemas.openxmlformats.org/officeDocument/2006/relationships/slide" Target="slides/slide29.xml"/><Relationship Id="rId34" Type="http://schemas.openxmlformats.org/officeDocument/2006/relationships/slide" Target="slides/slide28.xml"/><Relationship Id="rId37" Type="http://schemas.openxmlformats.org/officeDocument/2006/relationships/slide" Target="slides/slide31.xml"/><Relationship Id="rId36" Type="http://schemas.openxmlformats.org/officeDocument/2006/relationships/slide" Target="slides/slide30.xml"/><Relationship Id="rId39" Type="http://schemas.openxmlformats.org/officeDocument/2006/relationships/slide" Target="slides/slide33.xml"/><Relationship Id="rId38" Type="http://schemas.openxmlformats.org/officeDocument/2006/relationships/slide" Target="slides/slide32.xml"/><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29" Type="http://schemas.openxmlformats.org/officeDocument/2006/relationships/slide" Target="slides/slide23.xml"/><Relationship Id="rId51" Type="http://schemas.openxmlformats.org/officeDocument/2006/relationships/font" Target="fonts/HelveticaNeue-boldItalic.fntdata"/><Relationship Id="rId50" Type="http://schemas.openxmlformats.org/officeDocument/2006/relationships/font" Target="fonts/HelveticaNeue-italic.fntdata"/><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4" name="Shape 4"/>
          <p:cNvSpPr txBox="1"/>
          <p:nvPr>
            <p:ph idx="10" type="dt"/>
          </p:nvPr>
        </p:nvSpPr>
        <p:spPr>
          <a:xfrm>
            <a:off x="388620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a:headEnd len="med" w="med" type="none"/>
            <a:tailEnd len="med" w="med" type="none"/>
          </a:ln>
        </p:spPr>
      </p:sp>
      <p:sp>
        <p:nvSpPr>
          <p:cNvPr id="6" name="Shape 6"/>
          <p:cNvSpPr txBox="1"/>
          <p:nvPr>
            <p:ph idx="1" type="body"/>
          </p:nvPr>
        </p:nvSpPr>
        <p:spPr>
          <a:xfrm>
            <a:off x="914400" y="4343400"/>
            <a:ext cx="50291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6800"/>
            <a:ext cx="2971799" cy="457200"/>
          </a:xfrm>
          <a:prstGeom prst="rect">
            <a:avLst/>
          </a:prstGeom>
          <a:noFill/>
          <a:ln>
            <a:noFill/>
          </a:ln>
        </p:spPr>
        <p:txBody>
          <a:bodyPr anchorCtr="0" anchor="b"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8" name="Shape 8"/>
          <p:cNvSpPr txBox="1"/>
          <p:nvPr>
            <p:ph idx="12" type="sldNum"/>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Tree>
  </p:cSld>
  <p:clrMap accent1="accent1" accent2="accent2" accent3="accent3" accent4="accent4" accent5="accent5" accent6="accent6" bg1="lt1" bg2="dk2" tx1="dk1" tx2="lt2" folHlink="folHlink" hlink="hlink"/>
</p:notesMaster>
</file>

<file path=ppt/notesSlides/_rels/notesSlide.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notesSlide.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7" name="Shape 207"/>
        <p:cNvGrpSpPr/>
        <p:nvPr/>
      </p:nvGrpSpPr>
      <p:grpSpPr>
        <a:xfrm>
          <a:off x="0" y="0"/>
          <a:ext cx="0" cy="0"/>
          <a:chOff x="0" y="0"/>
          <a:chExt cx="0" cy="0"/>
        </a:xfrm>
      </p:grpSpPr>
      <p:sp>
        <p:nvSpPr>
          <p:cNvPr id="208" name="Shape 20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09" name="Shape 2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6" name="Shape 216"/>
        <p:cNvGrpSpPr/>
        <p:nvPr/>
      </p:nvGrpSpPr>
      <p:grpSpPr>
        <a:xfrm>
          <a:off x="0" y="0"/>
          <a:ext cx="0" cy="0"/>
          <a:chOff x="0" y="0"/>
          <a:chExt cx="0" cy="0"/>
        </a:xfrm>
      </p:grpSpPr>
      <p:sp>
        <p:nvSpPr>
          <p:cNvPr id="217" name="Shape 21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18" name="Shape 21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5" name="Shape 315"/>
        <p:cNvGrpSpPr/>
        <p:nvPr/>
      </p:nvGrpSpPr>
      <p:grpSpPr>
        <a:xfrm>
          <a:off x="0" y="0"/>
          <a:ext cx="0" cy="0"/>
          <a:chOff x="0" y="0"/>
          <a:chExt cx="0" cy="0"/>
        </a:xfrm>
      </p:grpSpPr>
      <p:sp>
        <p:nvSpPr>
          <p:cNvPr id="316" name="Shape 316"/>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17" name="Shape 31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4" name="Shape 354"/>
        <p:cNvGrpSpPr/>
        <p:nvPr/>
      </p:nvGrpSpPr>
      <p:grpSpPr>
        <a:xfrm>
          <a:off x="0" y="0"/>
          <a:ext cx="0" cy="0"/>
          <a:chOff x="0" y="0"/>
          <a:chExt cx="0" cy="0"/>
        </a:xfrm>
      </p:grpSpPr>
      <p:sp>
        <p:nvSpPr>
          <p:cNvPr id="355" name="Shape 35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56" name="Shape 35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3" name="Shape 363"/>
        <p:cNvGrpSpPr/>
        <p:nvPr/>
      </p:nvGrpSpPr>
      <p:grpSpPr>
        <a:xfrm>
          <a:off x="0" y="0"/>
          <a:ext cx="0" cy="0"/>
          <a:chOff x="0" y="0"/>
          <a:chExt cx="0" cy="0"/>
        </a:xfrm>
      </p:grpSpPr>
      <p:sp>
        <p:nvSpPr>
          <p:cNvPr id="364" name="Shape 364"/>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65" name="Shape 36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71" name="Shape 371"/>
        <p:cNvGrpSpPr/>
        <p:nvPr/>
      </p:nvGrpSpPr>
      <p:grpSpPr>
        <a:xfrm>
          <a:off x="0" y="0"/>
          <a:ext cx="0" cy="0"/>
          <a:chOff x="0" y="0"/>
          <a:chExt cx="0" cy="0"/>
        </a:xfrm>
      </p:grpSpPr>
      <p:sp>
        <p:nvSpPr>
          <p:cNvPr id="372" name="Shape 372"/>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73" name="Shape 37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79" name="Shape 379"/>
        <p:cNvGrpSpPr/>
        <p:nvPr/>
      </p:nvGrpSpPr>
      <p:grpSpPr>
        <a:xfrm>
          <a:off x="0" y="0"/>
          <a:ext cx="0" cy="0"/>
          <a:chOff x="0" y="0"/>
          <a:chExt cx="0" cy="0"/>
        </a:xfrm>
      </p:grpSpPr>
      <p:sp>
        <p:nvSpPr>
          <p:cNvPr id="380" name="Shape 380"/>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81" name="Shape 38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87" name="Shape 387"/>
        <p:cNvGrpSpPr/>
        <p:nvPr/>
      </p:nvGrpSpPr>
      <p:grpSpPr>
        <a:xfrm>
          <a:off x="0" y="0"/>
          <a:ext cx="0" cy="0"/>
          <a:chOff x="0" y="0"/>
          <a:chExt cx="0" cy="0"/>
        </a:xfrm>
      </p:grpSpPr>
      <p:sp>
        <p:nvSpPr>
          <p:cNvPr id="388" name="Shape 38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89" name="Shape 38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60" name="Shape 460"/>
        <p:cNvGrpSpPr/>
        <p:nvPr/>
      </p:nvGrpSpPr>
      <p:grpSpPr>
        <a:xfrm>
          <a:off x="0" y="0"/>
          <a:ext cx="0" cy="0"/>
          <a:chOff x="0" y="0"/>
          <a:chExt cx="0" cy="0"/>
        </a:xfrm>
      </p:grpSpPr>
      <p:sp>
        <p:nvSpPr>
          <p:cNvPr id="461" name="Shape 46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462" name="Shape 46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00" name="Shape 500"/>
        <p:cNvGrpSpPr/>
        <p:nvPr/>
      </p:nvGrpSpPr>
      <p:grpSpPr>
        <a:xfrm>
          <a:off x="0" y="0"/>
          <a:ext cx="0" cy="0"/>
          <a:chOff x="0" y="0"/>
          <a:chExt cx="0" cy="0"/>
        </a:xfrm>
      </p:grpSpPr>
      <p:sp>
        <p:nvSpPr>
          <p:cNvPr id="501" name="Shape 50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502" name="Shape 50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08" name="Shape 508"/>
        <p:cNvGrpSpPr/>
        <p:nvPr/>
      </p:nvGrpSpPr>
      <p:grpSpPr>
        <a:xfrm>
          <a:off x="0" y="0"/>
          <a:ext cx="0" cy="0"/>
          <a:chOff x="0" y="0"/>
          <a:chExt cx="0" cy="0"/>
        </a:xfrm>
      </p:grpSpPr>
      <p:sp>
        <p:nvSpPr>
          <p:cNvPr id="509" name="Shape 50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510" name="Shape 51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39" name="Shape 539"/>
        <p:cNvGrpSpPr/>
        <p:nvPr/>
      </p:nvGrpSpPr>
      <p:grpSpPr>
        <a:xfrm>
          <a:off x="0" y="0"/>
          <a:ext cx="0" cy="0"/>
          <a:chOff x="0" y="0"/>
          <a:chExt cx="0" cy="0"/>
        </a:xfrm>
      </p:grpSpPr>
      <p:sp>
        <p:nvSpPr>
          <p:cNvPr id="540" name="Shape 540"/>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541" name="Shape 54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4" name="Shape 224"/>
        <p:cNvGrpSpPr/>
        <p:nvPr/>
      </p:nvGrpSpPr>
      <p:grpSpPr>
        <a:xfrm>
          <a:off x="0" y="0"/>
          <a:ext cx="0" cy="0"/>
          <a:chOff x="0" y="0"/>
          <a:chExt cx="0" cy="0"/>
        </a:xfrm>
      </p:grpSpPr>
      <p:sp>
        <p:nvSpPr>
          <p:cNvPr id="225" name="Shape 22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26" name="Shape 22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47" name="Shape 547"/>
        <p:cNvGrpSpPr/>
        <p:nvPr/>
      </p:nvGrpSpPr>
      <p:grpSpPr>
        <a:xfrm>
          <a:off x="0" y="0"/>
          <a:ext cx="0" cy="0"/>
          <a:chOff x="0" y="0"/>
          <a:chExt cx="0" cy="0"/>
        </a:xfrm>
      </p:grpSpPr>
      <p:sp>
        <p:nvSpPr>
          <p:cNvPr id="548" name="Shape 54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549" name="Shape 54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55" name="Shape 555"/>
        <p:cNvGrpSpPr/>
        <p:nvPr/>
      </p:nvGrpSpPr>
      <p:grpSpPr>
        <a:xfrm>
          <a:off x="0" y="0"/>
          <a:ext cx="0" cy="0"/>
          <a:chOff x="0" y="0"/>
          <a:chExt cx="0" cy="0"/>
        </a:xfrm>
      </p:grpSpPr>
      <p:sp>
        <p:nvSpPr>
          <p:cNvPr id="556" name="Shape 556"/>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557" name="Shape 55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63" name="Shape 563"/>
        <p:cNvGrpSpPr/>
        <p:nvPr/>
      </p:nvGrpSpPr>
      <p:grpSpPr>
        <a:xfrm>
          <a:off x="0" y="0"/>
          <a:ext cx="0" cy="0"/>
          <a:chOff x="0" y="0"/>
          <a:chExt cx="0" cy="0"/>
        </a:xfrm>
      </p:grpSpPr>
      <p:sp>
        <p:nvSpPr>
          <p:cNvPr id="564" name="Shape 564"/>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565" name="Shape 56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71" name="Shape 571"/>
        <p:cNvGrpSpPr/>
        <p:nvPr/>
      </p:nvGrpSpPr>
      <p:grpSpPr>
        <a:xfrm>
          <a:off x="0" y="0"/>
          <a:ext cx="0" cy="0"/>
          <a:chOff x="0" y="0"/>
          <a:chExt cx="0" cy="0"/>
        </a:xfrm>
      </p:grpSpPr>
      <p:sp>
        <p:nvSpPr>
          <p:cNvPr id="572" name="Shape 572"/>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573" name="Shape 57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79" name="Shape 579"/>
        <p:cNvGrpSpPr/>
        <p:nvPr/>
      </p:nvGrpSpPr>
      <p:grpSpPr>
        <a:xfrm>
          <a:off x="0" y="0"/>
          <a:ext cx="0" cy="0"/>
          <a:chOff x="0" y="0"/>
          <a:chExt cx="0" cy="0"/>
        </a:xfrm>
      </p:grpSpPr>
      <p:sp>
        <p:nvSpPr>
          <p:cNvPr id="580" name="Shape 580"/>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581" name="Shape 58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87" name="Shape 587"/>
        <p:cNvGrpSpPr/>
        <p:nvPr/>
      </p:nvGrpSpPr>
      <p:grpSpPr>
        <a:xfrm>
          <a:off x="0" y="0"/>
          <a:ext cx="0" cy="0"/>
          <a:chOff x="0" y="0"/>
          <a:chExt cx="0" cy="0"/>
        </a:xfrm>
      </p:grpSpPr>
      <p:sp>
        <p:nvSpPr>
          <p:cNvPr id="588" name="Shape 58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589" name="Shape 58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95" name="Shape 595"/>
        <p:cNvGrpSpPr/>
        <p:nvPr/>
      </p:nvGrpSpPr>
      <p:grpSpPr>
        <a:xfrm>
          <a:off x="0" y="0"/>
          <a:ext cx="0" cy="0"/>
          <a:chOff x="0" y="0"/>
          <a:chExt cx="0" cy="0"/>
        </a:xfrm>
      </p:grpSpPr>
      <p:sp>
        <p:nvSpPr>
          <p:cNvPr id="596" name="Shape 596"/>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597" name="Shape 59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03" name="Shape 603"/>
        <p:cNvGrpSpPr/>
        <p:nvPr/>
      </p:nvGrpSpPr>
      <p:grpSpPr>
        <a:xfrm>
          <a:off x="0" y="0"/>
          <a:ext cx="0" cy="0"/>
          <a:chOff x="0" y="0"/>
          <a:chExt cx="0" cy="0"/>
        </a:xfrm>
      </p:grpSpPr>
      <p:sp>
        <p:nvSpPr>
          <p:cNvPr id="604" name="Shape 604"/>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605" name="Shape 60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11" name="Shape 611"/>
        <p:cNvGrpSpPr/>
        <p:nvPr/>
      </p:nvGrpSpPr>
      <p:grpSpPr>
        <a:xfrm>
          <a:off x="0" y="0"/>
          <a:ext cx="0" cy="0"/>
          <a:chOff x="0" y="0"/>
          <a:chExt cx="0" cy="0"/>
        </a:xfrm>
      </p:grpSpPr>
      <p:sp>
        <p:nvSpPr>
          <p:cNvPr id="612" name="Shape 612"/>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613" name="Shape 61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19" name="Shape 619"/>
        <p:cNvGrpSpPr/>
        <p:nvPr/>
      </p:nvGrpSpPr>
      <p:grpSpPr>
        <a:xfrm>
          <a:off x="0" y="0"/>
          <a:ext cx="0" cy="0"/>
          <a:chOff x="0" y="0"/>
          <a:chExt cx="0" cy="0"/>
        </a:xfrm>
      </p:grpSpPr>
      <p:sp>
        <p:nvSpPr>
          <p:cNvPr id="620" name="Shape 620"/>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621" name="Shape 62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2" name="Shape 232"/>
        <p:cNvGrpSpPr/>
        <p:nvPr/>
      </p:nvGrpSpPr>
      <p:grpSpPr>
        <a:xfrm>
          <a:off x="0" y="0"/>
          <a:ext cx="0" cy="0"/>
          <a:chOff x="0" y="0"/>
          <a:chExt cx="0" cy="0"/>
        </a:xfrm>
      </p:grpSpPr>
      <p:sp>
        <p:nvSpPr>
          <p:cNvPr id="233" name="Shape 23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34" name="Shape 23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27" name="Shape 627"/>
        <p:cNvGrpSpPr/>
        <p:nvPr/>
      </p:nvGrpSpPr>
      <p:grpSpPr>
        <a:xfrm>
          <a:off x="0" y="0"/>
          <a:ext cx="0" cy="0"/>
          <a:chOff x="0" y="0"/>
          <a:chExt cx="0" cy="0"/>
        </a:xfrm>
      </p:grpSpPr>
      <p:sp>
        <p:nvSpPr>
          <p:cNvPr id="628" name="Shape 62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629" name="Shape 62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35" name="Shape 635"/>
        <p:cNvGrpSpPr/>
        <p:nvPr/>
      </p:nvGrpSpPr>
      <p:grpSpPr>
        <a:xfrm>
          <a:off x="0" y="0"/>
          <a:ext cx="0" cy="0"/>
          <a:chOff x="0" y="0"/>
          <a:chExt cx="0" cy="0"/>
        </a:xfrm>
      </p:grpSpPr>
      <p:sp>
        <p:nvSpPr>
          <p:cNvPr id="636" name="Shape 636"/>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637" name="Shape 63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46" name="Shape 646"/>
        <p:cNvGrpSpPr/>
        <p:nvPr/>
      </p:nvGrpSpPr>
      <p:grpSpPr>
        <a:xfrm>
          <a:off x="0" y="0"/>
          <a:ext cx="0" cy="0"/>
          <a:chOff x="0" y="0"/>
          <a:chExt cx="0" cy="0"/>
        </a:xfrm>
      </p:grpSpPr>
      <p:sp>
        <p:nvSpPr>
          <p:cNvPr id="647" name="Shape 64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648" name="Shape 64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54" name="Shape 654"/>
        <p:cNvGrpSpPr/>
        <p:nvPr/>
      </p:nvGrpSpPr>
      <p:grpSpPr>
        <a:xfrm>
          <a:off x="0" y="0"/>
          <a:ext cx="0" cy="0"/>
          <a:chOff x="0" y="0"/>
          <a:chExt cx="0" cy="0"/>
        </a:xfrm>
      </p:grpSpPr>
      <p:sp>
        <p:nvSpPr>
          <p:cNvPr id="655" name="Shape 65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656" name="Shape 65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62" name="Shape 662"/>
        <p:cNvGrpSpPr/>
        <p:nvPr/>
      </p:nvGrpSpPr>
      <p:grpSpPr>
        <a:xfrm>
          <a:off x="0" y="0"/>
          <a:ext cx="0" cy="0"/>
          <a:chOff x="0" y="0"/>
          <a:chExt cx="0" cy="0"/>
        </a:xfrm>
      </p:grpSpPr>
      <p:sp>
        <p:nvSpPr>
          <p:cNvPr id="663" name="Shape 66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664" name="Shape 664"/>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lvl="0">
              <a:spcBef>
                <a:spcPts val="0"/>
              </a:spcBef>
              <a:buNone/>
            </a:pPr>
            <a:r>
              <a:t/>
            </a:r>
            <a:endParaRPr/>
          </a:p>
        </p:txBody>
      </p:sp>
      <p:sp>
        <p:nvSpPr>
          <p:cNvPr id="665" name="Shape 665"/>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71" name="Shape 671"/>
        <p:cNvGrpSpPr/>
        <p:nvPr/>
      </p:nvGrpSpPr>
      <p:grpSpPr>
        <a:xfrm>
          <a:off x="0" y="0"/>
          <a:ext cx="0" cy="0"/>
          <a:chOff x="0" y="0"/>
          <a:chExt cx="0" cy="0"/>
        </a:xfrm>
      </p:grpSpPr>
      <p:sp>
        <p:nvSpPr>
          <p:cNvPr id="672" name="Shape 672"/>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673" name="Shape 67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80" name="Shape 680"/>
        <p:cNvGrpSpPr/>
        <p:nvPr/>
      </p:nvGrpSpPr>
      <p:grpSpPr>
        <a:xfrm>
          <a:off x="0" y="0"/>
          <a:ext cx="0" cy="0"/>
          <a:chOff x="0" y="0"/>
          <a:chExt cx="0" cy="0"/>
        </a:xfrm>
      </p:grpSpPr>
      <p:sp>
        <p:nvSpPr>
          <p:cNvPr id="681" name="Shape 68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682" name="Shape 68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88" name="Shape 688"/>
        <p:cNvGrpSpPr/>
        <p:nvPr/>
      </p:nvGrpSpPr>
      <p:grpSpPr>
        <a:xfrm>
          <a:off x="0" y="0"/>
          <a:ext cx="0" cy="0"/>
          <a:chOff x="0" y="0"/>
          <a:chExt cx="0" cy="0"/>
        </a:xfrm>
      </p:grpSpPr>
      <p:sp>
        <p:nvSpPr>
          <p:cNvPr id="689" name="Shape 68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690" name="Shape 69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96" name="Shape 696"/>
        <p:cNvGrpSpPr/>
        <p:nvPr/>
      </p:nvGrpSpPr>
      <p:grpSpPr>
        <a:xfrm>
          <a:off x="0" y="0"/>
          <a:ext cx="0" cy="0"/>
          <a:chOff x="0" y="0"/>
          <a:chExt cx="0" cy="0"/>
        </a:xfrm>
      </p:grpSpPr>
      <p:sp>
        <p:nvSpPr>
          <p:cNvPr id="697" name="Shape 69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698" name="Shape 69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04" name="Shape 704"/>
        <p:cNvGrpSpPr/>
        <p:nvPr/>
      </p:nvGrpSpPr>
      <p:grpSpPr>
        <a:xfrm>
          <a:off x="0" y="0"/>
          <a:ext cx="0" cy="0"/>
          <a:chOff x="0" y="0"/>
          <a:chExt cx="0" cy="0"/>
        </a:xfrm>
      </p:grpSpPr>
      <p:sp>
        <p:nvSpPr>
          <p:cNvPr id="705" name="Shape 70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706" name="Shape 70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0" name="Shape 240"/>
        <p:cNvGrpSpPr/>
        <p:nvPr/>
      </p:nvGrpSpPr>
      <p:grpSpPr>
        <a:xfrm>
          <a:off x="0" y="0"/>
          <a:ext cx="0" cy="0"/>
          <a:chOff x="0" y="0"/>
          <a:chExt cx="0" cy="0"/>
        </a:xfrm>
      </p:grpSpPr>
      <p:sp>
        <p:nvSpPr>
          <p:cNvPr id="241" name="Shape 24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42" name="Shape 242"/>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lvl="0">
              <a:spcBef>
                <a:spcPts val="0"/>
              </a:spcBef>
              <a:buNone/>
            </a:pPr>
            <a:r>
              <a:t/>
            </a:r>
            <a:endParaRPr/>
          </a:p>
        </p:txBody>
      </p:sp>
      <p:sp>
        <p:nvSpPr>
          <p:cNvPr id="243" name="Shape 243"/>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9" name="Shape 249"/>
        <p:cNvGrpSpPr/>
        <p:nvPr/>
      </p:nvGrpSpPr>
      <p:grpSpPr>
        <a:xfrm>
          <a:off x="0" y="0"/>
          <a:ext cx="0" cy="0"/>
          <a:chOff x="0" y="0"/>
          <a:chExt cx="0" cy="0"/>
        </a:xfrm>
      </p:grpSpPr>
      <p:sp>
        <p:nvSpPr>
          <p:cNvPr id="250" name="Shape 250"/>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51" name="Shape 25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7" name="Shape 257"/>
        <p:cNvGrpSpPr/>
        <p:nvPr/>
      </p:nvGrpSpPr>
      <p:grpSpPr>
        <a:xfrm>
          <a:off x="0" y="0"/>
          <a:ext cx="0" cy="0"/>
          <a:chOff x="0" y="0"/>
          <a:chExt cx="0" cy="0"/>
        </a:xfrm>
      </p:grpSpPr>
      <p:sp>
        <p:nvSpPr>
          <p:cNvPr id="258" name="Shape 25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59" name="Shape 25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5" name="Shape 265"/>
        <p:cNvGrpSpPr/>
        <p:nvPr/>
      </p:nvGrpSpPr>
      <p:grpSpPr>
        <a:xfrm>
          <a:off x="0" y="0"/>
          <a:ext cx="0" cy="0"/>
          <a:chOff x="0" y="0"/>
          <a:chExt cx="0" cy="0"/>
        </a:xfrm>
      </p:grpSpPr>
      <p:sp>
        <p:nvSpPr>
          <p:cNvPr id="266" name="Shape 266"/>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67" name="Shape 26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4" name="Shape 274"/>
        <p:cNvGrpSpPr/>
        <p:nvPr/>
      </p:nvGrpSpPr>
      <p:grpSpPr>
        <a:xfrm>
          <a:off x="0" y="0"/>
          <a:ext cx="0" cy="0"/>
          <a:chOff x="0" y="0"/>
          <a:chExt cx="0" cy="0"/>
        </a:xfrm>
      </p:grpSpPr>
      <p:sp>
        <p:nvSpPr>
          <p:cNvPr id="275" name="Shape 27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76" name="Shape 27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2" name="Shape 282"/>
        <p:cNvGrpSpPr/>
        <p:nvPr/>
      </p:nvGrpSpPr>
      <p:grpSpPr>
        <a:xfrm>
          <a:off x="0" y="0"/>
          <a:ext cx="0" cy="0"/>
          <a:chOff x="0" y="0"/>
          <a:chExt cx="0" cy="0"/>
        </a:xfrm>
      </p:grpSpPr>
      <p:sp>
        <p:nvSpPr>
          <p:cNvPr id="283" name="Shape 28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84" name="Shape 28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slideLayout.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77" name="Shape 77"/>
        <p:cNvGrpSpPr/>
        <p:nvPr/>
      </p:nvGrpSpPr>
      <p:grpSpPr>
        <a:xfrm>
          <a:off x="0" y="0"/>
          <a:ext cx="0" cy="0"/>
          <a:chOff x="0" y="0"/>
          <a:chExt cx="0" cy="0"/>
        </a:xfrm>
      </p:grpSpPr>
      <p:sp>
        <p:nvSpPr>
          <p:cNvPr id="78" name="Shape 7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79" name="Shape 79"/>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0" name="Shape 80"/>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81" name="Shape 81"/>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2" name="Shape 82"/>
        <p:cNvGrpSpPr/>
        <p:nvPr/>
      </p:nvGrpSpPr>
      <p:grpSpPr>
        <a:xfrm>
          <a:off x="0" y="0"/>
          <a:ext cx="0" cy="0"/>
          <a:chOff x="0" y="0"/>
          <a:chExt cx="0" cy="0"/>
        </a:xfrm>
      </p:grpSpPr>
      <p:sp>
        <p:nvSpPr>
          <p:cNvPr id="83" name="Shape 83"/>
          <p:cNvSpPr txBox="1"/>
          <p:nvPr>
            <p:ph type="title"/>
          </p:nvPr>
        </p:nvSpPr>
        <p:spPr>
          <a:xfrm rot="5400000">
            <a:off x="5267325" y="2600324"/>
            <a:ext cx="5105399" cy="188595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84" name="Shape 84"/>
          <p:cNvSpPr txBox="1"/>
          <p:nvPr>
            <p:ph idx="1" type="body"/>
          </p:nvPr>
        </p:nvSpPr>
        <p:spPr>
          <a:xfrm rot="5400000">
            <a:off x="1419225" y="790574"/>
            <a:ext cx="5105399" cy="5505450"/>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5" name="Shape 8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86" name="Shape 8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01" name="Shape 201"/>
        <p:cNvGrpSpPr/>
        <p:nvPr/>
      </p:nvGrpSpPr>
      <p:grpSpPr>
        <a:xfrm>
          <a:off x="0" y="0"/>
          <a:ext cx="0" cy="0"/>
          <a:chOff x="0" y="0"/>
          <a:chExt cx="0" cy="0"/>
        </a:xfrm>
      </p:grpSpPr>
      <p:sp>
        <p:nvSpPr>
          <p:cNvPr id="202" name="Shape 202"/>
          <p:cNvSpPr txBox="1"/>
          <p:nvPr>
            <p:ph type="ctrTitle"/>
          </p:nvPr>
        </p:nvSpPr>
        <p:spPr>
          <a:xfrm>
            <a:off x="779462" y="1447800"/>
            <a:ext cx="7678736" cy="1081088"/>
          </a:xfrm>
          <a:prstGeom prst="rect">
            <a:avLst/>
          </a:prstGeom>
          <a:noFill/>
          <a:ln>
            <a:noFill/>
          </a:ln>
        </p:spPr>
        <p:txBody>
          <a:bodyPr anchorCtr="0" anchor="b" bIns="91425" lIns="91425" rIns="91425" tIns="91425"/>
          <a:lstStyle>
            <a:lvl1pPr indent="0" lvl="0" marL="0" marR="0" rtl="0" algn="r">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203" name="Shape 203"/>
          <p:cNvSpPr txBox="1"/>
          <p:nvPr>
            <p:ph idx="1" type="subTitle"/>
          </p:nvPr>
        </p:nvSpPr>
        <p:spPr>
          <a:xfrm>
            <a:off x="4021137" y="2860675"/>
            <a:ext cx="4437062" cy="3114675"/>
          </a:xfrm>
          <a:prstGeom prst="rect">
            <a:avLst/>
          </a:prstGeom>
          <a:noFill/>
          <a:ln>
            <a:noFill/>
          </a:ln>
        </p:spPr>
        <p:txBody>
          <a:bodyPr anchorCtr="0" anchor="t" bIns="91425" lIns="91425" rIns="91425" tIns="91425"/>
          <a:lstStyle>
            <a:lvl1pPr indent="0" lvl="0" marL="0" marR="0" rtl="0" algn="l">
              <a:spcBef>
                <a:spcPts val="480"/>
              </a:spcBef>
              <a:spcAft>
                <a:spcPts val="0"/>
              </a:spcAft>
              <a:buClr>
                <a:schemeClr val="folHlink"/>
              </a:buClr>
              <a:buFont typeface="Noto Symbol"/>
              <a:buNone/>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204" name="Shape 204"/>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5" name="Shape 205"/>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6" name="Shape 206"/>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4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87" name="Shape 87"/>
        <p:cNvGrpSpPr/>
        <p:nvPr/>
      </p:nvGrpSpPr>
      <p:grpSpPr>
        <a:xfrm>
          <a:off x="0" y="0"/>
          <a:ext cx="0" cy="0"/>
          <a:chOff x="0" y="0"/>
          <a:chExt cx="0" cy="0"/>
        </a:xfrm>
      </p:grpSpPr>
      <p:sp>
        <p:nvSpPr>
          <p:cNvPr id="88" name="Shape 8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89" name="Shape 89"/>
          <p:cNvSpPr txBox="1"/>
          <p:nvPr>
            <p:ph idx="1" type="body"/>
          </p:nvPr>
        </p:nvSpPr>
        <p:spPr>
          <a:xfrm rot="5400000">
            <a:off x="3200400" y="533400"/>
            <a:ext cx="4190999" cy="6934199"/>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90" name="Shape 90"/>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91" name="Shape 91"/>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92" name="Shape 92"/>
        <p:cNvGrpSpPr/>
        <p:nvPr/>
      </p:nvGrpSpPr>
      <p:grpSpPr>
        <a:xfrm>
          <a:off x="0" y="0"/>
          <a:ext cx="0" cy="0"/>
          <a:chOff x="0" y="0"/>
          <a:chExt cx="0" cy="0"/>
        </a:xfrm>
      </p:grpSpPr>
      <p:sp>
        <p:nvSpPr>
          <p:cNvPr id="93" name="Shape 93"/>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94" name="Shape 94"/>
          <p:cNvSpPr/>
          <p:nvPr>
            <p:ph idx="2" type="pic"/>
          </p:nvPr>
        </p:nvSpPr>
        <p:spPr>
          <a:xfrm>
            <a:off x="1792288" y="612775"/>
            <a:ext cx="5486399" cy="4114800"/>
          </a:xfrm>
          <a:prstGeom prst="rect">
            <a:avLst/>
          </a:prstGeom>
          <a:noFill/>
          <a:ln>
            <a:noFill/>
          </a:ln>
        </p:spPr>
      </p:sp>
      <p:sp>
        <p:nvSpPr>
          <p:cNvPr id="95" name="Shape 95"/>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96" name="Shape 96"/>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97" name="Shape 97"/>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98" name="Shape 98"/>
        <p:cNvGrpSpPr/>
        <p:nvPr/>
      </p:nvGrpSpPr>
      <p:grpSpPr>
        <a:xfrm>
          <a:off x="0" y="0"/>
          <a:ext cx="0" cy="0"/>
          <a:chOff x="0" y="0"/>
          <a:chExt cx="0" cy="0"/>
        </a:xfrm>
      </p:grpSpPr>
      <p:sp>
        <p:nvSpPr>
          <p:cNvPr id="99" name="Shape 99"/>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00" name="Shape 100"/>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01" name="Shape 101"/>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02" name="Shape 102"/>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03" name="Shape 103"/>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104" name="Shape 104"/>
        <p:cNvGrpSpPr/>
        <p:nvPr/>
      </p:nvGrpSpPr>
      <p:grpSpPr>
        <a:xfrm>
          <a:off x="0" y="0"/>
          <a:ext cx="0" cy="0"/>
          <a:chOff x="0" y="0"/>
          <a:chExt cx="0" cy="0"/>
        </a:xfrm>
      </p:grpSpPr>
      <p:sp>
        <p:nvSpPr>
          <p:cNvPr id="105" name="Shape 10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06" name="Shape 10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107" name="Shape 107"/>
        <p:cNvGrpSpPr/>
        <p:nvPr/>
      </p:nvGrpSpPr>
      <p:grpSpPr>
        <a:xfrm>
          <a:off x="0" y="0"/>
          <a:ext cx="0" cy="0"/>
          <a:chOff x="0" y="0"/>
          <a:chExt cx="0" cy="0"/>
        </a:xfrm>
      </p:grpSpPr>
      <p:sp>
        <p:nvSpPr>
          <p:cNvPr id="108" name="Shape 10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09" name="Shape 109"/>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10" name="Shape 110"/>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111" name="Shape 111"/>
        <p:cNvGrpSpPr/>
        <p:nvPr/>
      </p:nvGrpSpPr>
      <p:grpSpPr>
        <a:xfrm>
          <a:off x="0" y="0"/>
          <a:ext cx="0" cy="0"/>
          <a:chOff x="0" y="0"/>
          <a:chExt cx="0" cy="0"/>
        </a:xfrm>
      </p:grpSpPr>
      <p:sp>
        <p:nvSpPr>
          <p:cNvPr id="112" name="Shape 112"/>
          <p:cNvSpPr txBox="1"/>
          <p:nvPr>
            <p:ph type="title"/>
          </p:nvPr>
        </p:nvSpPr>
        <p:spPr>
          <a:xfrm>
            <a:off x="457200" y="274637"/>
            <a:ext cx="8229600" cy="1143000"/>
          </a:xfrm>
          <a:prstGeom prst="rect">
            <a:avLst/>
          </a:prstGeom>
          <a:noFill/>
          <a:ln>
            <a:noFill/>
          </a:ln>
        </p:spPr>
        <p:txBody>
          <a:bodyPr anchorCtr="0" anchor="b"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3" name="Shape 113"/>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14" name="Shape 114"/>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5" name="Shape 115"/>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16" name="Shape 116"/>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7" name="Shape 117"/>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18" name="Shape 118"/>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119" name="Shape 119"/>
        <p:cNvGrpSpPr/>
        <p:nvPr/>
      </p:nvGrpSpPr>
      <p:grpSpPr>
        <a:xfrm>
          <a:off x="0" y="0"/>
          <a:ext cx="0" cy="0"/>
          <a:chOff x="0" y="0"/>
          <a:chExt cx="0" cy="0"/>
        </a:xfrm>
      </p:grpSpPr>
      <p:sp>
        <p:nvSpPr>
          <p:cNvPr id="120" name="Shape 120"/>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21" name="Shape 121"/>
          <p:cNvSpPr txBox="1"/>
          <p:nvPr>
            <p:ph idx="1" type="body"/>
          </p:nvPr>
        </p:nvSpPr>
        <p:spPr>
          <a:xfrm>
            <a:off x="1828800" y="1905000"/>
            <a:ext cx="3390900" cy="4190999"/>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2" name="Shape 122"/>
          <p:cNvSpPr txBox="1"/>
          <p:nvPr>
            <p:ph idx="2" type="body"/>
          </p:nvPr>
        </p:nvSpPr>
        <p:spPr>
          <a:xfrm>
            <a:off x="5372100" y="1905000"/>
            <a:ext cx="3390900" cy="4190999"/>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3" name="Shape 123"/>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24" name="Shape 124"/>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25" name="Shape 125"/>
        <p:cNvGrpSpPr/>
        <p:nvPr/>
      </p:nvGrpSpPr>
      <p:grpSpPr>
        <a:xfrm>
          <a:off x="0" y="0"/>
          <a:ext cx="0" cy="0"/>
          <a:chOff x="0" y="0"/>
          <a:chExt cx="0" cy="0"/>
        </a:xfrm>
      </p:grpSpPr>
      <p:sp>
        <p:nvSpPr>
          <p:cNvPr id="126" name="Shape 126"/>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7" name="Shape 127"/>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28" name="Shape 128"/>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29" name="Shape 129"/>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Masters/_rels/slideMaster.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theme" Target="../theme/theme.xml"/><Relationship Id="rId10" Type="http://schemas.openxmlformats.org/officeDocument/2006/relationships/slideLayout" Target="../slideLayouts/slideLayout9.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theme" Target="../theme/theme2.xml"/></Relationships>
</file>

<file path=ppt/slideMasters/slideMaster.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 name="Shape 9"/>
        <p:cNvGrpSpPr/>
        <p:nvPr/>
      </p:nvGrpSpPr>
      <p:grpSpPr>
        <a:xfrm>
          <a:off x="0" y="0"/>
          <a:ext cx="0" cy="0"/>
          <a:chOff x="0" y="0"/>
          <a:chExt cx="0" cy="0"/>
        </a:xfrm>
      </p:grpSpPr>
      <p:grpSp>
        <p:nvGrpSpPr>
          <p:cNvPr id="10" name="Shape 10"/>
          <p:cNvGrpSpPr/>
          <p:nvPr/>
        </p:nvGrpSpPr>
        <p:grpSpPr>
          <a:xfrm>
            <a:off x="1219200" y="-9525"/>
            <a:ext cx="7924798" cy="6867525"/>
            <a:chOff x="0" y="0"/>
            <a:chExt cx="9147173" cy="6867525"/>
          </a:xfrm>
        </p:grpSpPr>
        <p:sp>
          <p:nvSpPr>
            <p:cNvPr id="11" name="Shape 11"/>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2" name="Shape 12"/>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 name="Shape 13"/>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 name="Shape 14"/>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 name="Shape 15"/>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 name="Shape 16"/>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 name="Shape 17"/>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 name="Shape 18"/>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 name="Shape 19"/>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0" name="Shape 20"/>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1" name="Shape 21"/>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2" name="Shape 22"/>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3" name="Shape 23"/>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 name="Shape 24"/>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 name="Shape 25"/>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6" name="Shape 26"/>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 name="Shape 27"/>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 name="Shape 28"/>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9" name="Shape 29"/>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 name="Shape 30"/>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 name="Shape 31"/>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 name="Shape 32"/>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 name="Shape 33"/>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4" name="Shape 34"/>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5" name="Shape 35"/>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6" name="Shape 36"/>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7" name="Shape 37"/>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 name="Shape 38"/>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 name="Shape 39"/>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 name="Shape 40"/>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 name="Shape 41"/>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 name="Shape 42"/>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 name="Shape 43"/>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4" name="Shape 44"/>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5" name="Shape 45"/>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6" name="Shape 46"/>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 name="Shape 47"/>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 name="Shape 48"/>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 name="Shape 49"/>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 name="Shape 50"/>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 name="Shape 51"/>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2" name="Shape 52"/>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3" name="Shape 53"/>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4" name="Shape 54"/>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5" name="Shape 55"/>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6" name="Shape 56"/>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7" name="Shape 57"/>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8" name="Shape 58"/>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9" name="Shape 59"/>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0" name="Shape 60"/>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1" name="Shape 61"/>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 name="Shape 62"/>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3" name="Shape 63"/>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4" name="Shape 64"/>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5" name="Shape 65"/>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6" name="Shape 66"/>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7" name="Shape 67"/>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8" name="Shape 68"/>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9" name="Shape 69"/>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0" name="Shape 70"/>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1" name="Shape 71"/>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 name="Shape 72"/>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73" name="Shape 73"/>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74" name="Shape 74"/>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75" name="Shape 7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76" name="Shape 7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30" name="Shape 130"/>
        <p:cNvGrpSpPr/>
        <p:nvPr/>
      </p:nvGrpSpPr>
      <p:grpSpPr>
        <a:xfrm>
          <a:off x="0" y="0"/>
          <a:ext cx="0" cy="0"/>
          <a:chOff x="0" y="0"/>
          <a:chExt cx="0" cy="0"/>
        </a:xfrm>
      </p:grpSpPr>
      <p:grpSp>
        <p:nvGrpSpPr>
          <p:cNvPr id="131" name="Shape 131"/>
          <p:cNvGrpSpPr/>
          <p:nvPr/>
        </p:nvGrpSpPr>
        <p:grpSpPr>
          <a:xfrm>
            <a:off x="-3175" y="0"/>
            <a:ext cx="9147175" cy="6867525"/>
            <a:chOff x="-3175" y="0"/>
            <a:chExt cx="9147175" cy="6867525"/>
          </a:xfrm>
        </p:grpSpPr>
        <p:grpSp>
          <p:nvGrpSpPr>
            <p:cNvPr id="132" name="Shape 132"/>
            <p:cNvGrpSpPr/>
            <p:nvPr/>
          </p:nvGrpSpPr>
          <p:grpSpPr>
            <a:xfrm>
              <a:off x="-3175" y="0"/>
              <a:ext cx="9067799" cy="6867525"/>
              <a:chOff x="-3175" y="0"/>
              <a:chExt cx="9067799" cy="6867525"/>
            </a:xfrm>
          </p:grpSpPr>
          <p:sp>
            <p:nvSpPr>
              <p:cNvPr id="133" name="Shape 133"/>
              <p:cNvSpPr txBox="1"/>
              <p:nvPr/>
            </p:nvSpPr>
            <p:spPr>
              <a:xfrm>
                <a:off x="-3175"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4" name="Shape 134"/>
              <p:cNvSpPr txBox="1"/>
              <p:nvPr/>
            </p:nvSpPr>
            <p:spPr>
              <a:xfrm>
                <a:off x="14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5" name="Shape 135"/>
              <p:cNvSpPr txBox="1"/>
              <p:nvPr/>
            </p:nvSpPr>
            <p:spPr>
              <a:xfrm>
                <a:off x="30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6" name="Shape 136"/>
              <p:cNvSpPr txBox="1"/>
              <p:nvPr/>
            </p:nvSpPr>
            <p:spPr>
              <a:xfrm>
                <a:off x="45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7" name="Shape 137"/>
              <p:cNvSpPr txBox="1"/>
              <p:nvPr/>
            </p:nvSpPr>
            <p:spPr>
              <a:xfrm>
                <a:off x="60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8" name="Shape 138"/>
              <p:cNvSpPr txBox="1"/>
              <p:nvPr/>
            </p:nvSpPr>
            <p:spPr>
              <a:xfrm>
                <a:off x="75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9" name="Shape 139"/>
              <p:cNvSpPr txBox="1"/>
              <p:nvPr/>
            </p:nvSpPr>
            <p:spPr>
              <a:xfrm>
                <a:off x="91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0" name="Shape 140"/>
              <p:cNvSpPr txBox="1"/>
              <p:nvPr/>
            </p:nvSpPr>
            <p:spPr>
              <a:xfrm>
                <a:off x="106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1" name="Shape 141"/>
              <p:cNvSpPr txBox="1"/>
              <p:nvPr/>
            </p:nvSpPr>
            <p:spPr>
              <a:xfrm>
                <a:off x="121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2" name="Shape 142"/>
              <p:cNvSpPr txBox="1"/>
              <p:nvPr/>
            </p:nvSpPr>
            <p:spPr>
              <a:xfrm>
                <a:off x="136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3" name="Shape 143"/>
              <p:cNvSpPr txBox="1"/>
              <p:nvPr/>
            </p:nvSpPr>
            <p:spPr>
              <a:xfrm>
                <a:off x="152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4" name="Shape 144"/>
              <p:cNvSpPr txBox="1"/>
              <p:nvPr/>
            </p:nvSpPr>
            <p:spPr>
              <a:xfrm>
                <a:off x="167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5" name="Shape 145"/>
              <p:cNvSpPr txBox="1"/>
              <p:nvPr/>
            </p:nvSpPr>
            <p:spPr>
              <a:xfrm>
                <a:off x="182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6" name="Shape 146"/>
              <p:cNvSpPr txBox="1"/>
              <p:nvPr/>
            </p:nvSpPr>
            <p:spPr>
              <a:xfrm>
                <a:off x="197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7" name="Shape 147"/>
              <p:cNvSpPr txBox="1"/>
              <p:nvPr/>
            </p:nvSpPr>
            <p:spPr>
              <a:xfrm>
                <a:off x="213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8" name="Shape 148"/>
              <p:cNvSpPr txBox="1"/>
              <p:nvPr/>
            </p:nvSpPr>
            <p:spPr>
              <a:xfrm>
                <a:off x="228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9" name="Shape 149"/>
              <p:cNvSpPr txBox="1"/>
              <p:nvPr/>
            </p:nvSpPr>
            <p:spPr>
              <a:xfrm>
                <a:off x="243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0" name="Shape 150"/>
              <p:cNvSpPr txBox="1"/>
              <p:nvPr/>
            </p:nvSpPr>
            <p:spPr>
              <a:xfrm>
                <a:off x="258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1" name="Shape 151"/>
              <p:cNvSpPr txBox="1"/>
              <p:nvPr/>
            </p:nvSpPr>
            <p:spPr>
              <a:xfrm>
                <a:off x="274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2" name="Shape 152"/>
              <p:cNvSpPr txBox="1"/>
              <p:nvPr/>
            </p:nvSpPr>
            <p:spPr>
              <a:xfrm>
                <a:off x="289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3" name="Shape 153"/>
              <p:cNvSpPr txBox="1"/>
              <p:nvPr/>
            </p:nvSpPr>
            <p:spPr>
              <a:xfrm>
                <a:off x="304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4" name="Shape 154"/>
              <p:cNvSpPr txBox="1"/>
              <p:nvPr/>
            </p:nvSpPr>
            <p:spPr>
              <a:xfrm>
                <a:off x="319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5" name="Shape 155"/>
              <p:cNvSpPr txBox="1"/>
              <p:nvPr/>
            </p:nvSpPr>
            <p:spPr>
              <a:xfrm>
                <a:off x="334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6" name="Shape 156"/>
              <p:cNvSpPr txBox="1"/>
              <p:nvPr/>
            </p:nvSpPr>
            <p:spPr>
              <a:xfrm>
                <a:off x="350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7" name="Shape 157"/>
              <p:cNvSpPr txBox="1"/>
              <p:nvPr/>
            </p:nvSpPr>
            <p:spPr>
              <a:xfrm>
                <a:off x="365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8" name="Shape 158"/>
              <p:cNvSpPr txBox="1"/>
              <p:nvPr/>
            </p:nvSpPr>
            <p:spPr>
              <a:xfrm>
                <a:off x="380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9" name="Shape 159"/>
              <p:cNvSpPr txBox="1"/>
              <p:nvPr/>
            </p:nvSpPr>
            <p:spPr>
              <a:xfrm>
                <a:off x="395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0" name="Shape 160"/>
              <p:cNvSpPr txBox="1"/>
              <p:nvPr/>
            </p:nvSpPr>
            <p:spPr>
              <a:xfrm>
                <a:off x="411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1" name="Shape 161"/>
              <p:cNvSpPr txBox="1"/>
              <p:nvPr/>
            </p:nvSpPr>
            <p:spPr>
              <a:xfrm>
                <a:off x="426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2" name="Shape 162"/>
              <p:cNvSpPr txBox="1"/>
              <p:nvPr/>
            </p:nvSpPr>
            <p:spPr>
              <a:xfrm>
                <a:off x="441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3" name="Shape 163"/>
              <p:cNvSpPr txBox="1"/>
              <p:nvPr/>
            </p:nvSpPr>
            <p:spPr>
              <a:xfrm>
                <a:off x="456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4" name="Shape 164"/>
              <p:cNvSpPr txBox="1"/>
              <p:nvPr/>
            </p:nvSpPr>
            <p:spPr>
              <a:xfrm>
                <a:off x="472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5" name="Shape 165"/>
              <p:cNvSpPr txBox="1"/>
              <p:nvPr/>
            </p:nvSpPr>
            <p:spPr>
              <a:xfrm>
                <a:off x="487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6" name="Shape 166"/>
              <p:cNvSpPr txBox="1"/>
              <p:nvPr/>
            </p:nvSpPr>
            <p:spPr>
              <a:xfrm>
                <a:off x="502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7" name="Shape 167"/>
              <p:cNvSpPr txBox="1"/>
              <p:nvPr/>
            </p:nvSpPr>
            <p:spPr>
              <a:xfrm>
                <a:off x="517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8" name="Shape 168"/>
              <p:cNvSpPr txBox="1"/>
              <p:nvPr/>
            </p:nvSpPr>
            <p:spPr>
              <a:xfrm>
                <a:off x="533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9" name="Shape 169"/>
              <p:cNvSpPr txBox="1"/>
              <p:nvPr/>
            </p:nvSpPr>
            <p:spPr>
              <a:xfrm>
                <a:off x="548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0" name="Shape 170"/>
              <p:cNvSpPr txBox="1"/>
              <p:nvPr/>
            </p:nvSpPr>
            <p:spPr>
              <a:xfrm>
                <a:off x="563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1" name="Shape 171"/>
              <p:cNvSpPr txBox="1"/>
              <p:nvPr/>
            </p:nvSpPr>
            <p:spPr>
              <a:xfrm>
                <a:off x="578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2" name="Shape 172"/>
              <p:cNvSpPr txBox="1"/>
              <p:nvPr/>
            </p:nvSpPr>
            <p:spPr>
              <a:xfrm>
                <a:off x="594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3" name="Shape 173"/>
              <p:cNvSpPr txBox="1"/>
              <p:nvPr/>
            </p:nvSpPr>
            <p:spPr>
              <a:xfrm>
                <a:off x="609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4" name="Shape 174"/>
              <p:cNvSpPr txBox="1"/>
              <p:nvPr/>
            </p:nvSpPr>
            <p:spPr>
              <a:xfrm>
                <a:off x="624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5" name="Shape 175"/>
              <p:cNvSpPr txBox="1"/>
              <p:nvPr/>
            </p:nvSpPr>
            <p:spPr>
              <a:xfrm>
                <a:off x="639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6" name="Shape 176"/>
              <p:cNvSpPr txBox="1"/>
              <p:nvPr/>
            </p:nvSpPr>
            <p:spPr>
              <a:xfrm>
                <a:off x="655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7" name="Shape 177"/>
              <p:cNvSpPr txBox="1"/>
              <p:nvPr/>
            </p:nvSpPr>
            <p:spPr>
              <a:xfrm>
                <a:off x="670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8" name="Shape 178"/>
              <p:cNvSpPr txBox="1"/>
              <p:nvPr/>
            </p:nvSpPr>
            <p:spPr>
              <a:xfrm>
                <a:off x="685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9" name="Shape 179"/>
              <p:cNvSpPr txBox="1"/>
              <p:nvPr/>
            </p:nvSpPr>
            <p:spPr>
              <a:xfrm>
                <a:off x="700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0" name="Shape 180"/>
              <p:cNvSpPr txBox="1"/>
              <p:nvPr/>
            </p:nvSpPr>
            <p:spPr>
              <a:xfrm>
                <a:off x="715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1" name="Shape 181"/>
              <p:cNvSpPr txBox="1"/>
              <p:nvPr/>
            </p:nvSpPr>
            <p:spPr>
              <a:xfrm>
                <a:off x="731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2" name="Shape 182"/>
              <p:cNvSpPr txBox="1"/>
              <p:nvPr/>
            </p:nvSpPr>
            <p:spPr>
              <a:xfrm>
                <a:off x="746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3" name="Shape 183"/>
              <p:cNvSpPr txBox="1"/>
              <p:nvPr/>
            </p:nvSpPr>
            <p:spPr>
              <a:xfrm>
                <a:off x="761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4" name="Shape 184"/>
              <p:cNvSpPr txBox="1"/>
              <p:nvPr/>
            </p:nvSpPr>
            <p:spPr>
              <a:xfrm>
                <a:off x="776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5" name="Shape 185"/>
              <p:cNvSpPr txBox="1"/>
              <p:nvPr/>
            </p:nvSpPr>
            <p:spPr>
              <a:xfrm>
                <a:off x="792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6" name="Shape 186"/>
              <p:cNvSpPr txBox="1"/>
              <p:nvPr/>
            </p:nvSpPr>
            <p:spPr>
              <a:xfrm>
                <a:off x="807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7" name="Shape 187"/>
              <p:cNvSpPr txBox="1"/>
              <p:nvPr/>
            </p:nvSpPr>
            <p:spPr>
              <a:xfrm>
                <a:off x="822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8" name="Shape 188"/>
              <p:cNvSpPr txBox="1"/>
              <p:nvPr/>
            </p:nvSpPr>
            <p:spPr>
              <a:xfrm>
                <a:off x="837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9" name="Shape 189"/>
              <p:cNvSpPr txBox="1"/>
              <p:nvPr/>
            </p:nvSpPr>
            <p:spPr>
              <a:xfrm>
                <a:off x="853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0" name="Shape 190"/>
              <p:cNvSpPr txBox="1"/>
              <p:nvPr/>
            </p:nvSpPr>
            <p:spPr>
              <a:xfrm>
                <a:off x="868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1" name="Shape 191"/>
              <p:cNvSpPr txBox="1"/>
              <p:nvPr/>
            </p:nvSpPr>
            <p:spPr>
              <a:xfrm>
                <a:off x="883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2" name="Shape 192"/>
              <p:cNvSpPr txBox="1"/>
              <p:nvPr/>
            </p:nvSpPr>
            <p:spPr>
              <a:xfrm>
                <a:off x="898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193" name="Shape 193"/>
            <p:cNvSpPr txBox="1"/>
            <p:nvPr/>
          </p:nvSpPr>
          <p:spPr>
            <a:xfrm>
              <a:off x="681037"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4" name="Shape 194"/>
            <p:cNvSpPr txBox="1"/>
            <p:nvPr/>
          </p:nvSpPr>
          <p:spPr>
            <a:xfrm>
              <a:off x="0" y="0"/>
              <a:ext cx="9144000" cy="509586"/>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195" name="Shape 195"/>
          <p:cNvSpPr txBox="1"/>
          <p:nvPr/>
        </p:nvSpPr>
        <p:spPr>
          <a:xfrm>
            <a:off x="3505200" y="2590800"/>
            <a:ext cx="4892675" cy="76199"/>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6" name="Shape 196"/>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97" name="Shape 197"/>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198" name="Shape 198"/>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99" name="Shape 199"/>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0" name="Shape 200"/>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4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8"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xml"/></Relationships>
</file>

<file path=ppt/slides/_rels/slide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9.xml"/><Relationship Id="rId3" Type="http://schemas.openxmlformats.org/officeDocument/2006/relationships/image" Target="../media/image0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7.xml"/><Relationship Id="rId3" Type="http://schemas.openxmlformats.org/officeDocument/2006/relationships/image" Target="../media/image05.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5.xml"/><Relationship Id="rId3" Type="http://schemas.openxmlformats.org/officeDocument/2006/relationships/image" Target="../media/image04.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7.xml"/><Relationship Id="rId3" Type="http://schemas.openxmlformats.org/officeDocument/2006/relationships/image" Target="../media/image01.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9.xml"/><Relationship Id="rId3" Type="http://schemas.openxmlformats.org/officeDocument/2006/relationships/image" Target="../media/image0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4.xml"/><Relationship Id="rId3" Type="http://schemas.openxmlformats.org/officeDocument/2006/relationships/image" Target="../media/image00.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9.xml"/></Relationships>
</file>

<file path=ppt/slides/slide.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0" name="Shape 210"/>
        <p:cNvGrpSpPr/>
        <p:nvPr/>
      </p:nvGrpSpPr>
      <p:grpSpPr>
        <a:xfrm>
          <a:off x="0" y="0"/>
          <a:ext cx="0" cy="0"/>
          <a:chOff x="0" y="0"/>
          <a:chExt cx="0" cy="0"/>
        </a:xfrm>
      </p:grpSpPr>
      <p:sp>
        <p:nvSpPr>
          <p:cNvPr id="211" name="Shape 21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12" name="Shape 21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13" name="Shape 213"/>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Chapter 12</a:t>
            </a:r>
          </a:p>
        </p:txBody>
      </p:sp>
      <p:sp>
        <p:nvSpPr>
          <p:cNvPr id="214" name="Shape 214"/>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1" i="0" lang="en-US" sz="2400" u="none" cap="none" strike="noStrike">
                <a:solidFill>
                  <a:schemeClr val="folHlink"/>
                </a:solidFill>
                <a:latin typeface="Helvetica Neue"/>
                <a:ea typeface="Helvetica Neue"/>
                <a:cs typeface="Helvetica Neue"/>
                <a:sym typeface="Helvetica Neue"/>
              </a:rPr>
              <a:t>Design Concepts</a:t>
            </a:r>
          </a:p>
        </p:txBody>
      </p:sp>
      <p:sp>
        <p:nvSpPr>
          <p:cNvPr id="215" name="Shape 215"/>
          <p:cNvSpPr txBox="1"/>
          <p:nvPr/>
        </p:nvSpPr>
        <p:spPr>
          <a:xfrm>
            <a:off x="2133600" y="2438400"/>
            <a:ext cx="6476999" cy="332422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1" lang="en-US" sz="1800" u="none" cap="none" strike="noStrike">
                <a:solidFill>
                  <a:schemeClr val="dk2"/>
                </a:solidFill>
                <a:latin typeface="Helvetica Neue"/>
                <a:ea typeface="Helvetica Neue"/>
                <a:cs typeface="Helvetica Neue"/>
                <a:sym typeface="Helvetica Neue"/>
              </a:rPr>
              <a:t>Slide Set to accompany</a:t>
            </a:r>
            <a:br>
              <a:rPr b="0" i="1" lang="en-US" sz="3200" u="none" cap="none" strike="noStrike">
                <a:solidFill>
                  <a:schemeClr val="dk2"/>
                </a:solidFill>
                <a:latin typeface="Helvetica Neue"/>
                <a:ea typeface="Helvetica Neue"/>
                <a:cs typeface="Helvetica Neue"/>
                <a:sym typeface="Helvetica Neue"/>
              </a:rPr>
            </a:br>
            <a:r>
              <a:rPr b="0" i="1" lang="en-US" sz="2000" u="none" cap="none" strike="noStrike">
                <a:solidFill>
                  <a:schemeClr val="dk2"/>
                </a:solidFill>
                <a:latin typeface="Helvetica Neue"/>
                <a:ea typeface="Helvetica Neue"/>
                <a:cs typeface="Helvetica Neue"/>
                <a:sym typeface="Helvetica Neue"/>
              </a:rPr>
              <a:t>Software Engineering: A Practitioner’s Approach, 8/e</a:t>
            </a:r>
            <a:r>
              <a:rPr b="0" i="1" lang="en-US" sz="2400" u="none" cap="none" strike="noStrike">
                <a:solidFill>
                  <a:schemeClr val="dk2"/>
                </a:solidFill>
                <a:latin typeface="Helvetica Neue"/>
                <a:ea typeface="Helvetica Neue"/>
                <a:cs typeface="Helvetica Neue"/>
                <a:sym typeface="Helvetica Neue"/>
              </a:rPr>
              <a:t> </a:t>
            </a:r>
          </a:p>
          <a:p>
            <a:pPr indent="0" lvl="0" marL="0" marR="0" rtl="0" algn="l">
              <a:lnSpc>
                <a:spcPct val="100000"/>
              </a:lnSpc>
              <a:spcBef>
                <a:spcPts val="0"/>
              </a:spcBef>
              <a:spcAft>
                <a:spcPts val="0"/>
              </a:spcAft>
              <a:buClr>
                <a:schemeClr val="dk1"/>
              </a:buClr>
              <a:buSzPct val="25000"/>
              <a:buFont typeface="Arial"/>
              <a:buNone/>
            </a:pPr>
            <a:r>
              <a:rPr b="1" i="0" lang="en-US" sz="1600" u="none" cap="none" strike="noStrike">
                <a:solidFill>
                  <a:schemeClr val="dk1"/>
                </a:solidFill>
                <a:latin typeface="Arial"/>
                <a:ea typeface="Arial"/>
                <a:cs typeface="Arial"/>
                <a:sym typeface="Arial"/>
              </a:rPr>
              <a:t>by Roger S. Pressman and Bruce R. Maxim</a:t>
            </a:r>
          </a:p>
          <a:p>
            <a:pPr indent="0" lvl="0" marL="0" marR="0" rtl="0" algn="l">
              <a:lnSpc>
                <a:spcPct val="100000"/>
              </a:lnSpc>
              <a:spcBef>
                <a:spcPts val="0"/>
              </a:spcBef>
              <a:spcAft>
                <a:spcPts val="0"/>
              </a:spcAft>
              <a:buClr>
                <a:schemeClr val="dk1"/>
              </a:buClr>
              <a:buFont typeface="Arial"/>
              <a:buNone/>
            </a:pPr>
            <a:r>
              <a:t/>
            </a:r>
            <a:endParaRPr b="1"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1" i="0" lang="en-US" sz="1200" u="none" cap="none" strike="noStrike">
                <a:solidFill>
                  <a:schemeClr val="dk1"/>
                </a:solidFill>
                <a:latin typeface="Arial"/>
                <a:ea typeface="Arial"/>
                <a:cs typeface="Arial"/>
                <a:sym typeface="Arial"/>
              </a:rPr>
              <a:t>Slides copyright © 1996, 2001, 2005, 2009, 2014</a:t>
            </a:r>
            <a:r>
              <a:rPr b="0" i="0" lang="en-US" sz="1800" u="none" cap="none" strike="noStrike">
                <a:solidFill>
                  <a:schemeClr val="dk1"/>
                </a:solidFill>
                <a:latin typeface="Arial"/>
                <a:ea typeface="Arial"/>
                <a:cs typeface="Arial"/>
                <a:sym typeface="Arial"/>
              </a:rPr>
              <a:t> </a:t>
            </a:r>
            <a:r>
              <a:rPr b="1" i="0" lang="en-US" sz="1200" u="none" cap="none" strike="noStrike">
                <a:solidFill>
                  <a:schemeClr val="dk1"/>
                </a:solidFill>
                <a:latin typeface="Arial"/>
                <a:ea typeface="Arial"/>
                <a:cs typeface="Arial"/>
                <a:sym typeface="Arial"/>
              </a:rPr>
              <a:t>by Roger S. Pressman</a:t>
            </a:r>
          </a:p>
          <a:p>
            <a:pPr indent="0" lvl="0" marL="0" marR="0" rtl="0" algn="l">
              <a:lnSpc>
                <a:spcPct val="100000"/>
              </a:lnSpc>
              <a:spcBef>
                <a:spcPts val="0"/>
              </a:spcBef>
              <a:spcAft>
                <a:spcPts val="0"/>
              </a:spcAft>
              <a:buClr>
                <a:schemeClr val="dk1"/>
              </a:buClr>
              <a:buFont typeface="Arial"/>
              <a:buNone/>
            </a:pPr>
            <a:r>
              <a:t/>
            </a:r>
            <a:endParaRPr b="1" i="1" sz="18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chemeClr val="dk2"/>
              </a:buClr>
              <a:buSzPct val="25000"/>
              <a:buFont typeface="Arial"/>
              <a:buNone/>
            </a:pPr>
            <a:r>
              <a:rPr b="1" i="1" lang="en-US" sz="1800" u="none" cap="none" strike="noStrike">
                <a:solidFill>
                  <a:schemeClr val="dk2"/>
                </a:solidFill>
                <a:latin typeface="Arial"/>
                <a:ea typeface="Arial"/>
                <a:cs typeface="Arial"/>
                <a:sym typeface="Arial"/>
              </a:rPr>
              <a:t>For non-profit educational use only</a:t>
            </a:r>
          </a:p>
          <a:p>
            <a:pPr indent="0" lvl="0" marL="0" marR="0" rtl="0" algn="l">
              <a:lnSpc>
                <a:spcPct val="100000"/>
              </a:lnSpc>
              <a:spcBef>
                <a:spcPts val="0"/>
              </a:spcBef>
              <a:spcAft>
                <a:spcPts val="0"/>
              </a:spcAft>
              <a:buClr>
                <a:schemeClr val="dk1"/>
              </a:buClr>
              <a:buFont typeface="Arial"/>
              <a:buNone/>
            </a:pPr>
            <a:r>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i="0" lang="en-US" sz="1200" u="none" cap="none" strike="noStrike">
                <a:solidFill>
                  <a:schemeClr val="dk1"/>
                </a:solidFill>
                <a:latin typeface="Arial"/>
                <a:ea typeface="Arial"/>
                <a:cs typeface="Arial"/>
                <a:sym typeface="Arial"/>
              </a:rPr>
              <a:t>May be reproduced ONLY for student use at the university level when used in conjunction with </a:t>
            </a:r>
            <a:r>
              <a:rPr b="0" i="1" lang="en-US" sz="1200" u="none" cap="none" strike="noStrike">
                <a:solidFill>
                  <a:schemeClr val="dk1"/>
                </a:solidFill>
                <a:latin typeface="Arial"/>
                <a:ea typeface="Arial"/>
                <a:cs typeface="Arial"/>
                <a:sym typeface="Arial"/>
              </a:rPr>
              <a:t>Software Engineering: A Practitioner's Approach, 8/e. </a:t>
            </a:r>
            <a:r>
              <a:rPr b="0" i="0" lang="en-US" sz="1200" u="none" cap="none" strike="noStrike">
                <a:solidFill>
                  <a:schemeClr val="dk1"/>
                </a:solidFill>
                <a:latin typeface="Arial"/>
                <a:ea typeface="Arial"/>
                <a:cs typeface="Arial"/>
                <a:sym typeface="Arial"/>
              </a:rPr>
              <a:t>Any other reproduction or use is prohibited without the express written permission of the author.</a:t>
            </a:r>
          </a:p>
          <a:p>
            <a:pPr indent="0" lvl="0" marL="0" marR="0" rtl="0" algn="l">
              <a:lnSpc>
                <a:spcPct val="100000"/>
              </a:lnSpc>
              <a:spcBef>
                <a:spcPts val="0"/>
              </a:spcBef>
              <a:spcAft>
                <a:spcPts val="0"/>
              </a:spcAft>
              <a:buClr>
                <a:schemeClr val="dk1"/>
              </a:buClr>
              <a:buFont typeface="Arial"/>
              <a:buNone/>
            </a:pPr>
            <a:r>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i="0" lang="en-US" sz="1200" u="none" cap="none" strike="noStrike">
                <a:solidFill>
                  <a:schemeClr val="dk1"/>
                </a:solidFill>
                <a:latin typeface="Arial"/>
                <a:ea typeface="Arial"/>
                <a:cs typeface="Arial"/>
                <a:sym typeface="Arial"/>
              </a:rPr>
              <a:t>All copyright information MUST appear if these slides are posted on a website for student use.</a:t>
            </a:r>
          </a:p>
        </p:txBody>
      </p:sp>
    </p:spTree>
  </p:cSld>
  <p:clrMapOvr>
    <a:masterClrMapping/>
  </p:clrMapOvr>
  <p:transition spd="slow">
    <p:cut/>
  </p:transition>
</p:sld>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9" name="Shape 219"/>
        <p:cNvGrpSpPr/>
        <p:nvPr/>
      </p:nvGrpSpPr>
      <p:grpSpPr>
        <a:xfrm>
          <a:off x="0" y="0"/>
          <a:ext cx="0" cy="0"/>
          <a:chOff x="0" y="0"/>
          <a:chExt cx="0" cy="0"/>
        </a:xfrm>
      </p:grpSpPr>
      <p:sp>
        <p:nvSpPr>
          <p:cNvPr id="220" name="Shape 22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21" name="Shape 22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22" name="Shape 222"/>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Design</a:t>
            </a:r>
          </a:p>
        </p:txBody>
      </p:sp>
      <p:sp>
        <p:nvSpPr>
          <p:cNvPr id="223" name="Shape 22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Mitch Kapor, the creator of Lotus 1-2-3, presented</a:t>
            </a:r>
            <a:r>
              <a:rPr b="0" i="0" lang="en-US" sz="2400" u="none" cap="none" strike="noStrike">
                <a:solidFill>
                  <a:srgbClr val="000000"/>
                </a:solidFill>
                <a:latin typeface="Quattrocento"/>
                <a:ea typeface="Quattrocento"/>
                <a:cs typeface="Quattrocento"/>
                <a:sym typeface="Quattrocento"/>
              </a:rPr>
              <a:t> a “software design manifesto” in </a:t>
            </a:r>
            <a:r>
              <a:rPr b="0" i="1" lang="en-US" sz="2400" u="none" cap="none" strike="noStrike">
                <a:solidFill>
                  <a:srgbClr val="000000"/>
                </a:solidFill>
                <a:latin typeface="Quattrocento"/>
                <a:ea typeface="Quattrocento"/>
                <a:cs typeface="Quattrocento"/>
                <a:sym typeface="Quattrocento"/>
              </a:rPr>
              <a:t>Dr. Dobbs Journal. </a:t>
            </a:r>
            <a:r>
              <a:rPr b="0" i="0" lang="en-US" sz="2400" u="none" cap="none" strike="noStrike">
                <a:solidFill>
                  <a:srgbClr val="000000"/>
                </a:solidFill>
                <a:latin typeface="Quattrocento"/>
                <a:ea typeface="Quattrocento"/>
                <a:cs typeface="Quattrocento"/>
                <a:sym typeface="Quattrocento"/>
              </a:rPr>
              <a:t>He said:</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rgbClr val="000000"/>
                </a:solidFill>
                <a:latin typeface="Quattrocento"/>
                <a:ea typeface="Quattrocento"/>
                <a:cs typeface="Quattrocento"/>
                <a:sym typeface="Quattrocento"/>
              </a:rPr>
              <a:t>Good software design should exhibit:</a:t>
            </a:r>
          </a:p>
          <a:p>
            <a:pPr indent="-285750" lvl="1" marL="742950" marR="0" rtl="0" algn="l">
              <a:lnSpc>
                <a:spcPct val="100000"/>
              </a:lnSpc>
              <a:spcBef>
                <a:spcPts val="400"/>
              </a:spcBef>
              <a:spcAft>
                <a:spcPts val="0"/>
              </a:spcAft>
              <a:buClr>
                <a:schemeClr val="folHlink"/>
              </a:buClr>
              <a:buSzPct val="70000"/>
              <a:buFont typeface="Noto Symbol"/>
              <a:buChar char="■"/>
            </a:pPr>
            <a:r>
              <a:rPr b="0" i="1" lang="en-US" sz="2000" u="none" cap="none" strike="noStrike">
                <a:solidFill>
                  <a:schemeClr val="folHlink"/>
                </a:solidFill>
                <a:latin typeface="Quattrocento"/>
                <a:ea typeface="Quattrocento"/>
                <a:cs typeface="Quattrocento"/>
                <a:sym typeface="Quattrocento"/>
              </a:rPr>
              <a:t>Firmness:</a:t>
            </a:r>
            <a:r>
              <a:rPr b="0" i="0" lang="en-US" sz="2000" u="none" cap="none" strike="noStrike">
                <a:solidFill>
                  <a:srgbClr val="000000"/>
                </a:solidFill>
                <a:latin typeface="Quattrocento"/>
                <a:ea typeface="Quattrocento"/>
                <a:cs typeface="Quattrocento"/>
                <a:sym typeface="Quattrocento"/>
              </a:rPr>
              <a:t> A program should not have any bugs that inhibit its function. </a:t>
            </a:r>
          </a:p>
          <a:p>
            <a:pPr indent="-285750" lvl="1" marL="742950" marR="0" rtl="0" algn="l">
              <a:lnSpc>
                <a:spcPct val="100000"/>
              </a:lnSpc>
              <a:spcBef>
                <a:spcPts val="400"/>
              </a:spcBef>
              <a:spcAft>
                <a:spcPts val="0"/>
              </a:spcAft>
              <a:buClr>
                <a:schemeClr val="folHlink"/>
              </a:buClr>
              <a:buSzPct val="70000"/>
              <a:buFont typeface="Noto Symbol"/>
              <a:buChar char="■"/>
            </a:pPr>
            <a:r>
              <a:rPr b="0" i="1" lang="en-US" sz="2000" u="none" cap="none" strike="noStrike">
                <a:solidFill>
                  <a:schemeClr val="folHlink"/>
                </a:solidFill>
                <a:latin typeface="Quattrocento"/>
                <a:ea typeface="Quattrocento"/>
                <a:cs typeface="Quattrocento"/>
                <a:sym typeface="Quattrocento"/>
              </a:rPr>
              <a:t>Commodity:</a:t>
            </a:r>
            <a:r>
              <a:rPr b="0" i="0" lang="en-US" sz="2000" u="none" cap="none" strike="noStrike">
                <a:solidFill>
                  <a:srgbClr val="000000"/>
                </a:solidFill>
                <a:latin typeface="Quattrocento"/>
                <a:ea typeface="Quattrocento"/>
                <a:cs typeface="Quattrocento"/>
                <a:sym typeface="Quattrocento"/>
              </a:rPr>
              <a:t> A program should be suitable for the purposes for which it was intended. </a:t>
            </a:r>
          </a:p>
          <a:p>
            <a:pPr indent="-285750" lvl="1" marL="742950" marR="0" rtl="0" algn="l">
              <a:lnSpc>
                <a:spcPct val="100000"/>
              </a:lnSpc>
              <a:spcBef>
                <a:spcPts val="400"/>
              </a:spcBef>
              <a:spcAft>
                <a:spcPts val="0"/>
              </a:spcAft>
              <a:buClr>
                <a:schemeClr val="folHlink"/>
              </a:buClr>
              <a:buSzPct val="70000"/>
              <a:buFont typeface="Noto Symbol"/>
              <a:buChar char="■"/>
            </a:pPr>
            <a:r>
              <a:rPr b="0" i="1" lang="en-US" sz="2000" u="none" cap="none" strike="noStrike">
                <a:solidFill>
                  <a:schemeClr val="folHlink"/>
                </a:solidFill>
                <a:latin typeface="Quattrocento"/>
                <a:ea typeface="Quattrocento"/>
                <a:cs typeface="Quattrocento"/>
                <a:sym typeface="Quattrocento"/>
              </a:rPr>
              <a:t>Delight:</a:t>
            </a:r>
            <a:r>
              <a:rPr b="0" i="0" lang="en-US" sz="2000" u="none" cap="none" strike="noStrike">
                <a:solidFill>
                  <a:schemeClr val="folHlink"/>
                </a:solidFill>
                <a:latin typeface="Quattrocento"/>
                <a:ea typeface="Quattrocento"/>
                <a:cs typeface="Quattrocento"/>
                <a:sym typeface="Quattrocento"/>
              </a:rPr>
              <a:t> </a:t>
            </a:r>
            <a:r>
              <a:rPr b="0" i="0" lang="en-US" sz="2000" u="none" cap="none" strike="noStrike">
                <a:solidFill>
                  <a:srgbClr val="000000"/>
                </a:solidFill>
                <a:latin typeface="Quattrocento"/>
                <a:ea typeface="Quattrocento"/>
                <a:cs typeface="Quattrocento"/>
                <a:sym typeface="Quattrocento"/>
              </a:rPr>
              <a:t>The experience of using the program should be pleasurable one.</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8" name="Shape 318"/>
        <p:cNvGrpSpPr/>
        <p:nvPr/>
      </p:nvGrpSpPr>
      <p:grpSpPr>
        <a:xfrm>
          <a:off x="0" y="0"/>
          <a:ext cx="0" cy="0"/>
          <a:chOff x="0" y="0"/>
          <a:chExt cx="0" cy="0"/>
        </a:xfrm>
      </p:grpSpPr>
      <p:sp>
        <p:nvSpPr>
          <p:cNvPr id="319" name="Shape 31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20" name="Shape 32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21" name="Shape 321"/>
          <p:cNvSpPr txBox="1"/>
          <p:nvPr>
            <p:ph type="title"/>
          </p:nvPr>
        </p:nvSpPr>
        <p:spPr>
          <a:xfrm>
            <a:off x="1219200" y="1143000"/>
            <a:ext cx="5265737"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Procedural Abstraction</a:t>
            </a:r>
          </a:p>
        </p:txBody>
      </p:sp>
      <p:cxnSp>
        <p:nvCxnSpPr>
          <p:cNvPr id="322" name="Shape 322"/>
          <p:cNvCxnSpPr/>
          <p:nvPr/>
        </p:nvCxnSpPr>
        <p:spPr>
          <a:xfrm flipH="1" rot="10800000">
            <a:off x="3835400" y="4089399"/>
            <a:ext cx="952499" cy="88900"/>
          </a:xfrm>
          <a:prstGeom prst="straightConnector1">
            <a:avLst/>
          </a:prstGeom>
          <a:noFill/>
          <a:ln cap="flat" cmpd="sng" w="76200">
            <a:solidFill>
              <a:schemeClr val="dk1"/>
            </a:solidFill>
            <a:prstDash val="solid"/>
            <a:miter/>
            <a:headEnd len="med" w="med" type="none"/>
            <a:tailEnd len="lg" w="lg" type="triangle"/>
          </a:ln>
        </p:spPr>
      </p:cxnSp>
      <p:sp>
        <p:nvSpPr>
          <p:cNvPr id="323" name="Shape 323"/>
          <p:cNvSpPr txBox="1"/>
          <p:nvPr/>
        </p:nvSpPr>
        <p:spPr>
          <a:xfrm>
            <a:off x="1981200" y="2133600"/>
            <a:ext cx="1727199" cy="3505200"/>
          </a:xfrm>
          <a:prstGeom prst="rect">
            <a:avLst/>
          </a:prstGeom>
          <a:solidFill>
            <a:srgbClr val="3E1403"/>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4" name="Shape 324"/>
          <p:cNvSpPr txBox="1"/>
          <p:nvPr/>
        </p:nvSpPr>
        <p:spPr>
          <a:xfrm>
            <a:off x="1981200" y="2135186"/>
            <a:ext cx="1727199" cy="3503611"/>
          </a:xfrm>
          <a:prstGeom prst="rect">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5" name="Shape 325"/>
          <p:cNvSpPr txBox="1"/>
          <p:nvPr/>
        </p:nvSpPr>
        <p:spPr>
          <a:xfrm>
            <a:off x="2095500" y="2247900"/>
            <a:ext cx="1498599" cy="3390900"/>
          </a:xfrm>
          <a:prstGeom prst="rect">
            <a:avLst/>
          </a:prstGeom>
          <a:no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6" name="Shape 326"/>
          <p:cNvSpPr txBox="1"/>
          <p:nvPr/>
        </p:nvSpPr>
        <p:spPr>
          <a:xfrm>
            <a:off x="2095500" y="2249486"/>
            <a:ext cx="1498599" cy="3389311"/>
          </a:xfrm>
          <a:prstGeom prst="rect">
            <a:avLst/>
          </a:prstGeom>
          <a:solidFill>
            <a:schemeClr val="lt2"/>
          </a:solid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7" name="Shape 327"/>
          <p:cNvSpPr/>
          <p:nvPr/>
        </p:nvSpPr>
        <p:spPr>
          <a:xfrm>
            <a:off x="2108200" y="2260600"/>
            <a:ext cx="1398586" cy="3570287"/>
          </a:xfrm>
          <a:custGeom>
            <a:pathLst>
              <a:path extrusionOk="0" h="1998" w="880">
                <a:moveTo>
                  <a:pt x="0" y="0"/>
                </a:moveTo>
                <a:lnTo>
                  <a:pt x="0" y="0"/>
                </a:lnTo>
                <a:lnTo>
                  <a:pt x="880" y="92"/>
                </a:lnTo>
                <a:lnTo>
                  <a:pt x="880" y="1998"/>
                </a:lnTo>
                <a:lnTo>
                  <a:pt x="0" y="1906"/>
                </a:lnTo>
                <a:lnTo>
                  <a:pt x="0" y="0"/>
                </a:lnTo>
              </a:path>
            </a:pathLst>
          </a:custGeom>
          <a:noFill/>
          <a:ln cap="rnd" cmpd="sng" w="2540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8" name="Shape 328"/>
          <p:cNvSpPr/>
          <p:nvPr/>
        </p:nvSpPr>
        <p:spPr>
          <a:xfrm>
            <a:off x="2095500" y="2247900"/>
            <a:ext cx="1398586" cy="3570287"/>
          </a:xfrm>
          <a:custGeom>
            <a:pathLst>
              <a:path extrusionOk="0" h="1998" w="880">
                <a:moveTo>
                  <a:pt x="0" y="0"/>
                </a:moveTo>
                <a:lnTo>
                  <a:pt x="880" y="92"/>
                </a:lnTo>
                <a:lnTo>
                  <a:pt x="880" y="1998"/>
                </a:lnTo>
                <a:lnTo>
                  <a:pt x="0" y="1906"/>
                </a:lnTo>
                <a:lnTo>
                  <a:pt x="0" y="0"/>
                </a:lnTo>
              </a:path>
            </a:pathLst>
          </a:custGeom>
          <a:solidFill>
            <a:srgbClr val="712000"/>
          </a:solidFill>
          <a:ln cap="rnd" cmpd="sng" w="25400">
            <a:solidFill>
              <a:srgbClr val="712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9" name="Shape 329"/>
          <p:cNvSpPr/>
          <p:nvPr/>
        </p:nvSpPr>
        <p:spPr>
          <a:xfrm>
            <a:off x="3213100" y="3962400"/>
            <a:ext cx="127000" cy="127000"/>
          </a:xfrm>
          <a:prstGeom prst="ellipse">
            <a:avLst/>
          </a:prstGeom>
          <a:solidFill>
            <a:srgbClr val="000000"/>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0" name="Shape 330"/>
          <p:cNvSpPr/>
          <p:nvPr/>
        </p:nvSpPr>
        <p:spPr>
          <a:xfrm>
            <a:off x="3213100" y="3963987"/>
            <a:ext cx="127000" cy="123824"/>
          </a:xfrm>
          <a:prstGeom prst="ellipse">
            <a:avLst/>
          </a:prstGeom>
          <a:no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1" name="Shape 331"/>
          <p:cNvSpPr txBox="1"/>
          <p:nvPr/>
        </p:nvSpPr>
        <p:spPr>
          <a:xfrm>
            <a:off x="3263900" y="4076700"/>
            <a:ext cx="12699" cy="304799"/>
          </a:xfrm>
          <a:prstGeom prst="rect">
            <a:avLst/>
          </a:prstGeom>
          <a:solidFill>
            <a:srgbClr val="000000"/>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2" name="Shape 332"/>
          <p:cNvSpPr txBox="1"/>
          <p:nvPr/>
        </p:nvSpPr>
        <p:spPr>
          <a:xfrm>
            <a:off x="3263900" y="4078287"/>
            <a:ext cx="12699" cy="303211"/>
          </a:xfrm>
          <a:prstGeom prst="rect">
            <a:avLst/>
          </a:prstGeom>
          <a:no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3" name="Shape 333"/>
          <p:cNvSpPr/>
          <p:nvPr/>
        </p:nvSpPr>
        <p:spPr>
          <a:xfrm>
            <a:off x="2527300" y="2846386"/>
            <a:ext cx="254000" cy="620711"/>
          </a:xfrm>
          <a:prstGeom prst="ellipse">
            <a:avLst/>
          </a:prstGeom>
          <a:solidFill>
            <a:srgbClr val="790015"/>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4" name="Shape 334"/>
          <p:cNvSpPr/>
          <p:nvPr/>
        </p:nvSpPr>
        <p:spPr>
          <a:xfrm>
            <a:off x="2400300" y="3390900"/>
            <a:ext cx="458787" cy="1271587"/>
          </a:xfrm>
          <a:custGeom>
            <a:pathLst>
              <a:path extrusionOk="0" h="711" w="288">
                <a:moveTo>
                  <a:pt x="0" y="0"/>
                </a:moveTo>
                <a:lnTo>
                  <a:pt x="288" y="114"/>
                </a:lnTo>
                <a:lnTo>
                  <a:pt x="224" y="711"/>
                </a:lnTo>
                <a:lnTo>
                  <a:pt x="48" y="611"/>
                </a:lnTo>
                <a:lnTo>
                  <a:pt x="0" y="0"/>
                </a:lnTo>
              </a:path>
            </a:pathLst>
          </a:custGeom>
          <a:solidFill>
            <a:srgbClr val="790015"/>
          </a:solid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cxnSp>
        <p:nvCxnSpPr>
          <p:cNvPr id="335" name="Shape 335"/>
          <p:cNvCxnSpPr/>
          <p:nvPr/>
        </p:nvCxnSpPr>
        <p:spPr>
          <a:xfrm>
            <a:off x="2857500" y="3621087"/>
            <a:ext cx="114300" cy="822324"/>
          </a:xfrm>
          <a:prstGeom prst="straightConnector1">
            <a:avLst/>
          </a:prstGeom>
          <a:noFill/>
          <a:ln cap="flat" cmpd="sng" w="25400">
            <a:solidFill>
              <a:schemeClr val="dk1"/>
            </a:solidFill>
            <a:prstDash val="solid"/>
            <a:miter/>
            <a:headEnd len="med" w="med" type="none"/>
            <a:tailEnd len="med" w="med" type="none"/>
          </a:ln>
        </p:spPr>
      </p:cxnSp>
      <p:cxnSp>
        <p:nvCxnSpPr>
          <p:cNvPr id="336" name="Shape 336"/>
          <p:cNvCxnSpPr/>
          <p:nvPr/>
        </p:nvCxnSpPr>
        <p:spPr>
          <a:xfrm flipH="1" rot="10800000">
            <a:off x="2997200" y="4292599"/>
            <a:ext cx="254000" cy="165100"/>
          </a:xfrm>
          <a:prstGeom prst="straightConnector1">
            <a:avLst/>
          </a:prstGeom>
          <a:noFill/>
          <a:ln cap="flat" cmpd="sng" w="25400">
            <a:solidFill>
              <a:schemeClr val="dk1"/>
            </a:solidFill>
            <a:prstDash val="solid"/>
            <a:miter/>
            <a:headEnd len="med" w="med" type="none"/>
            <a:tailEnd len="med" w="med" type="none"/>
          </a:ln>
        </p:spPr>
      </p:cxnSp>
      <p:cxnSp>
        <p:nvCxnSpPr>
          <p:cNvPr id="337" name="Shape 337"/>
          <p:cNvCxnSpPr/>
          <p:nvPr/>
        </p:nvCxnSpPr>
        <p:spPr>
          <a:xfrm flipH="1">
            <a:off x="2209799" y="3417887"/>
            <a:ext cx="177800" cy="542925"/>
          </a:xfrm>
          <a:prstGeom prst="straightConnector1">
            <a:avLst/>
          </a:prstGeom>
          <a:noFill/>
          <a:ln cap="flat" cmpd="sng" w="25400">
            <a:solidFill>
              <a:schemeClr val="dk1"/>
            </a:solidFill>
            <a:prstDash val="solid"/>
            <a:miter/>
            <a:headEnd len="med" w="med" type="none"/>
            <a:tailEnd len="med" w="med" type="none"/>
          </a:ln>
        </p:spPr>
      </p:cxnSp>
      <p:cxnSp>
        <p:nvCxnSpPr>
          <p:cNvPr id="338" name="Shape 338"/>
          <p:cNvCxnSpPr/>
          <p:nvPr/>
        </p:nvCxnSpPr>
        <p:spPr>
          <a:xfrm>
            <a:off x="2222500" y="3989387"/>
            <a:ext cx="228600" cy="301624"/>
          </a:xfrm>
          <a:prstGeom prst="straightConnector1">
            <a:avLst/>
          </a:prstGeom>
          <a:noFill/>
          <a:ln cap="flat" cmpd="sng" w="25400">
            <a:solidFill>
              <a:schemeClr val="dk1"/>
            </a:solidFill>
            <a:prstDash val="solid"/>
            <a:miter/>
            <a:headEnd len="med" w="med" type="none"/>
            <a:tailEnd len="med" w="med" type="none"/>
          </a:ln>
        </p:spPr>
      </p:cxnSp>
      <p:cxnSp>
        <p:nvCxnSpPr>
          <p:cNvPr id="339" name="Shape 339"/>
          <p:cNvCxnSpPr/>
          <p:nvPr/>
        </p:nvCxnSpPr>
        <p:spPr>
          <a:xfrm>
            <a:off x="2755900" y="4675187"/>
            <a:ext cx="177800" cy="631825"/>
          </a:xfrm>
          <a:prstGeom prst="straightConnector1">
            <a:avLst/>
          </a:prstGeom>
          <a:noFill/>
          <a:ln cap="flat" cmpd="sng" w="25400">
            <a:solidFill>
              <a:schemeClr val="dk1"/>
            </a:solidFill>
            <a:prstDash val="solid"/>
            <a:miter/>
            <a:headEnd len="med" w="med" type="none"/>
            <a:tailEnd len="med" w="med" type="none"/>
          </a:ln>
        </p:spPr>
      </p:cxnSp>
      <p:cxnSp>
        <p:nvCxnSpPr>
          <p:cNvPr id="340" name="Shape 340"/>
          <p:cNvCxnSpPr/>
          <p:nvPr/>
        </p:nvCxnSpPr>
        <p:spPr>
          <a:xfrm flipH="1">
            <a:off x="2717799" y="5335587"/>
            <a:ext cx="228600" cy="720724"/>
          </a:xfrm>
          <a:prstGeom prst="straightConnector1">
            <a:avLst/>
          </a:prstGeom>
          <a:noFill/>
          <a:ln cap="flat" cmpd="sng" w="25400">
            <a:solidFill>
              <a:schemeClr val="dk1"/>
            </a:solidFill>
            <a:prstDash val="solid"/>
            <a:miter/>
            <a:headEnd len="med" w="med" type="none"/>
            <a:tailEnd len="med" w="med" type="none"/>
          </a:ln>
        </p:spPr>
      </p:cxnSp>
      <p:cxnSp>
        <p:nvCxnSpPr>
          <p:cNvPr id="341" name="Shape 341"/>
          <p:cNvCxnSpPr/>
          <p:nvPr/>
        </p:nvCxnSpPr>
        <p:spPr>
          <a:xfrm flipH="1" rot="10800000">
            <a:off x="2717800" y="6019800"/>
            <a:ext cx="63500" cy="50799"/>
          </a:xfrm>
          <a:prstGeom prst="straightConnector1">
            <a:avLst/>
          </a:prstGeom>
          <a:noFill/>
          <a:ln cap="flat" cmpd="sng" w="25400">
            <a:solidFill>
              <a:schemeClr val="dk1"/>
            </a:solidFill>
            <a:prstDash val="solid"/>
            <a:miter/>
            <a:headEnd len="med" w="med" type="none"/>
            <a:tailEnd len="med" w="med" type="none"/>
          </a:ln>
        </p:spPr>
      </p:cxnSp>
      <p:cxnSp>
        <p:nvCxnSpPr>
          <p:cNvPr id="342" name="Shape 342"/>
          <p:cNvCxnSpPr/>
          <p:nvPr/>
        </p:nvCxnSpPr>
        <p:spPr>
          <a:xfrm>
            <a:off x="2476500" y="4497387"/>
            <a:ext cx="88900" cy="684211"/>
          </a:xfrm>
          <a:prstGeom prst="straightConnector1">
            <a:avLst/>
          </a:prstGeom>
          <a:noFill/>
          <a:ln cap="flat" cmpd="sng" w="25400">
            <a:solidFill>
              <a:schemeClr val="dk1"/>
            </a:solidFill>
            <a:prstDash val="solid"/>
            <a:miter/>
            <a:headEnd len="med" w="med" type="none"/>
            <a:tailEnd len="med" w="med" type="none"/>
          </a:ln>
        </p:spPr>
      </p:cxnSp>
      <p:cxnSp>
        <p:nvCxnSpPr>
          <p:cNvPr id="343" name="Shape 343"/>
          <p:cNvCxnSpPr/>
          <p:nvPr/>
        </p:nvCxnSpPr>
        <p:spPr>
          <a:xfrm flipH="1">
            <a:off x="2159000" y="5210175"/>
            <a:ext cx="419099" cy="630236"/>
          </a:xfrm>
          <a:prstGeom prst="straightConnector1">
            <a:avLst/>
          </a:prstGeom>
          <a:noFill/>
          <a:ln cap="flat" cmpd="sng" w="25400">
            <a:solidFill>
              <a:schemeClr val="dk1"/>
            </a:solidFill>
            <a:prstDash val="solid"/>
            <a:miter/>
            <a:headEnd len="med" w="med" type="none"/>
            <a:tailEnd len="med" w="med" type="none"/>
          </a:ln>
        </p:spPr>
      </p:cxnSp>
      <p:cxnSp>
        <p:nvCxnSpPr>
          <p:cNvPr id="344" name="Shape 344"/>
          <p:cNvCxnSpPr/>
          <p:nvPr/>
        </p:nvCxnSpPr>
        <p:spPr>
          <a:xfrm flipH="1" rot="10800000">
            <a:off x="2171700" y="5829300"/>
            <a:ext cx="76199" cy="25399"/>
          </a:xfrm>
          <a:prstGeom prst="straightConnector1">
            <a:avLst/>
          </a:prstGeom>
          <a:noFill/>
          <a:ln cap="flat" cmpd="sng" w="25400">
            <a:solidFill>
              <a:schemeClr val="dk1"/>
            </a:solidFill>
            <a:prstDash val="solid"/>
            <a:miter/>
            <a:headEnd len="med" w="med" type="none"/>
            <a:tailEnd len="med" w="med" type="none"/>
          </a:ln>
        </p:spPr>
      </p:cxnSp>
      <p:sp>
        <p:nvSpPr>
          <p:cNvPr id="345" name="Shape 345"/>
          <p:cNvSpPr/>
          <p:nvPr/>
        </p:nvSpPr>
        <p:spPr>
          <a:xfrm>
            <a:off x="4965700" y="2044700"/>
            <a:ext cx="2768599" cy="2768599"/>
          </a:xfrm>
          <a:prstGeom prst="roundRect">
            <a:avLst>
              <a:gd fmla="val 1429" name="adj"/>
            </a:avLst>
          </a:prstGeom>
          <a:solidFill>
            <a:srgbClr val="FFFFFF"/>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46" name="Shape 346"/>
          <p:cNvSpPr/>
          <p:nvPr/>
        </p:nvSpPr>
        <p:spPr>
          <a:xfrm>
            <a:off x="4953000" y="2032000"/>
            <a:ext cx="2794000" cy="2794000"/>
          </a:xfrm>
          <a:prstGeom prst="roundRect">
            <a:avLst>
              <a:gd fmla="val 1513" name="adj"/>
            </a:avLst>
          </a:prstGeom>
          <a:solidFill>
            <a:schemeClr val="fo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cxnSp>
        <p:nvCxnSpPr>
          <p:cNvPr id="347" name="Shape 347"/>
          <p:cNvCxnSpPr/>
          <p:nvPr/>
        </p:nvCxnSpPr>
        <p:spPr>
          <a:xfrm>
            <a:off x="4965700" y="2501900"/>
            <a:ext cx="2730500" cy="0"/>
          </a:xfrm>
          <a:prstGeom prst="straightConnector1">
            <a:avLst/>
          </a:prstGeom>
          <a:noFill/>
          <a:ln cap="flat" cmpd="sng" w="25400">
            <a:solidFill>
              <a:schemeClr val="dk1"/>
            </a:solidFill>
            <a:prstDash val="solid"/>
            <a:miter/>
            <a:headEnd len="med" w="med" type="none"/>
            <a:tailEnd len="med" w="med" type="none"/>
          </a:ln>
        </p:spPr>
      </p:cxnSp>
      <p:sp>
        <p:nvSpPr>
          <p:cNvPr id="348" name="Shape 348"/>
          <p:cNvSpPr txBox="1"/>
          <p:nvPr/>
        </p:nvSpPr>
        <p:spPr>
          <a:xfrm>
            <a:off x="5154612" y="2014536"/>
            <a:ext cx="858836"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2"/>
              </a:buClr>
              <a:buSzPct val="25000"/>
              <a:buFont typeface="Helvetica Neue"/>
              <a:buNone/>
            </a:pPr>
            <a:r>
              <a:rPr b="0" i="0" lang="en-US" sz="2400" u="none" cap="none" strike="noStrike">
                <a:solidFill>
                  <a:schemeClr val="lt2"/>
                </a:solidFill>
                <a:latin typeface="Helvetica Neue"/>
                <a:ea typeface="Helvetica Neue"/>
                <a:cs typeface="Helvetica Neue"/>
                <a:sym typeface="Helvetica Neue"/>
              </a:rPr>
              <a:t>open</a:t>
            </a:r>
          </a:p>
        </p:txBody>
      </p:sp>
      <p:cxnSp>
        <p:nvCxnSpPr>
          <p:cNvPr id="349" name="Shape 349"/>
          <p:cNvCxnSpPr/>
          <p:nvPr/>
        </p:nvCxnSpPr>
        <p:spPr>
          <a:xfrm flipH="1">
            <a:off x="4889500" y="4421187"/>
            <a:ext cx="939799" cy="962024"/>
          </a:xfrm>
          <a:prstGeom prst="straightConnector1">
            <a:avLst/>
          </a:prstGeom>
          <a:noFill/>
          <a:ln cap="flat" cmpd="sng" w="25400">
            <a:solidFill>
              <a:schemeClr val="dk1"/>
            </a:solidFill>
            <a:prstDash val="solid"/>
            <a:miter/>
            <a:headEnd len="med" w="med" type="none"/>
            <a:tailEnd len="med" w="med" type="none"/>
          </a:ln>
        </p:spPr>
      </p:cxnSp>
      <p:sp>
        <p:nvSpPr>
          <p:cNvPr id="350" name="Shape 350"/>
          <p:cNvSpPr txBox="1"/>
          <p:nvPr/>
        </p:nvSpPr>
        <p:spPr>
          <a:xfrm>
            <a:off x="3948112" y="5329237"/>
            <a:ext cx="4232275"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800" u="none" cap="none" strike="noStrike">
                <a:solidFill>
                  <a:schemeClr val="dk1"/>
                </a:solidFill>
                <a:latin typeface="Helvetica Neue"/>
                <a:ea typeface="Helvetica Neue"/>
                <a:cs typeface="Helvetica Neue"/>
                <a:sym typeface="Helvetica Neue"/>
              </a:rPr>
              <a:t>implemented with a "knowledge" of the  </a:t>
            </a:r>
          </a:p>
        </p:txBody>
      </p:sp>
      <p:sp>
        <p:nvSpPr>
          <p:cNvPr id="351" name="Shape 351"/>
          <p:cNvSpPr txBox="1"/>
          <p:nvPr/>
        </p:nvSpPr>
        <p:spPr>
          <a:xfrm>
            <a:off x="3960812" y="5621337"/>
            <a:ext cx="3675061"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800" u="none" cap="none" strike="noStrike">
                <a:solidFill>
                  <a:schemeClr val="dk1"/>
                </a:solidFill>
                <a:latin typeface="Helvetica Neue"/>
                <a:ea typeface="Helvetica Neue"/>
                <a:cs typeface="Helvetica Neue"/>
                <a:sym typeface="Helvetica Neue"/>
              </a:rPr>
              <a:t>object that is associated with enter</a:t>
            </a:r>
          </a:p>
        </p:txBody>
      </p:sp>
      <p:sp>
        <p:nvSpPr>
          <p:cNvPr id="352" name="Shape 352"/>
          <p:cNvSpPr txBox="1"/>
          <p:nvPr/>
        </p:nvSpPr>
        <p:spPr>
          <a:xfrm>
            <a:off x="5459412" y="2928936"/>
            <a:ext cx="1744661"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2"/>
              </a:buClr>
              <a:buSzPct val="25000"/>
              <a:buFont typeface="Helvetica Neue"/>
              <a:buNone/>
            </a:pPr>
            <a:r>
              <a:rPr b="0" i="0" lang="en-US" sz="1800" u="none" cap="none" strike="noStrike">
                <a:solidFill>
                  <a:schemeClr val="lt2"/>
                </a:solidFill>
                <a:latin typeface="Helvetica Neue"/>
                <a:ea typeface="Helvetica Neue"/>
                <a:cs typeface="Helvetica Neue"/>
                <a:sym typeface="Helvetica Neue"/>
              </a:rPr>
              <a:t>details of enter </a:t>
            </a:r>
          </a:p>
        </p:txBody>
      </p:sp>
      <p:sp>
        <p:nvSpPr>
          <p:cNvPr id="353" name="Shape 353"/>
          <p:cNvSpPr txBox="1"/>
          <p:nvPr/>
        </p:nvSpPr>
        <p:spPr>
          <a:xfrm>
            <a:off x="5459412" y="3157536"/>
            <a:ext cx="11207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2"/>
              </a:buClr>
              <a:buSzPct val="25000"/>
              <a:buFont typeface="Helvetica Neue"/>
              <a:buNone/>
            </a:pPr>
            <a:r>
              <a:rPr b="0" i="0" lang="en-US" sz="1800" u="none" cap="none" strike="noStrike">
                <a:solidFill>
                  <a:schemeClr val="lt2"/>
                </a:solidFill>
                <a:latin typeface="Helvetica Neue"/>
                <a:ea typeface="Helvetica Neue"/>
                <a:cs typeface="Helvetica Neue"/>
                <a:sym typeface="Helvetica Neue"/>
              </a:rPr>
              <a:t>algorithm</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7" name="Shape 357"/>
        <p:cNvGrpSpPr/>
        <p:nvPr/>
      </p:nvGrpSpPr>
      <p:grpSpPr>
        <a:xfrm>
          <a:off x="0" y="0"/>
          <a:ext cx="0" cy="0"/>
          <a:chOff x="0" y="0"/>
          <a:chExt cx="0" cy="0"/>
        </a:xfrm>
      </p:grpSpPr>
      <p:sp>
        <p:nvSpPr>
          <p:cNvPr id="358" name="Shape 35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59" name="Shape 35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60" name="Shape 360"/>
          <p:cNvSpPr txBox="1"/>
          <p:nvPr>
            <p:ph type="title"/>
          </p:nvPr>
        </p:nvSpPr>
        <p:spPr>
          <a:xfrm>
            <a:off x="1219200" y="1143000"/>
            <a:ext cx="3757612" cy="685799"/>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Architecture</a:t>
            </a:r>
          </a:p>
        </p:txBody>
      </p:sp>
      <p:sp>
        <p:nvSpPr>
          <p:cNvPr id="361" name="Shape 361"/>
          <p:cNvSpPr txBox="1"/>
          <p:nvPr/>
        </p:nvSpPr>
        <p:spPr>
          <a:xfrm>
            <a:off x="1905000" y="1828800"/>
            <a:ext cx="6877050" cy="915986"/>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dk1"/>
              </a:buClr>
              <a:buSzPct val="25000"/>
              <a:buFont typeface="Quattrocento"/>
              <a:buNone/>
            </a:pPr>
            <a:r>
              <a:rPr b="1" i="0" lang="en-US" sz="2000" u="none" cap="none" strike="noStrike">
                <a:solidFill>
                  <a:schemeClr val="dk1"/>
                </a:solidFill>
                <a:latin typeface="Quattrocento"/>
                <a:ea typeface="Quattrocento"/>
                <a:cs typeface="Quattrocento"/>
                <a:sym typeface="Quattrocento"/>
              </a:rPr>
              <a:t>“The overall structure of the software and the ways in which that structure provides conceptual integrity for a system.” [SHA95a]</a:t>
            </a:r>
          </a:p>
        </p:txBody>
      </p:sp>
      <p:sp>
        <p:nvSpPr>
          <p:cNvPr id="362" name="Shape 362"/>
          <p:cNvSpPr txBox="1"/>
          <p:nvPr/>
        </p:nvSpPr>
        <p:spPr>
          <a:xfrm>
            <a:off x="1905000" y="2743200"/>
            <a:ext cx="6757987" cy="351472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folHlink"/>
              </a:buClr>
              <a:buSzPct val="25000"/>
              <a:buFont typeface="Quattrocento"/>
              <a:buNone/>
            </a:pPr>
            <a:r>
              <a:rPr b="1" i="0" lang="en-US" sz="1600" u="none" cap="none" strike="noStrike">
                <a:solidFill>
                  <a:schemeClr val="folHlink"/>
                </a:solidFill>
                <a:latin typeface="Quattrocento"/>
                <a:ea typeface="Quattrocento"/>
                <a:cs typeface="Quattrocento"/>
                <a:sym typeface="Quattrocento"/>
              </a:rPr>
              <a:t>Structural properties.</a:t>
            </a:r>
            <a:r>
              <a:rPr b="1" i="0" lang="en-US" sz="1600" u="none" cap="none" strike="noStrike">
                <a:solidFill>
                  <a:schemeClr val="dk1"/>
                </a:solidFill>
                <a:latin typeface="Quattrocento"/>
                <a:ea typeface="Quattrocento"/>
                <a:cs typeface="Quattrocento"/>
                <a:sym typeface="Quattrocento"/>
              </a:rPr>
              <a:t> </a:t>
            </a:r>
            <a:r>
              <a:rPr b="0" i="0" lang="en-US" sz="1600" u="none" cap="none" strike="noStrike">
                <a:solidFill>
                  <a:schemeClr val="dk1"/>
                </a:solidFill>
                <a:latin typeface="Quattrocento"/>
                <a:ea typeface="Quattrocento"/>
                <a:cs typeface="Quattrocento"/>
                <a:sym typeface="Quattrocento"/>
              </a:rPr>
              <a:t> This aspect of the architectural design representation defines the components of a system (e.g., modules, objects, filters) and the manner in which those components are packaged and interact with one another. For example, objects are packaged to encapsulate both data and the processing that manipulates the data and interact via the invocation of methods </a:t>
            </a:r>
          </a:p>
          <a:p>
            <a:pPr indent="0" lvl="0" marL="0" marR="0" rtl="0" algn="l">
              <a:lnSpc>
                <a:spcPct val="100000"/>
              </a:lnSpc>
              <a:spcBef>
                <a:spcPts val="0"/>
              </a:spcBef>
              <a:spcAft>
                <a:spcPts val="0"/>
              </a:spcAft>
              <a:buClr>
                <a:schemeClr val="folHlink"/>
              </a:buClr>
              <a:buSzPct val="25000"/>
              <a:buFont typeface="Quattrocento"/>
              <a:buNone/>
            </a:pPr>
            <a:r>
              <a:rPr b="1" i="0" lang="en-US" sz="1600" u="none" cap="none" strike="noStrike">
                <a:solidFill>
                  <a:schemeClr val="folHlink"/>
                </a:solidFill>
                <a:latin typeface="Quattrocento"/>
                <a:ea typeface="Quattrocento"/>
                <a:cs typeface="Quattrocento"/>
                <a:sym typeface="Quattrocento"/>
              </a:rPr>
              <a:t>Extra-functional properties. </a:t>
            </a:r>
            <a:r>
              <a:rPr b="0" i="0" lang="en-US" sz="1600" u="none" cap="none" strike="noStrike">
                <a:solidFill>
                  <a:schemeClr val="dk1"/>
                </a:solidFill>
                <a:latin typeface="Quattrocento"/>
                <a:ea typeface="Quattrocento"/>
                <a:cs typeface="Quattrocento"/>
                <a:sym typeface="Quattrocento"/>
              </a:rPr>
              <a:t> The architectural design description should address how the design architecture achieves requirements for performance, capacity, reliability, security, adaptability, and other system characteristics.</a:t>
            </a:r>
          </a:p>
          <a:p>
            <a:pPr indent="0" lvl="0" marL="0" marR="0" rtl="0" algn="l">
              <a:lnSpc>
                <a:spcPct val="100000"/>
              </a:lnSpc>
              <a:spcBef>
                <a:spcPts val="0"/>
              </a:spcBef>
              <a:spcAft>
                <a:spcPts val="0"/>
              </a:spcAft>
              <a:buClr>
                <a:schemeClr val="folHlink"/>
              </a:buClr>
              <a:buSzPct val="25000"/>
              <a:buFont typeface="Quattrocento"/>
              <a:buNone/>
            </a:pPr>
            <a:r>
              <a:rPr b="1" i="0" lang="en-US" sz="1600" u="none" cap="none" strike="noStrike">
                <a:solidFill>
                  <a:schemeClr val="folHlink"/>
                </a:solidFill>
                <a:latin typeface="Quattrocento"/>
                <a:ea typeface="Quattrocento"/>
                <a:cs typeface="Quattrocento"/>
                <a:sym typeface="Quattrocento"/>
              </a:rPr>
              <a:t>Families of related systems.</a:t>
            </a:r>
            <a:r>
              <a:rPr b="0" i="0" lang="en-US" sz="1600" u="none" cap="none" strike="noStrike">
                <a:solidFill>
                  <a:schemeClr val="dk1"/>
                </a:solidFill>
                <a:latin typeface="Quattrocento"/>
                <a:ea typeface="Quattrocento"/>
                <a:cs typeface="Quattrocento"/>
                <a:sym typeface="Quattrocento"/>
              </a:rPr>
              <a:t>  The architectural design should draw upon repeatable patterns that are commonly encountered in the design of families of similar systems. In essence, the design should have the ability to reuse architectural building blocks.</a:t>
            </a:r>
            <a:r>
              <a:rPr b="0" i="0" lang="en-US" sz="2400" u="none" cap="none" strike="noStrike">
                <a:solidFill>
                  <a:schemeClr val="dk1"/>
                </a:solidFill>
                <a:latin typeface="Quattrocento"/>
                <a:ea typeface="Quattrocento"/>
                <a:cs typeface="Quattrocento"/>
                <a:sym typeface="Quattrocento"/>
              </a:rPr>
              <a:t> </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66" name="Shape 366"/>
        <p:cNvGrpSpPr/>
        <p:nvPr/>
      </p:nvGrpSpPr>
      <p:grpSpPr>
        <a:xfrm>
          <a:off x="0" y="0"/>
          <a:ext cx="0" cy="0"/>
          <a:chOff x="0" y="0"/>
          <a:chExt cx="0" cy="0"/>
        </a:xfrm>
      </p:grpSpPr>
      <p:sp>
        <p:nvSpPr>
          <p:cNvPr id="367" name="Shape 367"/>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68" name="Shape 36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69" name="Shape 369"/>
          <p:cNvSpPr txBox="1"/>
          <p:nvPr>
            <p:ph type="title"/>
          </p:nvPr>
        </p:nvSpPr>
        <p:spPr>
          <a:xfrm>
            <a:off x="1219200" y="1143000"/>
            <a:ext cx="2844800"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Patterns</a:t>
            </a:r>
          </a:p>
        </p:txBody>
      </p:sp>
      <p:sp>
        <p:nvSpPr>
          <p:cNvPr id="370" name="Shape 370"/>
          <p:cNvSpPr txBox="1"/>
          <p:nvPr/>
        </p:nvSpPr>
        <p:spPr>
          <a:xfrm>
            <a:off x="1828800" y="1828800"/>
            <a:ext cx="6476999" cy="463232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1" i="1" lang="en-US" sz="1600" u="none" cap="none" strike="noStrike">
                <a:solidFill>
                  <a:schemeClr val="dk1"/>
                </a:solidFill>
                <a:latin typeface="Arial"/>
                <a:ea typeface="Arial"/>
                <a:cs typeface="Arial"/>
                <a:sym typeface="Arial"/>
              </a:rPr>
              <a:t>Design Pattern Template</a:t>
            </a:r>
          </a:p>
          <a:p>
            <a:pPr indent="0" lvl="0" marL="0" marR="0" rtl="0" algn="l">
              <a:lnSpc>
                <a:spcPct val="100000"/>
              </a:lnSpc>
              <a:spcBef>
                <a:spcPts val="300"/>
              </a:spcBef>
              <a:spcAft>
                <a:spcPts val="0"/>
              </a:spcAft>
              <a:buClr>
                <a:schemeClr val="folHlink"/>
              </a:buClr>
              <a:buSzPct val="25000"/>
              <a:buFont typeface="Arial"/>
              <a:buNone/>
            </a:pPr>
            <a:r>
              <a:rPr b="1" i="1" lang="en-US" sz="1400" u="none" cap="none" strike="noStrike">
                <a:solidFill>
                  <a:schemeClr val="folHlink"/>
                </a:solidFill>
                <a:latin typeface="Arial"/>
                <a:ea typeface="Arial"/>
                <a:cs typeface="Arial"/>
                <a:sym typeface="Arial"/>
              </a:rPr>
              <a:t>Pattern name</a:t>
            </a:r>
            <a:r>
              <a:rPr b="1" i="0" lang="en-US" sz="1400" u="none" cap="none" strike="noStrike">
                <a:solidFill>
                  <a:schemeClr val="dk1"/>
                </a:solidFill>
                <a:latin typeface="Arial"/>
                <a:ea typeface="Arial"/>
                <a:cs typeface="Arial"/>
                <a:sym typeface="Arial"/>
              </a:rPr>
              <a:t>—describes the essence of the pattern in a short but expressive name </a:t>
            </a:r>
          </a:p>
          <a:p>
            <a:pPr indent="0" lvl="0" marL="0" marR="0" rtl="0" algn="l">
              <a:lnSpc>
                <a:spcPct val="100000"/>
              </a:lnSpc>
              <a:spcBef>
                <a:spcPts val="300"/>
              </a:spcBef>
              <a:spcAft>
                <a:spcPts val="0"/>
              </a:spcAft>
              <a:buClr>
                <a:schemeClr val="folHlink"/>
              </a:buClr>
              <a:buSzPct val="25000"/>
              <a:buFont typeface="Arial"/>
              <a:buNone/>
            </a:pPr>
            <a:r>
              <a:rPr b="1" i="1" lang="en-US" sz="1400" u="none" cap="none" strike="noStrike">
                <a:solidFill>
                  <a:schemeClr val="folHlink"/>
                </a:solidFill>
                <a:latin typeface="Arial"/>
                <a:ea typeface="Arial"/>
                <a:cs typeface="Arial"/>
                <a:sym typeface="Arial"/>
              </a:rPr>
              <a:t>Intent</a:t>
            </a:r>
            <a:r>
              <a:rPr b="1" i="0" lang="en-US" sz="1400" u="none" cap="none" strike="noStrike">
                <a:solidFill>
                  <a:schemeClr val="dk1"/>
                </a:solidFill>
                <a:latin typeface="Arial"/>
                <a:ea typeface="Arial"/>
                <a:cs typeface="Arial"/>
                <a:sym typeface="Arial"/>
              </a:rPr>
              <a:t>—describes the pattern and what it does</a:t>
            </a:r>
          </a:p>
          <a:p>
            <a:pPr indent="0" lvl="0" marL="0" marR="0" rtl="0" algn="l">
              <a:lnSpc>
                <a:spcPct val="100000"/>
              </a:lnSpc>
              <a:spcBef>
                <a:spcPts val="300"/>
              </a:spcBef>
              <a:spcAft>
                <a:spcPts val="0"/>
              </a:spcAft>
              <a:buClr>
                <a:schemeClr val="folHlink"/>
              </a:buClr>
              <a:buSzPct val="25000"/>
              <a:buFont typeface="Arial"/>
              <a:buNone/>
            </a:pPr>
            <a:r>
              <a:rPr b="1" i="1" lang="en-US" sz="1400" u="none" cap="none" strike="noStrike">
                <a:solidFill>
                  <a:schemeClr val="folHlink"/>
                </a:solidFill>
                <a:latin typeface="Arial"/>
                <a:ea typeface="Arial"/>
                <a:cs typeface="Arial"/>
                <a:sym typeface="Arial"/>
              </a:rPr>
              <a:t>Also-known-as</a:t>
            </a:r>
            <a:r>
              <a:rPr b="1" i="0" lang="en-US" sz="1400" u="none" cap="none" strike="noStrike">
                <a:solidFill>
                  <a:schemeClr val="dk1"/>
                </a:solidFill>
                <a:latin typeface="Arial"/>
                <a:ea typeface="Arial"/>
                <a:cs typeface="Arial"/>
                <a:sym typeface="Arial"/>
              </a:rPr>
              <a:t>—lists any synonyms for the pattern</a:t>
            </a:r>
          </a:p>
          <a:p>
            <a:pPr indent="0" lvl="0" marL="0" marR="0" rtl="0" algn="l">
              <a:lnSpc>
                <a:spcPct val="100000"/>
              </a:lnSpc>
              <a:spcBef>
                <a:spcPts val="300"/>
              </a:spcBef>
              <a:spcAft>
                <a:spcPts val="0"/>
              </a:spcAft>
              <a:buClr>
                <a:schemeClr val="folHlink"/>
              </a:buClr>
              <a:buSzPct val="25000"/>
              <a:buFont typeface="Arial"/>
              <a:buNone/>
            </a:pPr>
            <a:r>
              <a:rPr b="1" i="1" lang="en-US" sz="1400" u="none" cap="none" strike="noStrike">
                <a:solidFill>
                  <a:schemeClr val="folHlink"/>
                </a:solidFill>
                <a:latin typeface="Arial"/>
                <a:ea typeface="Arial"/>
                <a:cs typeface="Arial"/>
                <a:sym typeface="Arial"/>
              </a:rPr>
              <a:t>Motivation</a:t>
            </a:r>
            <a:r>
              <a:rPr b="1" i="0" lang="en-US" sz="1400" u="none" cap="none" strike="noStrike">
                <a:solidFill>
                  <a:schemeClr val="dk1"/>
                </a:solidFill>
                <a:latin typeface="Arial"/>
                <a:ea typeface="Arial"/>
                <a:cs typeface="Arial"/>
                <a:sym typeface="Arial"/>
              </a:rPr>
              <a:t>—provides an example of the problem </a:t>
            </a:r>
          </a:p>
          <a:p>
            <a:pPr indent="0" lvl="0" marL="0" marR="0" rtl="0" algn="l">
              <a:lnSpc>
                <a:spcPct val="100000"/>
              </a:lnSpc>
              <a:spcBef>
                <a:spcPts val="300"/>
              </a:spcBef>
              <a:spcAft>
                <a:spcPts val="0"/>
              </a:spcAft>
              <a:buClr>
                <a:schemeClr val="folHlink"/>
              </a:buClr>
              <a:buSzPct val="25000"/>
              <a:buFont typeface="Arial"/>
              <a:buNone/>
            </a:pPr>
            <a:r>
              <a:rPr b="1" i="1" lang="en-US" sz="1400" u="none" cap="none" strike="noStrike">
                <a:solidFill>
                  <a:schemeClr val="folHlink"/>
                </a:solidFill>
                <a:latin typeface="Arial"/>
                <a:ea typeface="Arial"/>
                <a:cs typeface="Arial"/>
                <a:sym typeface="Arial"/>
              </a:rPr>
              <a:t>Applicability</a:t>
            </a:r>
            <a:r>
              <a:rPr b="1" i="0" lang="en-US" sz="1400" u="none" cap="none" strike="noStrike">
                <a:solidFill>
                  <a:schemeClr val="dk1"/>
                </a:solidFill>
                <a:latin typeface="Arial"/>
                <a:ea typeface="Arial"/>
                <a:cs typeface="Arial"/>
                <a:sym typeface="Arial"/>
              </a:rPr>
              <a:t>—notes specific design situations in which the pattern is applicable</a:t>
            </a:r>
          </a:p>
          <a:p>
            <a:pPr indent="0" lvl="0" marL="0" marR="0" rtl="0" algn="l">
              <a:lnSpc>
                <a:spcPct val="100000"/>
              </a:lnSpc>
              <a:spcBef>
                <a:spcPts val="300"/>
              </a:spcBef>
              <a:spcAft>
                <a:spcPts val="0"/>
              </a:spcAft>
              <a:buClr>
                <a:schemeClr val="folHlink"/>
              </a:buClr>
              <a:buSzPct val="25000"/>
              <a:buFont typeface="Arial"/>
              <a:buNone/>
            </a:pPr>
            <a:r>
              <a:rPr b="1" i="1" lang="en-US" sz="1400" u="none" cap="none" strike="noStrike">
                <a:solidFill>
                  <a:schemeClr val="folHlink"/>
                </a:solidFill>
                <a:latin typeface="Arial"/>
                <a:ea typeface="Arial"/>
                <a:cs typeface="Arial"/>
                <a:sym typeface="Arial"/>
              </a:rPr>
              <a:t>Structure</a:t>
            </a:r>
            <a:r>
              <a:rPr b="1" i="0" lang="en-US" sz="1400" u="none" cap="none" strike="noStrike">
                <a:solidFill>
                  <a:schemeClr val="dk1"/>
                </a:solidFill>
                <a:latin typeface="Arial"/>
                <a:ea typeface="Arial"/>
                <a:cs typeface="Arial"/>
                <a:sym typeface="Arial"/>
              </a:rPr>
              <a:t>—describes the classes that are required to implement the pattern</a:t>
            </a:r>
          </a:p>
          <a:p>
            <a:pPr indent="0" lvl="0" marL="0" marR="0" rtl="0" algn="l">
              <a:lnSpc>
                <a:spcPct val="100000"/>
              </a:lnSpc>
              <a:spcBef>
                <a:spcPts val="300"/>
              </a:spcBef>
              <a:spcAft>
                <a:spcPts val="0"/>
              </a:spcAft>
              <a:buClr>
                <a:schemeClr val="folHlink"/>
              </a:buClr>
              <a:buSzPct val="25000"/>
              <a:buFont typeface="Arial"/>
              <a:buNone/>
            </a:pPr>
            <a:r>
              <a:rPr b="1" i="1" lang="en-US" sz="1400" u="none" cap="none" strike="noStrike">
                <a:solidFill>
                  <a:schemeClr val="folHlink"/>
                </a:solidFill>
                <a:latin typeface="Arial"/>
                <a:ea typeface="Arial"/>
                <a:cs typeface="Arial"/>
                <a:sym typeface="Arial"/>
              </a:rPr>
              <a:t>Participants</a:t>
            </a:r>
            <a:r>
              <a:rPr b="1" i="0" lang="en-US" sz="1400" u="none" cap="none" strike="noStrike">
                <a:solidFill>
                  <a:schemeClr val="dk1"/>
                </a:solidFill>
                <a:latin typeface="Arial"/>
                <a:ea typeface="Arial"/>
                <a:cs typeface="Arial"/>
                <a:sym typeface="Arial"/>
              </a:rPr>
              <a:t>—describes the responsibilities of the classes that are required to implement the pattern</a:t>
            </a:r>
          </a:p>
          <a:p>
            <a:pPr indent="0" lvl="0" marL="0" marR="0" rtl="0" algn="l">
              <a:lnSpc>
                <a:spcPct val="100000"/>
              </a:lnSpc>
              <a:spcBef>
                <a:spcPts val="300"/>
              </a:spcBef>
              <a:spcAft>
                <a:spcPts val="0"/>
              </a:spcAft>
              <a:buClr>
                <a:schemeClr val="folHlink"/>
              </a:buClr>
              <a:buSzPct val="25000"/>
              <a:buFont typeface="Arial"/>
              <a:buNone/>
            </a:pPr>
            <a:r>
              <a:rPr b="1" i="1" lang="en-US" sz="1400" u="none" cap="none" strike="noStrike">
                <a:solidFill>
                  <a:schemeClr val="folHlink"/>
                </a:solidFill>
                <a:latin typeface="Arial"/>
                <a:ea typeface="Arial"/>
                <a:cs typeface="Arial"/>
                <a:sym typeface="Arial"/>
              </a:rPr>
              <a:t>Collaborations</a:t>
            </a:r>
            <a:r>
              <a:rPr b="1" i="0" lang="en-US" sz="1400" u="none" cap="none" strike="noStrike">
                <a:solidFill>
                  <a:schemeClr val="dk1"/>
                </a:solidFill>
                <a:latin typeface="Arial"/>
                <a:ea typeface="Arial"/>
                <a:cs typeface="Arial"/>
                <a:sym typeface="Arial"/>
              </a:rPr>
              <a:t>—describes how the participants collaborate to carry out their responsibilities</a:t>
            </a:r>
          </a:p>
          <a:p>
            <a:pPr indent="0" lvl="0" marL="0" marR="0" rtl="0" algn="l">
              <a:lnSpc>
                <a:spcPct val="100000"/>
              </a:lnSpc>
              <a:spcBef>
                <a:spcPts val="300"/>
              </a:spcBef>
              <a:spcAft>
                <a:spcPts val="0"/>
              </a:spcAft>
              <a:buClr>
                <a:schemeClr val="folHlink"/>
              </a:buClr>
              <a:buSzPct val="25000"/>
              <a:buFont typeface="Arial"/>
              <a:buNone/>
            </a:pPr>
            <a:r>
              <a:rPr b="1" i="1" lang="en-US" sz="1400" u="none" cap="none" strike="noStrike">
                <a:solidFill>
                  <a:schemeClr val="folHlink"/>
                </a:solidFill>
                <a:latin typeface="Arial"/>
                <a:ea typeface="Arial"/>
                <a:cs typeface="Arial"/>
                <a:sym typeface="Arial"/>
              </a:rPr>
              <a:t>Consequences</a:t>
            </a:r>
            <a:r>
              <a:rPr b="1" i="0" lang="en-US" sz="1400" u="none" cap="none" strike="noStrike">
                <a:solidFill>
                  <a:schemeClr val="dk1"/>
                </a:solidFill>
                <a:latin typeface="Arial"/>
                <a:ea typeface="Arial"/>
                <a:cs typeface="Arial"/>
                <a:sym typeface="Arial"/>
              </a:rPr>
              <a:t>—describes the “design forces” that affect the pattern and the potential trade-offs that must be considered when the pattern is implemented</a:t>
            </a:r>
          </a:p>
          <a:p>
            <a:pPr indent="0" lvl="0" marL="0" marR="0" rtl="0" algn="l">
              <a:lnSpc>
                <a:spcPct val="100000"/>
              </a:lnSpc>
              <a:spcBef>
                <a:spcPts val="300"/>
              </a:spcBef>
              <a:spcAft>
                <a:spcPts val="0"/>
              </a:spcAft>
              <a:buClr>
                <a:schemeClr val="folHlink"/>
              </a:buClr>
              <a:buSzPct val="25000"/>
              <a:buFont typeface="Arial"/>
              <a:buNone/>
            </a:pPr>
            <a:r>
              <a:rPr b="1" i="1" lang="en-US" sz="1400" u="none" cap="none" strike="noStrike">
                <a:solidFill>
                  <a:schemeClr val="folHlink"/>
                </a:solidFill>
                <a:latin typeface="Arial"/>
                <a:ea typeface="Arial"/>
                <a:cs typeface="Arial"/>
                <a:sym typeface="Arial"/>
              </a:rPr>
              <a:t>Related patterns</a:t>
            </a:r>
            <a:r>
              <a:rPr b="1" i="0" lang="en-US" sz="1400" u="none" cap="none" strike="noStrike">
                <a:solidFill>
                  <a:schemeClr val="dk1"/>
                </a:solidFill>
                <a:latin typeface="Arial"/>
                <a:ea typeface="Arial"/>
                <a:cs typeface="Arial"/>
                <a:sym typeface="Arial"/>
              </a:rPr>
              <a:t>—cross-references related design patterns</a:t>
            </a:r>
          </a:p>
          <a:p>
            <a:pPr indent="0" lvl="0" marL="0" marR="0" rtl="0" algn="l">
              <a:lnSpc>
                <a:spcPct val="100000"/>
              </a:lnSpc>
              <a:spcBef>
                <a:spcPts val="0"/>
              </a:spcBef>
              <a:spcAft>
                <a:spcPts val="0"/>
              </a:spcAft>
              <a:buNone/>
            </a:pPr>
            <a:r>
              <a:t/>
            </a:r>
            <a:endParaRPr b="1" i="0" sz="1400" u="none" cap="none" strike="noStrike">
              <a:solidFill>
                <a:schemeClr val="dk1"/>
              </a:solidFill>
              <a:latin typeface="Arial"/>
              <a:ea typeface="Arial"/>
              <a:cs typeface="Arial"/>
              <a:sym typeface="Arial"/>
            </a:endParaRP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4" name="Shape 374"/>
        <p:cNvGrpSpPr/>
        <p:nvPr/>
      </p:nvGrpSpPr>
      <p:grpSpPr>
        <a:xfrm>
          <a:off x="0" y="0"/>
          <a:ext cx="0" cy="0"/>
          <a:chOff x="0" y="0"/>
          <a:chExt cx="0" cy="0"/>
        </a:xfrm>
      </p:grpSpPr>
      <p:sp>
        <p:nvSpPr>
          <p:cNvPr id="375" name="Shape 375"/>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76" name="Shape 37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77" name="Shape 377"/>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Separation of Concerns</a:t>
            </a:r>
          </a:p>
        </p:txBody>
      </p:sp>
      <p:sp>
        <p:nvSpPr>
          <p:cNvPr id="378" name="Shape 378"/>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Any complex problem can be more easily handled if it is subdivided into pieces that can each be solved and/or optimized independently</a:t>
            </a:r>
          </a:p>
          <a:p>
            <a:pPr indent="-342900" lvl="0" marL="342900" marR="0" rtl="0" algn="l">
              <a:lnSpc>
                <a:spcPct val="100000"/>
              </a:lnSpc>
              <a:spcBef>
                <a:spcPts val="120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A </a:t>
            </a:r>
            <a:r>
              <a:rPr b="0" i="1" lang="en-US" sz="2400" u="none" cap="none" strike="noStrike">
                <a:solidFill>
                  <a:schemeClr val="folHlink"/>
                </a:solidFill>
                <a:latin typeface="Quattrocento"/>
                <a:ea typeface="Quattrocento"/>
                <a:cs typeface="Quattrocento"/>
                <a:sym typeface="Quattrocento"/>
              </a:rPr>
              <a:t>concern</a:t>
            </a:r>
            <a:r>
              <a:rPr b="0" i="0" lang="en-US" sz="2400" u="none" cap="none" strike="noStrike">
                <a:solidFill>
                  <a:schemeClr val="dk1"/>
                </a:solidFill>
                <a:latin typeface="Quattrocento"/>
                <a:ea typeface="Quattrocento"/>
                <a:cs typeface="Quattrocento"/>
                <a:sym typeface="Quattrocento"/>
              </a:rPr>
              <a:t> is a feature or behavior that is specified as part of the requirements model for the software</a:t>
            </a:r>
          </a:p>
          <a:p>
            <a:pPr indent="-342900" lvl="0" marL="342900" marR="0" rtl="0" algn="l">
              <a:lnSpc>
                <a:spcPct val="100000"/>
              </a:lnSpc>
              <a:spcBef>
                <a:spcPts val="120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By separating concerns into smaller, and therefore more manageable pieces, a problem takes less effort and time to solve.</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82" name="Shape 382"/>
        <p:cNvGrpSpPr/>
        <p:nvPr/>
      </p:nvGrpSpPr>
      <p:grpSpPr>
        <a:xfrm>
          <a:off x="0" y="0"/>
          <a:ext cx="0" cy="0"/>
          <a:chOff x="0" y="0"/>
          <a:chExt cx="0" cy="0"/>
        </a:xfrm>
      </p:grpSpPr>
      <p:sp>
        <p:nvSpPr>
          <p:cNvPr id="383" name="Shape 38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84" name="Shape 38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85" name="Shape 385"/>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Modularity</a:t>
            </a:r>
          </a:p>
        </p:txBody>
      </p:sp>
      <p:sp>
        <p:nvSpPr>
          <p:cNvPr id="386" name="Shape 386"/>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"modularity is the single attribute of software that allows a program to be intellectually manageable" [Mye78]. </a:t>
            </a:r>
          </a:p>
          <a:p>
            <a:pPr indent="-342900" lvl="0" marL="342900" marR="0" rtl="0" algn="l">
              <a:lnSpc>
                <a:spcPct val="100000"/>
              </a:lnSpc>
              <a:spcBef>
                <a:spcPts val="3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Monolithic software (i.e., a large program composed of a single module) cannot be easily grasped by a software engineer. </a:t>
            </a:r>
          </a:p>
          <a:p>
            <a:pPr indent="-285750" lvl="1" marL="742950" marR="0" rtl="0" algn="l">
              <a:lnSpc>
                <a:spcPct val="100000"/>
              </a:lnSpc>
              <a:spcBef>
                <a:spcPts val="300"/>
              </a:spcBef>
              <a:spcAft>
                <a:spcPts val="0"/>
              </a:spcAft>
              <a:buClr>
                <a:schemeClr val="folHlink"/>
              </a:buClr>
              <a:buSzPct val="70000"/>
              <a:buFont typeface="Noto Symbol"/>
              <a:buChar char="■"/>
            </a:pPr>
            <a:r>
              <a:rPr b="0" i="0" lang="en-US" sz="1800" u="none" cap="none" strike="noStrike">
                <a:solidFill>
                  <a:schemeClr val="dk1"/>
                </a:solidFill>
                <a:latin typeface="Quattrocento"/>
                <a:ea typeface="Quattrocento"/>
                <a:cs typeface="Quattrocento"/>
                <a:sym typeface="Quattrocento"/>
              </a:rPr>
              <a:t>The number of control paths, span of reference, number of variables, and overall complexity would make understanding close to impossible. </a:t>
            </a:r>
          </a:p>
          <a:p>
            <a:pPr indent="-342900" lvl="0" marL="342900" marR="0" rtl="0" algn="l">
              <a:lnSpc>
                <a:spcPct val="100000"/>
              </a:lnSpc>
              <a:spcBef>
                <a:spcPts val="3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In almost all instances, you should break the design into many modules, hoping to make understanding easier and as a consequence, reduce the cost required to build the software.</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90" name="Shape 390"/>
        <p:cNvGrpSpPr/>
        <p:nvPr/>
      </p:nvGrpSpPr>
      <p:grpSpPr>
        <a:xfrm>
          <a:off x="0" y="0"/>
          <a:ext cx="0" cy="0"/>
          <a:chOff x="0" y="0"/>
          <a:chExt cx="0" cy="0"/>
        </a:xfrm>
      </p:grpSpPr>
      <p:sp>
        <p:nvSpPr>
          <p:cNvPr id="391" name="Shape 39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92" name="Shape 39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93" name="Shape 393"/>
          <p:cNvSpPr txBox="1"/>
          <p:nvPr>
            <p:ph type="title"/>
          </p:nvPr>
        </p:nvSpPr>
        <p:spPr>
          <a:xfrm>
            <a:off x="1219200" y="1143000"/>
            <a:ext cx="5067300"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Modularity: Trade-offs</a:t>
            </a:r>
          </a:p>
        </p:txBody>
      </p:sp>
      <p:sp>
        <p:nvSpPr>
          <p:cNvPr id="394" name="Shape 394"/>
          <p:cNvSpPr txBox="1"/>
          <p:nvPr/>
        </p:nvSpPr>
        <p:spPr>
          <a:xfrm>
            <a:off x="2117725" y="1828800"/>
            <a:ext cx="4908550" cy="3937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1" lang="en-US" sz="2000" u="none" cap="none" strike="noStrike">
                <a:solidFill>
                  <a:schemeClr val="dk1"/>
                </a:solidFill>
                <a:latin typeface="Helvetica Neue"/>
                <a:ea typeface="Helvetica Neue"/>
                <a:cs typeface="Helvetica Neue"/>
                <a:sym typeface="Helvetica Neue"/>
              </a:rPr>
              <a:t>What is the "right" number of modules </a:t>
            </a:r>
          </a:p>
        </p:txBody>
      </p:sp>
      <p:sp>
        <p:nvSpPr>
          <p:cNvPr id="395" name="Shape 395"/>
          <p:cNvSpPr txBox="1"/>
          <p:nvPr/>
        </p:nvSpPr>
        <p:spPr>
          <a:xfrm>
            <a:off x="2117725" y="2146300"/>
            <a:ext cx="3906836" cy="3937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1" lang="en-US" sz="2000" u="none" cap="none" strike="noStrike">
                <a:solidFill>
                  <a:schemeClr val="dk1"/>
                </a:solidFill>
                <a:latin typeface="Helvetica Neue"/>
                <a:ea typeface="Helvetica Neue"/>
                <a:cs typeface="Helvetica Neue"/>
                <a:sym typeface="Helvetica Neue"/>
              </a:rPr>
              <a:t>for a specific software design?</a:t>
            </a:r>
          </a:p>
        </p:txBody>
      </p:sp>
      <p:sp>
        <p:nvSpPr>
          <p:cNvPr id="396" name="Shape 396"/>
          <p:cNvSpPr txBox="1"/>
          <p:nvPr/>
        </p:nvSpPr>
        <p:spPr>
          <a:xfrm>
            <a:off x="2590800" y="5867400"/>
            <a:ext cx="1704974" cy="5778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600" u="none" cap="none" strike="noStrike">
                <a:solidFill>
                  <a:schemeClr val="dk1"/>
                </a:solidFill>
                <a:latin typeface="Helvetica Neue"/>
                <a:ea typeface="Helvetica Neue"/>
                <a:cs typeface="Helvetica Neue"/>
                <a:sym typeface="Helvetica Neue"/>
              </a:rPr>
              <a:t>optimal number</a:t>
            </a:r>
          </a:p>
          <a:p>
            <a:pPr indent="0" lvl="0" marL="0" marR="0" rtl="0" algn="l">
              <a:lnSpc>
                <a:spcPct val="100000"/>
              </a:lnSpc>
              <a:spcBef>
                <a:spcPts val="0"/>
              </a:spcBef>
              <a:spcAft>
                <a:spcPts val="0"/>
              </a:spcAft>
              <a:buNone/>
            </a:pPr>
            <a:r>
              <a:t/>
            </a:r>
            <a:endParaRPr b="1" i="0" sz="1600" u="none" cap="none" strike="noStrike">
              <a:solidFill>
                <a:schemeClr val="dk1"/>
              </a:solidFill>
              <a:latin typeface="Helvetica Neue"/>
              <a:ea typeface="Helvetica Neue"/>
              <a:cs typeface="Helvetica Neue"/>
              <a:sym typeface="Helvetica Neue"/>
            </a:endParaRPr>
          </a:p>
        </p:txBody>
      </p:sp>
      <p:sp>
        <p:nvSpPr>
          <p:cNvPr id="397" name="Shape 397"/>
          <p:cNvSpPr txBox="1"/>
          <p:nvPr/>
        </p:nvSpPr>
        <p:spPr>
          <a:xfrm>
            <a:off x="2438400" y="6096000"/>
            <a:ext cx="1433511" cy="3333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600" u="none" cap="none" strike="noStrike">
                <a:solidFill>
                  <a:schemeClr val="dk1"/>
                </a:solidFill>
                <a:latin typeface="Helvetica Neue"/>
                <a:ea typeface="Helvetica Neue"/>
                <a:cs typeface="Helvetica Neue"/>
                <a:sym typeface="Helvetica Neue"/>
              </a:rPr>
              <a:t>   of modules</a:t>
            </a:r>
          </a:p>
        </p:txBody>
      </p:sp>
      <p:sp>
        <p:nvSpPr>
          <p:cNvPr id="398" name="Shape 398"/>
          <p:cNvSpPr txBox="1"/>
          <p:nvPr/>
        </p:nvSpPr>
        <p:spPr>
          <a:xfrm>
            <a:off x="3506787" y="3192461"/>
            <a:ext cx="279399" cy="2359025"/>
          </a:xfrm>
          <a:prstGeom prst="rect">
            <a:avLst/>
          </a:prstGeom>
          <a:solidFill>
            <a:schemeClr val="accent2"/>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9" name="Shape 399"/>
          <p:cNvSpPr txBox="1"/>
          <p:nvPr/>
        </p:nvSpPr>
        <p:spPr>
          <a:xfrm>
            <a:off x="3494087" y="3179761"/>
            <a:ext cx="304799" cy="2384424"/>
          </a:xfrm>
          <a:prstGeom prst="rect">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0" name="Shape 400"/>
          <p:cNvSpPr txBox="1"/>
          <p:nvPr/>
        </p:nvSpPr>
        <p:spPr>
          <a:xfrm>
            <a:off x="3506787" y="5592762"/>
            <a:ext cx="279399" cy="123824"/>
          </a:xfrm>
          <a:prstGeom prst="rect">
            <a:avLst/>
          </a:prstGeom>
          <a:solidFill>
            <a:srgbClr val="F76681"/>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1" name="Shape 401"/>
          <p:cNvSpPr txBox="1"/>
          <p:nvPr/>
        </p:nvSpPr>
        <p:spPr>
          <a:xfrm>
            <a:off x="3494087" y="5580062"/>
            <a:ext cx="304799" cy="149225"/>
          </a:xfrm>
          <a:prstGeom prst="rect">
            <a:avLst/>
          </a:prstGeom>
          <a:solidFill>
            <a:schemeClr val="folHlink"/>
          </a:solid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2" name="Shape 402"/>
          <p:cNvSpPr txBox="1"/>
          <p:nvPr/>
        </p:nvSpPr>
        <p:spPr>
          <a:xfrm>
            <a:off x="3824287" y="5503862"/>
            <a:ext cx="279399" cy="212724"/>
          </a:xfrm>
          <a:prstGeom prst="rect">
            <a:avLst/>
          </a:prstGeom>
          <a:solidFill>
            <a:schemeClr val="folHlink"/>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3" name="Shape 403"/>
          <p:cNvSpPr txBox="1"/>
          <p:nvPr/>
        </p:nvSpPr>
        <p:spPr>
          <a:xfrm>
            <a:off x="3811587" y="5491162"/>
            <a:ext cx="304799" cy="238124"/>
          </a:xfrm>
          <a:prstGeom prst="rect">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4" name="Shape 404"/>
          <p:cNvSpPr txBox="1"/>
          <p:nvPr/>
        </p:nvSpPr>
        <p:spPr>
          <a:xfrm>
            <a:off x="3824287" y="3421062"/>
            <a:ext cx="279399" cy="2041524"/>
          </a:xfrm>
          <a:prstGeom prst="rect">
            <a:avLst/>
          </a:prstGeom>
          <a:solidFill>
            <a:schemeClr val="accent2"/>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5" name="Shape 405"/>
          <p:cNvSpPr txBox="1"/>
          <p:nvPr/>
        </p:nvSpPr>
        <p:spPr>
          <a:xfrm>
            <a:off x="3811587" y="3408362"/>
            <a:ext cx="304799" cy="2066924"/>
          </a:xfrm>
          <a:prstGeom prst="rect">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6" name="Shape 406"/>
          <p:cNvSpPr txBox="1"/>
          <p:nvPr/>
        </p:nvSpPr>
        <p:spPr>
          <a:xfrm>
            <a:off x="4141787" y="5389562"/>
            <a:ext cx="279399" cy="327025"/>
          </a:xfrm>
          <a:prstGeom prst="rect">
            <a:avLst/>
          </a:prstGeom>
          <a:solidFill>
            <a:schemeClr val="folHlink"/>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7" name="Shape 407"/>
          <p:cNvSpPr txBox="1"/>
          <p:nvPr/>
        </p:nvSpPr>
        <p:spPr>
          <a:xfrm>
            <a:off x="4129087" y="5376862"/>
            <a:ext cx="304799" cy="352425"/>
          </a:xfrm>
          <a:prstGeom prst="rect">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8" name="Shape 408"/>
          <p:cNvSpPr txBox="1"/>
          <p:nvPr/>
        </p:nvSpPr>
        <p:spPr>
          <a:xfrm>
            <a:off x="4141787" y="3613150"/>
            <a:ext cx="279399" cy="1735136"/>
          </a:xfrm>
          <a:prstGeom prst="rect">
            <a:avLst/>
          </a:prstGeom>
          <a:solidFill>
            <a:schemeClr val="accent2"/>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9" name="Shape 409"/>
          <p:cNvSpPr txBox="1"/>
          <p:nvPr/>
        </p:nvSpPr>
        <p:spPr>
          <a:xfrm>
            <a:off x="4129087" y="3598862"/>
            <a:ext cx="304799" cy="1762124"/>
          </a:xfrm>
          <a:prstGeom prst="rect">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0" name="Shape 410"/>
          <p:cNvSpPr txBox="1"/>
          <p:nvPr/>
        </p:nvSpPr>
        <p:spPr>
          <a:xfrm>
            <a:off x="4459287" y="5275262"/>
            <a:ext cx="266699" cy="441324"/>
          </a:xfrm>
          <a:prstGeom prst="rect">
            <a:avLst/>
          </a:prstGeom>
          <a:solidFill>
            <a:schemeClr val="folHlink"/>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1" name="Shape 411"/>
          <p:cNvSpPr txBox="1"/>
          <p:nvPr/>
        </p:nvSpPr>
        <p:spPr>
          <a:xfrm>
            <a:off x="4446587" y="5262562"/>
            <a:ext cx="292100" cy="466725"/>
          </a:xfrm>
          <a:prstGeom prst="rect">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2" name="Shape 412"/>
          <p:cNvSpPr txBox="1"/>
          <p:nvPr/>
        </p:nvSpPr>
        <p:spPr>
          <a:xfrm>
            <a:off x="4459287" y="3789362"/>
            <a:ext cx="266699" cy="1444624"/>
          </a:xfrm>
          <a:prstGeom prst="rect">
            <a:avLst/>
          </a:prstGeom>
          <a:solidFill>
            <a:schemeClr val="accent2"/>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3" name="Shape 413"/>
          <p:cNvSpPr txBox="1"/>
          <p:nvPr/>
        </p:nvSpPr>
        <p:spPr>
          <a:xfrm>
            <a:off x="4446587" y="3776662"/>
            <a:ext cx="292100" cy="1470024"/>
          </a:xfrm>
          <a:prstGeom prst="rect">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4" name="Shape 414"/>
          <p:cNvSpPr txBox="1"/>
          <p:nvPr/>
        </p:nvSpPr>
        <p:spPr>
          <a:xfrm>
            <a:off x="4764087" y="5160962"/>
            <a:ext cx="279399" cy="555625"/>
          </a:xfrm>
          <a:prstGeom prst="rect">
            <a:avLst/>
          </a:prstGeom>
          <a:solidFill>
            <a:schemeClr val="folHlink"/>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5" name="Shape 415"/>
          <p:cNvSpPr txBox="1"/>
          <p:nvPr/>
        </p:nvSpPr>
        <p:spPr>
          <a:xfrm>
            <a:off x="4751387" y="5148262"/>
            <a:ext cx="304799" cy="581024"/>
          </a:xfrm>
          <a:prstGeom prst="rect">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6" name="Shape 416"/>
          <p:cNvSpPr txBox="1"/>
          <p:nvPr/>
        </p:nvSpPr>
        <p:spPr>
          <a:xfrm>
            <a:off x="4764087" y="3929062"/>
            <a:ext cx="279399" cy="1190624"/>
          </a:xfrm>
          <a:prstGeom prst="rect">
            <a:avLst/>
          </a:prstGeom>
          <a:solidFill>
            <a:schemeClr val="accent2"/>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7" name="Shape 417"/>
          <p:cNvSpPr txBox="1"/>
          <p:nvPr/>
        </p:nvSpPr>
        <p:spPr>
          <a:xfrm>
            <a:off x="4751387" y="3916362"/>
            <a:ext cx="304799" cy="1216024"/>
          </a:xfrm>
          <a:prstGeom prst="rect">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8" name="Shape 418"/>
          <p:cNvSpPr txBox="1"/>
          <p:nvPr/>
        </p:nvSpPr>
        <p:spPr>
          <a:xfrm>
            <a:off x="5081587" y="5021262"/>
            <a:ext cx="279399" cy="695325"/>
          </a:xfrm>
          <a:prstGeom prst="rect">
            <a:avLst/>
          </a:prstGeom>
          <a:solidFill>
            <a:schemeClr val="folHlink"/>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9" name="Shape 419"/>
          <p:cNvSpPr txBox="1"/>
          <p:nvPr/>
        </p:nvSpPr>
        <p:spPr>
          <a:xfrm>
            <a:off x="5068887" y="5008562"/>
            <a:ext cx="304799" cy="720724"/>
          </a:xfrm>
          <a:prstGeom prst="rect">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0" name="Shape 420"/>
          <p:cNvSpPr txBox="1"/>
          <p:nvPr/>
        </p:nvSpPr>
        <p:spPr>
          <a:xfrm>
            <a:off x="5081587" y="4106862"/>
            <a:ext cx="279399" cy="860425"/>
          </a:xfrm>
          <a:prstGeom prst="rect">
            <a:avLst/>
          </a:prstGeom>
          <a:solidFill>
            <a:schemeClr val="accent2"/>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1" name="Shape 421"/>
          <p:cNvSpPr txBox="1"/>
          <p:nvPr/>
        </p:nvSpPr>
        <p:spPr>
          <a:xfrm>
            <a:off x="5068887" y="4094162"/>
            <a:ext cx="304799" cy="885825"/>
          </a:xfrm>
          <a:prstGeom prst="rect">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2" name="Shape 422"/>
          <p:cNvSpPr txBox="1"/>
          <p:nvPr/>
        </p:nvSpPr>
        <p:spPr>
          <a:xfrm>
            <a:off x="5399087" y="5021262"/>
            <a:ext cx="279399" cy="695325"/>
          </a:xfrm>
          <a:prstGeom prst="rect">
            <a:avLst/>
          </a:prstGeom>
          <a:solidFill>
            <a:schemeClr val="folHlink"/>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3" name="Shape 423"/>
          <p:cNvSpPr txBox="1"/>
          <p:nvPr/>
        </p:nvSpPr>
        <p:spPr>
          <a:xfrm>
            <a:off x="5386387" y="5008562"/>
            <a:ext cx="304799" cy="720724"/>
          </a:xfrm>
          <a:prstGeom prst="rect">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4" name="Shape 424"/>
          <p:cNvSpPr txBox="1"/>
          <p:nvPr/>
        </p:nvSpPr>
        <p:spPr>
          <a:xfrm>
            <a:off x="5399087" y="4106862"/>
            <a:ext cx="279399" cy="860425"/>
          </a:xfrm>
          <a:prstGeom prst="rect">
            <a:avLst/>
          </a:prstGeom>
          <a:solidFill>
            <a:schemeClr val="accent2"/>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5" name="Shape 425"/>
          <p:cNvSpPr txBox="1"/>
          <p:nvPr/>
        </p:nvSpPr>
        <p:spPr>
          <a:xfrm>
            <a:off x="5386387" y="4094162"/>
            <a:ext cx="304799" cy="885825"/>
          </a:xfrm>
          <a:prstGeom prst="rect">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6" name="Shape 426"/>
          <p:cNvSpPr txBox="1"/>
          <p:nvPr/>
        </p:nvSpPr>
        <p:spPr>
          <a:xfrm>
            <a:off x="5716587" y="4818062"/>
            <a:ext cx="266699" cy="898524"/>
          </a:xfrm>
          <a:prstGeom prst="rect">
            <a:avLst/>
          </a:prstGeom>
          <a:solidFill>
            <a:schemeClr val="folHlink"/>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7" name="Shape 427"/>
          <p:cNvSpPr txBox="1"/>
          <p:nvPr/>
        </p:nvSpPr>
        <p:spPr>
          <a:xfrm>
            <a:off x="5703887" y="4805362"/>
            <a:ext cx="292100" cy="923924"/>
          </a:xfrm>
          <a:prstGeom prst="rect">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8" name="Shape 428"/>
          <p:cNvSpPr txBox="1"/>
          <p:nvPr/>
        </p:nvSpPr>
        <p:spPr>
          <a:xfrm>
            <a:off x="5716587" y="3929062"/>
            <a:ext cx="266699" cy="847725"/>
          </a:xfrm>
          <a:prstGeom prst="rect">
            <a:avLst/>
          </a:prstGeom>
          <a:solidFill>
            <a:schemeClr val="accent2"/>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9" name="Shape 429"/>
          <p:cNvSpPr txBox="1"/>
          <p:nvPr/>
        </p:nvSpPr>
        <p:spPr>
          <a:xfrm>
            <a:off x="5703887" y="3916362"/>
            <a:ext cx="292100" cy="873125"/>
          </a:xfrm>
          <a:prstGeom prst="rect">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0" name="Shape 430"/>
          <p:cNvSpPr txBox="1"/>
          <p:nvPr/>
        </p:nvSpPr>
        <p:spPr>
          <a:xfrm>
            <a:off x="6021387" y="4614862"/>
            <a:ext cx="279399" cy="1101725"/>
          </a:xfrm>
          <a:prstGeom prst="rect">
            <a:avLst/>
          </a:prstGeom>
          <a:solidFill>
            <a:schemeClr val="folHlink"/>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1" name="Shape 431"/>
          <p:cNvSpPr txBox="1"/>
          <p:nvPr/>
        </p:nvSpPr>
        <p:spPr>
          <a:xfrm>
            <a:off x="6008687" y="4602162"/>
            <a:ext cx="304799" cy="1127125"/>
          </a:xfrm>
          <a:prstGeom prst="rect">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2" name="Shape 432"/>
          <p:cNvSpPr txBox="1"/>
          <p:nvPr/>
        </p:nvSpPr>
        <p:spPr>
          <a:xfrm>
            <a:off x="6021387" y="3789362"/>
            <a:ext cx="279399" cy="809624"/>
          </a:xfrm>
          <a:prstGeom prst="rect">
            <a:avLst/>
          </a:prstGeom>
          <a:solidFill>
            <a:schemeClr val="accent2"/>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3" name="Shape 433"/>
          <p:cNvSpPr txBox="1"/>
          <p:nvPr/>
        </p:nvSpPr>
        <p:spPr>
          <a:xfrm>
            <a:off x="6008687" y="3776662"/>
            <a:ext cx="304799" cy="836612"/>
          </a:xfrm>
          <a:prstGeom prst="rect">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4" name="Shape 434"/>
          <p:cNvSpPr txBox="1"/>
          <p:nvPr/>
        </p:nvSpPr>
        <p:spPr>
          <a:xfrm>
            <a:off x="6338887" y="4475162"/>
            <a:ext cx="279399" cy="1241425"/>
          </a:xfrm>
          <a:prstGeom prst="rect">
            <a:avLst/>
          </a:prstGeom>
          <a:solidFill>
            <a:schemeClr val="folHlink"/>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5" name="Shape 435"/>
          <p:cNvSpPr txBox="1"/>
          <p:nvPr/>
        </p:nvSpPr>
        <p:spPr>
          <a:xfrm>
            <a:off x="6326187" y="4462462"/>
            <a:ext cx="304799" cy="1266825"/>
          </a:xfrm>
          <a:prstGeom prst="rect">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6" name="Shape 436"/>
          <p:cNvSpPr txBox="1"/>
          <p:nvPr/>
        </p:nvSpPr>
        <p:spPr>
          <a:xfrm>
            <a:off x="6338887" y="3613150"/>
            <a:ext cx="279399" cy="820737"/>
          </a:xfrm>
          <a:prstGeom prst="rect">
            <a:avLst/>
          </a:prstGeom>
          <a:solidFill>
            <a:schemeClr val="accent2"/>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7" name="Shape 437"/>
          <p:cNvSpPr txBox="1"/>
          <p:nvPr/>
        </p:nvSpPr>
        <p:spPr>
          <a:xfrm>
            <a:off x="6326187" y="3598862"/>
            <a:ext cx="304799" cy="847725"/>
          </a:xfrm>
          <a:prstGeom prst="rect">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8" name="Shape 438"/>
          <p:cNvSpPr txBox="1"/>
          <p:nvPr/>
        </p:nvSpPr>
        <p:spPr>
          <a:xfrm>
            <a:off x="6656386" y="4246562"/>
            <a:ext cx="279399" cy="1470024"/>
          </a:xfrm>
          <a:prstGeom prst="rect">
            <a:avLst/>
          </a:prstGeom>
          <a:solidFill>
            <a:schemeClr val="folHlink"/>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9" name="Shape 439"/>
          <p:cNvSpPr txBox="1"/>
          <p:nvPr/>
        </p:nvSpPr>
        <p:spPr>
          <a:xfrm>
            <a:off x="6643686" y="4233862"/>
            <a:ext cx="304799" cy="1495424"/>
          </a:xfrm>
          <a:prstGeom prst="rect">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40" name="Shape 440"/>
          <p:cNvSpPr txBox="1"/>
          <p:nvPr/>
        </p:nvSpPr>
        <p:spPr>
          <a:xfrm>
            <a:off x="6656386" y="3421062"/>
            <a:ext cx="279399" cy="784224"/>
          </a:xfrm>
          <a:prstGeom prst="rect">
            <a:avLst/>
          </a:prstGeom>
          <a:solidFill>
            <a:schemeClr val="accent2"/>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41" name="Shape 441"/>
          <p:cNvSpPr txBox="1"/>
          <p:nvPr/>
        </p:nvSpPr>
        <p:spPr>
          <a:xfrm>
            <a:off x="6643686" y="3408362"/>
            <a:ext cx="304799" cy="809624"/>
          </a:xfrm>
          <a:prstGeom prst="rect">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42" name="Shape 442"/>
          <p:cNvSpPr txBox="1"/>
          <p:nvPr/>
        </p:nvSpPr>
        <p:spPr>
          <a:xfrm>
            <a:off x="6973886" y="3192461"/>
            <a:ext cx="266699" cy="606425"/>
          </a:xfrm>
          <a:prstGeom prst="rect">
            <a:avLst/>
          </a:prstGeom>
          <a:solidFill>
            <a:schemeClr val="accent2"/>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43" name="Shape 443"/>
          <p:cNvSpPr txBox="1"/>
          <p:nvPr/>
        </p:nvSpPr>
        <p:spPr>
          <a:xfrm>
            <a:off x="6961186" y="3179761"/>
            <a:ext cx="292100" cy="633412"/>
          </a:xfrm>
          <a:prstGeom prst="rect">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44" name="Shape 444"/>
          <p:cNvSpPr txBox="1"/>
          <p:nvPr/>
        </p:nvSpPr>
        <p:spPr>
          <a:xfrm>
            <a:off x="6973886" y="3841750"/>
            <a:ext cx="266699" cy="1874836"/>
          </a:xfrm>
          <a:prstGeom prst="rect">
            <a:avLst/>
          </a:prstGeom>
          <a:solidFill>
            <a:schemeClr val="folHlink"/>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45" name="Shape 445"/>
          <p:cNvSpPr txBox="1"/>
          <p:nvPr/>
        </p:nvSpPr>
        <p:spPr>
          <a:xfrm>
            <a:off x="6961186" y="3827462"/>
            <a:ext cx="292100" cy="1901824"/>
          </a:xfrm>
          <a:prstGeom prst="rect">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46" name="Shape 446"/>
          <p:cNvSpPr txBox="1"/>
          <p:nvPr/>
        </p:nvSpPr>
        <p:spPr>
          <a:xfrm>
            <a:off x="2082800" y="3087686"/>
            <a:ext cx="1185862" cy="5778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600" u="none" cap="none" strike="noStrike">
                <a:solidFill>
                  <a:schemeClr val="dk1"/>
                </a:solidFill>
                <a:latin typeface="Helvetica Neue"/>
                <a:ea typeface="Helvetica Neue"/>
                <a:cs typeface="Helvetica Neue"/>
                <a:sym typeface="Helvetica Neue"/>
              </a:rPr>
              <a:t>      cost of</a:t>
            </a:r>
          </a:p>
          <a:p>
            <a:pPr indent="0" lvl="0" marL="0" marR="0" rtl="0" algn="l">
              <a:lnSpc>
                <a:spcPct val="100000"/>
              </a:lnSpc>
              <a:spcBef>
                <a:spcPts val="0"/>
              </a:spcBef>
              <a:spcAft>
                <a:spcPts val="0"/>
              </a:spcAft>
              <a:buNone/>
            </a:pPr>
            <a:r>
              <a:t/>
            </a:r>
            <a:endParaRPr b="1" i="0" sz="1600" u="none" cap="none" strike="noStrike">
              <a:solidFill>
                <a:schemeClr val="dk1"/>
              </a:solidFill>
              <a:latin typeface="Helvetica Neue"/>
              <a:ea typeface="Helvetica Neue"/>
              <a:cs typeface="Helvetica Neue"/>
              <a:sym typeface="Helvetica Neue"/>
            </a:endParaRPr>
          </a:p>
        </p:txBody>
      </p:sp>
      <p:sp>
        <p:nvSpPr>
          <p:cNvPr id="447" name="Shape 447"/>
          <p:cNvSpPr txBox="1"/>
          <p:nvPr/>
        </p:nvSpPr>
        <p:spPr>
          <a:xfrm>
            <a:off x="2082800" y="3316287"/>
            <a:ext cx="1243012" cy="5778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600" u="none" cap="none" strike="noStrike">
                <a:solidFill>
                  <a:schemeClr val="dk1"/>
                </a:solidFill>
                <a:latin typeface="Helvetica Neue"/>
                <a:ea typeface="Helvetica Neue"/>
                <a:cs typeface="Helvetica Neue"/>
                <a:sym typeface="Helvetica Neue"/>
              </a:rPr>
              <a:t>    software</a:t>
            </a:r>
          </a:p>
          <a:p>
            <a:pPr indent="0" lvl="0" marL="0" marR="0" rtl="0" algn="l">
              <a:lnSpc>
                <a:spcPct val="100000"/>
              </a:lnSpc>
              <a:spcBef>
                <a:spcPts val="0"/>
              </a:spcBef>
              <a:spcAft>
                <a:spcPts val="0"/>
              </a:spcAft>
              <a:buNone/>
            </a:pPr>
            <a:r>
              <a:t/>
            </a:r>
            <a:endParaRPr b="1" i="0" sz="1600" u="none" cap="none" strike="noStrike">
              <a:solidFill>
                <a:schemeClr val="dk1"/>
              </a:solidFill>
              <a:latin typeface="Helvetica Neue"/>
              <a:ea typeface="Helvetica Neue"/>
              <a:cs typeface="Helvetica Neue"/>
              <a:sym typeface="Helvetica Neue"/>
            </a:endParaRPr>
          </a:p>
        </p:txBody>
      </p:sp>
      <p:sp>
        <p:nvSpPr>
          <p:cNvPr id="448" name="Shape 448"/>
          <p:cNvSpPr txBox="1"/>
          <p:nvPr/>
        </p:nvSpPr>
        <p:spPr>
          <a:xfrm>
            <a:off x="6235700" y="5816600"/>
            <a:ext cx="2066924" cy="3333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600" u="none" cap="none" strike="noStrike">
                <a:solidFill>
                  <a:schemeClr val="dk1"/>
                </a:solidFill>
                <a:latin typeface="Helvetica Neue"/>
                <a:ea typeface="Helvetica Neue"/>
                <a:cs typeface="Helvetica Neue"/>
                <a:sym typeface="Helvetica Neue"/>
              </a:rPr>
              <a:t>number of modules</a:t>
            </a:r>
          </a:p>
        </p:txBody>
      </p:sp>
      <p:grpSp>
        <p:nvGrpSpPr>
          <p:cNvPr id="449" name="Shape 449"/>
          <p:cNvGrpSpPr/>
          <p:nvPr/>
        </p:nvGrpSpPr>
        <p:grpSpPr>
          <a:xfrm>
            <a:off x="3494087" y="5667374"/>
            <a:ext cx="4675187" cy="128586"/>
            <a:chOff x="2768600" y="4716462"/>
            <a:chExt cx="4675187" cy="114299"/>
          </a:xfrm>
        </p:grpSpPr>
        <p:sp>
          <p:nvSpPr>
            <p:cNvPr id="450" name="Shape 450"/>
            <p:cNvSpPr/>
            <p:nvPr/>
          </p:nvSpPr>
          <p:spPr>
            <a:xfrm>
              <a:off x="7162800" y="4716462"/>
              <a:ext cx="280987" cy="114299"/>
            </a:xfrm>
            <a:custGeom>
              <a:pathLst>
                <a:path extrusionOk="0" h="71" w="176">
                  <a:moveTo>
                    <a:pt x="176" y="39"/>
                  </a:moveTo>
                  <a:lnTo>
                    <a:pt x="0" y="71"/>
                  </a:lnTo>
                  <a:lnTo>
                    <a:pt x="0" y="39"/>
                  </a:lnTo>
                  <a:lnTo>
                    <a:pt x="0" y="0"/>
                  </a:lnTo>
                  <a:lnTo>
                    <a:pt x="176" y="39"/>
                  </a:lnTo>
                </a:path>
              </a:pathLst>
            </a:custGeom>
            <a:solidFill>
              <a:srgbClr val="000000"/>
            </a:solid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cxnSp>
          <p:nvCxnSpPr>
            <p:cNvPr id="451" name="Shape 451"/>
            <p:cNvCxnSpPr/>
            <p:nvPr/>
          </p:nvCxnSpPr>
          <p:spPr>
            <a:xfrm>
              <a:off x="2768600" y="4783137"/>
              <a:ext cx="4381500" cy="0"/>
            </a:xfrm>
            <a:prstGeom prst="straightConnector1">
              <a:avLst/>
            </a:prstGeom>
            <a:noFill/>
            <a:ln cap="flat" cmpd="sng" w="50800">
              <a:solidFill>
                <a:schemeClr val="dk1"/>
              </a:solidFill>
              <a:prstDash val="solid"/>
              <a:miter/>
              <a:headEnd len="med" w="med" type="none"/>
              <a:tailEnd len="med" w="med" type="none"/>
            </a:ln>
          </p:spPr>
        </p:cxnSp>
      </p:grpSp>
      <p:grpSp>
        <p:nvGrpSpPr>
          <p:cNvPr id="452" name="Shape 452"/>
          <p:cNvGrpSpPr/>
          <p:nvPr/>
        </p:nvGrpSpPr>
        <p:grpSpPr>
          <a:xfrm>
            <a:off x="3417887" y="2593975"/>
            <a:ext cx="128587" cy="3136898"/>
            <a:chOff x="2692400" y="1984375"/>
            <a:chExt cx="128587" cy="2787648"/>
          </a:xfrm>
        </p:grpSpPr>
        <p:sp>
          <p:nvSpPr>
            <p:cNvPr id="453" name="Shape 453"/>
            <p:cNvSpPr/>
            <p:nvPr/>
          </p:nvSpPr>
          <p:spPr>
            <a:xfrm>
              <a:off x="2692400" y="1984375"/>
              <a:ext cx="128587" cy="249236"/>
            </a:xfrm>
            <a:custGeom>
              <a:pathLst>
                <a:path extrusionOk="0" h="156" w="80">
                  <a:moveTo>
                    <a:pt x="44" y="0"/>
                  </a:moveTo>
                  <a:lnTo>
                    <a:pt x="80" y="156"/>
                  </a:lnTo>
                  <a:lnTo>
                    <a:pt x="44" y="156"/>
                  </a:lnTo>
                  <a:lnTo>
                    <a:pt x="0" y="156"/>
                  </a:lnTo>
                  <a:lnTo>
                    <a:pt x="44" y="0"/>
                  </a:lnTo>
                </a:path>
              </a:pathLst>
            </a:custGeom>
            <a:solidFill>
              <a:srgbClr val="000000"/>
            </a:solid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cxnSp>
          <p:nvCxnSpPr>
            <p:cNvPr id="454" name="Shape 454"/>
            <p:cNvCxnSpPr/>
            <p:nvPr/>
          </p:nvCxnSpPr>
          <p:spPr>
            <a:xfrm rot="10800000">
              <a:off x="2768600" y="2220911"/>
              <a:ext cx="0" cy="2551111"/>
            </a:xfrm>
            <a:prstGeom prst="straightConnector1">
              <a:avLst/>
            </a:prstGeom>
            <a:noFill/>
            <a:ln cap="flat" cmpd="sng" w="50800">
              <a:solidFill>
                <a:schemeClr val="dk1"/>
              </a:solidFill>
              <a:prstDash val="solid"/>
              <a:miter/>
              <a:headEnd len="med" w="med" type="none"/>
              <a:tailEnd len="med" w="med" type="none"/>
            </a:ln>
          </p:spPr>
        </p:cxnSp>
      </p:grpSp>
      <p:sp>
        <p:nvSpPr>
          <p:cNvPr id="455" name="Shape 455"/>
          <p:cNvSpPr txBox="1"/>
          <p:nvPr/>
        </p:nvSpPr>
        <p:spPr>
          <a:xfrm>
            <a:off x="7342186" y="3830637"/>
            <a:ext cx="1230312" cy="641350"/>
          </a:xfrm>
          <a:prstGeom prst="rect">
            <a:avLst/>
          </a:prstGeom>
          <a:noFill/>
          <a:ln>
            <a:noFill/>
          </a:ln>
        </p:spPr>
        <p:txBody>
          <a:bodyPr anchorCtr="0" anchor="t" bIns="44450" lIns="90475" rIns="90475" tIns="44450">
            <a:noAutofit/>
          </a:bodyPr>
          <a:lstStyle/>
          <a:p>
            <a:pPr indent="0" lvl="0" marL="0" marR="0" rtl="0" algn="ctr">
              <a:lnSpc>
                <a:spcPct val="75000"/>
              </a:lnSpc>
              <a:spcBef>
                <a:spcPts val="0"/>
              </a:spcBef>
              <a:spcAft>
                <a:spcPts val="0"/>
              </a:spcAft>
              <a:buClr>
                <a:schemeClr val="dk1"/>
              </a:buClr>
              <a:buSzPct val="25000"/>
              <a:buFont typeface="Helvetica Neue"/>
              <a:buNone/>
            </a:pPr>
            <a:r>
              <a:rPr b="1" i="0" lang="en-US" sz="1600" u="none" cap="none" strike="noStrike">
                <a:solidFill>
                  <a:schemeClr val="dk1"/>
                </a:solidFill>
                <a:latin typeface="Helvetica Neue"/>
                <a:ea typeface="Helvetica Neue"/>
                <a:cs typeface="Helvetica Neue"/>
                <a:sym typeface="Helvetica Neue"/>
              </a:rPr>
              <a:t>module</a:t>
            </a:r>
          </a:p>
          <a:p>
            <a:pPr indent="0" lvl="0" marL="0" marR="0" rtl="0" algn="ctr">
              <a:lnSpc>
                <a:spcPct val="75000"/>
              </a:lnSpc>
              <a:spcBef>
                <a:spcPts val="0"/>
              </a:spcBef>
              <a:spcAft>
                <a:spcPts val="0"/>
              </a:spcAft>
              <a:buClr>
                <a:schemeClr val="dk1"/>
              </a:buClr>
              <a:buSzPct val="25000"/>
              <a:buFont typeface="Helvetica Neue"/>
              <a:buNone/>
            </a:pPr>
            <a:r>
              <a:rPr b="1" i="0" lang="en-US" sz="1600" u="none" cap="none" strike="noStrike">
                <a:solidFill>
                  <a:schemeClr val="dk1"/>
                </a:solidFill>
                <a:latin typeface="Helvetica Neue"/>
                <a:ea typeface="Helvetica Neue"/>
                <a:cs typeface="Helvetica Neue"/>
                <a:sym typeface="Helvetica Neue"/>
              </a:rPr>
              <a:t>integration</a:t>
            </a:r>
          </a:p>
          <a:p>
            <a:pPr indent="0" lvl="0" marL="0" marR="0" rtl="0" algn="ctr">
              <a:lnSpc>
                <a:spcPct val="75000"/>
              </a:lnSpc>
              <a:spcBef>
                <a:spcPts val="0"/>
              </a:spcBef>
              <a:spcAft>
                <a:spcPts val="0"/>
              </a:spcAft>
              <a:buClr>
                <a:schemeClr val="dk1"/>
              </a:buClr>
              <a:buSzPct val="25000"/>
              <a:buFont typeface="Helvetica Neue"/>
              <a:buNone/>
            </a:pPr>
            <a:r>
              <a:rPr b="1" i="0" lang="en-US" sz="1600" u="none" cap="none" strike="noStrike">
                <a:solidFill>
                  <a:schemeClr val="dk1"/>
                </a:solidFill>
                <a:latin typeface="Helvetica Neue"/>
                <a:ea typeface="Helvetica Neue"/>
                <a:cs typeface="Helvetica Neue"/>
                <a:sym typeface="Helvetica Neue"/>
              </a:rPr>
              <a:t>cost</a:t>
            </a:r>
          </a:p>
        </p:txBody>
      </p:sp>
      <p:sp>
        <p:nvSpPr>
          <p:cNvPr id="456" name="Shape 456"/>
          <p:cNvSpPr txBox="1"/>
          <p:nvPr/>
        </p:nvSpPr>
        <p:spPr>
          <a:xfrm>
            <a:off x="4419600" y="2590800"/>
            <a:ext cx="2744786" cy="5778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600" u="none" cap="none" strike="noStrike">
                <a:solidFill>
                  <a:schemeClr val="dk1"/>
                </a:solidFill>
                <a:latin typeface="Helvetica Neue"/>
                <a:ea typeface="Helvetica Neue"/>
                <a:cs typeface="Helvetica Neue"/>
                <a:sym typeface="Helvetica Neue"/>
              </a:rPr>
              <a:t>module development cost </a:t>
            </a:r>
          </a:p>
          <a:p>
            <a:pPr indent="0" lvl="0" marL="0" marR="0" rtl="0" algn="l">
              <a:lnSpc>
                <a:spcPct val="100000"/>
              </a:lnSpc>
              <a:spcBef>
                <a:spcPts val="0"/>
              </a:spcBef>
              <a:spcAft>
                <a:spcPts val="0"/>
              </a:spcAft>
              <a:buNone/>
            </a:pPr>
            <a:r>
              <a:t/>
            </a:r>
            <a:endParaRPr b="1" i="0" sz="1600" u="none" cap="none" strike="noStrike">
              <a:solidFill>
                <a:schemeClr val="dk1"/>
              </a:solidFill>
              <a:latin typeface="Helvetica Neue"/>
              <a:ea typeface="Helvetica Neue"/>
              <a:cs typeface="Helvetica Neue"/>
              <a:sym typeface="Helvetica Neue"/>
            </a:endParaRPr>
          </a:p>
        </p:txBody>
      </p:sp>
      <p:cxnSp>
        <p:nvCxnSpPr>
          <p:cNvPr id="457" name="Shape 457"/>
          <p:cNvCxnSpPr/>
          <p:nvPr/>
        </p:nvCxnSpPr>
        <p:spPr>
          <a:xfrm>
            <a:off x="5970587" y="3027361"/>
            <a:ext cx="520700" cy="860425"/>
          </a:xfrm>
          <a:prstGeom prst="straightConnector1">
            <a:avLst/>
          </a:prstGeom>
          <a:noFill/>
          <a:ln cap="flat" cmpd="sng" w="25400">
            <a:solidFill>
              <a:schemeClr val="dk1"/>
            </a:solidFill>
            <a:prstDash val="solid"/>
            <a:miter/>
            <a:headEnd len="med" w="med" type="none"/>
            <a:tailEnd len="med" w="med" type="none"/>
          </a:ln>
        </p:spPr>
      </p:cxnSp>
      <p:cxnSp>
        <p:nvCxnSpPr>
          <p:cNvPr id="458" name="Shape 458"/>
          <p:cNvCxnSpPr/>
          <p:nvPr/>
        </p:nvCxnSpPr>
        <p:spPr>
          <a:xfrm flipH="1">
            <a:off x="6529386" y="4360862"/>
            <a:ext cx="914400" cy="504824"/>
          </a:xfrm>
          <a:prstGeom prst="straightConnector1">
            <a:avLst/>
          </a:prstGeom>
          <a:noFill/>
          <a:ln cap="flat" cmpd="sng" w="25400">
            <a:solidFill>
              <a:schemeClr val="dk1"/>
            </a:solidFill>
            <a:prstDash val="solid"/>
            <a:miter/>
            <a:headEnd len="med" w="med" type="none"/>
            <a:tailEnd len="med" w="med" type="none"/>
          </a:ln>
        </p:spPr>
      </p:cxnSp>
      <p:sp>
        <p:nvSpPr>
          <p:cNvPr id="459" name="Shape 459"/>
          <p:cNvSpPr/>
          <p:nvPr/>
        </p:nvSpPr>
        <p:spPr>
          <a:xfrm>
            <a:off x="4116387" y="5872162"/>
            <a:ext cx="1193800" cy="366712"/>
          </a:xfrm>
          <a:custGeom>
            <a:pathLst>
              <a:path extrusionOk="0" fill="none" h="21706" w="21600">
                <a:moveTo>
                  <a:pt x="21599" y="0"/>
                </a:moveTo>
                <a:cubicBezTo>
                  <a:pt x="21599" y="35"/>
                  <a:pt x="21600" y="70"/>
                  <a:pt x="21600" y="106"/>
                </a:cubicBezTo>
                <a:cubicBezTo>
                  <a:pt x="21600" y="12035"/>
                  <a:pt x="11929" y="21705"/>
                  <a:pt x="0" y="21706"/>
                </a:cubicBezTo>
              </a:path>
              <a:path extrusionOk="0" h="21706" w="21600">
                <a:moveTo>
                  <a:pt x="21599" y="0"/>
                </a:moveTo>
                <a:cubicBezTo>
                  <a:pt x="21599" y="35"/>
                  <a:pt x="21600" y="70"/>
                  <a:pt x="21600" y="106"/>
                </a:cubicBezTo>
                <a:cubicBezTo>
                  <a:pt x="21600" y="12035"/>
                  <a:pt x="11929" y="21705"/>
                  <a:pt x="0" y="21706"/>
                </a:cubicBezTo>
                <a:lnTo>
                  <a:pt x="0" y="106"/>
                </a:lnTo>
                <a:lnTo>
                  <a:pt x="21599" y="0"/>
                </a:lnTo>
                <a:close/>
              </a:path>
            </a:pathLst>
          </a:custGeom>
          <a:noFill/>
          <a:ln cap="rnd" cmpd="sng" w="254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63" name="Shape 463"/>
        <p:cNvGrpSpPr/>
        <p:nvPr/>
      </p:nvGrpSpPr>
      <p:grpSpPr>
        <a:xfrm>
          <a:off x="0" y="0"/>
          <a:ext cx="0" cy="0"/>
          <a:chOff x="0" y="0"/>
          <a:chExt cx="0" cy="0"/>
        </a:xfrm>
      </p:grpSpPr>
      <p:sp>
        <p:nvSpPr>
          <p:cNvPr id="464" name="Shape 46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465" name="Shape 46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66" name="Shape 466"/>
          <p:cNvSpPr txBox="1"/>
          <p:nvPr>
            <p:ph type="title"/>
          </p:nvPr>
        </p:nvSpPr>
        <p:spPr>
          <a:xfrm>
            <a:off x="1219200" y="1219200"/>
            <a:ext cx="5184775" cy="395287"/>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Information Hiding</a:t>
            </a:r>
          </a:p>
        </p:txBody>
      </p:sp>
      <p:sp>
        <p:nvSpPr>
          <p:cNvPr id="467" name="Shape 467"/>
          <p:cNvSpPr txBox="1"/>
          <p:nvPr/>
        </p:nvSpPr>
        <p:spPr>
          <a:xfrm>
            <a:off x="3900487" y="2430461"/>
            <a:ext cx="2501900" cy="3227386"/>
          </a:xfrm>
          <a:prstGeom prst="rect">
            <a:avLst/>
          </a:prstGeom>
          <a:solidFill>
            <a:srgbClr val="FFFFFF"/>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68" name="Shape 468"/>
          <p:cNvSpPr txBox="1"/>
          <p:nvPr/>
        </p:nvSpPr>
        <p:spPr>
          <a:xfrm>
            <a:off x="3900487" y="2432050"/>
            <a:ext cx="2501900" cy="3222625"/>
          </a:xfrm>
          <a:prstGeom prst="rect">
            <a:avLst/>
          </a:prstGeom>
          <a:solidFill>
            <a:schemeClr val="hlink"/>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69" name="Shape 469"/>
          <p:cNvSpPr txBox="1"/>
          <p:nvPr/>
        </p:nvSpPr>
        <p:spPr>
          <a:xfrm>
            <a:off x="3797300" y="1930400"/>
            <a:ext cx="1265236"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module</a:t>
            </a:r>
          </a:p>
        </p:txBody>
      </p:sp>
      <p:sp>
        <p:nvSpPr>
          <p:cNvPr id="470" name="Shape 470"/>
          <p:cNvSpPr/>
          <p:nvPr/>
        </p:nvSpPr>
        <p:spPr>
          <a:xfrm>
            <a:off x="4256087" y="3611562"/>
            <a:ext cx="1843087" cy="1843086"/>
          </a:xfrm>
          <a:custGeom>
            <a:pathLst>
              <a:path extrusionOk="0" h="1031" w="1160">
                <a:moveTo>
                  <a:pt x="421" y="92"/>
                </a:moveTo>
                <a:lnTo>
                  <a:pt x="397" y="85"/>
                </a:lnTo>
                <a:lnTo>
                  <a:pt x="350" y="64"/>
                </a:lnTo>
                <a:lnTo>
                  <a:pt x="318" y="56"/>
                </a:lnTo>
                <a:lnTo>
                  <a:pt x="278" y="42"/>
                </a:lnTo>
                <a:lnTo>
                  <a:pt x="254" y="42"/>
                </a:lnTo>
                <a:lnTo>
                  <a:pt x="222" y="35"/>
                </a:lnTo>
                <a:lnTo>
                  <a:pt x="199" y="42"/>
                </a:lnTo>
                <a:lnTo>
                  <a:pt x="191" y="42"/>
                </a:lnTo>
                <a:lnTo>
                  <a:pt x="183" y="49"/>
                </a:lnTo>
                <a:lnTo>
                  <a:pt x="175" y="56"/>
                </a:lnTo>
                <a:lnTo>
                  <a:pt x="167" y="71"/>
                </a:lnTo>
                <a:lnTo>
                  <a:pt x="159" y="78"/>
                </a:lnTo>
                <a:lnTo>
                  <a:pt x="151" y="92"/>
                </a:lnTo>
                <a:lnTo>
                  <a:pt x="151" y="106"/>
                </a:lnTo>
                <a:lnTo>
                  <a:pt x="151" y="120"/>
                </a:lnTo>
                <a:lnTo>
                  <a:pt x="159" y="141"/>
                </a:lnTo>
                <a:lnTo>
                  <a:pt x="159" y="155"/>
                </a:lnTo>
                <a:lnTo>
                  <a:pt x="159" y="177"/>
                </a:lnTo>
                <a:lnTo>
                  <a:pt x="151" y="191"/>
                </a:lnTo>
                <a:lnTo>
                  <a:pt x="143" y="212"/>
                </a:lnTo>
                <a:lnTo>
                  <a:pt x="127" y="226"/>
                </a:lnTo>
                <a:lnTo>
                  <a:pt x="103" y="254"/>
                </a:lnTo>
                <a:lnTo>
                  <a:pt x="87" y="275"/>
                </a:lnTo>
                <a:lnTo>
                  <a:pt x="72" y="290"/>
                </a:lnTo>
                <a:lnTo>
                  <a:pt x="64" y="297"/>
                </a:lnTo>
                <a:lnTo>
                  <a:pt x="40" y="332"/>
                </a:lnTo>
                <a:lnTo>
                  <a:pt x="24" y="353"/>
                </a:lnTo>
                <a:lnTo>
                  <a:pt x="16" y="367"/>
                </a:lnTo>
                <a:lnTo>
                  <a:pt x="8" y="388"/>
                </a:lnTo>
                <a:lnTo>
                  <a:pt x="0" y="417"/>
                </a:lnTo>
                <a:lnTo>
                  <a:pt x="8" y="431"/>
                </a:lnTo>
                <a:lnTo>
                  <a:pt x="8" y="445"/>
                </a:lnTo>
                <a:lnTo>
                  <a:pt x="16" y="452"/>
                </a:lnTo>
                <a:lnTo>
                  <a:pt x="24" y="466"/>
                </a:lnTo>
                <a:lnTo>
                  <a:pt x="32" y="494"/>
                </a:lnTo>
                <a:lnTo>
                  <a:pt x="32" y="537"/>
                </a:lnTo>
                <a:lnTo>
                  <a:pt x="32" y="586"/>
                </a:lnTo>
                <a:lnTo>
                  <a:pt x="24" y="614"/>
                </a:lnTo>
                <a:lnTo>
                  <a:pt x="24" y="628"/>
                </a:lnTo>
                <a:lnTo>
                  <a:pt x="16" y="657"/>
                </a:lnTo>
                <a:lnTo>
                  <a:pt x="16" y="685"/>
                </a:lnTo>
                <a:lnTo>
                  <a:pt x="24" y="713"/>
                </a:lnTo>
                <a:lnTo>
                  <a:pt x="32" y="741"/>
                </a:lnTo>
                <a:lnTo>
                  <a:pt x="48" y="770"/>
                </a:lnTo>
                <a:lnTo>
                  <a:pt x="64" y="798"/>
                </a:lnTo>
                <a:lnTo>
                  <a:pt x="87" y="826"/>
                </a:lnTo>
                <a:lnTo>
                  <a:pt x="103" y="840"/>
                </a:lnTo>
                <a:lnTo>
                  <a:pt x="119" y="854"/>
                </a:lnTo>
                <a:lnTo>
                  <a:pt x="143" y="876"/>
                </a:lnTo>
                <a:lnTo>
                  <a:pt x="175" y="897"/>
                </a:lnTo>
                <a:lnTo>
                  <a:pt x="215" y="911"/>
                </a:lnTo>
                <a:lnTo>
                  <a:pt x="246" y="918"/>
                </a:lnTo>
                <a:lnTo>
                  <a:pt x="278" y="918"/>
                </a:lnTo>
                <a:lnTo>
                  <a:pt x="318" y="918"/>
                </a:lnTo>
                <a:lnTo>
                  <a:pt x="358" y="911"/>
                </a:lnTo>
                <a:lnTo>
                  <a:pt x="381" y="904"/>
                </a:lnTo>
                <a:lnTo>
                  <a:pt x="405" y="897"/>
                </a:lnTo>
                <a:lnTo>
                  <a:pt x="453" y="890"/>
                </a:lnTo>
                <a:lnTo>
                  <a:pt x="485" y="890"/>
                </a:lnTo>
                <a:lnTo>
                  <a:pt x="532" y="890"/>
                </a:lnTo>
                <a:lnTo>
                  <a:pt x="580" y="897"/>
                </a:lnTo>
                <a:lnTo>
                  <a:pt x="636" y="911"/>
                </a:lnTo>
                <a:lnTo>
                  <a:pt x="675" y="925"/>
                </a:lnTo>
                <a:lnTo>
                  <a:pt x="723" y="946"/>
                </a:lnTo>
                <a:lnTo>
                  <a:pt x="755" y="960"/>
                </a:lnTo>
                <a:lnTo>
                  <a:pt x="787" y="975"/>
                </a:lnTo>
                <a:lnTo>
                  <a:pt x="826" y="996"/>
                </a:lnTo>
                <a:lnTo>
                  <a:pt x="866" y="1010"/>
                </a:lnTo>
                <a:lnTo>
                  <a:pt x="906" y="1024"/>
                </a:lnTo>
                <a:lnTo>
                  <a:pt x="930" y="1031"/>
                </a:lnTo>
                <a:lnTo>
                  <a:pt x="953" y="1031"/>
                </a:lnTo>
                <a:lnTo>
                  <a:pt x="961" y="1031"/>
                </a:lnTo>
                <a:lnTo>
                  <a:pt x="969" y="1024"/>
                </a:lnTo>
                <a:lnTo>
                  <a:pt x="977" y="1017"/>
                </a:lnTo>
                <a:lnTo>
                  <a:pt x="985" y="1003"/>
                </a:lnTo>
                <a:lnTo>
                  <a:pt x="985" y="975"/>
                </a:lnTo>
                <a:lnTo>
                  <a:pt x="977" y="946"/>
                </a:lnTo>
                <a:lnTo>
                  <a:pt x="969" y="925"/>
                </a:lnTo>
                <a:lnTo>
                  <a:pt x="961" y="911"/>
                </a:lnTo>
                <a:lnTo>
                  <a:pt x="953" y="904"/>
                </a:lnTo>
                <a:lnTo>
                  <a:pt x="953" y="890"/>
                </a:lnTo>
                <a:lnTo>
                  <a:pt x="953" y="869"/>
                </a:lnTo>
                <a:lnTo>
                  <a:pt x="961" y="847"/>
                </a:lnTo>
                <a:lnTo>
                  <a:pt x="969" y="826"/>
                </a:lnTo>
                <a:lnTo>
                  <a:pt x="985" y="805"/>
                </a:lnTo>
                <a:lnTo>
                  <a:pt x="1009" y="777"/>
                </a:lnTo>
                <a:lnTo>
                  <a:pt x="1041" y="741"/>
                </a:lnTo>
                <a:lnTo>
                  <a:pt x="1057" y="727"/>
                </a:lnTo>
                <a:lnTo>
                  <a:pt x="1073" y="713"/>
                </a:lnTo>
                <a:lnTo>
                  <a:pt x="1104" y="678"/>
                </a:lnTo>
                <a:lnTo>
                  <a:pt x="1120" y="657"/>
                </a:lnTo>
                <a:lnTo>
                  <a:pt x="1144" y="621"/>
                </a:lnTo>
                <a:lnTo>
                  <a:pt x="1152" y="593"/>
                </a:lnTo>
                <a:lnTo>
                  <a:pt x="1160" y="572"/>
                </a:lnTo>
                <a:lnTo>
                  <a:pt x="1160" y="558"/>
                </a:lnTo>
                <a:lnTo>
                  <a:pt x="1152" y="537"/>
                </a:lnTo>
                <a:lnTo>
                  <a:pt x="1144" y="523"/>
                </a:lnTo>
                <a:lnTo>
                  <a:pt x="1136" y="508"/>
                </a:lnTo>
                <a:lnTo>
                  <a:pt x="1104" y="466"/>
                </a:lnTo>
                <a:lnTo>
                  <a:pt x="1073" y="445"/>
                </a:lnTo>
                <a:lnTo>
                  <a:pt x="1025" y="424"/>
                </a:lnTo>
                <a:lnTo>
                  <a:pt x="1001" y="417"/>
                </a:lnTo>
                <a:lnTo>
                  <a:pt x="993" y="417"/>
                </a:lnTo>
                <a:lnTo>
                  <a:pt x="969" y="403"/>
                </a:lnTo>
                <a:lnTo>
                  <a:pt x="961" y="388"/>
                </a:lnTo>
                <a:lnTo>
                  <a:pt x="961" y="374"/>
                </a:lnTo>
                <a:lnTo>
                  <a:pt x="961" y="346"/>
                </a:lnTo>
                <a:lnTo>
                  <a:pt x="969" y="325"/>
                </a:lnTo>
                <a:lnTo>
                  <a:pt x="985" y="290"/>
                </a:lnTo>
                <a:lnTo>
                  <a:pt x="1009" y="254"/>
                </a:lnTo>
                <a:lnTo>
                  <a:pt x="1025" y="233"/>
                </a:lnTo>
                <a:lnTo>
                  <a:pt x="1041" y="212"/>
                </a:lnTo>
                <a:lnTo>
                  <a:pt x="1057" y="184"/>
                </a:lnTo>
                <a:lnTo>
                  <a:pt x="1073" y="155"/>
                </a:lnTo>
                <a:lnTo>
                  <a:pt x="1081" y="127"/>
                </a:lnTo>
                <a:lnTo>
                  <a:pt x="1081" y="113"/>
                </a:lnTo>
                <a:lnTo>
                  <a:pt x="1073" y="99"/>
                </a:lnTo>
                <a:lnTo>
                  <a:pt x="1049" y="85"/>
                </a:lnTo>
                <a:lnTo>
                  <a:pt x="1033" y="85"/>
                </a:lnTo>
                <a:lnTo>
                  <a:pt x="1017" y="85"/>
                </a:lnTo>
                <a:lnTo>
                  <a:pt x="1001" y="85"/>
                </a:lnTo>
                <a:lnTo>
                  <a:pt x="969" y="85"/>
                </a:lnTo>
                <a:lnTo>
                  <a:pt x="945" y="85"/>
                </a:lnTo>
                <a:lnTo>
                  <a:pt x="922" y="78"/>
                </a:lnTo>
                <a:lnTo>
                  <a:pt x="898" y="71"/>
                </a:lnTo>
                <a:lnTo>
                  <a:pt x="866" y="56"/>
                </a:lnTo>
                <a:lnTo>
                  <a:pt x="842" y="42"/>
                </a:lnTo>
                <a:lnTo>
                  <a:pt x="826" y="28"/>
                </a:lnTo>
                <a:lnTo>
                  <a:pt x="818" y="21"/>
                </a:lnTo>
                <a:lnTo>
                  <a:pt x="810" y="14"/>
                </a:lnTo>
                <a:lnTo>
                  <a:pt x="802" y="7"/>
                </a:lnTo>
                <a:lnTo>
                  <a:pt x="795" y="7"/>
                </a:lnTo>
                <a:lnTo>
                  <a:pt x="771" y="0"/>
                </a:lnTo>
                <a:lnTo>
                  <a:pt x="763" y="0"/>
                </a:lnTo>
                <a:lnTo>
                  <a:pt x="739" y="0"/>
                </a:lnTo>
                <a:lnTo>
                  <a:pt x="715" y="0"/>
                </a:lnTo>
                <a:lnTo>
                  <a:pt x="699" y="0"/>
                </a:lnTo>
                <a:lnTo>
                  <a:pt x="659" y="7"/>
                </a:lnTo>
                <a:lnTo>
                  <a:pt x="636" y="14"/>
                </a:lnTo>
                <a:lnTo>
                  <a:pt x="604" y="21"/>
                </a:lnTo>
                <a:lnTo>
                  <a:pt x="580" y="28"/>
                </a:lnTo>
                <a:lnTo>
                  <a:pt x="540" y="42"/>
                </a:lnTo>
                <a:lnTo>
                  <a:pt x="508" y="49"/>
                </a:lnTo>
                <a:lnTo>
                  <a:pt x="469" y="64"/>
                </a:lnTo>
                <a:lnTo>
                  <a:pt x="421" y="85"/>
                </a:lnTo>
                <a:lnTo>
                  <a:pt x="405" y="92"/>
                </a:lnTo>
                <a:lnTo>
                  <a:pt x="421" y="92"/>
                </a:lnTo>
              </a:path>
            </a:pathLst>
          </a:custGeom>
          <a:solidFill>
            <a:srgbClr val="FFFFFF"/>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1" name="Shape 471"/>
          <p:cNvSpPr/>
          <p:nvPr/>
        </p:nvSpPr>
        <p:spPr>
          <a:xfrm>
            <a:off x="4256087" y="3611562"/>
            <a:ext cx="1855786" cy="1855786"/>
          </a:xfrm>
          <a:custGeom>
            <a:pathLst>
              <a:path extrusionOk="0" h="1038" w="1168">
                <a:moveTo>
                  <a:pt x="424" y="92"/>
                </a:moveTo>
                <a:lnTo>
                  <a:pt x="400" y="85"/>
                </a:lnTo>
                <a:lnTo>
                  <a:pt x="352" y="64"/>
                </a:lnTo>
                <a:lnTo>
                  <a:pt x="320" y="57"/>
                </a:lnTo>
                <a:lnTo>
                  <a:pt x="280" y="43"/>
                </a:lnTo>
                <a:lnTo>
                  <a:pt x="256" y="43"/>
                </a:lnTo>
                <a:lnTo>
                  <a:pt x="224" y="36"/>
                </a:lnTo>
                <a:lnTo>
                  <a:pt x="200" y="43"/>
                </a:lnTo>
                <a:lnTo>
                  <a:pt x="192" y="43"/>
                </a:lnTo>
                <a:lnTo>
                  <a:pt x="184" y="50"/>
                </a:lnTo>
                <a:lnTo>
                  <a:pt x="176" y="57"/>
                </a:lnTo>
                <a:lnTo>
                  <a:pt x="168" y="71"/>
                </a:lnTo>
                <a:lnTo>
                  <a:pt x="160" y="78"/>
                </a:lnTo>
                <a:lnTo>
                  <a:pt x="152" y="92"/>
                </a:lnTo>
                <a:lnTo>
                  <a:pt x="152" y="107"/>
                </a:lnTo>
                <a:lnTo>
                  <a:pt x="152" y="121"/>
                </a:lnTo>
                <a:lnTo>
                  <a:pt x="160" y="142"/>
                </a:lnTo>
                <a:lnTo>
                  <a:pt x="160" y="156"/>
                </a:lnTo>
                <a:lnTo>
                  <a:pt x="160" y="178"/>
                </a:lnTo>
                <a:lnTo>
                  <a:pt x="152" y="192"/>
                </a:lnTo>
                <a:lnTo>
                  <a:pt x="144" y="213"/>
                </a:lnTo>
                <a:lnTo>
                  <a:pt x="128" y="228"/>
                </a:lnTo>
                <a:lnTo>
                  <a:pt x="104" y="256"/>
                </a:lnTo>
                <a:lnTo>
                  <a:pt x="88" y="277"/>
                </a:lnTo>
                <a:lnTo>
                  <a:pt x="72" y="291"/>
                </a:lnTo>
                <a:lnTo>
                  <a:pt x="64" y="299"/>
                </a:lnTo>
                <a:lnTo>
                  <a:pt x="40" y="334"/>
                </a:lnTo>
                <a:lnTo>
                  <a:pt x="24" y="355"/>
                </a:lnTo>
                <a:lnTo>
                  <a:pt x="16" y="370"/>
                </a:lnTo>
                <a:lnTo>
                  <a:pt x="8" y="391"/>
                </a:lnTo>
                <a:lnTo>
                  <a:pt x="0" y="419"/>
                </a:lnTo>
                <a:lnTo>
                  <a:pt x="8" y="434"/>
                </a:lnTo>
                <a:lnTo>
                  <a:pt x="8" y="448"/>
                </a:lnTo>
                <a:lnTo>
                  <a:pt x="16" y="455"/>
                </a:lnTo>
                <a:lnTo>
                  <a:pt x="24" y="469"/>
                </a:lnTo>
                <a:lnTo>
                  <a:pt x="32" y="498"/>
                </a:lnTo>
                <a:lnTo>
                  <a:pt x="32" y="540"/>
                </a:lnTo>
                <a:lnTo>
                  <a:pt x="32" y="590"/>
                </a:lnTo>
                <a:lnTo>
                  <a:pt x="24" y="619"/>
                </a:lnTo>
                <a:lnTo>
                  <a:pt x="24" y="633"/>
                </a:lnTo>
                <a:lnTo>
                  <a:pt x="16" y="661"/>
                </a:lnTo>
                <a:lnTo>
                  <a:pt x="16" y="690"/>
                </a:lnTo>
                <a:lnTo>
                  <a:pt x="24" y="718"/>
                </a:lnTo>
                <a:lnTo>
                  <a:pt x="32" y="747"/>
                </a:lnTo>
                <a:lnTo>
                  <a:pt x="48" y="775"/>
                </a:lnTo>
                <a:lnTo>
                  <a:pt x="64" y="803"/>
                </a:lnTo>
                <a:lnTo>
                  <a:pt x="88" y="832"/>
                </a:lnTo>
                <a:lnTo>
                  <a:pt x="104" y="846"/>
                </a:lnTo>
                <a:lnTo>
                  <a:pt x="120" y="860"/>
                </a:lnTo>
                <a:lnTo>
                  <a:pt x="144" y="882"/>
                </a:lnTo>
                <a:lnTo>
                  <a:pt x="176" y="903"/>
                </a:lnTo>
                <a:lnTo>
                  <a:pt x="216" y="917"/>
                </a:lnTo>
                <a:lnTo>
                  <a:pt x="248" y="924"/>
                </a:lnTo>
                <a:lnTo>
                  <a:pt x="280" y="924"/>
                </a:lnTo>
                <a:lnTo>
                  <a:pt x="320" y="924"/>
                </a:lnTo>
                <a:lnTo>
                  <a:pt x="360" y="917"/>
                </a:lnTo>
                <a:lnTo>
                  <a:pt x="384" y="910"/>
                </a:lnTo>
                <a:lnTo>
                  <a:pt x="408" y="903"/>
                </a:lnTo>
                <a:lnTo>
                  <a:pt x="456" y="896"/>
                </a:lnTo>
                <a:lnTo>
                  <a:pt x="488" y="896"/>
                </a:lnTo>
                <a:lnTo>
                  <a:pt x="536" y="896"/>
                </a:lnTo>
                <a:lnTo>
                  <a:pt x="584" y="903"/>
                </a:lnTo>
                <a:lnTo>
                  <a:pt x="640" y="917"/>
                </a:lnTo>
                <a:lnTo>
                  <a:pt x="680" y="931"/>
                </a:lnTo>
                <a:lnTo>
                  <a:pt x="728" y="953"/>
                </a:lnTo>
                <a:lnTo>
                  <a:pt x="760" y="967"/>
                </a:lnTo>
                <a:lnTo>
                  <a:pt x="792" y="981"/>
                </a:lnTo>
                <a:lnTo>
                  <a:pt x="832" y="1002"/>
                </a:lnTo>
                <a:lnTo>
                  <a:pt x="872" y="1017"/>
                </a:lnTo>
                <a:lnTo>
                  <a:pt x="912" y="1031"/>
                </a:lnTo>
                <a:lnTo>
                  <a:pt x="936" y="1038"/>
                </a:lnTo>
                <a:lnTo>
                  <a:pt x="960" y="1038"/>
                </a:lnTo>
                <a:lnTo>
                  <a:pt x="968" y="1038"/>
                </a:lnTo>
                <a:lnTo>
                  <a:pt x="976" y="1031"/>
                </a:lnTo>
                <a:lnTo>
                  <a:pt x="984" y="1024"/>
                </a:lnTo>
                <a:lnTo>
                  <a:pt x="992" y="1010"/>
                </a:lnTo>
                <a:lnTo>
                  <a:pt x="992" y="981"/>
                </a:lnTo>
                <a:lnTo>
                  <a:pt x="984" y="953"/>
                </a:lnTo>
                <a:lnTo>
                  <a:pt x="976" y="931"/>
                </a:lnTo>
                <a:lnTo>
                  <a:pt x="968" y="917"/>
                </a:lnTo>
                <a:lnTo>
                  <a:pt x="960" y="910"/>
                </a:lnTo>
                <a:lnTo>
                  <a:pt x="960" y="896"/>
                </a:lnTo>
                <a:lnTo>
                  <a:pt x="960" y="874"/>
                </a:lnTo>
                <a:lnTo>
                  <a:pt x="968" y="853"/>
                </a:lnTo>
                <a:lnTo>
                  <a:pt x="976" y="832"/>
                </a:lnTo>
                <a:lnTo>
                  <a:pt x="992" y="810"/>
                </a:lnTo>
                <a:lnTo>
                  <a:pt x="1016" y="782"/>
                </a:lnTo>
                <a:lnTo>
                  <a:pt x="1048" y="747"/>
                </a:lnTo>
                <a:lnTo>
                  <a:pt x="1064" y="732"/>
                </a:lnTo>
                <a:lnTo>
                  <a:pt x="1080" y="718"/>
                </a:lnTo>
                <a:lnTo>
                  <a:pt x="1112" y="683"/>
                </a:lnTo>
                <a:lnTo>
                  <a:pt x="1128" y="661"/>
                </a:lnTo>
                <a:lnTo>
                  <a:pt x="1152" y="626"/>
                </a:lnTo>
                <a:lnTo>
                  <a:pt x="1160" y="597"/>
                </a:lnTo>
                <a:lnTo>
                  <a:pt x="1168" y="576"/>
                </a:lnTo>
                <a:lnTo>
                  <a:pt x="1168" y="562"/>
                </a:lnTo>
                <a:lnTo>
                  <a:pt x="1160" y="540"/>
                </a:lnTo>
                <a:lnTo>
                  <a:pt x="1152" y="526"/>
                </a:lnTo>
                <a:lnTo>
                  <a:pt x="1144" y="512"/>
                </a:lnTo>
                <a:lnTo>
                  <a:pt x="1112" y="469"/>
                </a:lnTo>
                <a:lnTo>
                  <a:pt x="1080" y="448"/>
                </a:lnTo>
                <a:lnTo>
                  <a:pt x="1032" y="427"/>
                </a:lnTo>
                <a:lnTo>
                  <a:pt x="1008" y="419"/>
                </a:lnTo>
                <a:lnTo>
                  <a:pt x="1000" y="419"/>
                </a:lnTo>
                <a:lnTo>
                  <a:pt x="976" y="405"/>
                </a:lnTo>
                <a:lnTo>
                  <a:pt x="968" y="391"/>
                </a:lnTo>
                <a:lnTo>
                  <a:pt x="968" y="377"/>
                </a:lnTo>
                <a:lnTo>
                  <a:pt x="968" y="348"/>
                </a:lnTo>
                <a:lnTo>
                  <a:pt x="976" y="327"/>
                </a:lnTo>
                <a:lnTo>
                  <a:pt x="992" y="291"/>
                </a:lnTo>
                <a:lnTo>
                  <a:pt x="1016" y="256"/>
                </a:lnTo>
                <a:lnTo>
                  <a:pt x="1032" y="235"/>
                </a:lnTo>
                <a:lnTo>
                  <a:pt x="1048" y="213"/>
                </a:lnTo>
                <a:lnTo>
                  <a:pt x="1064" y="185"/>
                </a:lnTo>
                <a:lnTo>
                  <a:pt x="1080" y="156"/>
                </a:lnTo>
                <a:lnTo>
                  <a:pt x="1088" y="128"/>
                </a:lnTo>
                <a:lnTo>
                  <a:pt x="1088" y="114"/>
                </a:lnTo>
                <a:lnTo>
                  <a:pt x="1080" y="100"/>
                </a:lnTo>
                <a:lnTo>
                  <a:pt x="1056" y="85"/>
                </a:lnTo>
                <a:lnTo>
                  <a:pt x="1040" y="85"/>
                </a:lnTo>
                <a:lnTo>
                  <a:pt x="1024" y="85"/>
                </a:lnTo>
                <a:lnTo>
                  <a:pt x="1008" y="85"/>
                </a:lnTo>
                <a:lnTo>
                  <a:pt x="976" y="85"/>
                </a:lnTo>
                <a:lnTo>
                  <a:pt x="952" y="85"/>
                </a:lnTo>
                <a:lnTo>
                  <a:pt x="928" y="78"/>
                </a:lnTo>
                <a:lnTo>
                  <a:pt x="904" y="71"/>
                </a:lnTo>
                <a:lnTo>
                  <a:pt x="872" y="57"/>
                </a:lnTo>
                <a:lnTo>
                  <a:pt x="848" y="43"/>
                </a:lnTo>
                <a:lnTo>
                  <a:pt x="832" y="28"/>
                </a:lnTo>
                <a:lnTo>
                  <a:pt x="824" y="21"/>
                </a:lnTo>
                <a:lnTo>
                  <a:pt x="816" y="14"/>
                </a:lnTo>
                <a:lnTo>
                  <a:pt x="808" y="7"/>
                </a:lnTo>
                <a:lnTo>
                  <a:pt x="800" y="7"/>
                </a:lnTo>
                <a:lnTo>
                  <a:pt x="776" y="0"/>
                </a:lnTo>
                <a:lnTo>
                  <a:pt x="768" y="0"/>
                </a:lnTo>
                <a:lnTo>
                  <a:pt x="744" y="0"/>
                </a:lnTo>
                <a:lnTo>
                  <a:pt x="720" y="0"/>
                </a:lnTo>
                <a:lnTo>
                  <a:pt x="704" y="0"/>
                </a:lnTo>
                <a:lnTo>
                  <a:pt x="664" y="7"/>
                </a:lnTo>
                <a:lnTo>
                  <a:pt x="640" y="14"/>
                </a:lnTo>
                <a:lnTo>
                  <a:pt x="608" y="21"/>
                </a:lnTo>
                <a:lnTo>
                  <a:pt x="584" y="28"/>
                </a:lnTo>
                <a:lnTo>
                  <a:pt x="544" y="43"/>
                </a:lnTo>
                <a:lnTo>
                  <a:pt x="512" y="50"/>
                </a:lnTo>
                <a:lnTo>
                  <a:pt x="472" y="64"/>
                </a:lnTo>
                <a:lnTo>
                  <a:pt x="424" y="85"/>
                </a:lnTo>
                <a:lnTo>
                  <a:pt x="408" y="92"/>
                </a:lnTo>
              </a:path>
            </a:pathLst>
          </a:custGeom>
          <a:solidFill>
            <a:schemeClr val="accent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2" name="Shape 472"/>
          <p:cNvSpPr txBox="1"/>
          <p:nvPr/>
        </p:nvSpPr>
        <p:spPr>
          <a:xfrm>
            <a:off x="3900487" y="2430461"/>
            <a:ext cx="2501900" cy="647700"/>
          </a:xfrm>
          <a:prstGeom prst="rect">
            <a:avLst/>
          </a:prstGeom>
          <a:solidFill>
            <a:srgbClr val="FFFFFF"/>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3" name="Shape 473"/>
          <p:cNvSpPr txBox="1"/>
          <p:nvPr/>
        </p:nvSpPr>
        <p:spPr>
          <a:xfrm>
            <a:off x="3900487" y="2432050"/>
            <a:ext cx="2501900" cy="644524"/>
          </a:xfrm>
          <a:prstGeom prst="rect">
            <a:avLst/>
          </a:prstGeom>
          <a:solidFill>
            <a:schemeClr val="lt1"/>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4" name="Shape 474"/>
          <p:cNvSpPr txBox="1"/>
          <p:nvPr/>
        </p:nvSpPr>
        <p:spPr>
          <a:xfrm>
            <a:off x="3987800" y="2389186"/>
            <a:ext cx="1285874"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controlled</a:t>
            </a: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475" name="Shape 475"/>
          <p:cNvSpPr txBox="1"/>
          <p:nvPr/>
        </p:nvSpPr>
        <p:spPr>
          <a:xfrm>
            <a:off x="4013200" y="2630486"/>
            <a:ext cx="11334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interface</a:t>
            </a:r>
          </a:p>
        </p:txBody>
      </p:sp>
      <p:sp>
        <p:nvSpPr>
          <p:cNvPr id="476" name="Shape 476"/>
          <p:cNvSpPr txBox="1"/>
          <p:nvPr/>
        </p:nvSpPr>
        <p:spPr>
          <a:xfrm>
            <a:off x="4356100" y="4191000"/>
            <a:ext cx="1071561"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"secret"</a:t>
            </a:r>
          </a:p>
        </p:txBody>
      </p:sp>
      <p:sp>
        <p:nvSpPr>
          <p:cNvPr id="477" name="Shape 477"/>
          <p:cNvSpPr txBox="1"/>
          <p:nvPr/>
        </p:nvSpPr>
        <p:spPr>
          <a:xfrm>
            <a:off x="5259387" y="2076450"/>
            <a:ext cx="3441700" cy="2003425"/>
          </a:xfrm>
          <a:prstGeom prst="rect">
            <a:avLst/>
          </a:prstGeom>
          <a:solidFill>
            <a:srgbClr val="790015"/>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8" name="Shape 478"/>
          <p:cNvSpPr txBox="1"/>
          <p:nvPr/>
        </p:nvSpPr>
        <p:spPr>
          <a:xfrm>
            <a:off x="5334000" y="2133600"/>
            <a:ext cx="1428749"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  algorithm</a:t>
            </a: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479" name="Shape 479"/>
          <p:cNvSpPr txBox="1"/>
          <p:nvPr/>
        </p:nvSpPr>
        <p:spPr>
          <a:xfrm>
            <a:off x="5334000" y="2362200"/>
            <a:ext cx="180975"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Font typeface="Arial"/>
              <a:buNone/>
            </a:pPr>
            <a:r>
              <a:t/>
            </a:r>
            <a:endParaRPr b="1" i="0" sz="18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480" name="Shape 480"/>
          <p:cNvSpPr txBox="1"/>
          <p:nvPr/>
        </p:nvSpPr>
        <p:spPr>
          <a:xfrm>
            <a:off x="5334000" y="2590800"/>
            <a:ext cx="1912936"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  data structure</a:t>
            </a: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481" name="Shape 481"/>
          <p:cNvSpPr txBox="1"/>
          <p:nvPr/>
        </p:nvSpPr>
        <p:spPr>
          <a:xfrm>
            <a:off x="5334000" y="2819400"/>
            <a:ext cx="180975"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Font typeface="Arial"/>
              <a:buNone/>
            </a:pPr>
            <a:r>
              <a:t/>
            </a:r>
            <a:endParaRPr b="1" i="0" sz="18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482" name="Shape 482"/>
          <p:cNvSpPr txBox="1"/>
          <p:nvPr/>
        </p:nvSpPr>
        <p:spPr>
          <a:xfrm>
            <a:off x="5334000" y="3048000"/>
            <a:ext cx="3348037"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  details of external interface</a:t>
            </a: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483" name="Shape 483"/>
          <p:cNvSpPr txBox="1"/>
          <p:nvPr/>
        </p:nvSpPr>
        <p:spPr>
          <a:xfrm>
            <a:off x="5334000" y="3276600"/>
            <a:ext cx="180975"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Font typeface="Arial"/>
              <a:buNone/>
            </a:pPr>
            <a:r>
              <a:t/>
            </a:r>
            <a:endParaRPr b="1" i="0" sz="18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484" name="Shape 484"/>
          <p:cNvSpPr txBox="1"/>
          <p:nvPr/>
        </p:nvSpPr>
        <p:spPr>
          <a:xfrm>
            <a:off x="5334000" y="3505200"/>
            <a:ext cx="3208336"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  resource allocation policy</a:t>
            </a:r>
          </a:p>
        </p:txBody>
      </p:sp>
      <p:sp>
        <p:nvSpPr>
          <p:cNvPr id="485" name="Shape 485"/>
          <p:cNvSpPr txBox="1"/>
          <p:nvPr/>
        </p:nvSpPr>
        <p:spPr>
          <a:xfrm>
            <a:off x="2020886" y="1947861"/>
            <a:ext cx="838199" cy="787400"/>
          </a:xfrm>
          <a:prstGeom prst="rect">
            <a:avLst/>
          </a:prstGeom>
          <a:solidFill>
            <a:srgbClr val="3C0023"/>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6" name="Shape 486"/>
          <p:cNvSpPr txBox="1"/>
          <p:nvPr/>
        </p:nvSpPr>
        <p:spPr>
          <a:xfrm>
            <a:off x="2020886" y="1949450"/>
            <a:ext cx="838199" cy="784224"/>
          </a:xfrm>
          <a:prstGeom prst="rect">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7" name="Shape 487"/>
          <p:cNvSpPr txBox="1"/>
          <p:nvPr/>
        </p:nvSpPr>
        <p:spPr>
          <a:xfrm>
            <a:off x="2300286" y="2239961"/>
            <a:ext cx="850899" cy="788986"/>
          </a:xfrm>
          <a:prstGeom prst="rect">
            <a:avLst/>
          </a:prstGeom>
          <a:solidFill>
            <a:srgbClr val="6E0043"/>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8" name="Shape 488"/>
          <p:cNvSpPr txBox="1"/>
          <p:nvPr/>
        </p:nvSpPr>
        <p:spPr>
          <a:xfrm>
            <a:off x="2300286" y="2243136"/>
            <a:ext cx="850899" cy="782637"/>
          </a:xfrm>
          <a:prstGeom prst="rect">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9" name="Shape 489"/>
          <p:cNvSpPr txBox="1"/>
          <p:nvPr/>
        </p:nvSpPr>
        <p:spPr>
          <a:xfrm>
            <a:off x="1881186" y="2633661"/>
            <a:ext cx="838199" cy="787400"/>
          </a:xfrm>
          <a:prstGeom prst="rect">
            <a:avLst/>
          </a:prstGeom>
          <a:solidFill>
            <a:srgbClr val="B50069"/>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0" name="Shape 490"/>
          <p:cNvSpPr txBox="1"/>
          <p:nvPr/>
        </p:nvSpPr>
        <p:spPr>
          <a:xfrm>
            <a:off x="1881186" y="2635250"/>
            <a:ext cx="838199" cy="784224"/>
          </a:xfrm>
          <a:prstGeom prst="rect">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1" name="Shape 491"/>
          <p:cNvSpPr txBox="1"/>
          <p:nvPr/>
        </p:nvSpPr>
        <p:spPr>
          <a:xfrm>
            <a:off x="2452686" y="3205161"/>
            <a:ext cx="838199" cy="787400"/>
          </a:xfrm>
          <a:prstGeom prst="rect">
            <a:avLst/>
          </a:prstGeom>
          <a:solidFill>
            <a:srgbClr val="D9319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2" name="Shape 492"/>
          <p:cNvSpPr txBox="1"/>
          <p:nvPr/>
        </p:nvSpPr>
        <p:spPr>
          <a:xfrm>
            <a:off x="2452686" y="3206750"/>
            <a:ext cx="838199" cy="784224"/>
          </a:xfrm>
          <a:prstGeom prst="rect">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3" name="Shape 493"/>
          <p:cNvSpPr txBox="1"/>
          <p:nvPr/>
        </p:nvSpPr>
        <p:spPr>
          <a:xfrm>
            <a:off x="2133600" y="3987800"/>
            <a:ext cx="1146174"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clients</a:t>
            </a:r>
          </a:p>
        </p:txBody>
      </p:sp>
      <p:sp>
        <p:nvSpPr>
          <p:cNvPr id="494" name="Shape 494"/>
          <p:cNvSpPr txBox="1"/>
          <p:nvPr/>
        </p:nvSpPr>
        <p:spPr>
          <a:xfrm>
            <a:off x="2247900" y="5729287"/>
            <a:ext cx="3014662"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1" lang="en-US" sz="1800" u="none" cap="none" strike="noStrike">
                <a:solidFill>
                  <a:schemeClr val="dk1"/>
                </a:solidFill>
                <a:latin typeface="Helvetica Neue"/>
                <a:ea typeface="Helvetica Neue"/>
                <a:cs typeface="Helvetica Neue"/>
                <a:sym typeface="Helvetica Neue"/>
              </a:rPr>
              <a:t>a specific design decision</a:t>
            </a:r>
          </a:p>
        </p:txBody>
      </p:sp>
      <p:cxnSp>
        <p:nvCxnSpPr>
          <p:cNvPr id="495" name="Shape 495"/>
          <p:cNvCxnSpPr/>
          <p:nvPr/>
        </p:nvCxnSpPr>
        <p:spPr>
          <a:xfrm flipH="1">
            <a:off x="4268787" y="4667250"/>
            <a:ext cx="787400" cy="1114425"/>
          </a:xfrm>
          <a:prstGeom prst="straightConnector1">
            <a:avLst/>
          </a:prstGeom>
          <a:noFill/>
          <a:ln cap="flat" cmpd="sng" w="25400">
            <a:solidFill>
              <a:schemeClr val="dk1"/>
            </a:solidFill>
            <a:prstDash val="solid"/>
            <a:miter/>
            <a:headEnd len="med" w="med" type="none"/>
            <a:tailEnd len="med" w="med" type="none"/>
          </a:ln>
        </p:spPr>
      </p:cxnSp>
      <p:cxnSp>
        <p:nvCxnSpPr>
          <p:cNvPr id="496" name="Shape 496"/>
          <p:cNvCxnSpPr/>
          <p:nvPr/>
        </p:nvCxnSpPr>
        <p:spPr>
          <a:xfrm>
            <a:off x="3316287" y="2624136"/>
            <a:ext cx="711200" cy="44450"/>
          </a:xfrm>
          <a:prstGeom prst="straightConnector1">
            <a:avLst/>
          </a:prstGeom>
          <a:noFill/>
          <a:ln cap="flat" cmpd="sng" w="50800">
            <a:solidFill>
              <a:schemeClr val="dk1"/>
            </a:solidFill>
            <a:prstDash val="solid"/>
            <a:miter/>
            <a:headEnd len="med" w="med" type="none"/>
            <a:tailEnd len="lg" w="lg" type="triangle"/>
          </a:ln>
        </p:spPr>
      </p:cxnSp>
      <p:cxnSp>
        <p:nvCxnSpPr>
          <p:cNvPr id="497" name="Shape 497"/>
          <p:cNvCxnSpPr/>
          <p:nvPr/>
        </p:nvCxnSpPr>
        <p:spPr>
          <a:xfrm>
            <a:off x="2947986" y="2179636"/>
            <a:ext cx="990599" cy="311149"/>
          </a:xfrm>
          <a:prstGeom prst="straightConnector1">
            <a:avLst/>
          </a:prstGeom>
          <a:noFill/>
          <a:ln cap="flat" cmpd="sng" w="50800">
            <a:solidFill>
              <a:schemeClr val="dk1"/>
            </a:solidFill>
            <a:prstDash val="solid"/>
            <a:miter/>
            <a:headEnd len="med" w="med" type="none"/>
            <a:tailEnd len="lg" w="lg" type="triangle"/>
          </a:ln>
        </p:spPr>
      </p:cxnSp>
      <p:cxnSp>
        <p:nvCxnSpPr>
          <p:cNvPr id="498" name="Shape 498"/>
          <p:cNvCxnSpPr/>
          <p:nvPr/>
        </p:nvCxnSpPr>
        <p:spPr>
          <a:xfrm flipH="1" rot="10800000">
            <a:off x="2833686" y="2849561"/>
            <a:ext cx="1117599" cy="114300"/>
          </a:xfrm>
          <a:prstGeom prst="straightConnector1">
            <a:avLst/>
          </a:prstGeom>
          <a:noFill/>
          <a:ln cap="flat" cmpd="sng" w="50800">
            <a:solidFill>
              <a:schemeClr val="dk1"/>
            </a:solidFill>
            <a:prstDash val="solid"/>
            <a:miter/>
            <a:headEnd len="med" w="med" type="none"/>
            <a:tailEnd len="lg" w="lg" type="triangle"/>
          </a:ln>
        </p:spPr>
      </p:cxnSp>
      <p:cxnSp>
        <p:nvCxnSpPr>
          <p:cNvPr id="499" name="Shape 499"/>
          <p:cNvCxnSpPr/>
          <p:nvPr/>
        </p:nvCxnSpPr>
        <p:spPr>
          <a:xfrm flipH="1" rot="10800000">
            <a:off x="3379787" y="2976562"/>
            <a:ext cx="558799" cy="457200"/>
          </a:xfrm>
          <a:prstGeom prst="straightConnector1">
            <a:avLst/>
          </a:prstGeom>
          <a:noFill/>
          <a:ln cap="flat" cmpd="sng" w="50800">
            <a:solidFill>
              <a:schemeClr val="dk1"/>
            </a:solidFill>
            <a:prstDash val="solid"/>
            <a:miter/>
            <a:headEnd len="med" w="med" type="none"/>
            <a:tailEnd len="lg" w="lg" type="triangle"/>
          </a:ln>
        </p:spPr>
      </p:cxn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03" name="Shape 503"/>
        <p:cNvGrpSpPr/>
        <p:nvPr/>
      </p:nvGrpSpPr>
      <p:grpSpPr>
        <a:xfrm>
          <a:off x="0" y="0"/>
          <a:ext cx="0" cy="0"/>
          <a:chOff x="0" y="0"/>
          <a:chExt cx="0" cy="0"/>
        </a:xfrm>
      </p:grpSpPr>
      <p:sp>
        <p:nvSpPr>
          <p:cNvPr id="504" name="Shape 50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505" name="Shape 50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506" name="Shape 506"/>
          <p:cNvSpPr txBox="1"/>
          <p:nvPr>
            <p:ph type="title"/>
          </p:nvPr>
        </p:nvSpPr>
        <p:spPr>
          <a:xfrm>
            <a:off x="1143000" y="1066800"/>
            <a:ext cx="6476999" cy="646112"/>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Why Information Hiding?</a:t>
            </a:r>
          </a:p>
        </p:txBody>
      </p:sp>
      <p:sp>
        <p:nvSpPr>
          <p:cNvPr id="507" name="Shape 507"/>
          <p:cNvSpPr txBox="1"/>
          <p:nvPr>
            <p:ph idx="1" type="body"/>
          </p:nvPr>
        </p:nvSpPr>
        <p:spPr>
          <a:xfrm>
            <a:off x="1828800" y="1905000"/>
            <a:ext cx="6286499" cy="3962399"/>
          </a:xfrm>
          <a:prstGeom prst="rect">
            <a:avLst/>
          </a:prstGeom>
          <a:noFill/>
          <a:ln>
            <a:noFill/>
          </a:ln>
        </p:spPr>
        <p:txBody>
          <a:bodyPr anchorCtr="0" anchor="t" bIns="44450" lIns="90475" rIns="90475" tIns="4445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reduces the likelihood of “side effects”</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limits the global impact of local design decisions</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emphasizes communication through controlled interfaces</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discourages the use of global data</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leads to encapsulation—an attribute of high quality design</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results in higher quality software</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11" name="Shape 511"/>
        <p:cNvGrpSpPr/>
        <p:nvPr/>
      </p:nvGrpSpPr>
      <p:grpSpPr>
        <a:xfrm>
          <a:off x="0" y="0"/>
          <a:ext cx="0" cy="0"/>
          <a:chOff x="0" y="0"/>
          <a:chExt cx="0" cy="0"/>
        </a:xfrm>
      </p:grpSpPr>
      <p:sp>
        <p:nvSpPr>
          <p:cNvPr id="512" name="Shape 51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513" name="Shape 51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514" name="Shape 514"/>
          <p:cNvSpPr txBox="1"/>
          <p:nvPr>
            <p:ph type="title"/>
          </p:nvPr>
        </p:nvSpPr>
        <p:spPr>
          <a:xfrm>
            <a:off x="1295400" y="1066800"/>
            <a:ext cx="4927599"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Stepwise Refinement</a:t>
            </a:r>
          </a:p>
        </p:txBody>
      </p:sp>
      <p:sp>
        <p:nvSpPr>
          <p:cNvPr id="515" name="Shape 515"/>
          <p:cNvSpPr/>
          <p:nvPr/>
        </p:nvSpPr>
        <p:spPr>
          <a:xfrm>
            <a:off x="2006600" y="1854200"/>
            <a:ext cx="2768599" cy="2768599"/>
          </a:xfrm>
          <a:prstGeom prst="roundRect">
            <a:avLst>
              <a:gd fmla="val 1429" name="adj"/>
            </a:avLst>
          </a:prstGeom>
          <a:solidFill>
            <a:srgbClr val="FFFFFF"/>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6" name="Shape 516"/>
          <p:cNvSpPr/>
          <p:nvPr/>
        </p:nvSpPr>
        <p:spPr>
          <a:xfrm>
            <a:off x="1981200" y="1828800"/>
            <a:ext cx="2819400" cy="2819400"/>
          </a:xfrm>
          <a:prstGeom prst="roundRect">
            <a:avLst>
              <a:gd fmla="val 1597" name="adj"/>
            </a:avLst>
          </a:prstGeom>
          <a:solidFill>
            <a:schemeClr val="fo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cxnSp>
        <p:nvCxnSpPr>
          <p:cNvPr id="517" name="Shape 517"/>
          <p:cNvCxnSpPr/>
          <p:nvPr/>
        </p:nvCxnSpPr>
        <p:spPr>
          <a:xfrm>
            <a:off x="2006600" y="2311400"/>
            <a:ext cx="2768599" cy="0"/>
          </a:xfrm>
          <a:prstGeom prst="straightConnector1">
            <a:avLst/>
          </a:prstGeom>
          <a:noFill/>
          <a:ln cap="flat" cmpd="sng" w="50800">
            <a:solidFill>
              <a:srgbClr val="AD278D"/>
            </a:solidFill>
            <a:prstDash val="solid"/>
            <a:miter/>
            <a:headEnd len="med" w="med" type="none"/>
            <a:tailEnd len="med" w="med" type="none"/>
          </a:ln>
        </p:spPr>
      </p:cxnSp>
      <p:sp>
        <p:nvSpPr>
          <p:cNvPr id="518" name="Shape 518"/>
          <p:cNvSpPr txBox="1"/>
          <p:nvPr/>
        </p:nvSpPr>
        <p:spPr>
          <a:xfrm>
            <a:off x="2081211" y="1771650"/>
            <a:ext cx="858836"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2"/>
              </a:buClr>
              <a:buSzPct val="25000"/>
              <a:buFont typeface="Helvetica Neue"/>
              <a:buNone/>
            </a:pPr>
            <a:r>
              <a:rPr b="0" i="0" lang="en-US" sz="2400" u="none" cap="none" strike="noStrike">
                <a:solidFill>
                  <a:schemeClr val="lt2"/>
                </a:solidFill>
                <a:latin typeface="Helvetica Neue"/>
                <a:ea typeface="Helvetica Neue"/>
                <a:cs typeface="Helvetica Neue"/>
                <a:sym typeface="Helvetica Neue"/>
              </a:rPr>
              <a:t>open</a:t>
            </a:r>
          </a:p>
        </p:txBody>
      </p:sp>
      <p:sp>
        <p:nvSpPr>
          <p:cNvPr id="519" name="Shape 519"/>
          <p:cNvSpPr txBox="1"/>
          <p:nvPr/>
        </p:nvSpPr>
        <p:spPr>
          <a:xfrm>
            <a:off x="2997200" y="2882900"/>
            <a:ext cx="3378200" cy="2158999"/>
          </a:xfrm>
          <a:prstGeom prst="rect">
            <a:avLst/>
          </a:prstGeom>
          <a:solidFill>
            <a:srgbClr val="919191"/>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20" name="Shape 520"/>
          <p:cNvSpPr txBox="1"/>
          <p:nvPr/>
        </p:nvSpPr>
        <p:spPr>
          <a:xfrm>
            <a:off x="3122611" y="2917825"/>
            <a:ext cx="1476375" cy="611187"/>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800" u="none" cap="none" strike="noStrike">
                <a:solidFill>
                  <a:schemeClr val="dk1"/>
                </a:solidFill>
                <a:latin typeface="Helvetica Neue"/>
                <a:ea typeface="Helvetica Neue"/>
                <a:cs typeface="Helvetica Neue"/>
                <a:sym typeface="Helvetica Neue"/>
              </a:rPr>
              <a:t>walk to door;</a:t>
            </a:r>
          </a:p>
          <a:p>
            <a:pPr indent="0" lvl="0" marL="0" marR="0" rtl="0" algn="l">
              <a:lnSpc>
                <a:spcPct val="100000"/>
              </a:lnSpc>
              <a:spcBef>
                <a:spcPts val="0"/>
              </a:spcBef>
              <a:spcAft>
                <a:spcPts val="0"/>
              </a:spcAft>
              <a:buNone/>
            </a:pPr>
            <a:r>
              <a:t/>
            </a:r>
            <a:endParaRPr b="0" i="0" sz="1800" u="none" cap="none" strike="noStrike">
              <a:solidFill>
                <a:schemeClr val="dk1"/>
              </a:solidFill>
              <a:latin typeface="Helvetica Neue"/>
              <a:ea typeface="Helvetica Neue"/>
              <a:cs typeface="Helvetica Neue"/>
              <a:sym typeface="Helvetica Neue"/>
            </a:endParaRPr>
          </a:p>
        </p:txBody>
      </p:sp>
      <p:sp>
        <p:nvSpPr>
          <p:cNvPr id="521" name="Shape 521"/>
          <p:cNvSpPr txBox="1"/>
          <p:nvPr/>
        </p:nvSpPr>
        <p:spPr>
          <a:xfrm>
            <a:off x="3122611" y="3146425"/>
            <a:ext cx="1706561" cy="611187"/>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800" u="none" cap="none" strike="noStrike">
                <a:solidFill>
                  <a:schemeClr val="dk1"/>
                </a:solidFill>
                <a:latin typeface="Helvetica Neue"/>
                <a:ea typeface="Helvetica Neue"/>
                <a:cs typeface="Helvetica Neue"/>
                <a:sym typeface="Helvetica Neue"/>
              </a:rPr>
              <a:t>reach for knob;</a:t>
            </a:r>
          </a:p>
          <a:p>
            <a:pPr indent="0" lvl="0" marL="0" marR="0" rtl="0" algn="l">
              <a:lnSpc>
                <a:spcPct val="100000"/>
              </a:lnSpc>
              <a:spcBef>
                <a:spcPts val="0"/>
              </a:spcBef>
              <a:spcAft>
                <a:spcPts val="0"/>
              </a:spcAft>
              <a:buNone/>
            </a:pPr>
            <a:r>
              <a:t/>
            </a:r>
            <a:endParaRPr b="0" i="0" sz="1800" u="none" cap="none" strike="noStrike">
              <a:solidFill>
                <a:schemeClr val="dk1"/>
              </a:solidFill>
              <a:latin typeface="Helvetica Neue"/>
              <a:ea typeface="Helvetica Neue"/>
              <a:cs typeface="Helvetica Neue"/>
              <a:sym typeface="Helvetica Neue"/>
            </a:endParaRPr>
          </a:p>
        </p:txBody>
      </p:sp>
      <p:sp>
        <p:nvSpPr>
          <p:cNvPr id="522" name="Shape 522"/>
          <p:cNvSpPr txBox="1"/>
          <p:nvPr/>
        </p:nvSpPr>
        <p:spPr>
          <a:xfrm>
            <a:off x="3122611" y="3375025"/>
            <a:ext cx="180975" cy="611187"/>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Font typeface="Arial"/>
              <a:buNone/>
            </a:pPr>
            <a:r>
              <a:t/>
            </a:r>
            <a:endParaRPr b="0" i="0" sz="18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0" i="0" sz="1800" u="none" cap="none" strike="noStrike">
              <a:solidFill>
                <a:schemeClr val="dk1"/>
              </a:solidFill>
              <a:latin typeface="Helvetica Neue"/>
              <a:ea typeface="Helvetica Neue"/>
              <a:cs typeface="Helvetica Neue"/>
              <a:sym typeface="Helvetica Neue"/>
            </a:endParaRPr>
          </a:p>
        </p:txBody>
      </p:sp>
      <p:sp>
        <p:nvSpPr>
          <p:cNvPr id="523" name="Shape 523"/>
          <p:cNvSpPr txBox="1"/>
          <p:nvPr/>
        </p:nvSpPr>
        <p:spPr>
          <a:xfrm>
            <a:off x="3122611" y="3603625"/>
            <a:ext cx="1274762" cy="611187"/>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800" u="none" cap="none" strike="noStrike">
                <a:solidFill>
                  <a:schemeClr val="dk1"/>
                </a:solidFill>
                <a:latin typeface="Helvetica Neue"/>
                <a:ea typeface="Helvetica Neue"/>
                <a:cs typeface="Helvetica Neue"/>
                <a:sym typeface="Helvetica Neue"/>
              </a:rPr>
              <a:t>open door;</a:t>
            </a:r>
          </a:p>
          <a:p>
            <a:pPr indent="0" lvl="0" marL="0" marR="0" rtl="0" algn="l">
              <a:lnSpc>
                <a:spcPct val="100000"/>
              </a:lnSpc>
              <a:spcBef>
                <a:spcPts val="0"/>
              </a:spcBef>
              <a:spcAft>
                <a:spcPts val="0"/>
              </a:spcAft>
              <a:buNone/>
            </a:pPr>
            <a:r>
              <a:t/>
            </a:r>
            <a:endParaRPr b="0" i="0" sz="1800" u="none" cap="none" strike="noStrike">
              <a:solidFill>
                <a:schemeClr val="dk1"/>
              </a:solidFill>
              <a:latin typeface="Helvetica Neue"/>
              <a:ea typeface="Helvetica Neue"/>
              <a:cs typeface="Helvetica Neue"/>
              <a:sym typeface="Helvetica Neue"/>
            </a:endParaRPr>
          </a:p>
        </p:txBody>
      </p:sp>
      <p:sp>
        <p:nvSpPr>
          <p:cNvPr id="524" name="Shape 524"/>
          <p:cNvSpPr txBox="1"/>
          <p:nvPr/>
        </p:nvSpPr>
        <p:spPr>
          <a:xfrm>
            <a:off x="3122611" y="3832225"/>
            <a:ext cx="180975" cy="611187"/>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Font typeface="Arial"/>
              <a:buNone/>
            </a:pPr>
            <a:r>
              <a:t/>
            </a:r>
            <a:endParaRPr b="0" i="0" sz="18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0" i="0" sz="1800" u="none" cap="none" strike="noStrike">
              <a:solidFill>
                <a:schemeClr val="dk1"/>
              </a:solidFill>
              <a:latin typeface="Helvetica Neue"/>
              <a:ea typeface="Helvetica Neue"/>
              <a:cs typeface="Helvetica Neue"/>
              <a:sym typeface="Helvetica Neue"/>
            </a:endParaRPr>
          </a:p>
        </p:txBody>
      </p:sp>
      <p:sp>
        <p:nvSpPr>
          <p:cNvPr id="525" name="Shape 525"/>
          <p:cNvSpPr txBox="1"/>
          <p:nvPr/>
        </p:nvSpPr>
        <p:spPr>
          <a:xfrm>
            <a:off x="3122611" y="4060825"/>
            <a:ext cx="1539874" cy="611187"/>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800" u="none" cap="none" strike="noStrike">
                <a:solidFill>
                  <a:schemeClr val="dk1"/>
                </a:solidFill>
                <a:latin typeface="Helvetica Neue"/>
                <a:ea typeface="Helvetica Neue"/>
                <a:cs typeface="Helvetica Neue"/>
                <a:sym typeface="Helvetica Neue"/>
              </a:rPr>
              <a:t>walk through;</a:t>
            </a:r>
          </a:p>
          <a:p>
            <a:pPr indent="0" lvl="0" marL="0" marR="0" rtl="0" algn="l">
              <a:lnSpc>
                <a:spcPct val="100000"/>
              </a:lnSpc>
              <a:spcBef>
                <a:spcPts val="0"/>
              </a:spcBef>
              <a:spcAft>
                <a:spcPts val="0"/>
              </a:spcAft>
              <a:buNone/>
            </a:pPr>
            <a:r>
              <a:t/>
            </a:r>
            <a:endParaRPr b="0" i="0" sz="1800" u="none" cap="none" strike="noStrike">
              <a:solidFill>
                <a:schemeClr val="dk1"/>
              </a:solidFill>
              <a:latin typeface="Helvetica Neue"/>
              <a:ea typeface="Helvetica Neue"/>
              <a:cs typeface="Helvetica Neue"/>
              <a:sym typeface="Helvetica Neue"/>
            </a:endParaRPr>
          </a:p>
        </p:txBody>
      </p:sp>
      <p:sp>
        <p:nvSpPr>
          <p:cNvPr id="526" name="Shape 526"/>
          <p:cNvSpPr txBox="1"/>
          <p:nvPr/>
        </p:nvSpPr>
        <p:spPr>
          <a:xfrm>
            <a:off x="3122611" y="4289425"/>
            <a:ext cx="1298575"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800" u="none" cap="none" strike="noStrike">
                <a:solidFill>
                  <a:schemeClr val="dk1"/>
                </a:solidFill>
                <a:latin typeface="Helvetica Neue"/>
                <a:ea typeface="Helvetica Neue"/>
                <a:cs typeface="Helvetica Neue"/>
                <a:sym typeface="Helvetica Neue"/>
              </a:rPr>
              <a:t>close door.</a:t>
            </a:r>
          </a:p>
        </p:txBody>
      </p:sp>
      <p:sp>
        <p:nvSpPr>
          <p:cNvPr id="527" name="Shape 527"/>
          <p:cNvSpPr txBox="1"/>
          <p:nvPr/>
        </p:nvSpPr>
        <p:spPr>
          <a:xfrm>
            <a:off x="4800600" y="3532187"/>
            <a:ext cx="3174999" cy="2678112"/>
          </a:xfrm>
          <a:prstGeom prst="rect">
            <a:avLst/>
          </a:prstGeom>
          <a:solidFill>
            <a:schemeClr va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28" name="Shape 528"/>
          <p:cNvSpPr txBox="1"/>
          <p:nvPr/>
        </p:nvSpPr>
        <p:spPr>
          <a:xfrm>
            <a:off x="4887912" y="3627437"/>
            <a:ext cx="2519361" cy="611187"/>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2"/>
              </a:buClr>
              <a:buSzPct val="25000"/>
              <a:buFont typeface="Helvetica Neue"/>
              <a:buNone/>
            </a:pPr>
            <a:r>
              <a:rPr b="0" i="0" lang="en-US" sz="1800" u="none" cap="none" strike="noStrike">
                <a:solidFill>
                  <a:schemeClr val="lt2"/>
                </a:solidFill>
                <a:latin typeface="Helvetica Neue"/>
                <a:ea typeface="Helvetica Neue"/>
                <a:cs typeface="Helvetica Neue"/>
                <a:sym typeface="Helvetica Neue"/>
              </a:rPr>
              <a:t>repeat until door opens</a:t>
            </a:r>
          </a:p>
          <a:p>
            <a:pPr indent="0" lvl="0" marL="0" marR="0" rtl="0" algn="l">
              <a:lnSpc>
                <a:spcPct val="100000"/>
              </a:lnSpc>
              <a:spcBef>
                <a:spcPts val="0"/>
              </a:spcBef>
              <a:spcAft>
                <a:spcPts val="0"/>
              </a:spcAft>
              <a:buNone/>
            </a:pPr>
            <a:r>
              <a:t/>
            </a:r>
            <a:endParaRPr b="0" i="0" sz="1800" u="none" cap="none" strike="noStrike">
              <a:solidFill>
                <a:schemeClr val="lt2"/>
              </a:solidFill>
              <a:latin typeface="Helvetica Neue"/>
              <a:ea typeface="Helvetica Neue"/>
              <a:cs typeface="Helvetica Neue"/>
              <a:sym typeface="Helvetica Neue"/>
            </a:endParaRPr>
          </a:p>
        </p:txBody>
      </p:sp>
      <p:sp>
        <p:nvSpPr>
          <p:cNvPr id="529" name="Shape 529"/>
          <p:cNvSpPr txBox="1"/>
          <p:nvPr/>
        </p:nvSpPr>
        <p:spPr>
          <a:xfrm>
            <a:off x="4887912" y="3856037"/>
            <a:ext cx="2239961" cy="611187"/>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2"/>
              </a:buClr>
              <a:buSzPct val="25000"/>
              <a:buFont typeface="Helvetica Neue"/>
              <a:buNone/>
            </a:pPr>
            <a:r>
              <a:rPr b="0" i="0" lang="en-US" sz="1800" u="none" cap="none" strike="noStrike">
                <a:solidFill>
                  <a:schemeClr val="lt2"/>
                </a:solidFill>
                <a:latin typeface="Helvetica Neue"/>
                <a:ea typeface="Helvetica Neue"/>
                <a:cs typeface="Helvetica Neue"/>
                <a:sym typeface="Helvetica Neue"/>
              </a:rPr>
              <a:t>turn knob clockwise;</a:t>
            </a:r>
          </a:p>
          <a:p>
            <a:pPr indent="0" lvl="0" marL="0" marR="0" rtl="0" algn="l">
              <a:lnSpc>
                <a:spcPct val="100000"/>
              </a:lnSpc>
              <a:spcBef>
                <a:spcPts val="0"/>
              </a:spcBef>
              <a:spcAft>
                <a:spcPts val="0"/>
              </a:spcAft>
              <a:buNone/>
            </a:pPr>
            <a:r>
              <a:t/>
            </a:r>
            <a:endParaRPr b="0" i="0" sz="1800" u="none" cap="none" strike="noStrike">
              <a:solidFill>
                <a:schemeClr val="lt2"/>
              </a:solidFill>
              <a:latin typeface="Helvetica Neue"/>
              <a:ea typeface="Helvetica Neue"/>
              <a:cs typeface="Helvetica Neue"/>
              <a:sym typeface="Helvetica Neue"/>
            </a:endParaRPr>
          </a:p>
        </p:txBody>
      </p:sp>
      <p:sp>
        <p:nvSpPr>
          <p:cNvPr id="530" name="Shape 530"/>
          <p:cNvSpPr txBox="1"/>
          <p:nvPr/>
        </p:nvSpPr>
        <p:spPr>
          <a:xfrm>
            <a:off x="4887912" y="4084637"/>
            <a:ext cx="2678112" cy="611187"/>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2"/>
              </a:buClr>
              <a:buSzPct val="25000"/>
              <a:buFont typeface="Helvetica Neue"/>
              <a:buNone/>
            </a:pPr>
            <a:r>
              <a:rPr b="0" i="0" lang="en-US" sz="1800" u="none" cap="none" strike="noStrike">
                <a:solidFill>
                  <a:schemeClr val="lt2"/>
                </a:solidFill>
                <a:latin typeface="Helvetica Neue"/>
                <a:ea typeface="Helvetica Neue"/>
                <a:cs typeface="Helvetica Neue"/>
                <a:sym typeface="Helvetica Neue"/>
              </a:rPr>
              <a:t>if knob doesn't turn, then</a:t>
            </a:r>
          </a:p>
          <a:p>
            <a:pPr indent="0" lvl="0" marL="0" marR="0" rtl="0" algn="l">
              <a:lnSpc>
                <a:spcPct val="100000"/>
              </a:lnSpc>
              <a:spcBef>
                <a:spcPts val="0"/>
              </a:spcBef>
              <a:spcAft>
                <a:spcPts val="0"/>
              </a:spcAft>
              <a:buNone/>
            </a:pPr>
            <a:r>
              <a:t/>
            </a:r>
            <a:endParaRPr b="0" i="0" sz="1800" u="none" cap="none" strike="noStrike">
              <a:solidFill>
                <a:schemeClr val="lt2"/>
              </a:solidFill>
              <a:latin typeface="Helvetica Neue"/>
              <a:ea typeface="Helvetica Neue"/>
              <a:cs typeface="Helvetica Neue"/>
              <a:sym typeface="Helvetica Neue"/>
            </a:endParaRPr>
          </a:p>
        </p:txBody>
      </p:sp>
      <p:sp>
        <p:nvSpPr>
          <p:cNvPr id="531" name="Shape 531"/>
          <p:cNvSpPr txBox="1"/>
          <p:nvPr/>
        </p:nvSpPr>
        <p:spPr>
          <a:xfrm>
            <a:off x="4887912" y="4313237"/>
            <a:ext cx="1731962" cy="611187"/>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2"/>
              </a:buClr>
              <a:buSzPct val="25000"/>
              <a:buFont typeface="Helvetica Neue"/>
              <a:buNone/>
            </a:pPr>
            <a:r>
              <a:rPr b="0" i="0" lang="en-US" sz="1800" u="none" cap="none" strike="noStrike">
                <a:solidFill>
                  <a:schemeClr val="lt2"/>
                </a:solidFill>
                <a:latin typeface="Helvetica Neue"/>
                <a:ea typeface="Helvetica Neue"/>
                <a:cs typeface="Helvetica Neue"/>
                <a:sym typeface="Helvetica Neue"/>
              </a:rPr>
              <a:t>    take key out;</a:t>
            </a:r>
          </a:p>
          <a:p>
            <a:pPr indent="0" lvl="0" marL="0" marR="0" rtl="0" algn="l">
              <a:lnSpc>
                <a:spcPct val="100000"/>
              </a:lnSpc>
              <a:spcBef>
                <a:spcPts val="0"/>
              </a:spcBef>
              <a:spcAft>
                <a:spcPts val="0"/>
              </a:spcAft>
              <a:buNone/>
            </a:pPr>
            <a:r>
              <a:t/>
            </a:r>
            <a:endParaRPr b="0" i="0" sz="1800" u="none" cap="none" strike="noStrike">
              <a:solidFill>
                <a:schemeClr val="lt2"/>
              </a:solidFill>
              <a:latin typeface="Helvetica Neue"/>
              <a:ea typeface="Helvetica Neue"/>
              <a:cs typeface="Helvetica Neue"/>
              <a:sym typeface="Helvetica Neue"/>
            </a:endParaRPr>
          </a:p>
        </p:txBody>
      </p:sp>
      <p:sp>
        <p:nvSpPr>
          <p:cNvPr id="532" name="Shape 532"/>
          <p:cNvSpPr txBox="1"/>
          <p:nvPr/>
        </p:nvSpPr>
        <p:spPr>
          <a:xfrm>
            <a:off x="4887912" y="4541837"/>
            <a:ext cx="2047874" cy="611187"/>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2"/>
              </a:buClr>
              <a:buSzPct val="25000"/>
              <a:buFont typeface="Helvetica Neue"/>
              <a:buNone/>
            </a:pPr>
            <a:r>
              <a:rPr b="0" i="0" lang="en-US" sz="1800" u="none" cap="none" strike="noStrike">
                <a:solidFill>
                  <a:schemeClr val="lt2"/>
                </a:solidFill>
                <a:latin typeface="Helvetica Neue"/>
                <a:ea typeface="Helvetica Neue"/>
                <a:cs typeface="Helvetica Neue"/>
                <a:sym typeface="Helvetica Neue"/>
              </a:rPr>
              <a:t>    find correct key;</a:t>
            </a:r>
          </a:p>
          <a:p>
            <a:pPr indent="0" lvl="0" marL="0" marR="0" rtl="0" algn="l">
              <a:lnSpc>
                <a:spcPct val="100000"/>
              </a:lnSpc>
              <a:spcBef>
                <a:spcPts val="0"/>
              </a:spcBef>
              <a:spcAft>
                <a:spcPts val="0"/>
              </a:spcAft>
              <a:buNone/>
            </a:pPr>
            <a:r>
              <a:t/>
            </a:r>
            <a:endParaRPr b="0" i="0" sz="1800" u="none" cap="none" strike="noStrike">
              <a:solidFill>
                <a:schemeClr val="lt2"/>
              </a:solidFill>
              <a:latin typeface="Helvetica Neue"/>
              <a:ea typeface="Helvetica Neue"/>
              <a:cs typeface="Helvetica Neue"/>
              <a:sym typeface="Helvetica Neue"/>
            </a:endParaRPr>
          </a:p>
        </p:txBody>
      </p:sp>
      <p:sp>
        <p:nvSpPr>
          <p:cNvPr id="533" name="Shape 533"/>
          <p:cNvSpPr txBox="1"/>
          <p:nvPr/>
        </p:nvSpPr>
        <p:spPr>
          <a:xfrm>
            <a:off x="4887912" y="4770437"/>
            <a:ext cx="1768474" cy="611187"/>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2"/>
              </a:buClr>
              <a:buSzPct val="25000"/>
              <a:buFont typeface="Helvetica Neue"/>
              <a:buNone/>
            </a:pPr>
            <a:r>
              <a:rPr b="0" i="0" lang="en-US" sz="1800" u="none" cap="none" strike="noStrike">
                <a:solidFill>
                  <a:schemeClr val="lt2"/>
                </a:solidFill>
                <a:latin typeface="Helvetica Neue"/>
                <a:ea typeface="Helvetica Neue"/>
                <a:cs typeface="Helvetica Neue"/>
                <a:sym typeface="Helvetica Neue"/>
              </a:rPr>
              <a:t>    insert in lock;</a:t>
            </a:r>
          </a:p>
          <a:p>
            <a:pPr indent="0" lvl="0" marL="0" marR="0" rtl="0" algn="l">
              <a:lnSpc>
                <a:spcPct val="100000"/>
              </a:lnSpc>
              <a:spcBef>
                <a:spcPts val="0"/>
              </a:spcBef>
              <a:spcAft>
                <a:spcPts val="0"/>
              </a:spcAft>
              <a:buNone/>
            </a:pPr>
            <a:r>
              <a:t/>
            </a:r>
            <a:endParaRPr b="0" i="0" sz="1800" u="none" cap="none" strike="noStrike">
              <a:solidFill>
                <a:schemeClr val="lt2"/>
              </a:solidFill>
              <a:latin typeface="Helvetica Neue"/>
              <a:ea typeface="Helvetica Neue"/>
              <a:cs typeface="Helvetica Neue"/>
              <a:sym typeface="Helvetica Neue"/>
            </a:endParaRPr>
          </a:p>
        </p:txBody>
      </p:sp>
      <p:sp>
        <p:nvSpPr>
          <p:cNvPr id="534" name="Shape 534"/>
          <p:cNvSpPr txBox="1"/>
          <p:nvPr/>
        </p:nvSpPr>
        <p:spPr>
          <a:xfrm>
            <a:off x="4887912" y="4999037"/>
            <a:ext cx="676275" cy="611187"/>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2"/>
              </a:buClr>
              <a:buSzPct val="25000"/>
              <a:buFont typeface="Helvetica Neue"/>
              <a:buNone/>
            </a:pPr>
            <a:r>
              <a:rPr b="0" i="0" lang="en-US" sz="1800" u="none" cap="none" strike="noStrike">
                <a:solidFill>
                  <a:schemeClr val="lt2"/>
                </a:solidFill>
                <a:latin typeface="Helvetica Neue"/>
                <a:ea typeface="Helvetica Neue"/>
                <a:cs typeface="Helvetica Neue"/>
                <a:sym typeface="Helvetica Neue"/>
              </a:rPr>
              <a:t>endif</a:t>
            </a:r>
          </a:p>
          <a:p>
            <a:pPr indent="0" lvl="0" marL="0" marR="0" rtl="0" algn="l">
              <a:lnSpc>
                <a:spcPct val="100000"/>
              </a:lnSpc>
              <a:spcBef>
                <a:spcPts val="0"/>
              </a:spcBef>
              <a:spcAft>
                <a:spcPts val="0"/>
              </a:spcAft>
              <a:buNone/>
            </a:pPr>
            <a:r>
              <a:t/>
            </a:r>
            <a:endParaRPr b="0" i="0" sz="1800" u="none" cap="none" strike="noStrike">
              <a:solidFill>
                <a:schemeClr val="lt2"/>
              </a:solidFill>
              <a:latin typeface="Helvetica Neue"/>
              <a:ea typeface="Helvetica Neue"/>
              <a:cs typeface="Helvetica Neue"/>
              <a:sym typeface="Helvetica Neue"/>
            </a:endParaRPr>
          </a:p>
        </p:txBody>
      </p:sp>
      <p:sp>
        <p:nvSpPr>
          <p:cNvPr id="535" name="Shape 535"/>
          <p:cNvSpPr txBox="1"/>
          <p:nvPr/>
        </p:nvSpPr>
        <p:spPr>
          <a:xfrm>
            <a:off x="4887912" y="5275262"/>
            <a:ext cx="1909761" cy="774700"/>
          </a:xfrm>
          <a:prstGeom prst="rect">
            <a:avLst/>
          </a:prstGeom>
          <a:noFill/>
          <a:ln>
            <a:noFill/>
          </a:ln>
        </p:spPr>
        <p:txBody>
          <a:bodyPr anchorCtr="0" anchor="t" bIns="44450" lIns="90475" rIns="90475" tIns="44450">
            <a:noAutofit/>
          </a:bodyPr>
          <a:lstStyle/>
          <a:p>
            <a:pPr indent="0" lvl="0" marL="0" marR="0" rtl="0" algn="l">
              <a:lnSpc>
                <a:spcPct val="80000"/>
              </a:lnSpc>
              <a:spcBef>
                <a:spcPts val="0"/>
              </a:spcBef>
              <a:spcAft>
                <a:spcPts val="0"/>
              </a:spcAft>
              <a:buClr>
                <a:schemeClr val="lt2"/>
              </a:buClr>
              <a:buSzPct val="25000"/>
              <a:buFont typeface="Helvetica Neue"/>
              <a:buNone/>
            </a:pPr>
            <a:r>
              <a:rPr b="0" i="0" lang="en-US" sz="1800" u="none" cap="none" strike="noStrike">
                <a:solidFill>
                  <a:schemeClr val="lt2"/>
                </a:solidFill>
                <a:latin typeface="Helvetica Neue"/>
                <a:ea typeface="Helvetica Neue"/>
                <a:cs typeface="Helvetica Neue"/>
                <a:sym typeface="Helvetica Neue"/>
              </a:rPr>
              <a:t>pull/push door</a:t>
            </a:r>
          </a:p>
          <a:p>
            <a:pPr indent="0" lvl="0" marL="0" marR="0" rtl="0" algn="l">
              <a:lnSpc>
                <a:spcPct val="80000"/>
              </a:lnSpc>
              <a:spcBef>
                <a:spcPts val="0"/>
              </a:spcBef>
              <a:spcAft>
                <a:spcPts val="0"/>
              </a:spcAft>
              <a:buClr>
                <a:schemeClr val="lt2"/>
              </a:buClr>
              <a:buSzPct val="25000"/>
              <a:buFont typeface="Helvetica Neue"/>
              <a:buNone/>
            </a:pPr>
            <a:r>
              <a:rPr b="0" i="0" lang="en-US" sz="1800" u="none" cap="none" strike="noStrike">
                <a:solidFill>
                  <a:schemeClr val="lt2"/>
                </a:solidFill>
                <a:latin typeface="Helvetica Neue"/>
                <a:ea typeface="Helvetica Neue"/>
                <a:cs typeface="Helvetica Neue"/>
                <a:sym typeface="Helvetica Neue"/>
              </a:rPr>
              <a:t>move out of way;</a:t>
            </a:r>
          </a:p>
          <a:p>
            <a:pPr indent="0" lvl="0" marL="0" marR="0" rtl="0" algn="l">
              <a:lnSpc>
                <a:spcPct val="100000"/>
              </a:lnSpc>
              <a:spcBef>
                <a:spcPts val="0"/>
              </a:spcBef>
              <a:spcAft>
                <a:spcPts val="0"/>
              </a:spcAft>
              <a:buNone/>
            </a:pPr>
            <a:r>
              <a:t/>
            </a:r>
            <a:endParaRPr b="0" i="0" sz="1800" u="none" cap="none" strike="noStrike">
              <a:solidFill>
                <a:schemeClr val="lt2"/>
              </a:solidFill>
              <a:latin typeface="Helvetica Neue"/>
              <a:ea typeface="Helvetica Neue"/>
              <a:cs typeface="Helvetica Neue"/>
              <a:sym typeface="Helvetica Neue"/>
            </a:endParaRPr>
          </a:p>
        </p:txBody>
      </p:sp>
      <p:sp>
        <p:nvSpPr>
          <p:cNvPr id="536" name="Shape 536"/>
          <p:cNvSpPr txBox="1"/>
          <p:nvPr/>
        </p:nvSpPr>
        <p:spPr>
          <a:xfrm>
            <a:off x="4875212" y="5684837"/>
            <a:ext cx="1274762"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2"/>
              </a:buClr>
              <a:buSzPct val="25000"/>
              <a:buFont typeface="Helvetica Neue"/>
              <a:buNone/>
            </a:pPr>
            <a:r>
              <a:rPr b="0" i="0" lang="en-US" sz="1800" u="none" cap="none" strike="noStrike">
                <a:solidFill>
                  <a:schemeClr val="lt2"/>
                </a:solidFill>
                <a:latin typeface="Helvetica Neue"/>
                <a:ea typeface="Helvetica Neue"/>
                <a:cs typeface="Helvetica Neue"/>
                <a:sym typeface="Helvetica Neue"/>
              </a:rPr>
              <a:t>end repeat</a:t>
            </a:r>
          </a:p>
        </p:txBody>
      </p:sp>
      <p:cxnSp>
        <p:nvCxnSpPr>
          <p:cNvPr id="537" name="Shape 537"/>
          <p:cNvCxnSpPr/>
          <p:nvPr/>
        </p:nvCxnSpPr>
        <p:spPr>
          <a:xfrm flipH="1" rot="10800000">
            <a:off x="4495800" y="3835400"/>
            <a:ext cx="406399" cy="12699"/>
          </a:xfrm>
          <a:prstGeom prst="straightConnector1">
            <a:avLst/>
          </a:prstGeom>
          <a:noFill/>
          <a:ln cap="flat" cmpd="sng" w="50800">
            <a:solidFill>
              <a:schemeClr val="dk2"/>
            </a:solidFill>
            <a:prstDash val="solid"/>
            <a:miter/>
            <a:headEnd len="med" w="med" type="none"/>
            <a:tailEnd len="lg" w="lg" type="triangle"/>
          </a:ln>
        </p:spPr>
      </p:cxnSp>
      <p:sp>
        <p:nvSpPr>
          <p:cNvPr id="538" name="Shape 538"/>
          <p:cNvSpPr/>
          <p:nvPr/>
        </p:nvSpPr>
        <p:spPr>
          <a:xfrm>
            <a:off x="2490786" y="2767011"/>
            <a:ext cx="812799" cy="828674"/>
          </a:xfrm>
          <a:custGeom>
            <a:pathLst>
              <a:path extrusionOk="0" fill="none" h="21600" w="21600">
                <a:moveTo>
                  <a:pt x="21600" y="21600"/>
                </a:moveTo>
                <a:cubicBezTo>
                  <a:pt x="9670" y="21600"/>
                  <a:pt x="0" y="11929"/>
                  <a:pt x="0" y="0"/>
                </a:cubicBezTo>
              </a:path>
              <a:path extrusionOk="0" h="21600" w="21600">
                <a:moveTo>
                  <a:pt x="21600" y="21600"/>
                </a:moveTo>
                <a:cubicBezTo>
                  <a:pt x="9670" y="21600"/>
                  <a:pt x="0" y="11929"/>
                  <a:pt x="0" y="0"/>
                </a:cubicBezTo>
                <a:lnTo>
                  <a:pt x="21600" y="0"/>
                </a:lnTo>
                <a:lnTo>
                  <a:pt x="21600" y="21600"/>
                </a:lnTo>
                <a:close/>
              </a:path>
            </a:pathLst>
          </a:custGeom>
          <a:noFill/>
          <a:ln cap="rnd" cmpd="sng" w="50800">
            <a:solidFill>
              <a:srgbClr val="AD278D"/>
            </a:solidFill>
            <a:prstDash val="solid"/>
            <a:round/>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42" name="Shape 542"/>
        <p:cNvGrpSpPr/>
        <p:nvPr/>
      </p:nvGrpSpPr>
      <p:grpSpPr>
        <a:xfrm>
          <a:off x="0" y="0"/>
          <a:ext cx="0" cy="0"/>
          <a:chOff x="0" y="0"/>
          <a:chExt cx="0" cy="0"/>
        </a:xfrm>
      </p:grpSpPr>
      <p:sp>
        <p:nvSpPr>
          <p:cNvPr id="543" name="Shape 54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544" name="Shape 54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545" name="Shape 545"/>
          <p:cNvSpPr txBox="1"/>
          <p:nvPr>
            <p:ph type="title"/>
          </p:nvPr>
        </p:nvSpPr>
        <p:spPr>
          <a:xfrm>
            <a:off x="1295400" y="1143000"/>
            <a:ext cx="6310312"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Sizing Modules: Two Views</a:t>
            </a:r>
          </a:p>
        </p:txBody>
      </p:sp>
      <p:pic>
        <p:nvPicPr>
          <p:cNvPr id="546" name="Shape 546"/>
          <p:cNvPicPr preferRelativeResize="0"/>
          <p:nvPr/>
        </p:nvPicPr>
        <p:blipFill rotWithShape="1">
          <a:blip r:embed="rId3">
            <a:alphaModFix/>
          </a:blip>
          <a:srcRect b="0" l="0" r="0" t="0"/>
          <a:stretch/>
        </p:blipFill>
        <p:spPr>
          <a:xfrm>
            <a:off x="1981200" y="1981200"/>
            <a:ext cx="6667500" cy="3943350"/>
          </a:xfrm>
          <a:prstGeom prst="rect">
            <a:avLst/>
          </a:prstGeom>
          <a:noFill/>
          <a:ln>
            <a:noFill/>
          </a:ln>
        </p:spPr>
      </p:pic>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7" name="Shape 227"/>
        <p:cNvGrpSpPr/>
        <p:nvPr/>
      </p:nvGrpSpPr>
      <p:grpSpPr>
        <a:xfrm>
          <a:off x="0" y="0"/>
          <a:ext cx="0" cy="0"/>
          <a:chOff x="0" y="0"/>
          <a:chExt cx="0" cy="0"/>
        </a:xfrm>
      </p:grpSpPr>
      <p:sp>
        <p:nvSpPr>
          <p:cNvPr id="228" name="Shape 22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29" name="Shape 22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30" name="Shape 230"/>
          <p:cNvSpPr txBox="1"/>
          <p:nvPr>
            <p:ph type="title"/>
          </p:nvPr>
        </p:nvSpPr>
        <p:spPr>
          <a:xfrm>
            <a:off x="1219200" y="1143000"/>
            <a:ext cx="4605337"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Software Design</a:t>
            </a:r>
          </a:p>
        </p:txBody>
      </p:sp>
      <p:sp>
        <p:nvSpPr>
          <p:cNvPr id="231" name="Shape 231"/>
          <p:cNvSpPr txBox="1"/>
          <p:nvPr>
            <p:ph idx="1" type="body"/>
          </p:nvPr>
        </p:nvSpPr>
        <p:spPr>
          <a:xfrm>
            <a:off x="1828800" y="1905000"/>
            <a:ext cx="6934199" cy="42671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Encompasses the set of principles, concepts, and practices that lead to the development of a high quality system or product</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Design principles establish and overriding philosophy that guides the designer as the work is performed</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Design concepts must be understood before the mechanics of design practice are applied</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Software design practices change continuously as new methods, better analysis, and broader understanding evolve</a:t>
            </a:r>
          </a:p>
          <a:p>
            <a:pPr indent="-342900" lvl="0" marL="342900" marR="0" rtl="0" algn="l">
              <a:lnSpc>
                <a:spcPct val="90000"/>
              </a:lnSpc>
              <a:spcBef>
                <a:spcPts val="480"/>
              </a:spcBef>
              <a:spcAft>
                <a:spcPts val="0"/>
              </a:spcAft>
              <a:buClr>
                <a:schemeClr val="folHlink"/>
              </a:buClr>
              <a:buSzPct val="25000"/>
              <a:buFont typeface="Noto Symbol"/>
              <a:buNone/>
            </a:pPr>
            <a:r>
              <a:rPr b="0" i="0" lang="en-US" sz="2400" u="none" cap="none" strike="noStrike">
                <a:solidFill>
                  <a:schemeClr val="dk1"/>
                </a:solidFill>
                <a:latin typeface="Helvetica Neue"/>
                <a:ea typeface="Helvetica Neue"/>
                <a:cs typeface="Helvetica Neue"/>
                <a:sym typeface="Helvetica Neue"/>
              </a:rPr>
              <a:t>.</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50" name="Shape 550"/>
        <p:cNvGrpSpPr/>
        <p:nvPr/>
      </p:nvGrpSpPr>
      <p:grpSpPr>
        <a:xfrm>
          <a:off x="0" y="0"/>
          <a:ext cx="0" cy="0"/>
          <a:chOff x="0" y="0"/>
          <a:chExt cx="0" cy="0"/>
        </a:xfrm>
      </p:grpSpPr>
      <p:sp>
        <p:nvSpPr>
          <p:cNvPr id="551" name="Shape 55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552" name="Shape 55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553" name="Shape 553"/>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Functional Independence</a:t>
            </a:r>
          </a:p>
        </p:txBody>
      </p:sp>
      <p:sp>
        <p:nvSpPr>
          <p:cNvPr id="554" name="Shape 554"/>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Functional independence is achieved by developing modules with "single-minded" function and an "aversion" to excessive interaction with other modules.</a:t>
            </a:r>
          </a:p>
          <a:p>
            <a:pPr indent="-342900" lvl="0" marL="342900" marR="0" rtl="0" algn="l">
              <a:lnSpc>
                <a:spcPct val="90000"/>
              </a:lnSpc>
              <a:spcBef>
                <a:spcPts val="300"/>
              </a:spcBef>
              <a:spcAft>
                <a:spcPts val="0"/>
              </a:spcAft>
              <a:buClr>
                <a:schemeClr val="folHlink"/>
              </a:buClr>
              <a:buSzPct val="75000"/>
              <a:buFont typeface="Noto Symbol"/>
              <a:buChar char="■"/>
            </a:pPr>
            <a:r>
              <a:rPr b="0" i="1" lang="en-US" sz="2000" u="none" cap="none" strike="noStrike">
                <a:solidFill>
                  <a:schemeClr val="folHlink"/>
                </a:solidFill>
                <a:latin typeface="Quattrocento"/>
                <a:ea typeface="Quattrocento"/>
                <a:cs typeface="Quattrocento"/>
                <a:sym typeface="Quattrocento"/>
              </a:rPr>
              <a:t>Cohesion</a:t>
            </a:r>
            <a:r>
              <a:rPr b="0" i="0" lang="en-US" sz="2000" u="none" cap="none" strike="noStrike">
                <a:solidFill>
                  <a:schemeClr val="dk1"/>
                </a:solidFill>
                <a:latin typeface="Quattrocento"/>
                <a:ea typeface="Quattrocento"/>
                <a:cs typeface="Quattrocento"/>
                <a:sym typeface="Quattrocento"/>
              </a:rPr>
              <a:t> is an indication of the relative functional strength of a module.</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800" u="none" cap="none" strike="noStrike">
                <a:solidFill>
                  <a:schemeClr val="dk1"/>
                </a:solidFill>
                <a:latin typeface="Quattrocento"/>
                <a:ea typeface="Quattrocento"/>
                <a:cs typeface="Quattrocento"/>
                <a:sym typeface="Quattrocento"/>
              </a:rPr>
              <a:t>A cohesive module performs a single task, requiring little interaction with other components in other parts of a program. Stated simply, a cohesive module should (ideally) do just one thing. </a:t>
            </a:r>
          </a:p>
          <a:p>
            <a:pPr indent="-342900" lvl="0" marL="342900" marR="0" rtl="0" algn="l">
              <a:lnSpc>
                <a:spcPct val="90000"/>
              </a:lnSpc>
              <a:spcBef>
                <a:spcPts val="300"/>
              </a:spcBef>
              <a:spcAft>
                <a:spcPts val="0"/>
              </a:spcAft>
              <a:buClr>
                <a:schemeClr val="folHlink"/>
              </a:buClr>
              <a:buSzPct val="75000"/>
              <a:buFont typeface="Noto Symbol"/>
              <a:buChar char="■"/>
            </a:pPr>
            <a:r>
              <a:rPr b="0" i="1" lang="en-US" sz="2000" u="none" cap="none" strike="noStrike">
                <a:solidFill>
                  <a:schemeClr val="folHlink"/>
                </a:solidFill>
                <a:latin typeface="Quattrocento"/>
                <a:ea typeface="Quattrocento"/>
                <a:cs typeface="Quattrocento"/>
                <a:sym typeface="Quattrocento"/>
              </a:rPr>
              <a:t>Coupling</a:t>
            </a:r>
            <a:r>
              <a:rPr b="0" i="0" lang="en-US" sz="2000" u="none" cap="none" strike="noStrike">
                <a:solidFill>
                  <a:schemeClr val="dk1"/>
                </a:solidFill>
                <a:latin typeface="Quattrocento"/>
                <a:ea typeface="Quattrocento"/>
                <a:cs typeface="Quattrocento"/>
                <a:sym typeface="Quattrocento"/>
              </a:rPr>
              <a:t> is an indication of the relative interdependence among modules.</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800" u="none" cap="none" strike="noStrike">
                <a:solidFill>
                  <a:schemeClr val="dk1"/>
                </a:solidFill>
                <a:latin typeface="Quattrocento"/>
                <a:ea typeface="Quattrocento"/>
                <a:cs typeface="Quattrocento"/>
                <a:sym typeface="Quattrocento"/>
              </a:rPr>
              <a:t>Coupling depends on the interface complexity between modules, the point at which entry or reference is made to a module, and what data pass across the interface.</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58" name="Shape 558"/>
        <p:cNvGrpSpPr/>
        <p:nvPr/>
      </p:nvGrpSpPr>
      <p:grpSpPr>
        <a:xfrm>
          <a:off x="0" y="0"/>
          <a:ext cx="0" cy="0"/>
          <a:chOff x="0" y="0"/>
          <a:chExt cx="0" cy="0"/>
        </a:xfrm>
      </p:grpSpPr>
      <p:sp>
        <p:nvSpPr>
          <p:cNvPr id="559" name="Shape 55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560" name="Shape 56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561" name="Shape 561"/>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Aspects</a:t>
            </a:r>
          </a:p>
        </p:txBody>
      </p:sp>
      <p:sp>
        <p:nvSpPr>
          <p:cNvPr id="562" name="Shape 562"/>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Consider two requirements, </a:t>
            </a:r>
            <a:r>
              <a:rPr b="0" i="1" lang="en-US" sz="2400" u="none" cap="none" strike="noStrike">
                <a:solidFill>
                  <a:schemeClr val="dk1"/>
                </a:solidFill>
                <a:latin typeface="Quattrocento"/>
                <a:ea typeface="Quattrocento"/>
                <a:cs typeface="Quattrocento"/>
                <a:sym typeface="Quattrocento"/>
              </a:rPr>
              <a:t>A</a:t>
            </a:r>
            <a:r>
              <a:rPr b="0" i="0" lang="en-US" sz="2400" u="none" cap="none" strike="noStrike">
                <a:solidFill>
                  <a:schemeClr val="dk1"/>
                </a:solidFill>
                <a:latin typeface="Quattrocento"/>
                <a:ea typeface="Quattrocento"/>
                <a:cs typeface="Quattrocento"/>
                <a:sym typeface="Quattrocento"/>
              </a:rPr>
              <a:t> and </a:t>
            </a:r>
            <a:r>
              <a:rPr b="0" i="1" lang="en-US" sz="2400" u="none" cap="none" strike="noStrike">
                <a:solidFill>
                  <a:schemeClr val="dk1"/>
                </a:solidFill>
                <a:latin typeface="Quattrocento"/>
                <a:ea typeface="Quattrocento"/>
                <a:cs typeface="Quattrocento"/>
                <a:sym typeface="Quattrocento"/>
              </a:rPr>
              <a:t>B.</a:t>
            </a:r>
            <a:r>
              <a:rPr b="0" i="0" lang="en-US" sz="2400" u="none" cap="none" strike="noStrike">
                <a:solidFill>
                  <a:schemeClr val="dk1"/>
                </a:solidFill>
                <a:latin typeface="Quattrocento"/>
                <a:ea typeface="Quattrocento"/>
                <a:cs typeface="Quattrocento"/>
                <a:sym typeface="Quattrocento"/>
              </a:rPr>
              <a:t> </a:t>
            </a:r>
            <a:r>
              <a:rPr b="0" i="1" lang="en-US" sz="2400" u="none" cap="none" strike="noStrike">
                <a:solidFill>
                  <a:schemeClr val="dk1"/>
                </a:solidFill>
                <a:latin typeface="Quattrocento"/>
                <a:ea typeface="Quattrocento"/>
                <a:cs typeface="Quattrocento"/>
                <a:sym typeface="Quattrocento"/>
              </a:rPr>
              <a:t> </a:t>
            </a:r>
            <a:r>
              <a:rPr b="0" i="0" lang="en-US" sz="2400" u="none" cap="none" strike="noStrike">
                <a:solidFill>
                  <a:schemeClr val="dk1"/>
                </a:solidFill>
                <a:latin typeface="Quattrocento"/>
                <a:ea typeface="Quattrocento"/>
                <a:cs typeface="Quattrocento"/>
                <a:sym typeface="Quattrocento"/>
              </a:rPr>
              <a:t>Requirement</a:t>
            </a:r>
            <a:r>
              <a:rPr b="0" i="1" lang="en-US" sz="2400" u="none" cap="none" strike="noStrike">
                <a:solidFill>
                  <a:schemeClr val="dk1"/>
                </a:solidFill>
                <a:latin typeface="Quattrocento"/>
                <a:ea typeface="Quattrocento"/>
                <a:cs typeface="Quattrocento"/>
                <a:sym typeface="Quattrocento"/>
              </a:rPr>
              <a:t> A crosscuts </a:t>
            </a:r>
            <a:r>
              <a:rPr b="0" i="0" lang="en-US" sz="2400" u="none" cap="none" strike="noStrike">
                <a:solidFill>
                  <a:schemeClr val="dk1"/>
                </a:solidFill>
                <a:latin typeface="Quattrocento"/>
                <a:ea typeface="Quattrocento"/>
                <a:cs typeface="Quattrocento"/>
                <a:sym typeface="Quattrocento"/>
              </a:rPr>
              <a:t>requirement </a:t>
            </a:r>
            <a:r>
              <a:rPr b="0" i="1" lang="en-US" sz="2400" u="none" cap="none" strike="noStrike">
                <a:solidFill>
                  <a:schemeClr val="dk1"/>
                </a:solidFill>
                <a:latin typeface="Quattrocento"/>
                <a:ea typeface="Quattrocento"/>
                <a:cs typeface="Quattrocento"/>
                <a:sym typeface="Quattrocento"/>
              </a:rPr>
              <a:t>B</a:t>
            </a:r>
            <a:r>
              <a:rPr b="0" i="0" lang="en-US" sz="2400" u="none" cap="none" strike="noStrike">
                <a:solidFill>
                  <a:schemeClr val="dk1"/>
                </a:solidFill>
                <a:latin typeface="Quattrocento"/>
                <a:ea typeface="Quattrocento"/>
                <a:cs typeface="Quattrocento"/>
                <a:sym typeface="Quattrocento"/>
              </a:rPr>
              <a:t> “if a software decomposition [refinement] has been chosen in which </a:t>
            </a:r>
            <a:r>
              <a:rPr b="0" i="1" lang="en-US" sz="2400" u="none" cap="none" strike="noStrike">
                <a:solidFill>
                  <a:schemeClr val="dk1"/>
                </a:solidFill>
                <a:latin typeface="Quattrocento"/>
                <a:ea typeface="Quattrocento"/>
                <a:cs typeface="Quattrocento"/>
                <a:sym typeface="Quattrocento"/>
              </a:rPr>
              <a:t>B</a:t>
            </a:r>
            <a:r>
              <a:rPr b="0" i="0" lang="en-US" sz="2400" u="none" cap="none" strike="noStrike">
                <a:solidFill>
                  <a:schemeClr val="dk1"/>
                </a:solidFill>
                <a:latin typeface="Quattrocento"/>
                <a:ea typeface="Quattrocento"/>
                <a:cs typeface="Quattrocento"/>
                <a:sym typeface="Quattrocento"/>
              </a:rPr>
              <a:t> cannot be satisfied without taking </a:t>
            </a:r>
            <a:r>
              <a:rPr b="0" i="1" lang="en-US" sz="2400" u="none" cap="none" strike="noStrike">
                <a:solidFill>
                  <a:schemeClr val="dk1"/>
                </a:solidFill>
                <a:latin typeface="Quattrocento"/>
                <a:ea typeface="Quattrocento"/>
                <a:cs typeface="Quattrocento"/>
                <a:sym typeface="Quattrocento"/>
              </a:rPr>
              <a:t>A</a:t>
            </a:r>
            <a:r>
              <a:rPr b="0" i="0" lang="en-US" sz="2400" u="none" cap="none" strike="noStrike">
                <a:solidFill>
                  <a:schemeClr val="dk1"/>
                </a:solidFill>
                <a:latin typeface="Quattrocento"/>
                <a:ea typeface="Quattrocento"/>
                <a:cs typeface="Quattrocento"/>
                <a:sym typeface="Quattrocento"/>
              </a:rPr>
              <a:t> into account. [Ros04]</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An </a:t>
            </a:r>
            <a:r>
              <a:rPr b="0" i="1" lang="en-US" sz="2400" u="none" cap="none" strike="noStrike">
                <a:solidFill>
                  <a:schemeClr val="folHlink"/>
                </a:solidFill>
                <a:latin typeface="Quattrocento"/>
                <a:ea typeface="Quattrocento"/>
                <a:cs typeface="Quattrocento"/>
                <a:sym typeface="Quattrocento"/>
              </a:rPr>
              <a:t>aspect</a:t>
            </a:r>
            <a:r>
              <a:rPr b="0" i="1" lang="en-US" sz="2400" u="none" cap="none" strike="noStrike">
                <a:solidFill>
                  <a:schemeClr val="dk1"/>
                </a:solidFill>
                <a:latin typeface="Quattrocento"/>
                <a:ea typeface="Quattrocento"/>
                <a:cs typeface="Quattrocento"/>
                <a:sym typeface="Quattrocento"/>
              </a:rPr>
              <a:t> </a:t>
            </a:r>
            <a:r>
              <a:rPr b="0" i="0" lang="en-US" sz="2400" u="none" cap="none" strike="noStrike">
                <a:solidFill>
                  <a:schemeClr val="dk1"/>
                </a:solidFill>
                <a:latin typeface="Quattrocento"/>
                <a:ea typeface="Quattrocento"/>
                <a:cs typeface="Quattrocento"/>
                <a:sym typeface="Quattrocento"/>
              </a:rPr>
              <a:t>is a representation of a cross-cutting concern. </a:t>
            </a: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66" name="Shape 566"/>
        <p:cNvGrpSpPr/>
        <p:nvPr/>
      </p:nvGrpSpPr>
      <p:grpSpPr>
        <a:xfrm>
          <a:off x="0" y="0"/>
          <a:ext cx="0" cy="0"/>
          <a:chOff x="0" y="0"/>
          <a:chExt cx="0" cy="0"/>
        </a:xfrm>
      </p:grpSpPr>
      <p:sp>
        <p:nvSpPr>
          <p:cNvPr id="567" name="Shape 567"/>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568" name="Shape 56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569" name="Shape 569"/>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Aspects—An Example</a:t>
            </a:r>
          </a:p>
        </p:txBody>
      </p:sp>
      <p:sp>
        <p:nvSpPr>
          <p:cNvPr id="570" name="Shape 570"/>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600" u="none" cap="none" strike="noStrike">
                <a:solidFill>
                  <a:schemeClr val="dk1"/>
                </a:solidFill>
                <a:latin typeface="Quattrocento"/>
                <a:ea typeface="Quattrocento"/>
                <a:cs typeface="Quattrocento"/>
                <a:sym typeface="Quattrocento"/>
              </a:rPr>
              <a:t>Consider two requirements for the </a:t>
            </a:r>
            <a:r>
              <a:rPr b="1" i="0" lang="en-US" sz="1600" u="none" cap="none" strike="noStrike">
                <a:solidFill>
                  <a:schemeClr val="dk1"/>
                </a:solidFill>
                <a:latin typeface="Arial"/>
                <a:ea typeface="Arial"/>
                <a:cs typeface="Arial"/>
                <a:sym typeface="Arial"/>
              </a:rPr>
              <a:t>SafeHomeAssured.com</a:t>
            </a:r>
            <a:r>
              <a:rPr b="0" i="0" lang="en-US" sz="1600" u="none" cap="none" strike="noStrike">
                <a:solidFill>
                  <a:schemeClr val="dk1"/>
                </a:solidFill>
                <a:latin typeface="Quattrocento"/>
                <a:ea typeface="Quattrocento"/>
                <a:cs typeface="Quattrocento"/>
                <a:sym typeface="Quattrocento"/>
              </a:rPr>
              <a:t> WebApp. Requirement </a:t>
            </a:r>
            <a:r>
              <a:rPr b="0" i="1" lang="en-US" sz="1600" u="none" cap="none" strike="noStrike">
                <a:solidFill>
                  <a:schemeClr val="dk1"/>
                </a:solidFill>
                <a:latin typeface="Quattrocento"/>
                <a:ea typeface="Quattrocento"/>
                <a:cs typeface="Quattrocento"/>
                <a:sym typeface="Quattrocento"/>
              </a:rPr>
              <a:t>A</a:t>
            </a:r>
            <a:r>
              <a:rPr b="0" i="0" lang="en-US" sz="1600" u="none" cap="none" strike="noStrike">
                <a:solidFill>
                  <a:schemeClr val="dk1"/>
                </a:solidFill>
                <a:latin typeface="Quattrocento"/>
                <a:ea typeface="Quattrocento"/>
                <a:cs typeface="Quattrocento"/>
                <a:sym typeface="Quattrocento"/>
              </a:rPr>
              <a:t> is described via the use-case </a:t>
            </a:r>
            <a:r>
              <a:rPr b="1" i="0" lang="en-US" sz="1600" u="none" cap="none" strike="noStrike">
                <a:solidFill>
                  <a:srgbClr val="000000"/>
                </a:solidFill>
                <a:latin typeface="Arial"/>
                <a:ea typeface="Arial"/>
                <a:cs typeface="Arial"/>
                <a:sym typeface="Arial"/>
              </a:rPr>
              <a:t>Access camera surveillance via the Internet.</a:t>
            </a:r>
            <a:r>
              <a:rPr b="0" i="1" lang="en-US" sz="1600" u="none" cap="none" strike="noStrike">
                <a:solidFill>
                  <a:srgbClr val="000000"/>
                </a:solidFill>
                <a:latin typeface="Quattrocento"/>
                <a:ea typeface="Quattrocento"/>
                <a:cs typeface="Quattrocento"/>
                <a:sym typeface="Quattrocento"/>
              </a:rPr>
              <a:t> </a:t>
            </a:r>
            <a:r>
              <a:rPr b="0" i="0" lang="en-US" sz="1600" u="none" cap="none" strike="noStrike">
                <a:solidFill>
                  <a:schemeClr val="dk1"/>
                </a:solidFill>
                <a:latin typeface="Quattrocento"/>
                <a:ea typeface="Quattrocento"/>
                <a:cs typeface="Quattrocento"/>
                <a:sym typeface="Quattrocento"/>
              </a:rPr>
              <a:t> A design refinement would focus on those modules that would enable a registered user to access video from cameras placed throughout a space. Requirement </a:t>
            </a:r>
            <a:r>
              <a:rPr b="0" i="1" lang="en-US" sz="1600" u="none" cap="none" strike="noStrike">
                <a:solidFill>
                  <a:schemeClr val="dk1"/>
                </a:solidFill>
                <a:latin typeface="Quattrocento"/>
                <a:ea typeface="Quattrocento"/>
                <a:cs typeface="Quattrocento"/>
                <a:sym typeface="Quattrocento"/>
              </a:rPr>
              <a:t>B</a:t>
            </a:r>
            <a:r>
              <a:rPr b="0" i="0" lang="en-US" sz="1600" u="none" cap="none" strike="noStrike">
                <a:solidFill>
                  <a:schemeClr val="dk1"/>
                </a:solidFill>
                <a:latin typeface="Quattrocento"/>
                <a:ea typeface="Quattrocento"/>
                <a:cs typeface="Quattrocento"/>
                <a:sym typeface="Quattrocento"/>
              </a:rPr>
              <a:t> is a generic security requirement that states that </a:t>
            </a:r>
            <a:r>
              <a:rPr b="0" i="1" lang="en-US" sz="1600" u="none" cap="none" strike="noStrike">
                <a:solidFill>
                  <a:schemeClr val="dk1"/>
                </a:solidFill>
                <a:latin typeface="Quattrocento"/>
                <a:ea typeface="Quattrocento"/>
                <a:cs typeface="Quattrocento"/>
                <a:sym typeface="Quattrocento"/>
              </a:rPr>
              <a:t>a registered user must be validated prior to using</a:t>
            </a:r>
            <a:r>
              <a:rPr b="0" i="0" lang="en-US" sz="1600" u="none" cap="none" strike="noStrike">
                <a:solidFill>
                  <a:schemeClr val="dk1"/>
                </a:solidFill>
                <a:latin typeface="Quattrocento"/>
                <a:ea typeface="Quattrocento"/>
                <a:cs typeface="Quattrocento"/>
                <a:sym typeface="Quattrocento"/>
              </a:rPr>
              <a:t> </a:t>
            </a:r>
            <a:r>
              <a:rPr b="1" i="0" lang="en-US" sz="1600" u="none" cap="none" strike="noStrike">
                <a:solidFill>
                  <a:schemeClr val="dk1"/>
                </a:solidFill>
                <a:latin typeface="Arial"/>
                <a:ea typeface="Arial"/>
                <a:cs typeface="Arial"/>
                <a:sym typeface="Arial"/>
              </a:rPr>
              <a:t>SafeHomeAssured.com.</a:t>
            </a:r>
            <a:r>
              <a:rPr b="0" i="0" lang="en-US" sz="1600" u="none" cap="none" strike="noStrike">
                <a:solidFill>
                  <a:schemeClr val="dk1"/>
                </a:solidFill>
                <a:latin typeface="Quattrocento"/>
                <a:ea typeface="Quattrocento"/>
                <a:cs typeface="Quattrocento"/>
                <a:sym typeface="Quattrocento"/>
              </a:rPr>
              <a:t> This requirement is applicable for all functions that are available to registered </a:t>
            </a:r>
            <a:r>
              <a:rPr b="0" i="1" lang="en-US" sz="1600" u="none" cap="none" strike="noStrike">
                <a:solidFill>
                  <a:schemeClr val="dk1"/>
                </a:solidFill>
                <a:latin typeface="Quattrocento"/>
                <a:ea typeface="Quattrocento"/>
                <a:cs typeface="Quattrocento"/>
                <a:sym typeface="Quattrocento"/>
              </a:rPr>
              <a:t>SafeHome</a:t>
            </a:r>
            <a:r>
              <a:rPr b="0" i="0" lang="en-US" sz="1600" u="none" cap="none" strike="noStrike">
                <a:solidFill>
                  <a:schemeClr val="dk1"/>
                </a:solidFill>
                <a:latin typeface="Quattrocento"/>
                <a:ea typeface="Quattrocento"/>
                <a:cs typeface="Quattrocento"/>
                <a:sym typeface="Quattrocento"/>
              </a:rPr>
              <a:t> users. As design refinement occurs, </a:t>
            </a:r>
            <a:r>
              <a:rPr b="0" i="1" lang="en-US" sz="1600" u="none" cap="none" strike="noStrike">
                <a:solidFill>
                  <a:schemeClr val="dk1"/>
                </a:solidFill>
                <a:latin typeface="Quattrocento"/>
                <a:ea typeface="Quattrocento"/>
                <a:cs typeface="Quattrocento"/>
                <a:sym typeface="Quattrocento"/>
              </a:rPr>
              <a:t>A*</a:t>
            </a:r>
            <a:r>
              <a:rPr b="0" i="0" lang="en-US" sz="1600" u="none" cap="none" strike="noStrike">
                <a:solidFill>
                  <a:schemeClr val="dk1"/>
                </a:solidFill>
                <a:latin typeface="Quattrocento"/>
                <a:ea typeface="Quattrocento"/>
                <a:cs typeface="Quattrocento"/>
                <a:sym typeface="Quattrocento"/>
              </a:rPr>
              <a:t> is a design representation for requirement </a:t>
            </a:r>
            <a:r>
              <a:rPr b="0" i="1" lang="en-US" sz="1600" u="none" cap="none" strike="noStrike">
                <a:solidFill>
                  <a:schemeClr val="dk1"/>
                </a:solidFill>
                <a:latin typeface="Quattrocento"/>
                <a:ea typeface="Quattrocento"/>
                <a:cs typeface="Quattrocento"/>
                <a:sym typeface="Quattrocento"/>
              </a:rPr>
              <a:t>A</a:t>
            </a:r>
            <a:r>
              <a:rPr b="0" i="0" lang="en-US" sz="1600" u="none" cap="none" strike="noStrike">
                <a:solidFill>
                  <a:schemeClr val="dk1"/>
                </a:solidFill>
                <a:latin typeface="Quattrocento"/>
                <a:ea typeface="Quattrocento"/>
                <a:cs typeface="Quattrocento"/>
                <a:sym typeface="Quattrocento"/>
              </a:rPr>
              <a:t> and</a:t>
            </a:r>
            <a:r>
              <a:rPr b="0" i="1" lang="en-US" sz="1600" u="none" cap="none" strike="noStrike">
                <a:solidFill>
                  <a:schemeClr val="dk1"/>
                </a:solidFill>
                <a:latin typeface="Quattrocento"/>
                <a:ea typeface="Quattrocento"/>
                <a:cs typeface="Quattrocento"/>
                <a:sym typeface="Quattrocento"/>
              </a:rPr>
              <a:t> B*</a:t>
            </a:r>
            <a:r>
              <a:rPr b="0" i="0" lang="en-US" sz="1600" u="none" cap="none" strike="noStrike">
                <a:solidFill>
                  <a:schemeClr val="dk1"/>
                </a:solidFill>
                <a:latin typeface="Quattrocento"/>
                <a:ea typeface="Quattrocento"/>
                <a:cs typeface="Quattrocento"/>
                <a:sym typeface="Quattrocento"/>
              </a:rPr>
              <a:t> is a design representation for requirement </a:t>
            </a:r>
            <a:r>
              <a:rPr b="0" i="1" lang="en-US" sz="1600" u="none" cap="none" strike="noStrike">
                <a:solidFill>
                  <a:schemeClr val="dk1"/>
                </a:solidFill>
                <a:latin typeface="Quattrocento"/>
                <a:ea typeface="Quattrocento"/>
                <a:cs typeface="Quattrocento"/>
                <a:sym typeface="Quattrocento"/>
              </a:rPr>
              <a:t>B</a:t>
            </a:r>
            <a:r>
              <a:rPr b="0" i="0" lang="en-US" sz="1600" u="none" cap="none" strike="noStrike">
                <a:solidFill>
                  <a:schemeClr val="dk1"/>
                </a:solidFill>
                <a:latin typeface="Quattrocento"/>
                <a:ea typeface="Quattrocento"/>
                <a:cs typeface="Quattrocento"/>
                <a:sym typeface="Quattrocento"/>
              </a:rPr>
              <a:t>. Therefore, </a:t>
            </a:r>
            <a:r>
              <a:rPr b="0" i="1" lang="en-US" sz="1600" u="none" cap="none" strike="noStrike">
                <a:solidFill>
                  <a:schemeClr val="dk1"/>
                </a:solidFill>
                <a:latin typeface="Quattrocento"/>
                <a:ea typeface="Quattrocento"/>
                <a:cs typeface="Quattrocento"/>
                <a:sym typeface="Quattrocento"/>
              </a:rPr>
              <a:t>A*</a:t>
            </a:r>
            <a:r>
              <a:rPr b="0" i="0" lang="en-US" sz="1600" u="none" cap="none" strike="noStrike">
                <a:solidFill>
                  <a:schemeClr val="dk1"/>
                </a:solidFill>
                <a:latin typeface="Quattrocento"/>
                <a:ea typeface="Quattrocento"/>
                <a:cs typeface="Quattrocento"/>
                <a:sym typeface="Quattrocento"/>
              </a:rPr>
              <a:t> and </a:t>
            </a:r>
            <a:r>
              <a:rPr b="0" i="1" lang="en-US" sz="1600" u="none" cap="none" strike="noStrike">
                <a:solidFill>
                  <a:schemeClr val="dk1"/>
                </a:solidFill>
                <a:latin typeface="Quattrocento"/>
                <a:ea typeface="Quattrocento"/>
                <a:cs typeface="Quattrocento"/>
                <a:sym typeface="Quattrocento"/>
              </a:rPr>
              <a:t>B*</a:t>
            </a:r>
            <a:r>
              <a:rPr b="0" i="0" lang="en-US" sz="1600" u="none" cap="none" strike="noStrike">
                <a:solidFill>
                  <a:schemeClr val="dk1"/>
                </a:solidFill>
                <a:latin typeface="Quattrocento"/>
                <a:ea typeface="Quattrocento"/>
                <a:cs typeface="Quattrocento"/>
                <a:sym typeface="Quattrocento"/>
              </a:rPr>
              <a:t> are representations of concerns, and B* </a:t>
            </a:r>
            <a:r>
              <a:rPr b="0" i="1" lang="en-US" sz="1600" u="none" cap="none" strike="noStrike">
                <a:solidFill>
                  <a:schemeClr val="dk1"/>
                </a:solidFill>
                <a:latin typeface="Quattrocento"/>
                <a:ea typeface="Quattrocento"/>
                <a:cs typeface="Quattrocento"/>
                <a:sym typeface="Quattrocento"/>
              </a:rPr>
              <a:t>cross-cuts</a:t>
            </a:r>
            <a:r>
              <a:rPr b="0" i="0" lang="en-US" sz="1600" u="none" cap="none" strike="noStrike">
                <a:solidFill>
                  <a:schemeClr val="dk1"/>
                </a:solidFill>
                <a:latin typeface="Quattrocento"/>
                <a:ea typeface="Quattrocento"/>
                <a:cs typeface="Quattrocento"/>
                <a:sym typeface="Quattrocento"/>
              </a:rPr>
              <a:t> A*. </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1600" u="none" cap="none" strike="noStrike">
                <a:solidFill>
                  <a:schemeClr val="dk1"/>
                </a:solidFill>
                <a:latin typeface="Quattrocento"/>
                <a:ea typeface="Quattrocento"/>
                <a:cs typeface="Quattrocento"/>
                <a:sym typeface="Quattrocento"/>
              </a:rPr>
              <a:t>An </a:t>
            </a:r>
            <a:r>
              <a:rPr b="0" i="1" lang="en-US" sz="1600" u="none" cap="none" strike="noStrike">
                <a:solidFill>
                  <a:schemeClr val="dk1"/>
                </a:solidFill>
                <a:latin typeface="Quattrocento"/>
                <a:ea typeface="Quattrocento"/>
                <a:cs typeface="Quattrocento"/>
                <a:sym typeface="Quattrocento"/>
              </a:rPr>
              <a:t>aspect </a:t>
            </a:r>
            <a:r>
              <a:rPr b="0" i="0" lang="en-US" sz="1600" u="none" cap="none" strike="noStrike">
                <a:solidFill>
                  <a:schemeClr val="dk1"/>
                </a:solidFill>
                <a:latin typeface="Quattrocento"/>
                <a:ea typeface="Quattrocento"/>
                <a:cs typeface="Quattrocento"/>
                <a:sym typeface="Quattrocento"/>
              </a:rPr>
              <a:t>is a representation of a cross-cutting concern. Therefore, the design representation, </a:t>
            </a:r>
            <a:r>
              <a:rPr b="0" i="1" lang="en-US" sz="1600" u="none" cap="none" strike="noStrike">
                <a:solidFill>
                  <a:schemeClr val="dk1"/>
                </a:solidFill>
                <a:latin typeface="Quattrocento"/>
                <a:ea typeface="Quattrocento"/>
                <a:cs typeface="Quattrocento"/>
                <a:sym typeface="Quattrocento"/>
              </a:rPr>
              <a:t>B*</a:t>
            </a:r>
            <a:r>
              <a:rPr b="0" i="0" lang="en-US" sz="1600" u="none" cap="none" strike="noStrike">
                <a:solidFill>
                  <a:schemeClr val="dk1"/>
                </a:solidFill>
                <a:latin typeface="Quattrocento"/>
                <a:ea typeface="Quattrocento"/>
                <a:cs typeface="Quattrocento"/>
                <a:sym typeface="Quattrocento"/>
              </a:rPr>
              <a:t>, of the requirement, </a:t>
            </a:r>
            <a:r>
              <a:rPr b="0" i="1" lang="en-US" sz="1600" u="none" cap="none" strike="noStrike">
                <a:solidFill>
                  <a:schemeClr val="dk1"/>
                </a:solidFill>
                <a:latin typeface="Quattrocento"/>
                <a:ea typeface="Quattrocento"/>
                <a:cs typeface="Quattrocento"/>
                <a:sym typeface="Quattrocento"/>
              </a:rPr>
              <a:t>a registered user must be validated prior to using</a:t>
            </a:r>
            <a:r>
              <a:rPr b="0" i="0" lang="en-US" sz="1600" u="none" cap="none" strike="noStrike">
                <a:solidFill>
                  <a:schemeClr val="dk1"/>
                </a:solidFill>
                <a:latin typeface="Quattrocento"/>
                <a:ea typeface="Quattrocento"/>
                <a:cs typeface="Quattrocento"/>
                <a:sym typeface="Quattrocento"/>
              </a:rPr>
              <a:t> </a:t>
            </a:r>
            <a:r>
              <a:rPr b="1" i="0" lang="en-US" sz="1600" u="none" cap="none" strike="noStrike">
                <a:solidFill>
                  <a:schemeClr val="dk1"/>
                </a:solidFill>
                <a:latin typeface="Arial"/>
                <a:ea typeface="Arial"/>
                <a:cs typeface="Arial"/>
                <a:sym typeface="Arial"/>
              </a:rPr>
              <a:t>SafeHomeAssured.com,</a:t>
            </a:r>
            <a:r>
              <a:rPr b="0" i="0" lang="en-US" sz="1600" u="none" cap="none" strike="noStrike">
                <a:solidFill>
                  <a:schemeClr val="dk1"/>
                </a:solidFill>
                <a:latin typeface="Quattrocento"/>
                <a:ea typeface="Quattrocento"/>
                <a:cs typeface="Quattrocento"/>
                <a:sym typeface="Quattrocento"/>
              </a:rPr>
              <a:t> is an aspect of the </a:t>
            </a:r>
            <a:r>
              <a:rPr b="0" i="1" lang="en-US" sz="1600" u="none" cap="none" strike="noStrike">
                <a:solidFill>
                  <a:schemeClr val="dk1"/>
                </a:solidFill>
                <a:latin typeface="Quattrocento"/>
                <a:ea typeface="Quattrocento"/>
                <a:cs typeface="Quattrocento"/>
                <a:sym typeface="Quattrocento"/>
              </a:rPr>
              <a:t>SafeHome</a:t>
            </a:r>
            <a:r>
              <a:rPr b="0" i="0" lang="en-US" sz="1600" u="none" cap="none" strike="noStrike">
                <a:solidFill>
                  <a:schemeClr val="dk1"/>
                </a:solidFill>
                <a:latin typeface="Quattrocento"/>
                <a:ea typeface="Quattrocento"/>
                <a:cs typeface="Quattrocento"/>
                <a:sym typeface="Quattrocento"/>
              </a:rPr>
              <a:t> WebApp. </a:t>
            </a:r>
          </a:p>
          <a:p>
            <a:pPr indent="-342900" lvl="0" marL="342900" marR="0" rtl="0" algn="l">
              <a:spcBef>
                <a:spcPts val="400"/>
              </a:spcBef>
              <a:spcAft>
                <a:spcPts val="0"/>
              </a:spcAft>
              <a:buClr>
                <a:schemeClr val="folHlink"/>
              </a:buClr>
              <a:buSzPct val="75000"/>
              <a:buFont typeface="Noto Symbol"/>
              <a:buNone/>
            </a:pPr>
            <a:r>
              <a:t/>
            </a:r>
            <a:endParaRPr b="0" i="0" sz="2000" u="none" cap="none" strike="noStrike">
              <a:solidFill>
                <a:schemeClr val="dk1"/>
              </a:solidFill>
              <a:latin typeface="Quattrocento"/>
              <a:ea typeface="Quattrocento"/>
              <a:cs typeface="Quattrocento"/>
              <a:sym typeface="Quattrocento"/>
            </a:endParaRP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74" name="Shape 574"/>
        <p:cNvGrpSpPr/>
        <p:nvPr/>
      </p:nvGrpSpPr>
      <p:grpSpPr>
        <a:xfrm>
          <a:off x="0" y="0"/>
          <a:ext cx="0" cy="0"/>
          <a:chOff x="0" y="0"/>
          <a:chExt cx="0" cy="0"/>
        </a:xfrm>
      </p:grpSpPr>
      <p:sp>
        <p:nvSpPr>
          <p:cNvPr id="575" name="Shape 575"/>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576" name="Shape 57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577" name="Shape 577"/>
          <p:cNvSpPr txBox="1"/>
          <p:nvPr>
            <p:ph type="title"/>
          </p:nvPr>
        </p:nvSpPr>
        <p:spPr>
          <a:xfrm>
            <a:off x="1295400" y="1143000"/>
            <a:ext cx="286384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Refactoring</a:t>
            </a:r>
          </a:p>
        </p:txBody>
      </p:sp>
      <p:sp>
        <p:nvSpPr>
          <p:cNvPr id="578" name="Shape 578"/>
          <p:cNvSpPr txBox="1"/>
          <p:nvPr>
            <p:ph idx="1" type="body"/>
          </p:nvPr>
        </p:nvSpPr>
        <p:spPr>
          <a:xfrm>
            <a:off x="1905000" y="2209800"/>
            <a:ext cx="6781800" cy="3170236"/>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Fowler [FOW99] defines refactoring in the following manner: </a:t>
            </a:r>
          </a:p>
          <a:p>
            <a:pPr indent="-285750" lvl="1" marL="742950" marR="0" rtl="0" algn="l">
              <a:lnSpc>
                <a:spcPct val="80000"/>
              </a:lnSpc>
              <a:spcBef>
                <a:spcPts val="300"/>
              </a:spcBef>
              <a:spcAft>
                <a:spcPts val="0"/>
              </a:spcAft>
              <a:buClr>
                <a:schemeClr val="folHlink"/>
              </a:buClr>
              <a:buSzPct val="70000"/>
              <a:buFont typeface="Noto Symbol"/>
              <a:buChar char="■"/>
            </a:pPr>
            <a:r>
              <a:rPr b="0" i="0" lang="en-US" sz="1600" u="none" cap="none" strike="noStrike">
                <a:solidFill>
                  <a:schemeClr val="folHlink"/>
                </a:solidFill>
                <a:latin typeface="Helvetica Neue"/>
                <a:ea typeface="Helvetica Neue"/>
                <a:cs typeface="Helvetica Neue"/>
                <a:sym typeface="Helvetica Neue"/>
              </a:rPr>
              <a:t>"Refactoring is the process of changing a software system in such a way that it does not alter the external behavior of the code [design] yet improves its internal structure.”</a:t>
            </a:r>
          </a:p>
          <a:p>
            <a:pPr indent="-342900" lvl="0" marL="342900" marR="0" rtl="0" algn="l">
              <a:lnSpc>
                <a:spcPct val="80000"/>
              </a:lnSpc>
              <a:spcBef>
                <a:spcPts val="30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When software is refactored, the existing design is examined for </a:t>
            </a:r>
          </a:p>
          <a:p>
            <a:pPr indent="-285750" lvl="1" marL="742950" marR="0" rtl="0" algn="l">
              <a:lnSpc>
                <a:spcPct val="80000"/>
              </a:lnSpc>
              <a:spcBef>
                <a:spcPts val="3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redundancy</a:t>
            </a:r>
          </a:p>
          <a:p>
            <a:pPr indent="-285750" lvl="1" marL="742950" marR="0" rtl="0" algn="l">
              <a:lnSpc>
                <a:spcPct val="80000"/>
              </a:lnSpc>
              <a:spcBef>
                <a:spcPts val="3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unused design elements</a:t>
            </a:r>
          </a:p>
          <a:p>
            <a:pPr indent="-285750" lvl="1" marL="742950" marR="0" rtl="0" algn="l">
              <a:lnSpc>
                <a:spcPct val="80000"/>
              </a:lnSpc>
              <a:spcBef>
                <a:spcPts val="3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inefficient or unnecessary algorithms</a:t>
            </a:r>
          </a:p>
          <a:p>
            <a:pPr indent="-285750" lvl="1" marL="742950" marR="0" rtl="0" algn="l">
              <a:lnSpc>
                <a:spcPct val="80000"/>
              </a:lnSpc>
              <a:spcBef>
                <a:spcPts val="3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poorly constructed or inappropriate data structures</a:t>
            </a:r>
          </a:p>
          <a:p>
            <a:pPr indent="-285750" lvl="1" marL="742950" marR="0" rtl="0" algn="l">
              <a:lnSpc>
                <a:spcPct val="80000"/>
              </a:lnSpc>
              <a:spcBef>
                <a:spcPts val="3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or any other design failure that can be corrected to yield a better design.</a:t>
            </a: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82" name="Shape 582"/>
        <p:cNvGrpSpPr/>
        <p:nvPr/>
      </p:nvGrpSpPr>
      <p:grpSpPr>
        <a:xfrm>
          <a:off x="0" y="0"/>
          <a:ext cx="0" cy="0"/>
          <a:chOff x="0" y="0"/>
          <a:chExt cx="0" cy="0"/>
        </a:xfrm>
      </p:grpSpPr>
      <p:sp>
        <p:nvSpPr>
          <p:cNvPr id="583" name="Shape 58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584" name="Shape 58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585" name="Shape 585"/>
          <p:cNvSpPr txBox="1"/>
          <p:nvPr>
            <p:ph type="title"/>
          </p:nvPr>
        </p:nvSpPr>
        <p:spPr>
          <a:xfrm>
            <a:off x="1219200" y="1066800"/>
            <a:ext cx="5121275"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OO Design Concepts</a:t>
            </a:r>
          </a:p>
        </p:txBody>
      </p:sp>
      <p:sp>
        <p:nvSpPr>
          <p:cNvPr id="586" name="Shape 586"/>
          <p:cNvSpPr txBox="1"/>
          <p:nvPr>
            <p:ph idx="1" type="body"/>
          </p:nvPr>
        </p:nvSpPr>
        <p:spPr>
          <a:xfrm>
            <a:off x="1828800" y="2057400"/>
            <a:ext cx="6719887" cy="3311524"/>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1800" u="none" cap="none" strike="noStrike">
                <a:solidFill>
                  <a:schemeClr val="folHlink"/>
                </a:solidFill>
                <a:latin typeface="Helvetica Neue"/>
                <a:ea typeface="Helvetica Neue"/>
                <a:cs typeface="Helvetica Neue"/>
                <a:sym typeface="Helvetica Neue"/>
              </a:rPr>
              <a:t>Design classes</a:t>
            </a:r>
          </a:p>
          <a:p>
            <a:pPr indent="-285750" lvl="1" marL="742950" marR="0" rtl="0" algn="l">
              <a:lnSpc>
                <a:spcPct val="10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Entity classes</a:t>
            </a:r>
          </a:p>
          <a:p>
            <a:pPr indent="-285750" lvl="1" marL="742950" marR="0" rtl="0" algn="l">
              <a:lnSpc>
                <a:spcPct val="10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Boundary classes</a:t>
            </a:r>
          </a:p>
          <a:p>
            <a:pPr indent="-285750" lvl="1" marL="742950" marR="0" rtl="0" algn="l">
              <a:lnSpc>
                <a:spcPct val="10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Controller classes</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folHlink"/>
                </a:solidFill>
                <a:latin typeface="Helvetica Neue"/>
                <a:ea typeface="Helvetica Neue"/>
                <a:cs typeface="Helvetica Neue"/>
                <a:sym typeface="Helvetica Neue"/>
              </a:rPr>
              <a:t>Inheritance</a:t>
            </a:r>
            <a:r>
              <a:rPr b="0" i="0" lang="en-US" sz="1800" u="none" cap="none" strike="noStrike">
                <a:solidFill>
                  <a:schemeClr val="dk1"/>
                </a:solidFill>
                <a:latin typeface="Helvetica Neue"/>
                <a:ea typeface="Helvetica Neue"/>
                <a:cs typeface="Helvetica Neue"/>
                <a:sym typeface="Helvetica Neue"/>
              </a:rPr>
              <a:t>—all responsibilities of a superclass is immediately inherited by all subclasses</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folHlink"/>
                </a:solidFill>
                <a:latin typeface="Helvetica Neue"/>
                <a:ea typeface="Helvetica Neue"/>
                <a:cs typeface="Helvetica Neue"/>
                <a:sym typeface="Helvetica Neue"/>
              </a:rPr>
              <a:t>Messages</a:t>
            </a:r>
            <a:r>
              <a:rPr b="0" i="0" lang="en-US" sz="1800" u="none" cap="none" strike="noStrike">
                <a:solidFill>
                  <a:schemeClr val="dk1"/>
                </a:solidFill>
                <a:latin typeface="Helvetica Neue"/>
                <a:ea typeface="Helvetica Neue"/>
                <a:cs typeface="Helvetica Neue"/>
                <a:sym typeface="Helvetica Neue"/>
              </a:rPr>
              <a:t>—stimulate some behavior to occur in the receiving object</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folHlink"/>
                </a:solidFill>
                <a:latin typeface="Helvetica Neue"/>
                <a:ea typeface="Helvetica Neue"/>
                <a:cs typeface="Helvetica Neue"/>
                <a:sym typeface="Helvetica Neue"/>
              </a:rPr>
              <a:t>Polymorphism</a:t>
            </a:r>
            <a:r>
              <a:rPr b="0" i="0" lang="en-US" sz="1800" u="none" cap="none" strike="noStrike">
                <a:solidFill>
                  <a:schemeClr val="dk1"/>
                </a:solidFill>
                <a:latin typeface="Helvetica Neue"/>
                <a:ea typeface="Helvetica Neue"/>
                <a:cs typeface="Helvetica Neue"/>
                <a:sym typeface="Helvetica Neue"/>
              </a:rPr>
              <a:t>—a characteristic that greatly reduces the effort required to extend the design</a:t>
            </a: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90" name="Shape 590"/>
        <p:cNvGrpSpPr/>
        <p:nvPr/>
      </p:nvGrpSpPr>
      <p:grpSpPr>
        <a:xfrm>
          <a:off x="0" y="0"/>
          <a:ext cx="0" cy="0"/>
          <a:chOff x="0" y="0"/>
          <a:chExt cx="0" cy="0"/>
        </a:xfrm>
      </p:grpSpPr>
      <p:sp>
        <p:nvSpPr>
          <p:cNvPr id="591" name="Shape 59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592" name="Shape 59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593" name="Shape 593"/>
          <p:cNvSpPr txBox="1"/>
          <p:nvPr>
            <p:ph type="title"/>
          </p:nvPr>
        </p:nvSpPr>
        <p:spPr>
          <a:xfrm>
            <a:off x="1295400" y="1143000"/>
            <a:ext cx="3735386"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Design Classes</a:t>
            </a:r>
          </a:p>
        </p:txBody>
      </p:sp>
      <p:sp>
        <p:nvSpPr>
          <p:cNvPr id="594" name="Shape 594"/>
          <p:cNvSpPr txBox="1"/>
          <p:nvPr>
            <p:ph idx="1" type="body"/>
          </p:nvPr>
        </p:nvSpPr>
        <p:spPr>
          <a:xfrm>
            <a:off x="1828800" y="1905000"/>
            <a:ext cx="7162799" cy="4114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Analysis classes are refined during design to become</a:t>
            </a:r>
            <a:r>
              <a:rPr b="0" i="0" lang="en-US" sz="1800" u="none" cap="none" strike="noStrike">
                <a:solidFill>
                  <a:schemeClr val="folHlink"/>
                </a:solidFill>
                <a:latin typeface="Helvetica Neue"/>
                <a:ea typeface="Helvetica Neue"/>
                <a:cs typeface="Helvetica Neue"/>
                <a:sym typeface="Helvetica Neue"/>
              </a:rPr>
              <a:t> entity classes</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folHlink"/>
                </a:solidFill>
                <a:latin typeface="Helvetica Neue"/>
                <a:ea typeface="Helvetica Neue"/>
                <a:cs typeface="Helvetica Neue"/>
                <a:sym typeface="Helvetica Neue"/>
              </a:rPr>
              <a:t>Boundary classes</a:t>
            </a:r>
            <a:r>
              <a:rPr b="0" i="1" lang="en-US" sz="1800" u="none" cap="none" strike="noStrike">
                <a:solidFill>
                  <a:schemeClr val="folHlink"/>
                </a:solidFill>
                <a:latin typeface="Helvetica Neue"/>
                <a:ea typeface="Helvetica Neue"/>
                <a:cs typeface="Helvetica Neue"/>
                <a:sym typeface="Helvetica Neue"/>
              </a:rPr>
              <a:t> </a:t>
            </a:r>
            <a:r>
              <a:rPr b="0" i="0" lang="en-US" sz="1800" u="none" cap="none" strike="noStrike">
                <a:solidFill>
                  <a:schemeClr val="dk1"/>
                </a:solidFill>
                <a:latin typeface="Helvetica Neue"/>
                <a:ea typeface="Helvetica Neue"/>
                <a:cs typeface="Helvetica Neue"/>
                <a:sym typeface="Helvetica Neue"/>
              </a:rPr>
              <a:t>are developed during design to create the interface (e.g., interactive screen or printed reports) that the user sees and interacts with as the software is used. </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Boundary classes are designed with the responsibility of managing the way entity objects are represented to users. </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folHlink"/>
                </a:solidFill>
                <a:latin typeface="Helvetica Neue"/>
                <a:ea typeface="Helvetica Neue"/>
                <a:cs typeface="Helvetica Neue"/>
                <a:sym typeface="Helvetica Neue"/>
              </a:rPr>
              <a:t>Controller classe</a:t>
            </a:r>
            <a:r>
              <a:rPr b="0" i="1" lang="en-US" sz="1800" u="none" cap="none" strike="noStrike">
                <a:solidFill>
                  <a:schemeClr val="folHlink"/>
                </a:solidFill>
                <a:latin typeface="Helvetica Neue"/>
                <a:ea typeface="Helvetica Neue"/>
                <a:cs typeface="Helvetica Neue"/>
                <a:sym typeface="Helvetica Neue"/>
              </a:rPr>
              <a:t>s </a:t>
            </a:r>
            <a:r>
              <a:rPr b="0" i="0" lang="en-US" sz="1800" u="none" cap="none" strike="noStrike">
                <a:solidFill>
                  <a:schemeClr val="dk1"/>
                </a:solidFill>
                <a:latin typeface="Helvetica Neue"/>
                <a:ea typeface="Helvetica Neue"/>
                <a:cs typeface="Helvetica Neue"/>
                <a:sym typeface="Helvetica Neue"/>
              </a:rPr>
              <a:t>are designed to manage </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the creation or update of entity objects; </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 the instantiation of boundary objects as they obtain information from entity objects; </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 complex communication between sets of objects; </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 validation of data communicated between objects or between the user and the application.</a:t>
            </a: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98" name="Shape 598"/>
        <p:cNvGrpSpPr/>
        <p:nvPr/>
      </p:nvGrpSpPr>
      <p:grpSpPr>
        <a:xfrm>
          <a:off x="0" y="0"/>
          <a:ext cx="0" cy="0"/>
          <a:chOff x="0" y="0"/>
          <a:chExt cx="0" cy="0"/>
        </a:xfrm>
      </p:grpSpPr>
      <p:sp>
        <p:nvSpPr>
          <p:cNvPr id="599" name="Shape 59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600" name="Shape 60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601" name="Shape 601"/>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Design Class Characteristics</a:t>
            </a:r>
          </a:p>
        </p:txBody>
      </p:sp>
      <p:sp>
        <p:nvSpPr>
          <p:cNvPr id="602" name="Shape 602"/>
          <p:cNvSpPr txBox="1"/>
          <p:nvPr>
            <p:ph idx="1" type="body"/>
          </p:nvPr>
        </p:nvSpPr>
        <p:spPr>
          <a:xfrm>
            <a:off x="1828800" y="1905000"/>
            <a:ext cx="7162799" cy="4114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000" u="none" cap="none" strike="noStrike">
                <a:solidFill>
                  <a:srgbClr val="FF0000"/>
                </a:solidFill>
                <a:latin typeface="Helvetica Neue"/>
                <a:ea typeface="Helvetica Neue"/>
                <a:cs typeface="Helvetica Neue"/>
                <a:sym typeface="Helvetica Neue"/>
              </a:rPr>
              <a:t>Complete</a:t>
            </a:r>
            <a:r>
              <a:rPr b="0" i="0" lang="en-US" sz="2000" u="none" cap="none" strike="noStrike">
                <a:solidFill>
                  <a:schemeClr val="dk1"/>
                </a:solidFill>
                <a:latin typeface="Helvetica Neue"/>
                <a:ea typeface="Helvetica Neue"/>
                <a:cs typeface="Helvetica Neue"/>
                <a:sym typeface="Helvetica Neue"/>
              </a:rPr>
              <a:t> - includes all necessary attributes and methods) and sufficient (contains only those methods needed to achieve class intent)</a:t>
            </a:r>
          </a:p>
          <a:p>
            <a:pPr indent="-342900" lvl="0" marL="342900" marR="0" rtl="0" algn="l">
              <a:lnSpc>
                <a:spcPct val="100000"/>
              </a:lnSpc>
              <a:spcBef>
                <a:spcPts val="400"/>
              </a:spcBef>
              <a:spcAft>
                <a:spcPts val="0"/>
              </a:spcAft>
              <a:buClr>
                <a:schemeClr val="folHlink"/>
              </a:buClr>
              <a:buSzPct val="75000"/>
              <a:buFont typeface="Noto Symbol"/>
              <a:buChar char="■"/>
            </a:pPr>
            <a:r>
              <a:rPr b="0" i="0" lang="en-US" sz="2000" u="none" cap="none" strike="noStrike">
                <a:solidFill>
                  <a:srgbClr val="FF0000"/>
                </a:solidFill>
                <a:latin typeface="Helvetica Neue"/>
                <a:ea typeface="Helvetica Neue"/>
                <a:cs typeface="Helvetica Neue"/>
                <a:sym typeface="Helvetica Neue"/>
              </a:rPr>
              <a:t>Primitiveness</a:t>
            </a:r>
            <a:r>
              <a:rPr b="0" i="0" lang="en-US" sz="2000" u="none" cap="none" strike="noStrike">
                <a:solidFill>
                  <a:schemeClr val="dk1"/>
                </a:solidFill>
                <a:latin typeface="Helvetica Neue"/>
                <a:ea typeface="Helvetica Neue"/>
                <a:cs typeface="Helvetica Neue"/>
                <a:sym typeface="Helvetica Neue"/>
              </a:rPr>
              <a:t> – each class method focuses on providing one service</a:t>
            </a:r>
          </a:p>
          <a:p>
            <a:pPr indent="-342900" lvl="0" marL="342900" marR="0" rtl="0" algn="l">
              <a:lnSpc>
                <a:spcPct val="100000"/>
              </a:lnSpc>
              <a:spcBef>
                <a:spcPts val="400"/>
              </a:spcBef>
              <a:spcAft>
                <a:spcPts val="0"/>
              </a:spcAft>
              <a:buClr>
                <a:schemeClr val="folHlink"/>
              </a:buClr>
              <a:buSzPct val="75000"/>
              <a:buFont typeface="Noto Symbol"/>
              <a:buChar char="■"/>
            </a:pPr>
            <a:r>
              <a:rPr b="0" i="0" lang="en-US" sz="2000" u="none" cap="none" strike="noStrike">
                <a:solidFill>
                  <a:srgbClr val="FF0000"/>
                </a:solidFill>
                <a:latin typeface="Helvetica Neue"/>
                <a:ea typeface="Helvetica Neue"/>
                <a:cs typeface="Helvetica Neue"/>
                <a:sym typeface="Helvetica Neue"/>
              </a:rPr>
              <a:t>High cohesion</a:t>
            </a:r>
            <a:r>
              <a:rPr b="0" i="0" lang="en-US" sz="2000" u="none" cap="none" strike="noStrike">
                <a:solidFill>
                  <a:schemeClr val="dk1"/>
                </a:solidFill>
                <a:latin typeface="Helvetica Neue"/>
                <a:ea typeface="Helvetica Neue"/>
                <a:cs typeface="Helvetica Neue"/>
                <a:sym typeface="Helvetica Neue"/>
              </a:rPr>
              <a:t> – small, focused, single-minded classes</a:t>
            </a:r>
          </a:p>
          <a:p>
            <a:pPr indent="-342900" lvl="0" marL="342900" marR="0" rtl="0" algn="l">
              <a:lnSpc>
                <a:spcPct val="100000"/>
              </a:lnSpc>
              <a:spcBef>
                <a:spcPts val="400"/>
              </a:spcBef>
              <a:spcAft>
                <a:spcPts val="0"/>
              </a:spcAft>
              <a:buClr>
                <a:schemeClr val="folHlink"/>
              </a:buClr>
              <a:buSzPct val="75000"/>
              <a:buFont typeface="Noto Symbol"/>
              <a:buChar char="■"/>
            </a:pPr>
            <a:r>
              <a:rPr b="0" i="0" lang="en-US" sz="2000" u="none" cap="none" strike="noStrike">
                <a:solidFill>
                  <a:srgbClr val="FF0000"/>
                </a:solidFill>
                <a:latin typeface="Helvetica Neue"/>
                <a:ea typeface="Helvetica Neue"/>
                <a:cs typeface="Helvetica Neue"/>
                <a:sym typeface="Helvetica Neue"/>
              </a:rPr>
              <a:t>Low coupling </a:t>
            </a:r>
            <a:r>
              <a:rPr b="0" i="0" lang="en-US" sz="2000" u="none" cap="none" strike="noStrike">
                <a:solidFill>
                  <a:schemeClr val="dk1"/>
                </a:solidFill>
                <a:latin typeface="Helvetica Neue"/>
                <a:ea typeface="Helvetica Neue"/>
                <a:cs typeface="Helvetica Neue"/>
                <a:sym typeface="Helvetica Neue"/>
              </a:rPr>
              <a:t>– class collaboration kept to minimum</a:t>
            </a:r>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06" name="Shape 606"/>
        <p:cNvGrpSpPr/>
        <p:nvPr/>
      </p:nvGrpSpPr>
      <p:grpSpPr>
        <a:xfrm>
          <a:off x="0" y="0"/>
          <a:ext cx="0" cy="0"/>
          <a:chOff x="0" y="0"/>
          <a:chExt cx="0" cy="0"/>
        </a:xfrm>
      </p:grpSpPr>
      <p:sp>
        <p:nvSpPr>
          <p:cNvPr id="607" name="Shape 607"/>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608" name="Shape 60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609" name="Shape 609"/>
          <p:cNvSpPr txBox="1"/>
          <p:nvPr>
            <p:ph type="title"/>
          </p:nvPr>
        </p:nvSpPr>
        <p:spPr>
          <a:xfrm>
            <a:off x="1219200" y="1066800"/>
            <a:ext cx="5165724" cy="685799"/>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The Design Model</a:t>
            </a:r>
          </a:p>
        </p:txBody>
      </p:sp>
      <p:pic>
        <p:nvPicPr>
          <p:cNvPr id="610" name="Shape 610"/>
          <p:cNvPicPr preferRelativeResize="0"/>
          <p:nvPr/>
        </p:nvPicPr>
        <p:blipFill rotWithShape="1">
          <a:blip r:embed="rId3">
            <a:alphaModFix/>
          </a:blip>
          <a:srcRect b="0" l="0" r="0" t="0"/>
          <a:stretch/>
        </p:blipFill>
        <p:spPr>
          <a:xfrm>
            <a:off x="2286000" y="1752600"/>
            <a:ext cx="5486399" cy="4554537"/>
          </a:xfrm>
          <a:prstGeom prst="rect">
            <a:avLst/>
          </a:prstGeom>
          <a:noFill/>
          <a:ln>
            <a:noFill/>
          </a:ln>
        </p:spPr>
      </p:pic>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14" name="Shape 614"/>
        <p:cNvGrpSpPr/>
        <p:nvPr/>
      </p:nvGrpSpPr>
      <p:grpSpPr>
        <a:xfrm>
          <a:off x="0" y="0"/>
          <a:ext cx="0" cy="0"/>
          <a:chOff x="0" y="0"/>
          <a:chExt cx="0" cy="0"/>
        </a:xfrm>
      </p:grpSpPr>
      <p:sp>
        <p:nvSpPr>
          <p:cNvPr id="615" name="Shape 615"/>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616" name="Shape 61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617" name="Shape 617"/>
          <p:cNvSpPr txBox="1"/>
          <p:nvPr>
            <p:ph type="title"/>
          </p:nvPr>
        </p:nvSpPr>
        <p:spPr>
          <a:xfrm>
            <a:off x="1214437" y="1066800"/>
            <a:ext cx="6715124" cy="685799"/>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Design Model Elements</a:t>
            </a:r>
          </a:p>
        </p:txBody>
      </p:sp>
      <p:sp>
        <p:nvSpPr>
          <p:cNvPr id="618" name="Shape 618"/>
          <p:cNvSpPr txBox="1"/>
          <p:nvPr>
            <p:ph idx="1" type="body"/>
          </p:nvPr>
        </p:nvSpPr>
        <p:spPr>
          <a:xfrm>
            <a:off x="1981200" y="1905000"/>
            <a:ext cx="6553200" cy="4114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600" u="none" cap="none" strike="noStrike">
                <a:solidFill>
                  <a:schemeClr val="folHlink"/>
                </a:solidFill>
                <a:latin typeface="Helvetica Neue"/>
                <a:ea typeface="Helvetica Neue"/>
                <a:cs typeface="Helvetica Neue"/>
                <a:sym typeface="Helvetica Neue"/>
              </a:rPr>
              <a:t>Data elements</a:t>
            </a:r>
          </a:p>
          <a:p>
            <a:pPr indent="-285750" lvl="1" marL="742950" marR="0" rtl="0" algn="l">
              <a:lnSpc>
                <a:spcPct val="90000"/>
              </a:lnSpc>
              <a:spcBef>
                <a:spcPts val="28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Data model --&gt; data structures</a:t>
            </a:r>
          </a:p>
          <a:p>
            <a:pPr indent="-285750" lvl="1" marL="742950" marR="0" rtl="0" algn="l">
              <a:lnSpc>
                <a:spcPct val="90000"/>
              </a:lnSpc>
              <a:spcBef>
                <a:spcPts val="28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Data model --&gt; database architecture</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folHlink"/>
                </a:solidFill>
                <a:latin typeface="Helvetica Neue"/>
                <a:ea typeface="Helvetica Neue"/>
                <a:cs typeface="Helvetica Neue"/>
                <a:sym typeface="Helvetica Neue"/>
              </a:rPr>
              <a:t>Architectural elements</a:t>
            </a:r>
          </a:p>
          <a:p>
            <a:pPr indent="-285750" lvl="1" marL="742950" marR="0" rtl="0" algn="l">
              <a:lnSpc>
                <a:spcPct val="90000"/>
              </a:lnSpc>
              <a:spcBef>
                <a:spcPts val="28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Application domain</a:t>
            </a:r>
          </a:p>
          <a:p>
            <a:pPr indent="-285750" lvl="1" marL="742950" marR="0" rtl="0" algn="l">
              <a:lnSpc>
                <a:spcPct val="90000"/>
              </a:lnSpc>
              <a:spcBef>
                <a:spcPts val="28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Analysis classes, their relationships, collaborations and behaviors are transformed into design realizations</a:t>
            </a:r>
          </a:p>
          <a:p>
            <a:pPr indent="-285750" lvl="1" marL="742950" marR="0" rtl="0" algn="l">
              <a:lnSpc>
                <a:spcPct val="90000"/>
              </a:lnSpc>
              <a:spcBef>
                <a:spcPts val="28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Patterns and “styles” (Chapters 9 and 12)</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folHlink"/>
                </a:solidFill>
                <a:latin typeface="Helvetica Neue"/>
                <a:ea typeface="Helvetica Neue"/>
                <a:cs typeface="Helvetica Neue"/>
                <a:sym typeface="Helvetica Neue"/>
              </a:rPr>
              <a:t>Interface elements</a:t>
            </a:r>
          </a:p>
          <a:p>
            <a:pPr indent="-285750" lvl="1" marL="742950" marR="0" rtl="0" algn="l">
              <a:lnSpc>
                <a:spcPct val="90000"/>
              </a:lnSpc>
              <a:spcBef>
                <a:spcPts val="28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the user interface (UI) </a:t>
            </a:r>
          </a:p>
          <a:p>
            <a:pPr indent="-285750" lvl="1" marL="742950" marR="0" rtl="0" algn="l">
              <a:lnSpc>
                <a:spcPct val="90000"/>
              </a:lnSpc>
              <a:spcBef>
                <a:spcPts val="28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 external interfaces to other systems, devices, networks or other producers or consumers of information</a:t>
            </a:r>
          </a:p>
          <a:p>
            <a:pPr indent="-285750" lvl="1" marL="742950" marR="0" rtl="0" algn="l">
              <a:lnSpc>
                <a:spcPct val="90000"/>
              </a:lnSpc>
              <a:spcBef>
                <a:spcPts val="28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 internal interfaces between various design components</a:t>
            </a:r>
            <a:r>
              <a:rPr b="1" i="0" lang="en-US" sz="1400" u="none" cap="none" strike="noStrike">
                <a:solidFill>
                  <a:schemeClr val="dk1"/>
                </a:solidFill>
                <a:latin typeface="Helvetica Neue"/>
                <a:ea typeface="Helvetica Neue"/>
                <a:cs typeface="Helvetica Neue"/>
                <a:sym typeface="Helvetica Neue"/>
              </a:rPr>
              <a:t>. </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folHlink"/>
                </a:solidFill>
                <a:latin typeface="Helvetica Neue"/>
                <a:ea typeface="Helvetica Neue"/>
                <a:cs typeface="Helvetica Neue"/>
                <a:sym typeface="Helvetica Neue"/>
              </a:rPr>
              <a:t>Component elements</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folHlink"/>
                </a:solidFill>
                <a:latin typeface="Helvetica Neue"/>
                <a:ea typeface="Helvetica Neue"/>
                <a:cs typeface="Helvetica Neue"/>
                <a:sym typeface="Helvetica Neue"/>
              </a:rPr>
              <a:t>Deployment elements</a:t>
            </a:r>
          </a:p>
        </p:txBody>
      </p:sp>
    </p:spTree>
  </p:cSld>
  <p:clrMapOvr>
    <a:masterClrMapping/>
  </p:clrMapOvr>
  <p:transition spd="slow">
    <p:cut/>
  </p:transition>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22" name="Shape 622"/>
        <p:cNvGrpSpPr/>
        <p:nvPr/>
      </p:nvGrpSpPr>
      <p:grpSpPr>
        <a:xfrm>
          <a:off x="0" y="0"/>
          <a:ext cx="0" cy="0"/>
          <a:chOff x="0" y="0"/>
          <a:chExt cx="0" cy="0"/>
        </a:xfrm>
      </p:grpSpPr>
      <p:sp>
        <p:nvSpPr>
          <p:cNvPr id="623" name="Shape 62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624" name="Shape 62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625" name="Shape 625"/>
          <p:cNvSpPr txBox="1"/>
          <p:nvPr>
            <p:ph type="title"/>
          </p:nvPr>
        </p:nvSpPr>
        <p:spPr>
          <a:xfrm>
            <a:off x="1143000" y="1143000"/>
            <a:ext cx="7162799" cy="581024"/>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Data Modeling</a:t>
            </a:r>
          </a:p>
        </p:txBody>
      </p:sp>
      <p:sp>
        <p:nvSpPr>
          <p:cNvPr id="626" name="Shape 626"/>
          <p:cNvSpPr txBox="1"/>
          <p:nvPr>
            <p:ph idx="1" type="body"/>
          </p:nvPr>
        </p:nvSpPr>
        <p:spPr>
          <a:xfrm>
            <a:off x="1752600" y="1981200"/>
            <a:ext cx="6096000" cy="3000375"/>
          </a:xfrm>
          <a:prstGeom prst="rect">
            <a:avLst/>
          </a:prstGeom>
          <a:noFill/>
          <a:ln>
            <a:noFill/>
          </a:ln>
        </p:spPr>
        <p:txBody>
          <a:bodyPr anchorCtr="0" anchor="t" bIns="44450" lIns="90475" rIns="90475" tIns="4445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examines data objects independently of processing</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focuses attention on the data domain</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creates a model at the customer’s level of abstraction</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indicates how data objects relate to one another</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5" name="Shape 235"/>
        <p:cNvGrpSpPr/>
        <p:nvPr/>
      </p:nvGrpSpPr>
      <p:grpSpPr>
        <a:xfrm>
          <a:off x="0" y="0"/>
          <a:ext cx="0" cy="0"/>
          <a:chOff x="0" y="0"/>
          <a:chExt cx="0" cy="0"/>
        </a:xfrm>
      </p:grpSpPr>
      <p:sp>
        <p:nvSpPr>
          <p:cNvPr id="236" name="Shape 23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37" name="Shape 23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38" name="Shape 238"/>
          <p:cNvSpPr txBox="1"/>
          <p:nvPr>
            <p:ph type="title"/>
          </p:nvPr>
        </p:nvSpPr>
        <p:spPr>
          <a:xfrm>
            <a:off x="990600" y="1143000"/>
            <a:ext cx="7010400"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Software Engineering Design</a:t>
            </a:r>
          </a:p>
        </p:txBody>
      </p:sp>
      <p:sp>
        <p:nvSpPr>
          <p:cNvPr id="239" name="Shape 239"/>
          <p:cNvSpPr txBox="1"/>
          <p:nvPr>
            <p:ph idx="1" type="body"/>
          </p:nvPr>
        </p:nvSpPr>
        <p:spPr>
          <a:xfrm>
            <a:off x="1828800" y="1905000"/>
            <a:ext cx="6934199" cy="42671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Data/Class design – transforms analysis classes into implementation classes and data structures</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Architectural design – defines relationships among the major software structural elements</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Interface design – defines how software elements, hardware elements, and end-users communicate </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Component-level design – transforms structural elements into procedural descriptions of software components</a:t>
            </a:r>
          </a:p>
        </p:txBody>
      </p:sp>
    </p:spTree>
  </p:cSld>
  <p:clrMapOvr>
    <a:masterClrMapping/>
  </p:clrMapOvr>
  <p:transition spd="slow">
    <p:cut/>
  </p:transition>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30" name="Shape 630"/>
        <p:cNvGrpSpPr/>
        <p:nvPr/>
      </p:nvGrpSpPr>
      <p:grpSpPr>
        <a:xfrm>
          <a:off x="0" y="0"/>
          <a:ext cx="0" cy="0"/>
          <a:chOff x="0" y="0"/>
          <a:chExt cx="0" cy="0"/>
        </a:xfrm>
      </p:grpSpPr>
      <p:sp>
        <p:nvSpPr>
          <p:cNvPr id="631" name="Shape 63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632" name="Shape 63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633" name="Shape 633"/>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What is a Data Object?</a:t>
            </a:r>
          </a:p>
        </p:txBody>
      </p:sp>
      <p:sp>
        <p:nvSpPr>
          <p:cNvPr id="634" name="Shape 634"/>
          <p:cNvSpPr txBox="1"/>
          <p:nvPr>
            <p:ph idx="1" type="body"/>
          </p:nvPr>
        </p:nvSpPr>
        <p:spPr>
          <a:xfrm>
            <a:off x="1828800" y="17526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a representation of almost any composite information that must be understood by software. </a:t>
            </a:r>
          </a:p>
          <a:p>
            <a:pPr indent="-285750" lvl="1" marL="742950" marR="0" rtl="0" algn="l">
              <a:lnSpc>
                <a:spcPct val="90000"/>
              </a:lnSpc>
              <a:spcBef>
                <a:spcPts val="300"/>
              </a:spcBef>
              <a:spcAft>
                <a:spcPts val="0"/>
              </a:spcAft>
              <a:buClr>
                <a:schemeClr val="folHlink"/>
              </a:buClr>
              <a:buSzPct val="70000"/>
              <a:buFont typeface="Noto Symbol"/>
              <a:buChar char="■"/>
            </a:pPr>
            <a:r>
              <a:rPr b="0" i="1" lang="en-US" sz="1800" u="none" cap="none" strike="noStrike">
                <a:solidFill>
                  <a:schemeClr val="dk1"/>
                </a:solidFill>
                <a:latin typeface="Quattrocento"/>
                <a:ea typeface="Quattrocento"/>
                <a:cs typeface="Quattrocento"/>
                <a:sym typeface="Quattrocento"/>
              </a:rPr>
              <a:t>composite information—</a:t>
            </a:r>
            <a:r>
              <a:rPr b="0" i="0" lang="en-US" sz="1800" u="none" cap="none" strike="noStrike">
                <a:solidFill>
                  <a:schemeClr val="dk1"/>
                </a:solidFill>
                <a:latin typeface="Quattrocento"/>
                <a:ea typeface="Quattrocento"/>
                <a:cs typeface="Quattrocento"/>
                <a:sym typeface="Quattrocento"/>
              </a:rPr>
              <a:t>something that has a number of different properties or attributes	</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can be an </a:t>
            </a:r>
            <a:r>
              <a:rPr b="0" i="0" lang="en-US" sz="2000" u="none" cap="none" strike="noStrike">
                <a:solidFill>
                  <a:schemeClr val="folHlink"/>
                </a:solidFill>
                <a:latin typeface="Quattrocento"/>
                <a:ea typeface="Quattrocento"/>
                <a:cs typeface="Quattrocento"/>
                <a:sym typeface="Quattrocento"/>
              </a:rPr>
              <a:t>external entity</a:t>
            </a:r>
            <a:r>
              <a:rPr b="0" i="0" lang="en-US" sz="2000" u="none" cap="none" strike="noStrike">
                <a:solidFill>
                  <a:schemeClr val="dk1"/>
                </a:solidFill>
                <a:latin typeface="Quattrocento"/>
                <a:ea typeface="Quattrocento"/>
                <a:cs typeface="Quattrocento"/>
                <a:sym typeface="Quattrocento"/>
              </a:rPr>
              <a:t> (e.g., anything that produces or consumes information), </a:t>
            </a:r>
            <a:r>
              <a:rPr b="0" i="0" lang="en-US" sz="2000" u="none" cap="none" strike="noStrike">
                <a:solidFill>
                  <a:schemeClr val="folHlink"/>
                </a:solidFill>
                <a:latin typeface="Quattrocento"/>
                <a:ea typeface="Quattrocento"/>
                <a:cs typeface="Quattrocento"/>
                <a:sym typeface="Quattrocento"/>
              </a:rPr>
              <a:t>a thing</a:t>
            </a:r>
            <a:r>
              <a:rPr b="0" i="0" lang="en-US" sz="2000" u="none" cap="none" strike="noStrike">
                <a:solidFill>
                  <a:schemeClr val="dk1"/>
                </a:solidFill>
                <a:latin typeface="Quattrocento"/>
                <a:ea typeface="Quattrocento"/>
                <a:cs typeface="Quattrocento"/>
                <a:sym typeface="Quattrocento"/>
              </a:rPr>
              <a:t> (e.g., a report or a display), </a:t>
            </a:r>
            <a:r>
              <a:rPr b="0" i="0" lang="en-US" sz="2000" u="none" cap="none" strike="noStrike">
                <a:solidFill>
                  <a:schemeClr val="folHlink"/>
                </a:solidFill>
                <a:latin typeface="Quattrocento"/>
                <a:ea typeface="Quattrocento"/>
                <a:cs typeface="Quattrocento"/>
                <a:sym typeface="Quattrocento"/>
              </a:rPr>
              <a:t>an occurrence</a:t>
            </a:r>
            <a:r>
              <a:rPr b="0" i="0" lang="en-US" sz="2000" u="none" cap="none" strike="noStrike">
                <a:solidFill>
                  <a:schemeClr val="dk1"/>
                </a:solidFill>
                <a:latin typeface="Quattrocento"/>
                <a:ea typeface="Quattrocento"/>
                <a:cs typeface="Quattrocento"/>
                <a:sym typeface="Quattrocento"/>
              </a:rPr>
              <a:t> (e.g., a telephone call) </a:t>
            </a:r>
            <a:r>
              <a:rPr b="0" i="0" lang="en-US" sz="2000" u="none" cap="none" strike="noStrike">
                <a:solidFill>
                  <a:schemeClr val="folHlink"/>
                </a:solidFill>
                <a:latin typeface="Quattrocento"/>
                <a:ea typeface="Quattrocento"/>
                <a:cs typeface="Quattrocento"/>
                <a:sym typeface="Quattrocento"/>
              </a:rPr>
              <a:t>or event</a:t>
            </a:r>
            <a:r>
              <a:rPr b="0" i="0" lang="en-US" sz="2000" u="none" cap="none" strike="noStrike">
                <a:solidFill>
                  <a:schemeClr val="dk1"/>
                </a:solidFill>
                <a:latin typeface="Quattrocento"/>
                <a:ea typeface="Quattrocento"/>
                <a:cs typeface="Quattrocento"/>
                <a:sym typeface="Quattrocento"/>
              </a:rPr>
              <a:t> (e.g., an alarm),</a:t>
            </a:r>
            <a:r>
              <a:rPr b="0" i="0" lang="en-US" sz="2000" u="none" cap="none" strike="noStrike">
                <a:solidFill>
                  <a:schemeClr val="folHlink"/>
                </a:solidFill>
                <a:latin typeface="Quattrocento"/>
                <a:ea typeface="Quattrocento"/>
                <a:cs typeface="Quattrocento"/>
                <a:sym typeface="Quattrocento"/>
              </a:rPr>
              <a:t> a role</a:t>
            </a:r>
            <a:r>
              <a:rPr b="0" i="0" lang="en-US" sz="2000" u="none" cap="none" strike="noStrike">
                <a:solidFill>
                  <a:schemeClr val="dk1"/>
                </a:solidFill>
                <a:latin typeface="Quattrocento"/>
                <a:ea typeface="Quattrocento"/>
                <a:cs typeface="Quattrocento"/>
                <a:sym typeface="Quattrocento"/>
              </a:rPr>
              <a:t> (e.g., salesperson), </a:t>
            </a:r>
            <a:r>
              <a:rPr b="0" i="0" lang="en-US" sz="2000" u="none" cap="none" strike="noStrike">
                <a:solidFill>
                  <a:schemeClr val="folHlink"/>
                </a:solidFill>
                <a:latin typeface="Quattrocento"/>
                <a:ea typeface="Quattrocento"/>
                <a:cs typeface="Quattrocento"/>
                <a:sym typeface="Quattrocento"/>
              </a:rPr>
              <a:t>an organizational unit</a:t>
            </a:r>
            <a:r>
              <a:rPr b="0" i="0" lang="en-US" sz="2000" u="none" cap="none" strike="noStrike">
                <a:solidFill>
                  <a:schemeClr val="dk1"/>
                </a:solidFill>
                <a:latin typeface="Quattrocento"/>
                <a:ea typeface="Quattrocento"/>
                <a:cs typeface="Quattrocento"/>
                <a:sym typeface="Quattrocento"/>
              </a:rPr>
              <a:t> (e.g., accounting department), </a:t>
            </a:r>
            <a:r>
              <a:rPr b="0" i="0" lang="en-US" sz="2000" u="none" cap="none" strike="noStrike">
                <a:solidFill>
                  <a:schemeClr val="folHlink"/>
                </a:solidFill>
                <a:latin typeface="Quattrocento"/>
                <a:ea typeface="Quattrocento"/>
                <a:cs typeface="Quattrocento"/>
                <a:sym typeface="Quattrocento"/>
              </a:rPr>
              <a:t>a place</a:t>
            </a:r>
            <a:r>
              <a:rPr b="0" i="0" lang="en-US" sz="2000" u="none" cap="none" strike="noStrike">
                <a:solidFill>
                  <a:schemeClr val="dk1"/>
                </a:solidFill>
                <a:latin typeface="Quattrocento"/>
                <a:ea typeface="Quattrocento"/>
                <a:cs typeface="Quattrocento"/>
                <a:sym typeface="Quattrocento"/>
              </a:rPr>
              <a:t> (e.g., a warehouse), or </a:t>
            </a:r>
            <a:r>
              <a:rPr b="0" i="0" lang="en-US" sz="2000" u="none" cap="none" strike="noStrike">
                <a:solidFill>
                  <a:schemeClr val="folHlink"/>
                </a:solidFill>
                <a:latin typeface="Quattrocento"/>
                <a:ea typeface="Quattrocento"/>
                <a:cs typeface="Quattrocento"/>
                <a:sym typeface="Quattrocento"/>
              </a:rPr>
              <a:t>a structure</a:t>
            </a:r>
            <a:r>
              <a:rPr b="0" i="0" lang="en-US" sz="2000" u="none" cap="none" strike="noStrike">
                <a:solidFill>
                  <a:schemeClr val="dk1"/>
                </a:solidFill>
                <a:latin typeface="Quattrocento"/>
                <a:ea typeface="Quattrocento"/>
                <a:cs typeface="Quattrocento"/>
                <a:sym typeface="Quattrocento"/>
              </a:rPr>
              <a:t> (e.g., a file). </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The description of the data object incorporates the data object and all of its attributes.</a:t>
            </a:r>
          </a:p>
          <a:p>
            <a:pPr indent="-342900" lvl="0" marL="342900" marR="0" rtl="0" algn="l">
              <a:lnSpc>
                <a:spcPct val="90000"/>
              </a:lnSpc>
              <a:spcBef>
                <a:spcPts val="6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A data object encapsulates data only—there is no reference within a data object to operations that act on the data.</a:t>
            </a:r>
          </a:p>
        </p:txBody>
      </p:sp>
    </p:spTree>
  </p:cSld>
  <p:clrMapOvr>
    <a:masterClrMapping/>
  </p:clrMapOvr>
  <p:transition spd="slow">
    <p:cut/>
  </p:transition>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38" name="Shape 638"/>
        <p:cNvGrpSpPr/>
        <p:nvPr/>
      </p:nvGrpSpPr>
      <p:grpSpPr>
        <a:xfrm>
          <a:off x="0" y="0"/>
          <a:ext cx="0" cy="0"/>
          <a:chOff x="0" y="0"/>
          <a:chExt cx="0" cy="0"/>
        </a:xfrm>
      </p:grpSpPr>
      <p:sp>
        <p:nvSpPr>
          <p:cNvPr id="639" name="Shape 63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640" name="Shape 64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641" name="Shape 641"/>
          <p:cNvSpPr txBox="1"/>
          <p:nvPr>
            <p:ph type="title"/>
          </p:nvPr>
        </p:nvSpPr>
        <p:spPr>
          <a:xfrm>
            <a:off x="1219200" y="1143000"/>
            <a:ext cx="6476999" cy="658812"/>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Data Objects and Attributes</a:t>
            </a:r>
          </a:p>
        </p:txBody>
      </p:sp>
      <p:sp>
        <p:nvSpPr>
          <p:cNvPr id="642" name="Shape 642"/>
          <p:cNvSpPr txBox="1"/>
          <p:nvPr/>
        </p:nvSpPr>
        <p:spPr>
          <a:xfrm>
            <a:off x="1752600" y="1981200"/>
            <a:ext cx="6334125" cy="1184275"/>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Quattrocento"/>
              <a:buNone/>
            </a:pPr>
            <a:r>
              <a:rPr b="0" i="0" lang="en-US" sz="2400" u="none" cap="none" strike="noStrike">
                <a:solidFill>
                  <a:schemeClr val="dk1"/>
                </a:solidFill>
                <a:latin typeface="Quattrocento"/>
                <a:ea typeface="Quattrocento"/>
                <a:cs typeface="Quattrocento"/>
                <a:sym typeface="Quattrocento"/>
              </a:rPr>
              <a:t>A data object contains a set of attributes that act as an aspect, quality, characteristic, or descriptor of the object</a:t>
            </a:r>
          </a:p>
        </p:txBody>
      </p:sp>
      <p:sp>
        <p:nvSpPr>
          <p:cNvPr id="643" name="Shape 643"/>
          <p:cNvSpPr txBox="1"/>
          <p:nvPr/>
        </p:nvSpPr>
        <p:spPr>
          <a:xfrm>
            <a:off x="3148011" y="3306762"/>
            <a:ext cx="2984500" cy="2332036"/>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44" name="Shape 644"/>
          <p:cNvSpPr txBox="1"/>
          <p:nvPr/>
        </p:nvSpPr>
        <p:spPr>
          <a:xfrm>
            <a:off x="3197225" y="3290887"/>
            <a:ext cx="2890836" cy="21923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folHlink"/>
              </a:buClr>
              <a:buSzPct val="25000"/>
              <a:buFont typeface="Arial"/>
              <a:buNone/>
            </a:pPr>
            <a:r>
              <a:rPr b="1" i="0" lang="en-US" sz="2400" u="none" cap="none" strike="noStrike">
                <a:solidFill>
                  <a:schemeClr val="folHlink"/>
                </a:solidFill>
                <a:latin typeface="Arial"/>
                <a:ea typeface="Arial"/>
                <a:cs typeface="Arial"/>
                <a:sym typeface="Arial"/>
              </a:rPr>
              <a:t>object: automobile</a:t>
            </a:r>
          </a:p>
          <a:p>
            <a:pPr indent="0" lvl="0" marL="0" marR="0" rtl="0" algn="l">
              <a:lnSpc>
                <a:spcPct val="100000"/>
              </a:lnSpc>
              <a:spcBef>
                <a:spcPts val="0"/>
              </a:spcBef>
              <a:spcAft>
                <a:spcPts val="0"/>
              </a:spcAft>
              <a:buClr>
                <a:schemeClr val="folHlink"/>
              </a:buClr>
              <a:buSzPct val="25000"/>
              <a:buFont typeface="Arial"/>
              <a:buNone/>
            </a:pPr>
            <a:r>
              <a:rPr b="1" i="0" lang="en-US" sz="2400" u="none" cap="none" strike="noStrike">
                <a:solidFill>
                  <a:schemeClr val="folHlink"/>
                </a:solidFill>
                <a:latin typeface="Arial"/>
                <a:ea typeface="Arial"/>
                <a:cs typeface="Arial"/>
                <a:sym typeface="Arial"/>
              </a:rPr>
              <a:t>attributes:</a:t>
            </a:r>
          </a:p>
          <a:p>
            <a:pPr indent="0" lvl="0" marL="0" marR="0" rtl="0" algn="l">
              <a:lnSpc>
                <a:spcPct val="75000"/>
              </a:lnSpc>
              <a:spcBef>
                <a:spcPts val="0"/>
              </a:spcBef>
              <a:spcAft>
                <a:spcPts val="0"/>
              </a:spcAft>
              <a:buClr>
                <a:schemeClr val="folHlink"/>
              </a:buClr>
              <a:buSzPct val="25000"/>
              <a:buFont typeface="Arial"/>
              <a:buNone/>
            </a:pPr>
            <a:r>
              <a:rPr b="1" i="0" lang="en-US" sz="2400" u="none" cap="none" strike="noStrike">
                <a:solidFill>
                  <a:schemeClr val="folHlink"/>
                </a:solidFill>
                <a:latin typeface="Arial"/>
                <a:ea typeface="Arial"/>
                <a:cs typeface="Arial"/>
                <a:sym typeface="Arial"/>
              </a:rPr>
              <a:t>   make</a:t>
            </a:r>
          </a:p>
          <a:p>
            <a:pPr indent="0" lvl="0" marL="0" marR="0" rtl="0" algn="l">
              <a:lnSpc>
                <a:spcPct val="75000"/>
              </a:lnSpc>
              <a:spcBef>
                <a:spcPts val="0"/>
              </a:spcBef>
              <a:spcAft>
                <a:spcPts val="0"/>
              </a:spcAft>
              <a:buClr>
                <a:schemeClr val="folHlink"/>
              </a:buClr>
              <a:buSzPct val="25000"/>
              <a:buFont typeface="Arial"/>
              <a:buNone/>
            </a:pPr>
            <a:r>
              <a:rPr b="1" i="0" lang="en-US" sz="2400" u="none" cap="none" strike="noStrike">
                <a:solidFill>
                  <a:schemeClr val="folHlink"/>
                </a:solidFill>
                <a:latin typeface="Arial"/>
                <a:ea typeface="Arial"/>
                <a:cs typeface="Arial"/>
                <a:sym typeface="Arial"/>
              </a:rPr>
              <a:t>   model</a:t>
            </a:r>
          </a:p>
          <a:p>
            <a:pPr indent="0" lvl="0" marL="0" marR="0" rtl="0" algn="l">
              <a:lnSpc>
                <a:spcPct val="75000"/>
              </a:lnSpc>
              <a:spcBef>
                <a:spcPts val="0"/>
              </a:spcBef>
              <a:spcAft>
                <a:spcPts val="0"/>
              </a:spcAft>
              <a:buClr>
                <a:schemeClr val="folHlink"/>
              </a:buClr>
              <a:buSzPct val="25000"/>
              <a:buFont typeface="Arial"/>
              <a:buNone/>
            </a:pPr>
            <a:r>
              <a:rPr b="1" i="0" lang="en-US" sz="2400" u="none" cap="none" strike="noStrike">
                <a:solidFill>
                  <a:schemeClr val="folHlink"/>
                </a:solidFill>
                <a:latin typeface="Arial"/>
                <a:ea typeface="Arial"/>
                <a:cs typeface="Arial"/>
                <a:sym typeface="Arial"/>
              </a:rPr>
              <a:t>   body type</a:t>
            </a:r>
          </a:p>
          <a:p>
            <a:pPr indent="0" lvl="0" marL="0" marR="0" rtl="0" algn="l">
              <a:lnSpc>
                <a:spcPct val="75000"/>
              </a:lnSpc>
              <a:spcBef>
                <a:spcPts val="0"/>
              </a:spcBef>
              <a:spcAft>
                <a:spcPts val="0"/>
              </a:spcAft>
              <a:buClr>
                <a:schemeClr val="folHlink"/>
              </a:buClr>
              <a:buSzPct val="25000"/>
              <a:buFont typeface="Arial"/>
              <a:buNone/>
            </a:pPr>
            <a:r>
              <a:rPr b="1" i="0" lang="en-US" sz="2400" u="none" cap="none" strike="noStrike">
                <a:solidFill>
                  <a:schemeClr val="folHlink"/>
                </a:solidFill>
                <a:latin typeface="Arial"/>
                <a:ea typeface="Arial"/>
                <a:cs typeface="Arial"/>
                <a:sym typeface="Arial"/>
              </a:rPr>
              <a:t>   price</a:t>
            </a:r>
          </a:p>
          <a:p>
            <a:pPr indent="0" lvl="0" marL="0" marR="0" rtl="0" algn="l">
              <a:lnSpc>
                <a:spcPct val="75000"/>
              </a:lnSpc>
              <a:spcBef>
                <a:spcPts val="0"/>
              </a:spcBef>
              <a:spcAft>
                <a:spcPts val="0"/>
              </a:spcAft>
              <a:buClr>
                <a:schemeClr val="folHlink"/>
              </a:buClr>
              <a:buSzPct val="25000"/>
              <a:buFont typeface="Arial"/>
              <a:buNone/>
            </a:pPr>
            <a:r>
              <a:rPr b="1" i="0" lang="en-US" sz="2400" u="none" cap="none" strike="noStrike">
                <a:solidFill>
                  <a:schemeClr val="folHlink"/>
                </a:solidFill>
                <a:latin typeface="Arial"/>
                <a:ea typeface="Arial"/>
                <a:cs typeface="Arial"/>
                <a:sym typeface="Arial"/>
              </a:rPr>
              <a:t>   options code</a:t>
            </a:r>
          </a:p>
        </p:txBody>
      </p:sp>
      <p:cxnSp>
        <p:nvCxnSpPr>
          <p:cNvPr id="645" name="Shape 645"/>
          <p:cNvCxnSpPr/>
          <p:nvPr/>
        </p:nvCxnSpPr>
        <p:spPr>
          <a:xfrm>
            <a:off x="3160711" y="3751262"/>
            <a:ext cx="2959100" cy="0"/>
          </a:xfrm>
          <a:prstGeom prst="straightConnector1">
            <a:avLst/>
          </a:prstGeom>
          <a:noFill/>
          <a:ln cap="flat" cmpd="sng" w="25400">
            <a:solidFill>
              <a:schemeClr val="dk1"/>
            </a:solidFill>
            <a:prstDash val="solid"/>
            <a:miter/>
            <a:headEnd len="med" w="med" type="none"/>
            <a:tailEnd len="med" w="med" type="none"/>
          </a:ln>
        </p:spPr>
      </p:cxnSp>
    </p:spTree>
  </p:cSld>
  <p:clrMapOvr>
    <a:masterClrMapping/>
  </p:clrMapOvr>
  <p:transition spd="slow">
    <p:cut/>
  </p:transition>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49" name="Shape 649"/>
        <p:cNvGrpSpPr/>
        <p:nvPr/>
      </p:nvGrpSpPr>
      <p:grpSpPr>
        <a:xfrm>
          <a:off x="0" y="0"/>
          <a:ext cx="0" cy="0"/>
          <a:chOff x="0" y="0"/>
          <a:chExt cx="0" cy="0"/>
        </a:xfrm>
      </p:grpSpPr>
      <p:sp>
        <p:nvSpPr>
          <p:cNvPr id="650" name="Shape 65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651" name="Shape 65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652" name="Shape 652"/>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What is a Relationship?</a:t>
            </a:r>
          </a:p>
        </p:txBody>
      </p:sp>
      <p:sp>
        <p:nvSpPr>
          <p:cNvPr id="653" name="Shape 65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Arial"/>
                <a:ea typeface="Arial"/>
                <a:cs typeface="Arial"/>
                <a:sym typeface="Arial"/>
              </a:rPr>
              <a:t>Data objects are connected to one another in different ways.</a:t>
            </a:r>
          </a:p>
          <a:p>
            <a:pPr indent="-285750" lvl="1" marL="742950" marR="0" rtl="0" algn="l">
              <a:lnSpc>
                <a:spcPct val="9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Arial"/>
                <a:ea typeface="Arial"/>
                <a:cs typeface="Arial"/>
                <a:sym typeface="Arial"/>
              </a:rPr>
              <a:t>A connection is established between </a:t>
            </a:r>
            <a:r>
              <a:rPr b="1" i="0" lang="en-US" sz="2000" u="none" cap="none" strike="noStrike">
                <a:solidFill>
                  <a:schemeClr val="folHlink"/>
                </a:solidFill>
                <a:latin typeface="Arial"/>
                <a:ea typeface="Arial"/>
                <a:cs typeface="Arial"/>
                <a:sym typeface="Arial"/>
              </a:rPr>
              <a:t>person</a:t>
            </a:r>
            <a:r>
              <a:rPr b="0" i="0" lang="en-US" sz="2000" u="none" cap="none" strike="noStrike">
                <a:solidFill>
                  <a:schemeClr val="dk1"/>
                </a:solidFill>
                <a:latin typeface="Arial"/>
                <a:ea typeface="Arial"/>
                <a:cs typeface="Arial"/>
                <a:sym typeface="Arial"/>
              </a:rPr>
              <a:t> and</a:t>
            </a:r>
            <a:r>
              <a:rPr b="1" i="0" lang="en-US" sz="2000" u="none" cap="none" strike="noStrike">
                <a:solidFill>
                  <a:schemeClr val="dk1"/>
                </a:solidFill>
                <a:latin typeface="Arial"/>
                <a:ea typeface="Arial"/>
                <a:cs typeface="Arial"/>
                <a:sym typeface="Arial"/>
              </a:rPr>
              <a:t> </a:t>
            </a:r>
            <a:r>
              <a:rPr b="1" i="0" lang="en-US" sz="2000" u="none" cap="none" strike="noStrike">
                <a:solidFill>
                  <a:schemeClr val="folHlink"/>
                </a:solidFill>
                <a:latin typeface="Arial"/>
                <a:ea typeface="Arial"/>
                <a:cs typeface="Arial"/>
                <a:sym typeface="Arial"/>
              </a:rPr>
              <a:t>car</a:t>
            </a:r>
            <a:r>
              <a:rPr b="0" i="0" lang="en-US" sz="2000" u="none" cap="none" strike="noStrike">
                <a:solidFill>
                  <a:schemeClr val="dk1"/>
                </a:solidFill>
                <a:latin typeface="Arial"/>
                <a:ea typeface="Arial"/>
                <a:cs typeface="Arial"/>
                <a:sym typeface="Arial"/>
              </a:rPr>
              <a:t> because the two objects are related.</a:t>
            </a:r>
          </a:p>
          <a:p>
            <a:pPr indent="-228600" lvl="2" marL="1143000" marR="0" rtl="0" algn="l">
              <a:lnSpc>
                <a:spcPct val="90000"/>
              </a:lnSpc>
              <a:spcBef>
                <a:spcPts val="300"/>
              </a:spcBef>
              <a:spcAft>
                <a:spcPts val="0"/>
              </a:spcAft>
              <a:buClr>
                <a:schemeClr val="dk2"/>
              </a:buClr>
              <a:buSzPct val="100000"/>
              <a:buFont typeface="Arial"/>
              <a:buChar char="•"/>
            </a:pPr>
            <a:r>
              <a:rPr b="0" i="0" lang="en-US" sz="1800" u="none" cap="none" strike="noStrike">
                <a:solidFill>
                  <a:schemeClr val="dk1"/>
                </a:solidFill>
                <a:latin typeface="Arial"/>
                <a:ea typeface="Arial"/>
                <a:cs typeface="Arial"/>
                <a:sym typeface="Arial"/>
              </a:rPr>
              <a:t>A person </a:t>
            </a:r>
            <a:r>
              <a:rPr b="0" i="1" lang="en-US" sz="1800" u="none" cap="none" strike="noStrike">
                <a:solidFill>
                  <a:schemeClr val="dk1"/>
                </a:solidFill>
                <a:latin typeface="Arial"/>
                <a:ea typeface="Arial"/>
                <a:cs typeface="Arial"/>
                <a:sym typeface="Arial"/>
              </a:rPr>
              <a:t>owns</a:t>
            </a:r>
            <a:r>
              <a:rPr b="0" i="0" lang="en-US" sz="1800" u="none" cap="none" strike="noStrike">
                <a:solidFill>
                  <a:schemeClr val="dk1"/>
                </a:solidFill>
                <a:latin typeface="Arial"/>
                <a:ea typeface="Arial"/>
                <a:cs typeface="Arial"/>
                <a:sym typeface="Arial"/>
              </a:rPr>
              <a:t> a car</a:t>
            </a:r>
          </a:p>
          <a:p>
            <a:pPr indent="-228600" lvl="2" marL="1143000" marR="0" rtl="0" algn="l">
              <a:lnSpc>
                <a:spcPct val="90000"/>
              </a:lnSpc>
              <a:spcBef>
                <a:spcPts val="600"/>
              </a:spcBef>
              <a:spcAft>
                <a:spcPts val="0"/>
              </a:spcAft>
              <a:buClr>
                <a:schemeClr val="dk2"/>
              </a:buClr>
              <a:buSzPct val="100000"/>
              <a:buFont typeface="Arial"/>
              <a:buChar char="•"/>
            </a:pPr>
            <a:r>
              <a:rPr b="0" i="0" lang="en-US" sz="1800" u="none" cap="none" strike="noStrike">
                <a:solidFill>
                  <a:schemeClr val="dk1"/>
                </a:solidFill>
                <a:latin typeface="Arial"/>
                <a:ea typeface="Arial"/>
                <a:cs typeface="Arial"/>
                <a:sym typeface="Arial"/>
              </a:rPr>
              <a:t>A person </a:t>
            </a:r>
            <a:r>
              <a:rPr b="0" i="1" lang="en-US" sz="1800" u="none" cap="none" strike="noStrike">
                <a:solidFill>
                  <a:schemeClr val="dk1"/>
                </a:solidFill>
                <a:latin typeface="Arial"/>
                <a:ea typeface="Arial"/>
                <a:cs typeface="Arial"/>
                <a:sym typeface="Arial"/>
              </a:rPr>
              <a:t>is insured</a:t>
            </a:r>
            <a:r>
              <a:rPr b="0" i="0" lang="en-US" sz="1800" u="none" cap="none" strike="noStrike">
                <a:solidFill>
                  <a:schemeClr val="dk1"/>
                </a:solidFill>
                <a:latin typeface="Arial"/>
                <a:ea typeface="Arial"/>
                <a:cs typeface="Arial"/>
                <a:sym typeface="Arial"/>
              </a:rPr>
              <a:t> </a:t>
            </a:r>
            <a:r>
              <a:rPr b="0" i="1" lang="en-US" sz="1800" u="none" cap="none" strike="noStrike">
                <a:solidFill>
                  <a:schemeClr val="dk1"/>
                </a:solidFill>
                <a:latin typeface="Arial"/>
                <a:ea typeface="Arial"/>
                <a:cs typeface="Arial"/>
                <a:sym typeface="Arial"/>
              </a:rPr>
              <a:t>to drive</a:t>
            </a:r>
            <a:r>
              <a:rPr b="0" i="0" lang="en-US" sz="1800" u="none" cap="none" strike="noStrike">
                <a:solidFill>
                  <a:schemeClr val="dk1"/>
                </a:solidFill>
                <a:latin typeface="Arial"/>
                <a:ea typeface="Arial"/>
                <a:cs typeface="Arial"/>
                <a:sym typeface="Arial"/>
              </a:rPr>
              <a:t> a car </a:t>
            </a:r>
          </a:p>
          <a:p>
            <a:pPr indent="-342900" lvl="0" marL="342900" marR="0" rtl="0" algn="l">
              <a:lnSpc>
                <a:spcPct val="90000"/>
              </a:lnSpc>
              <a:spcBef>
                <a:spcPts val="600"/>
              </a:spcBef>
              <a:spcAft>
                <a:spcPts val="0"/>
              </a:spcAft>
              <a:buClr>
                <a:schemeClr val="folHlink"/>
              </a:buClr>
              <a:buSzPct val="75000"/>
              <a:buFont typeface="Noto Symbol"/>
              <a:buChar char="■"/>
            </a:pPr>
            <a:r>
              <a:rPr b="0" i="0" lang="en-US" sz="2400" u="none" cap="none" strike="noStrike">
                <a:solidFill>
                  <a:schemeClr val="dk1"/>
                </a:solidFill>
                <a:latin typeface="Arial"/>
                <a:ea typeface="Arial"/>
                <a:cs typeface="Arial"/>
                <a:sym typeface="Arial"/>
              </a:rPr>
              <a:t>The relationships </a:t>
            </a:r>
            <a:r>
              <a:rPr b="0" i="1" lang="en-US" sz="2400" u="none" cap="none" strike="noStrike">
                <a:solidFill>
                  <a:schemeClr val="folHlink"/>
                </a:solidFill>
                <a:latin typeface="Arial"/>
                <a:ea typeface="Arial"/>
                <a:cs typeface="Arial"/>
                <a:sym typeface="Arial"/>
              </a:rPr>
              <a:t>owns</a:t>
            </a:r>
            <a:r>
              <a:rPr b="0" i="0" lang="en-US" sz="2400" u="none" cap="none" strike="noStrike">
                <a:solidFill>
                  <a:schemeClr val="dk1"/>
                </a:solidFill>
                <a:latin typeface="Arial"/>
                <a:ea typeface="Arial"/>
                <a:cs typeface="Arial"/>
                <a:sym typeface="Arial"/>
              </a:rPr>
              <a:t> and</a:t>
            </a:r>
            <a:r>
              <a:rPr b="0" i="1" lang="en-US" sz="2400" u="none" cap="none" strike="noStrike">
                <a:solidFill>
                  <a:schemeClr val="dk1"/>
                </a:solidFill>
                <a:latin typeface="Arial"/>
                <a:ea typeface="Arial"/>
                <a:cs typeface="Arial"/>
                <a:sym typeface="Arial"/>
              </a:rPr>
              <a:t> </a:t>
            </a:r>
            <a:r>
              <a:rPr b="0" i="1" lang="en-US" sz="2400" u="none" cap="none" strike="noStrike">
                <a:solidFill>
                  <a:schemeClr val="folHlink"/>
                </a:solidFill>
                <a:latin typeface="Arial"/>
                <a:ea typeface="Arial"/>
                <a:cs typeface="Arial"/>
                <a:sym typeface="Arial"/>
              </a:rPr>
              <a:t>insured to drive</a:t>
            </a:r>
            <a:r>
              <a:rPr b="0" i="0" lang="en-US" sz="2400" u="none" cap="none" strike="noStrike">
                <a:solidFill>
                  <a:schemeClr val="folHlink"/>
                </a:solidFill>
                <a:latin typeface="Arial"/>
                <a:ea typeface="Arial"/>
                <a:cs typeface="Arial"/>
                <a:sym typeface="Arial"/>
              </a:rPr>
              <a:t> </a:t>
            </a:r>
            <a:r>
              <a:rPr b="0" i="0" lang="en-US" sz="2400" u="none" cap="none" strike="noStrike">
                <a:solidFill>
                  <a:schemeClr val="dk1"/>
                </a:solidFill>
                <a:latin typeface="Arial"/>
                <a:ea typeface="Arial"/>
                <a:cs typeface="Arial"/>
                <a:sym typeface="Arial"/>
              </a:rPr>
              <a:t>define the relevant connections between </a:t>
            </a:r>
            <a:r>
              <a:rPr b="1" i="0" lang="en-US" sz="2400" u="none" cap="none" strike="noStrike">
                <a:solidFill>
                  <a:schemeClr val="folHlink"/>
                </a:solidFill>
                <a:latin typeface="Arial"/>
                <a:ea typeface="Arial"/>
                <a:cs typeface="Arial"/>
                <a:sym typeface="Arial"/>
              </a:rPr>
              <a:t>person</a:t>
            </a:r>
            <a:r>
              <a:rPr b="0" i="0" lang="en-US" sz="2400" u="none" cap="none" strike="noStrike">
                <a:solidFill>
                  <a:schemeClr val="dk1"/>
                </a:solidFill>
                <a:latin typeface="Arial"/>
                <a:ea typeface="Arial"/>
                <a:cs typeface="Arial"/>
                <a:sym typeface="Arial"/>
              </a:rPr>
              <a:t> and </a:t>
            </a:r>
            <a:r>
              <a:rPr b="1" i="0" lang="en-US" sz="2400" u="none" cap="none" strike="noStrike">
                <a:solidFill>
                  <a:schemeClr val="folHlink"/>
                </a:solidFill>
                <a:latin typeface="Arial"/>
                <a:ea typeface="Arial"/>
                <a:cs typeface="Arial"/>
                <a:sym typeface="Arial"/>
              </a:rPr>
              <a:t>car</a:t>
            </a:r>
            <a:r>
              <a:rPr b="1" i="0" lang="en-US" sz="2400" u="none" cap="none" strike="noStrike">
                <a:solidFill>
                  <a:schemeClr val="dk1"/>
                </a:solidFill>
                <a:latin typeface="Arial"/>
                <a:ea typeface="Arial"/>
                <a:cs typeface="Arial"/>
                <a:sym typeface="Arial"/>
              </a:rPr>
              <a:t>.</a:t>
            </a:r>
          </a:p>
          <a:p>
            <a:pPr indent="-342900" lvl="0" marL="342900" marR="0" rtl="0" algn="l">
              <a:lnSpc>
                <a:spcPct val="90000"/>
              </a:lnSpc>
              <a:spcBef>
                <a:spcPts val="600"/>
              </a:spcBef>
              <a:spcAft>
                <a:spcPts val="0"/>
              </a:spcAft>
              <a:buClr>
                <a:schemeClr val="folHlink"/>
              </a:buClr>
              <a:buSzPct val="75000"/>
              <a:buFont typeface="Noto Symbol"/>
              <a:buChar char="■"/>
            </a:pPr>
            <a:r>
              <a:rPr b="0" i="0" lang="en-US" sz="2400" u="none" cap="none" strike="noStrike">
                <a:solidFill>
                  <a:schemeClr val="dk1"/>
                </a:solidFill>
                <a:latin typeface="Arial"/>
                <a:ea typeface="Arial"/>
                <a:cs typeface="Arial"/>
                <a:sym typeface="Arial"/>
              </a:rPr>
              <a:t>Several instances of a relationship can exist</a:t>
            </a:r>
          </a:p>
          <a:p>
            <a:pPr indent="-342900" lvl="0" marL="342900" marR="0" rtl="0" algn="l">
              <a:lnSpc>
                <a:spcPct val="9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Arial"/>
                <a:ea typeface="Arial"/>
                <a:cs typeface="Arial"/>
                <a:sym typeface="Arial"/>
              </a:rPr>
              <a:t>Objects can be related in many different ways</a:t>
            </a:r>
          </a:p>
        </p:txBody>
      </p:sp>
    </p:spTree>
  </p:cSld>
  <p:clrMapOvr>
    <a:masterClrMapping/>
  </p:clrMapOvr>
  <p:transition spd="slow">
    <p:cut/>
  </p:transition>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57" name="Shape 657"/>
        <p:cNvGrpSpPr/>
        <p:nvPr/>
      </p:nvGrpSpPr>
      <p:grpSpPr>
        <a:xfrm>
          <a:off x="0" y="0"/>
          <a:ext cx="0" cy="0"/>
          <a:chOff x="0" y="0"/>
          <a:chExt cx="0" cy="0"/>
        </a:xfrm>
      </p:grpSpPr>
      <p:sp>
        <p:nvSpPr>
          <p:cNvPr id="658" name="Shape 65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659" name="Shape 65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660" name="Shape 660"/>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Architectural Elements</a:t>
            </a:r>
          </a:p>
        </p:txBody>
      </p:sp>
      <p:sp>
        <p:nvSpPr>
          <p:cNvPr id="661" name="Shape 661"/>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The architectural model [Sha96] is derived from three sources: </a:t>
            </a:r>
          </a:p>
          <a:p>
            <a:pPr indent="-285750" lvl="1" marL="742950" marR="0" rtl="0" algn="l">
              <a:lnSpc>
                <a:spcPct val="100000"/>
              </a:lnSpc>
              <a:spcBef>
                <a:spcPts val="600"/>
              </a:spcBef>
              <a:spcAft>
                <a:spcPts val="0"/>
              </a:spcAft>
              <a:buClr>
                <a:schemeClr val="folHlink"/>
              </a:buClr>
              <a:buSzPct val="70000"/>
              <a:buFont typeface="Noto Symbol"/>
              <a:buChar char="■"/>
            </a:pPr>
            <a:r>
              <a:rPr b="0" i="0" lang="en-US" sz="2000" u="none" cap="none" strike="noStrike">
                <a:solidFill>
                  <a:schemeClr val="folHlink"/>
                </a:solidFill>
                <a:latin typeface="Quattrocento"/>
                <a:ea typeface="Quattrocento"/>
                <a:cs typeface="Quattrocento"/>
                <a:sym typeface="Quattrocento"/>
              </a:rPr>
              <a:t>information about the application domain</a:t>
            </a:r>
            <a:r>
              <a:rPr b="0" i="0" lang="en-US" sz="2000" u="none" cap="none" strike="noStrike">
                <a:solidFill>
                  <a:schemeClr val="dk1"/>
                </a:solidFill>
                <a:latin typeface="Quattrocento"/>
                <a:ea typeface="Quattrocento"/>
                <a:cs typeface="Quattrocento"/>
                <a:sym typeface="Quattrocento"/>
              </a:rPr>
              <a:t> for the software to be built; </a:t>
            </a:r>
          </a:p>
          <a:p>
            <a:pPr indent="-285750" lvl="1" marL="742950" marR="0" rtl="0" algn="l">
              <a:lnSpc>
                <a:spcPct val="100000"/>
              </a:lnSpc>
              <a:spcBef>
                <a:spcPts val="600"/>
              </a:spcBef>
              <a:spcAft>
                <a:spcPts val="0"/>
              </a:spcAft>
              <a:buClr>
                <a:schemeClr val="folHlink"/>
              </a:buClr>
              <a:buSzPct val="70000"/>
              <a:buFont typeface="Noto Symbol"/>
              <a:buChar char="■"/>
            </a:pPr>
            <a:r>
              <a:rPr b="0" i="0" lang="en-US" sz="2000" u="none" cap="none" strike="noStrike">
                <a:solidFill>
                  <a:schemeClr val="folHlink"/>
                </a:solidFill>
                <a:latin typeface="Quattrocento"/>
                <a:ea typeface="Quattrocento"/>
                <a:cs typeface="Quattrocento"/>
                <a:sym typeface="Quattrocento"/>
              </a:rPr>
              <a:t>specific requirements model elements </a:t>
            </a:r>
            <a:r>
              <a:rPr b="0" i="0" lang="en-US" sz="2000" u="none" cap="none" strike="noStrike">
                <a:solidFill>
                  <a:schemeClr val="dk1"/>
                </a:solidFill>
                <a:latin typeface="Quattrocento"/>
                <a:ea typeface="Quattrocento"/>
                <a:cs typeface="Quattrocento"/>
                <a:sym typeface="Quattrocento"/>
              </a:rPr>
              <a:t>such as data flow diagrams or analysis classes, their relationships and collaborations for the problem at hand, and </a:t>
            </a:r>
          </a:p>
          <a:p>
            <a:pPr indent="-285750" lvl="1" marL="742950" marR="0" rtl="0" algn="l">
              <a:lnSpc>
                <a:spcPct val="100000"/>
              </a:lnSpc>
              <a:spcBef>
                <a:spcPts val="600"/>
              </a:spcBef>
              <a:spcAft>
                <a:spcPts val="0"/>
              </a:spcAft>
              <a:buClr>
                <a:schemeClr val="folHlink"/>
              </a:buClr>
              <a:buSzPct val="70000"/>
              <a:buFont typeface="Noto Symbol"/>
              <a:buChar char="■"/>
            </a:pPr>
            <a:r>
              <a:rPr b="0" i="0" lang="en-US" sz="2000" u="none" cap="none" strike="noStrike">
                <a:solidFill>
                  <a:schemeClr val="folHlink"/>
                </a:solidFill>
                <a:latin typeface="Quattrocento"/>
                <a:ea typeface="Quattrocento"/>
                <a:cs typeface="Quattrocento"/>
                <a:sym typeface="Quattrocento"/>
              </a:rPr>
              <a:t>the availability of architectural patterns </a:t>
            </a:r>
            <a:r>
              <a:rPr b="0" i="0" lang="en-US" sz="2000" u="none" cap="none" strike="noStrike">
                <a:solidFill>
                  <a:schemeClr val="dk1"/>
                </a:solidFill>
                <a:latin typeface="Quattrocento"/>
                <a:ea typeface="Quattrocento"/>
                <a:cs typeface="Quattrocento"/>
                <a:sym typeface="Quattrocento"/>
              </a:rPr>
              <a:t>(Chapter 16) </a:t>
            </a:r>
            <a:r>
              <a:rPr b="0" i="0" lang="en-US" sz="2000" u="none" cap="none" strike="noStrike">
                <a:solidFill>
                  <a:schemeClr val="folHlink"/>
                </a:solidFill>
                <a:latin typeface="Quattrocento"/>
                <a:ea typeface="Quattrocento"/>
                <a:cs typeface="Quattrocento"/>
                <a:sym typeface="Quattrocento"/>
              </a:rPr>
              <a:t>and styles</a:t>
            </a:r>
            <a:r>
              <a:rPr b="0" i="0" lang="en-US" sz="2000" u="none" cap="none" strike="noStrike">
                <a:solidFill>
                  <a:schemeClr val="dk1"/>
                </a:solidFill>
                <a:latin typeface="Quattrocento"/>
                <a:ea typeface="Quattrocento"/>
                <a:cs typeface="Quattrocento"/>
                <a:sym typeface="Quattrocento"/>
              </a:rPr>
              <a:t> (Chapter 13). </a:t>
            </a:r>
          </a:p>
        </p:txBody>
      </p:sp>
    </p:spTree>
  </p:cSld>
  <p:clrMapOvr>
    <a:masterClrMapping/>
  </p:clrMapOvr>
  <p:transition spd="slow">
    <p:cut/>
  </p:transition>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66" name="Shape 666"/>
        <p:cNvGrpSpPr/>
        <p:nvPr/>
      </p:nvGrpSpPr>
      <p:grpSpPr>
        <a:xfrm>
          <a:off x="0" y="0"/>
          <a:ext cx="0" cy="0"/>
          <a:chOff x="0" y="0"/>
          <a:chExt cx="0" cy="0"/>
        </a:xfrm>
      </p:grpSpPr>
      <p:sp>
        <p:nvSpPr>
          <p:cNvPr id="667" name="Shape 667"/>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668" name="Shape 66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669" name="Shape 669"/>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Interface Elements</a:t>
            </a:r>
          </a:p>
        </p:txBody>
      </p:sp>
      <p:sp>
        <p:nvSpPr>
          <p:cNvPr id="670" name="Shape 670"/>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Interface is a set of operations that describes the externally observable behavior of a class and provides access to its public operations</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Important elements</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User interface (UI)</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External interfaces to other systems</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Internal interfaces between various design components</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Modeled using UML communication diagrams (called collaboration diagrams in UML 1.x)</a:t>
            </a:r>
          </a:p>
        </p:txBody>
      </p:sp>
    </p:spTree>
  </p:cSld>
  <p:clrMapOvr>
    <a:masterClrMapping/>
  </p:clrMapOvr>
  <p:transition spd="slow">
    <p:cut/>
  </p:transition>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74" name="Shape 674"/>
        <p:cNvGrpSpPr/>
        <p:nvPr/>
      </p:nvGrpSpPr>
      <p:grpSpPr>
        <a:xfrm>
          <a:off x="0" y="0"/>
          <a:ext cx="0" cy="0"/>
          <a:chOff x="0" y="0"/>
          <a:chExt cx="0" cy="0"/>
        </a:xfrm>
      </p:grpSpPr>
      <p:sp>
        <p:nvSpPr>
          <p:cNvPr id="675" name="Shape 675"/>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676" name="Shape 67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677" name="Shape 677"/>
          <p:cNvSpPr txBox="1"/>
          <p:nvPr>
            <p:ph type="title"/>
          </p:nvPr>
        </p:nvSpPr>
        <p:spPr>
          <a:xfrm>
            <a:off x="1219200" y="1066800"/>
            <a:ext cx="5386387" cy="685799"/>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Interface Elements</a:t>
            </a:r>
          </a:p>
        </p:txBody>
      </p:sp>
      <p:pic>
        <p:nvPicPr>
          <p:cNvPr id="678" name="Shape 678"/>
          <p:cNvPicPr preferRelativeResize="0"/>
          <p:nvPr/>
        </p:nvPicPr>
        <p:blipFill rotWithShape="1">
          <a:blip r:embed="rId3">
            <a:alphaModFix/>
          </a:blip>
          <a:srcRect b="0" l="0" r="0" t="0"/>
          <a:stretch/>
        </p:blipFill>
        <p:spPr>
          <a:xfrm>
            <a:off x="3214686" y="1828800"/>
            <a:ext cx="2713037" cy="4184649"/>
          </a:xfrm>
          <a:prstGeom prst="rect">
            <a:avLst/>
          </a:prstGeom>
          <a:noFill/>
          <a:ln>
            <a:noFill/>
          </a:ln>
        </p:spPr>
      </p:pic>
      <p:sp>
        <p:nvSpPr>
          <p:cNvPr id="679" name="Shape 679"/>
          <p:cNvSpPr txBox="1"/>
          <p:nvPr/>
        </p:nvSpPr>
        <p:spPr>
          <a:xfrm>
            <a:off x="3200400" y="5867400"/>
            <a:ext cx="2666999" cy="152399"/>
          </a:xfrm>
          <a:prstGeom prst="rect">
            <a:avLst/>
          </a:prstGeom>
          <a:solidFill>
            <a:schemeClr val="accent1"/>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Tree>
  </p:cSld>
  <p:clrMapOvr>
    <a:masterClrMapping/>
  </p:clrMapOvr>
  <p:transition spd="slow">
    <p:cut/>
  </p:transition>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83" name="Shape 683"/>
        <p:cNvGrpSpPr/>
        <p:nvPr/>
      </p:nvGrpSpPr>
      <p:grpSpPr>
        <a:xfrm>
          <a:off x="0" y="0"/>
          <a:ext cx="0" cy="0"/>
          <a:chOff x="0" y="0"/>
          <a:chExt cx="0" cy="0"/>
        </a:xfrm>
      </p:grpSpPr>
      <p:sp>
        <p:nvSpPr>
          <p:cNvPr id="684" name="Shape 68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685" name="Shape 68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686" name="Shape 686"/>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Component Elements</a:t>
            </a:r>
          </a:p>
        </p:txBody>
      </p:sp>
      <p:sp>
        <p:nvSpPr>
          <p:cNvPr id="687" name="Shape 687"/>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Describes the internal detail of each software component</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Defines</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Data structures for all local data objects</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Algorithmic detail for all component processing functions</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Interface that allows access to all component operations</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Modeled using UML component diagrams, UML activity diagrams, pseudocode (PDL), and sometimes flowcharts </a:t>
            </a:r>
          </a:p>
        </p:txBody>
      </p:sp>
    </p:spTree>
  </p:cSld>
  <p:clrMapOvr>
    <a:masterClrMapping/>
  </p:clrMapOvr>
  <p:transition spd="slow">
    <p:cut/>
  </p:transition>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91" name="Shape 691"/>
        <p:cNvGrpSpPr/>
        <p:nvPr/>
      </p:nvGrpSpPr>
      <p:grpSpPr>
        <a:xfrm>
          <a:off x="0" y="0"/>
          <a:ext cx="0" cy="0"/>
          <a:chOff x="0" y="0"/>
          <a:chExt cx="0" cy="0"/>
        </a:xfrm>
      </p:grpSpPr>
      <p:sp>
        <p:nvSpPr>
          <p:cNvPr id="692" name="Shape 69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693" name="Shape 69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694" name="Shape 694"/>
          <p:cNvSpPr txBox="1"/>
          <p:nvPr>
            <p:ph type="title"/>
          </p:nvPr>
        </p:nvSpPr>
        <p:spPr>
          <a:xfrm>
            <a:off x="1143000" y="1143000"/>
            <a:ext cx="5073650"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Component Elements</a:t>
            </a:r>
          </a:p>
        </p:txBody>
      </p:sp>
      <p:pic>
        <p:nvPicPr>
          <p:cNvPr id="695" name="Shape 695"/>
          <p:cNvPicPr preferRelativeResize="0"/>
          <p:nvPr/>
        </p:nvPicPr>
        <p:blipFill rotWithShape="1">
          <a:blip r:embed="rId3">
            <a:alphaModFix/>
          </a:blip>
          <a:srcRect b="0" l="0" r="0" t="0"/>
          <a:stretch/>
        </p:blipFill>
        <p:spPr>
          <a:xfrm>
            <a:off x="1928811" y="2595561"/>
            <a:ext cx="5283200" cy="1671637"/>
          </a:xfrm>
          <a:prstGeom prst="rect">
            <a:avLst/>
          </a:prstGeom>
          <a:noFill/>
          <a:ln>
            <a:noFill/>
          </a:ln>
        </p:spPr>
      </p:pic>
    </p:spTree>
  </p:cSld>
  <p:clrMapOvr>
    <a:masterClrMapping/>
  </p:clrMapOvr>
  <p:transition spd="slow">
    <p:cut/>
  </p:transition>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99" name="Shape 699"/>
        <p:cNvGrpSpPr/>
        <p:nvPr/>
      </p:nvGrpSpPr>
      <p:grpSpPr>
        <a:xfrm>
          <a:off x="0" y="0"/>
          <a:ext cx="0" cy="0"/>
          <a:chOff x="0" y="0"/>
          <a:chExt cx="0" cy="0"/>
        </a:xfrm>
      </p:grpSpPr>
      <p:sp>
        <p:nvSpPr>
          <p:cNvPr id="700" name="Shape 70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701" name="Shape 70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702" name="Shape 702"/>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Deployment Elements</a:t>
            </a:r>
          </a:p>
        </p:txBody>
      </p:sp>
      <p:sp>
        <p:nvSpPr>
          <p:cNvPr id="703" name="Shape 70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Indicates how software functionality and subsystems will be allocated within the physical computing environment</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Modeled using UML deployment diagrams</a:t>
            </a:r>
          </a:p>
          <a:p>
            <a:pPr indent="-342900" lvl="0" marL="342900" marR="0" rtl="0" algn="l">
              <a:lnSpc>
                <a:spcPct val="100000"/>
              </a:lnSpc>
              <a:spcBef>
                <a:spcPts val="480"/>
              </a:spcBef>
              <a:spcAft>
                <a:spcPts val="0"/>
              </a:spcAft>
              <a:buClr>
                <a:schemeClr val="folHlink"/>
              </a:buClr>
              <a:buSzPct val="75000"/>
              <a:buFont typeface="Noto Symbol"/>
              <a:buChar char="■"/>
            </a:pPr>
            <a:r>
              <a:rPr b="0" i="1" lang="en-US" sz="2400" u="none" cap="none" strike="noStrike">
                <a:solidFill>
                  <a:schemeClr val="dk1"/>
                </a:solidFill>
                <a:latin typeface="Helvetica Neue"/>
                <a:ea typeface="Helvetica Neue"/>
                <a:cs typeface="Helvetica Neue"/>
                <a:sym typeface="Helvetica Neue"/>
              </a:rPr>
              <a:t>Descriptor form</a:t>
            </a:r>
            <a:r>
              <a:rPr b="0" i="0" lang="en-US" sz="2400" u="none" cap="none" strike="noStrike">
                <a:solidFill>
                  <a:schemeClr val="dk1"/>
                </a:solidFill>
                <a:latin typeface="Helvetica Neue"/>
                <a:ea typeface="Helvetica Neue"/>
                <a:cs typeface="Helvetica Neue"/>
                <a:sym typeface="Helvetica Neue"/>
              </a:rPr>
              <a:t> deployment diagrams show the computing environment but does not indicate configuration details</a:t>
            </a:r>
          </a:p>
          <a:p>
            <a:pPr indent="-342900" lvl="0" marL="342900" marR="0" rtl="0" algn="l">
              <a:lnSpc>
                <a:spcPct val="100000"/>
              </a:lnSpc>
              <a:spcBef>
                <a:spcPts val="480"/>
              </a:spcBef>
              <a:spcAft>
                <a:spcPts val="0"/>
              </a:spcAft>
              <a:buClr>
                <a:schemeClr val="folHlink"/>
              </a:buClr>
              <a:buSzPct val="75000"/>
              <a:buFont typeface="Noto Symbol"/>
              <a:buChar char="■"/>
            </a:pPr>
            <a:r>
              <a:rPr b="0" i="1" lang="en-US" sz="2400" u="none" cap="none" strike="noStrike">
                <a:solidFill>
                  <a:schemeClr val="dk1"/>
                </a:solidFill>
                <a:latin typeface="Helvetica Neue"/>
                <a:ea typeface="Helvetica Neue"/>
                <a:cs typeface="Helvetica Neue"/>
                <a:sym typeface="Helvetica Neue"/>
              </a:rPr>
              <a:t>Instance form</a:t>
            </a:r>
            <a:r>
              <a:rPr b="0" i="0" lang="en-US" sz="2400" u="none" cap="none" strike="noStrike">
                <a:solidFill>
                  <a:schemeClr val="dk1"/>
                </a:solidFill>
                <a:latin typeface="Helvetica Neue"/>
                <a:ea typeface="Helvetica Neue"/>
                <a:cs typeface="Helvetica Neue"/>
                <a:sym typeface="Helvetica Neue"/>
              </a:rPr>
              <a:t> deployment diagrams identifying specific named hardware configurations are developed during the latter stages of design</a:t>
            </a:r>
          </a:p>
        </p:txBody>
      </p:sp>
    </p:spTree>
  </p:cSld>
  <p:clrMapOvr>
    <a:masterClrMapping/>
  </p:clrMapOvr>
  <p:transition spd="slow">
    <p:cut/>
  </p:transition>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07" name="Shape 707"/>
        <p:cNvGrpSpPr/>
        <p:nvPr/>
      </p:nvGrpSpPr>
      <p:grpSpPr>
        <a:xfrm>
          <a:off x="0" y="0"/>
          <a:ext cx="0" cy="0"/>
          <a:chOff x="0" y="0"/>
          <a:chExt cx="0" cy="0"/>
        </a:xfrm>
      </p:grpSpPr>
      <p:sp>
        <p:nvSpPr>
          <p:cNvPr id="708" name="Shape 70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709" name="Shape 70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710" name="Shape 710"/>
          <p:cNvSpPr txBox="1"/>
          <p:nvPr>
            <p:ph type="title"/>
          </p:nvPr>
        </p:nvSpPr>
        <p:spPr>
          <a:xfrm>
            <a:off x="1219200" y="1066800"/>
            <a:ext cx="6305550" cy="685799"/>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Deployment Elements</a:t>
            </a:r>
          </a:p>
        </p:txBody>
      </p:sp>
      <p:pic>
        <p:nvPicPr>
          <p:cNvPr id="711" name="Shape 711"/>
          <p:cNvPicPr preferRelativeResize="0"/>
          <p:nvPr/>
        </p:nvPicPr>
        <p:blipFill rotWithShape="1">
          <a:blip r:embed="rId3">
            <a:alphaModFix/>
          </a:blip>
          <a:srcRect b="0" l="0" r="0" t="0"/>
          <a:stretch/>
        </p:blipFill>
        <p:spPr>
          <a:xfrm>
            <a:off x="3087686" y="1981200"/>
            <a:ext cx="2967037" cy="4105275"/>
          </a:xfrm>
          <a:prstGeom prst="rect">
            <a:avLst/>
          </a:prstGeom>
          <a:noFill/>
          <a:ln>
            <a:noFill/>
          </a:ln>
        </p:spPr>
      </p:pic>
      <p:sp>
        <p:nvSpPr>
          <p:cNvPr id="712" name="Shape 712"/>
          <p:cNvSpPr txBox="1"/>
          <p:nvPr/>
        </p:nvSpPr>
        <p:spPr>
          <a:xfrm>
            <a:off x="3657600" y="5943600"/>
            <a:ext cx="2133599" cy="152399"/>
          </a:xfrm>
          <a:prstGeom prst="rect">
            <a:avLst/>
          </a:prstGeom>
          <a:solidFill>
            <a:schemeClr val="accent1"/>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4" name="Shape 244"/>
        <p:cNvGrpSpPr/>
        <p:nvPr/>
      </p:nvGrpSpPr>
      <p:grpSpPr>
        <a:xfrm>
          <a:off x="0" y="0"/>
          <a:ext cx="0" cy="0"/>
          <a:chOff x="0" y="0"/>
          <a:chExt cx="0" cy="0"/>
        </a:xfrm>
      </p:grpSpPr>
      <p:sp>
        <p:nvSpPr>
          <p:cNvPr id="245" name="Shape 245"/>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46" name="Shape 24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47" name="Shape 247"/>
          <p:cNvSpPr txBox="1"/>
          <p:nvPr>
            <p:ph type="title"/>
          </p:nvPr>
        </p:nvSpPr>
        <p:spPr>
          <a:xfrm>
            <a:off x="1219200" y="1143000"/>
            <a:ext cx="8458200" cy="600075"/>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3600" u="none" cap="none" strike="noStrike">
                <a:solidFill>
                  <a:schemeClr val="dk2"/>
                </a:solidFill>
                <a:latin typeface="Helvetica Neue"/>
                <a:ea typeface="Helvetica Neue"/>
                <a:cs typeface="Helvetica Neue"/>
                <a:sym typeface="Helvetica Neue"/>
              </a:rPr>
              <a:t>Analysis Model -&gt; Design Model</a:t>
            </a:r>
          </a:p>
        </p:txBody>
      </p:sp>
      <p:pic>
        <p:nvPicPr>
          <p:cNvPr id="248" name="Shape 248"/>
          <p:cNvPicPr preferRelativeResize="0"/>
          <p:nvPr/>
        </p:nvPicPr>
        <p:blipFill rotWithShape="1">
          <a:blip r:embed="rId3">
            <a:alphaModFix/>
          </a:blip>
          <a:srcRect b="0" l="0" r="0" t="0"/>
          <a:stretch/>
        </p:blipFill>
        <p:spPr>
          <a:xfrm>
            <a:off x="2209800" y="1981200"/>
            <a:ext cx="6197600" cy="4343400"/>
          </a:xfrm>
          <a:prstGeom prst="rect">
            <a:avLst/>
          </a:prstGeom>
          <a:noFill/>
          <a:ln>
            <a:noFill/>
          </a:ln>
        </p:spPr>
      </p:pic>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2" name="Shape 252"/>
        <p:cNvGrpSpPr/>
        <p:nvPr/>
      </p:nvGrpSpPr>
      <p:grpSpPr>
        <a:xfrm>
          <a:off x="0" y="0"/>
          <a:ext cx="0" cy="0"/>
          <a:chOff x="0" y="0"/>
          <a:chExt cx="0" cy="0"/>
        </a:xfrm>
      </p:grpSpPr>
      <p:sp>
        <p:nvSpPr>
          <p:cNvPr id="253" name="Shape 25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54" name="Shape 25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55" name="Shape 255"/>
          <p:cNvSpPr txBox="1"/>
          <p:nvPr>
            <p:ph type="title"/>
          </p:nvPr>
        </p:nvSpPr>
        <p:spPr>
          <a:xfrm>
            <a:off x="1219200" y="1143000"/>
            <a:ext cx="4605337"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Design and Quality</a:t>
            </a:r>
          </a:p>
        </p:txBody>
      </p:sp>
      <p:sp>
        <p:nvSpPr>
          <p:cNvPr id="256" name="Shape 256"/>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400" u="none" cap="none" strike="noStrike">
                <a:solidFill>
                  <a:schemeClr val="folHlink"/>
                </a:solidFill>
                <a:latin typeface="Helvetica Neue"/>
                <a:ea typeface="Helvetica Neue"/>
                <a:cs typeface="Helvetica Neue"/>
                <a:sym typeface="Helvetica Neue"/>
              </a:rPr>
              <a:t>the design must implement all of the explicit requirements </a:t>
            </a:r>
            <a:r>
              <a:rPr b="0" i="0" lang="en-US" sz="2400" u="none" cap="none" strike="noStrike">
                <a:solidFill>
                  <a:schemeClr val="dk1"/>
                </a:solidFill>
                <a:latin typeface="Helvetica Neue"/>
                <a:ea typeface="Helvetica Neue"/>
                <a:cs typeface="Helvetica Neue"/>
                <a:sym typeface="Helvetica Neue"/>
              </a:rPr>
              <a:t>contained in the analysis model, and it must accommodate all of the implicit requirements desired by the customer.</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2400" u="none" cap="none" strike="noStrike">
                <a:solidFill>
                  <a:schemeClr val="folHlink"/>
                </a:solidFill>
                <a:latin typeface="Helvetica Neue"/>
                <a:ea typeface="Helvetica Neue"/>
                <a:cs typeface="Helvetica Neue"/>
                <a:sym typeface="Helvetica Neue"/>
              </a:rPr>
              <a:t>the design must be a readable, understandable guide </a:t>
            </a:r>
            <a:r>
              <a:rPr b="0" i="0" lang="en-US" sz="2400" u="none" cap="none" strike="noStrike">
                <a:solidFill>
                  <a:schemeClr val="dk1"/>
                </a:solidFill>
                <a:latin typeface="Helvetica Neue"/>
                <a:ea typeface="Helvetica Neue"/>
                <a:cs typeface="Helvetica Neue"/>
                <a:sym typeface="Helvetica Neue"/>
              </a:rPr>
              <a:t>for those who generate code and for those who test and subsequently support the software.</a:t>
            </a:r>
          </a:p>
          <a:p>
            <a:pPr indent="-342900" lvl="0" marL="342900" marR="0" rtl="0" algn="l">
              <a:lnSpc>
                <a:spcPct val="90000"/>
              </a:lnSpc>
              <a:spcBef>
                <a:spcPts val="480"/>
              </a:spcBef>
              <a:spcAft>
                <a:spcPts val="0"/>
              </a:spcAft>
              <a:buClr>
                <a:schemeClr val="folHlink"/>
              </a:buClr>
              <a:buSzPct val="75000"/>
              <a:buFont typeface="Noto Symbol"/>
              <a:buChar char="■"/>
            </a:pPr>
            <a:r>
              <a:rPr b="0" i="0" lang="en-US" sz="2400" u="none" cap="none" strike="noStrike">
                <a:solidFill>
                  <a:schemeClr val="folHlink"/>
                </a:solidFill>
                <a:latin typeface="Helvetica Neue"/>
                <a:ea typeface="Helvetica Neue"/>
                <a:cs typeface="Helvetica Neue"/>
                <a:sym typeface="Helvetica Neue"/>
              </a:rPr>
              <a:t>the design should provide a complete picture of the software</a:t>
            </a:r>
            <a:r>
              <a:rPr b="0" i="0" lang="en-US" sz="2400" u="none" cap="none" strike="noStrike">
                <a:solidFill>
                  <a:schemeClr val="dk1"/>
                </a:solidFill>
                <a:latin typeface="Helvetica Neue"/>
                <a:ea typeface="Helvetica Neue"/>
                <a:cs typeface="Helvetica Neue"/>
                <a:sym typeface="Helvetica Neue"/>
              </a:rPr>
              <a:t>, addressing the data, functional, and behavioral domains from an implementation perspective.</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0" name="Shape 260"/>
        <p:cNvGrpSpPr/>
        <p:nvPr/>
      </p:nvGrpSpPr>
      <p:grpSpPr>
        <a:xfrm>
          <a:off x="0" y="0"/>
          <a:ext cx="0" cy="0"/>
          <a:chOff x="0" y="0"/>
          <a:chExt cx="0" cy="0"/>
        </a:xfrm>
      </p:grpSpPr>
      <p:sp>
        <p:nvSpPr>
          <p:cNvPr id="261" name="Shape 26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62" name="Shape 26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63" name="Shape 263"/>
          <p:cNvSpPr txBox="1"/>
          <p:nvPr>
            <p:ph type="title"/>
          </p:nvPr>
        </p:nvSpPr>
        <p:spPr>
          <a:xfrm>
            <a:off x="1143000" y="1143000"/>
            <a:ext cx="5457825" cy="685799"/>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Quality Guidelines</a:t>
            </a:r>
          </a:p>
        </p:txBody>
      </p:sp>
      <p:sp>
        <p:nvSpPr>
          <p:cNvPr id="264" name="Shape 264"/>
          <p:cNvSpPr txBox="1"/>
          <p:nvPr>
            <p:ph idx="1" type="body"/>
          </p:nvPr>
        </p:nvSpPr>
        <p:spPr>
          <a:xfrm>
            <a:off x="1905000" y="2057400"/>
            <a:ext cx="6781800" cy="4114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400" u="none" cap="none" strike="noStrike">
                <a:solidFill>
                  <a:schemeClr val="folHlink"/>
                </a:solidFill>
                <a:latin typeface="Helvetica Neue"/>
                <a:ea typeface="Helvetica Neue"/>
                <a:cs typeface="Helvetica Neue"/>
                <a:sym typeface="Helvetica Neue"/>
              </a:rPr>
              <a:t>A design should exhibit an architecture</a:t>
            </a:r>
            <a:r>
              <a:rPr b="0" i="0" lang="en-US" sz="1400" u="none" cap="none" strike="noStrike">
                <a:solidFill>
                  <a:schemeClr val="dk1"/>
                </a:solidFill>
                <a:latin typeface="Helvetica Neue"/>
                <a:ea typeface="Helvetica Neue"/>
                <a:cs typeface="Helvetica Neue"/>
                <a:sym typeface="Helvetica Neue"/>
              </a:rPr>
              <a:t> that (1) has been created using recognizable architectural styles or patterns, (2) is composed of components that exhibit good design characteristics and (3) can be implemented in an evolutionary fashion</a:t>
            </a:r>
          </a:p>
          <a:p>
            <a:pPr indent="-342900" lvl="0" marL="342900" marR="0" rtl="0" algn="l">
              <a:lnSpc>
                <a:spcPct val="90000"/>
              </a:lnSpc>
              <a:spcBef>
                <a:spcPts val="600"/>
              </a:spcBef>
              <a:spcAft>
                <a:spcPts val="0"/>
              </a:spcAft>
              <a:buClr>
                <a:schemeClr val="folHlink"/>
              </a:buClr>
              <a:buSzPct val="75000"/>
              <a:buFont typeface="Noto Symbol"/>
              <a:buChar char="■"/>
            </a:pPr>
            <a:r>
              <a:rPr b="0" i="0" lang="en-US" sz="1400" u="none" cap="none" strike="noStrike">
                <a:solidFill>
                  <a:schemeClr val="folHlink"/>
                </a:solidFill>
                <a:latin typeface="Helvetica Neue"/>
                <a:ea typeface="Helvetica Neue"/>
                <a:cs typeface="Helvetica Neue"/>
                <a:sym typeface="Helvetica Neue"/>
              </a:rPr>
              <a:t>A design should be modular</a:t>
            </a:r>
            <a:r>
              <a:rPr b="0" i="0" lang="en-US" sz="1400" u="none" cap="none" strike="noStrike">
                <a:solidFill>
                  <a:schemeClr val="dk1"/>
                </a:solidFill>
                <a:latin typeface="Helvetica Neue"/>
                <a:ea typeface="Helvetica Neue"/>
                <a:cs typeface="Helvetica Neue"/>
                <a:sym typeface="Helvetica Neue"/>
              </a:rPr>
              <a:t>; that is, the software should be logically partitioned into elements or subsystems</a:t>
            </a:r>
          </a:p>
          <a:p>
            <a:pPr indent="-342900" lvl="0" marL="342900" marR="0" rtl="0" algn="l">
              <a:lnSpc>
                <a:spcPct val="90000"/>
              </a:lnSpc>
              <a:spcBef>
                <a:spcPts val="280"/>
              </a:spcBef>
              <a:spcAft>
                <a:spcPts val="0"/>
              </a:spcAft>
              <a:buClr>
                <a:schemeClr val="folHlink"/>
              </a:buClr>
              <a:buSzPct val="75000"/>
              <a:buFont typeface="Noto Symbol"/>
              <a:buChar char="■"/>
            </a:pPr>
            <a:r>
              <a:rPr b="0" i="0" lang="en-US" sz="1400" u="none" cap="none" strike="noStrike">
                <a:solidFill>
                  <a:schemeClr val="folHlink"/>
                </a:solidFill>
                <a:latin typeface="Helvetica Neue"/>
                <a:ea typeface="Helvetica Neue"/>
                <a:cs typeface="Helvetica Neue"/>
                <a:sym typeface="Helvetica Neue"/>
              </a:rPr>
              <a:t>A design should contain distinct representations</a:t>
            </a:r>
            <a:r>
              <a:rPr b="0" i="0" lang="en-US" sz="1400" u="none" cap="none" strike="noStrike">
                <a:solidFill>
                  <a:schemeClr val="dk1"/>
                </a:solidFill>
                <a:latin typeface="Helvetica Neue"/>
                <a:ea typeface="Helvetica Neue"/>
                <a:cs typeface="Helvetica Neue"/>
                <a:sym typeface="Helvetica Neue"/>
              </a:rPr>
              <a:t> of data, architecture, interfaces, and components.</a:t>
            </a:r>
          </a:p>
          <a:p>
            <a:pPr indent="-342900" lvl="0" marL="342900" marR="0" rtl="0" algn="l">
              <a:lnSpc>
                <a:spcPct val="90000"/>
              </a:lnSpc>
              <a:spcBef>
                <a:spcPts val="280"/>
              </a:spcBef>
              <a:spcAft>
                <a:spcPts val="0"/>
              </a:spcAft>
              <a:buClr>
                <a:schemeClr val="folHlink"/>
              </a:buClr>
              <a:buSzPct val="75000"/>
              <a:buFont typeface="Noto Symbol"/>
              <a:buChar char="■"/>
            </a:pPr>
            <a:r>
              <a:rPr b="0" i="0" lang="en-US" sz="1400" u="none" cap="none" strike="noStrike">
                <a:solidFill>
                  <a:schemeClr val="folHlink"/>
                </a:solidFill>
                <a:latin typeface="Helvetica Neue"/>
                <a:ea typeface="Helvetica Neue"/>
                <a:cs typeface="Helvetica Neue"/>
                <a:sym typeface="Helvetica Neue"/>
              </a:rPr>
              <a:t>A design should lead to data structures that are appropriate</a:t>
            </a:r>
            <a:r>
              <a:rPr b="0" i="0" lang="en-US" sz="1400" u="none" cap="none" strike="noStrike">
                <a:solidFill>
                  <a:schemeClr val="dk1"/>
                </a:solidFill>
                <a:latin typeface="Helvetica Neue"/>
                <a:ea typeface="Helvetica Neue"/>
                <a:cs typeface="Helvetica Neue"/>
                <a:sym typeface="Helvetica Neue"/>
              </a:rPr>
              <a:t> for the classes to be implemented and are drawn from recognizable data patterns.</a:t>
            </a:r>
          </a:p>
          <a:p>
            <a:pPr indent="-342900" lvl="0" marL="342900" marR="0" rtl="0" algn="l">
              <a:lnSpc>
                <a:spcPct val="90000"/>
              </a:lnSpc>
              <a:spcBef>
                <a:spcPts val="280"/>
              </a:spcBef>
              <a:spcAft>
                <a:spcPts val="0"/>
              </a:spcAft>
              <a:buClr>
                <a:schemeClr val="folHlink"/>
              </a:buClr>
              <a:buSzPct val="75000"/>
              <a:buFont typeface="Noto Symbol"/>
              <a:buChar char="■"/>
            </a:pPr>
            <a:r>
              <a:rPr b="0" i="0" lang="en-US" sz="1400" u="none" cap="none" strike="noStrike">
                <a:solidFill>
                  <a:schemeClr val="folHlink"/>
                </a:solidFill>
                <a:latin typeface="Helvetica Neue"/>
                <a:ea typeface="Helvetica Neue"/>
                <a:cs typeface="Helvetica Neue"/>
                <a:sym typeface="Helvetica Neue"/>
              </a:rPr>
              <a:t>A design should lead to components that exhibit independent functional characteristics.</a:t>
            </a:r>
          </a:p>
          <a:p>
            <a:pPr indent="-342900" lvl="0" marL="342900" marR="0" rtl="0" algn="l">
              <a:lnSpc>
                <a:spcPct val="90000"/>
              </a:lnSpc>
              <a:spcBef>
                <a:spcPts val="280"/>
              </a:spcBef>
              <a:spcAft>
                <a:spcPts val="0"/>
              </a:spcAft>
              <a:buClr>
                <a:schemeClr val="folHlink"/>
              </a:buClr>
              <a:buSzPct val="75000"/>
              <a:buFont typeface="Noto Symbol"/>
              <a:buChar char="■"/>
            </a:pPr>
            <a:r>
              <a:rPr b="0" i="0" lang="en-US" sz="1400" u="none" cap="none" strike="noStrike">
                <a:solidFill>
                  <a:schemeClr val="folHlink"/>
                </a:solidFill>
                <a:latin typeface="Helvetica Neue"/>
                <a:ea typeface="Helvetica Neue"/>
                <a:cs typeface="Helvetica Neue"/>
                <a:sym typeface="Helvetica Neue"/>
              </a:rPr>
              <a:t>A design should lead to interfaces that reduce the complexity</a:t>
            </a:r>
            <a:r>
              <a:rPr b="0" i="0" lang="en-US" sz="1400" u="none" cap="none" strike="noStrike">
                <a:solidFill>
                  <a:schemeClr val="dk1"/>
                </a:solidFill>
                <a:latin typeface="Helvetica Neue"/>
                <a:ea typeface="Helvetica Neue"/>
                <a:cs typeface="Helvetica Neue"/>
                <a:sym typeface="Helvetica Neue"/>
              </a:rPr>
              <a:t> of connections between components and with the external environment.</a:t>
            </a:r>
          </a:p>
          <a:p>
            <a:pPr indent="-342900" lvl="0" marL="342900" marR="0" rtl="0" algn="l">
              <a:lnSpc>
                <a:spcPct val="90000"/>
              </a:lnSpc>
              <a:spcBef>
                <a:spcPts val="280"/>
              </a:spcBef>
              <a:spcAft>
                <a:spcPts val="0"/>
              </a:spcAft>
              <a:buClr>
                <a:schemeClr val="folHlink"/>
              </a:buClr>
              <a:buSzPct val="75000"/>
              <a:buFont typeface="Noto Symbol"/>
              <a:buChar char="■"/>
            </a:pPr>
            <a:r>
              <a:rPr b="0" i="0" lang="en-US" sz="1400" u="none" cap="none" strike="noStrike">
                <a:solidFill>
                  <a:schemeClr val="folHlink"/>
                </a:solidFill>
                <a:latin typeface="Helvetica Neue"/>
                <a:ea typeface="Helvetica Neue"/>
                <a:cs typeface="Helvetica Neue"/>
                <a:sym typeface="Helvetica Neue"/>
              </a:rPr>
              <a:t>A design should be derived using a repeatable method </a:t>
            </a:r>
            <a:r>
              <a:rPr b="0" i="0" lang="en-US" sz="1400" u="none" cap="none" strike="noStrike">
                <a:solidFill>
                  <a:schemeClr val="dk1"/>
                </a:solidFill>
                <a:latin typeface="Helvetica Neue"/>
                <a:ea typeface="Helvetica Neue"/>
                <a:cs typeface="Helvetica Neue"/>
                <a:sym typeface="Helvetica Neue"/>
              </a:rPr>
              <a:t>that is driven by information obtained during software requirements analysis.</a:t>
            </a:r>
          </a:p>
          <a:p>
            <a:pPr indent="-342900" lvl="0" marL="342900" marR="0" rtl="0" algn="l">
              <a:lnSpc>
                <a:spcPct val="90000"/>
              </a:lnSpc>
              <a:spcBef>
                <a:spcPts val="280"/>
              </a:spcBef>
              <a:spcAft>
                <a:spcPts val="0"/>
              </a:spcAft>
              <a:buClr>
                <a:schemeClr val="folHlink"/>
              </a:buClr>
              <a:buSzPct val="75000"/>
              <a:buFont typeface="Noto Symbol"/>
              <a:buChar char="■"/>
            </a:pPr>
            <a:r>
              <a:rPr b="0" i="0" lang="en-US" sz="1400" u="none" cap="none" strike="noStrike">
                <a:solidFill>
                  <a:schemeClr val="folHlink"/>
                </a:solidFill>
                <a:latin typeface="Helvetica Neue"/>
                <a:ea typeface="Helvetica Neue"/>
                <a:cs typeface="Helvetica Neue"/>
                <a:sym typeface="Helvetica Neue"/>
              </a:rPr>
              <a:t>A design should be represented using a notation </a:t>
            </a:r>
            <a:r>
              <a:rPr b="0" i="0" lang="en-US" sz="1400" u="none" cap="none" strike="noStrike">
                <a:solidFill>
                  <a:schemeClr val="dk1"/>
                </a:solidFill>
                <a:latin typeface="Helvetica Neue"/>
                <a:ea typeface="Helvetica Neue"/>
                <a:cs typeface="Helvetica Neue"/>
                <a:sym typeface="Helvetica Neue"/>
              </a:rPr>
              <a:t>that effectively communicates its meaning.</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8" name="Shape 268"/>
        <p:cNvGrpSpPr/>
        <p:nvPr/>
      </p:nvGrpSpPr>
      <p:grpSpPr>
        <a:xfrm>
          <a:off x="0" y="0"/>
          <a:ext cx="0" cy="0"/>
          <a:chOff x="0" y="0"/>
          <a:chExt cx="0" cy="0"/>
        </a:xfrm>
      </p:grpSpPr>
      <p:sp>
        <p:nvSpPr>
          <p:cNvPr id="269" name="Shape 26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70" name="Shape 27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71" name="Shape 271"/>
          <p:cNvSpPr txBox="1"/>
          <p:nvPr>
            <p:ph type="title"/>
          </p:nvPr>
        </p:nvSpPr>
        <p:spPr>
          <a:xfrm>
            <a:off x="1219200" y="1066800"/>
            <a:ext cx="4051300"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Design Principles</a:t>
            </a:r>
          </a:p>
        </p:txBody>
      </p:sp>
      <p:sp>
        <p:nvSpPr>
          <p:cNvPr id="272" name="Shape 272"/>
          <p:cNvSpPr txBox="1"/>
          <p:nvPr>
            <p:ph idx="1" type="body"/>
          </p:nvPr>
        </p:nvSpPr>
        <p:spPr>
          <a:xfrm>
            <a:off x="1828800" y="1981200"/>
            <a:ext cx="7162799" cy="4114800"/>
          </a:xfrm>
          <a:prstGeom prst="rect">
            <a:avLst/>
          </a:prstGeom>
          <a:noFill/>
          <a:ln>
            <a:noFill/>
          </a:ln>
        </p:spPr>
        <p:txBody>
          <a:bodyPr anchorCtr="0" anchor="t" bIns="44450" lIns="90475" rIns="90475" tIns="4445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The design process should not suffer from ‘tunnel vision.’   </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The design should be traceable to the analysis model. </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The design should not reinvent the wheel. </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The design should “minimize the intellectual distance” [DAV95] between the software and the problem as it exists in the real world. </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The design should exhibit uniformity and integration. </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The design should be structured to accommodate change. </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The design should be structured to degrade gently, even when aberrant data, events, or operating conditions are encountered. </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Design is not coding, coding is not design. </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The design should be assessed for quality as it is being created, not after the fact. </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The design should be reviewed to minimize conceptual (semantic) errors.</a:t>
            </a:r>
          </a:p>
        </p:txBody>
      </p:sp>
      <p:sp>
        <p:nvSpPr>
          <p:cNvPr id="273" name="Shape 273"/>
          <p:cNvSpPr txBox="1"/>
          <p:nvPr/>
        </p:nvSpPr>
        <p:spPr>
          <a:xfrm>
            <a:off x="6019800" y="5562600"/>
            <a:ext cx="1890712" cy="280987"/>
          </a:xfrm>
          <a:prstGeom prst="rect">
            <a:avLst/>
          </a:prstGeom>
          <a:noFill/>
          <a:ln>
            <a:noFill/>
          </a:ln>
        </p:spPr>
        <p:txBody>
          <a:bodyPr anchorCtr="0" anchor="t" bIns="44450" lIns="90475" rIns="90475" tIns="44450">
            <a:noAutofit/>
          </a:bodyPr>
          <a:lstStyle/>
          <a:p>
            <a:pPr indent="0" lvl="0" marL="0" marR="0" rtl="0" algn="l">
              <a:lnSpc>
                <a:spcPct val="90000"/>
              </a:lnSpc>
              <a:spcBef>
                <a:spcPts val="0"/>
              </a:spcBef>
              <a:spcAft>
                <a:spcPts val="0"/>
              </a:spcAft>
              <a:buClr>
                <a:schemeClr val="dk1"/>
              </a:buClr>
              <a:buSzPct val="25000"/>
              <a:buFont typeface="Helvetica Neue"/>
              <a:buNone/>
            </a:pPr>
            <a:r>
              <a:rPr b="1" i="1" lang="en-US" sz="1400" u="none" cap="none" strike="noStrike">
                <a:solidFill>
                  <a:schemeClr val="dk1"/>
                </a:solidFill>
                <a:latin typeface="Helvetica Neue"/>
                <a:ea typeface="Helvetica Neue"/>
                <a:cs typeface="Helvetica Neue"/>
                <a:sym typeface="Helvetica Neue"/>
              </a:rPr>
              <a:t>From Davis [DAV95]</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7" name="Shape 277"/>
        <p:cNvGrpSpPr/>
        <p:nvPr/>
      </p:nvGrpSpPr>
      <p:grpSpPr>
        <a:xfrm>
          <a:off x="0" y="0"/>
          <a:ext cx="0" cy="0"/>
          <a:chOff x="0" y="0"/>
          <a:chExt cx="0" cy="0"/>
        </a:xfrm>
      </p:grpSpPr>
      <p:sp>
        <p:nvSpPr>
          <p:cNvPr id="278" name="Shape 27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79" name="Shape 27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80" name="Shape 280"/>
          <p:cNvSpPr txBox="1"/>
          <p:nvPr>
            <p:ph type="title"/>
          </p:nvPr>
        </p:nvSpPr>
        <p:spPr>
          <a:xfrm>
            <a:off x="1219200" y="1143000"/>
            <a:ext cx="5380037"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Fundamental Concepts</a:t>
            </a:r>
          </a:p>
        </p:txBody>
      </p:sp>
      <p:sp>
        <p:nvSpPr>
          <p:cNvPr id="281" name="Shape 281"/>
          <p:cNvSpPr txBox="1"/>
          <p:nvPr>
            <p:ph idx="1" type="body"/>
          </p:nvPr>
        </p:nvSpPr>
        <p:spPr>
          <a:xfrm>
            <a:off x="1828800" y="1981200"/>
            <a:ext cx="6858000" cy="3429000"/>
          </a:xfrm>
          <a:prstGeom prst="rect">
            <a:avLst/>
          </a:prstGeom>
          <a:noFill/>
          <a:ln>
            <a:noFill/>
          </a:ln>
        </p:spPr>
        <p:txBody>
          <a:bodyPr anchorCtr="0" anchor="t" bIns="44450" lIns="90475" rIns="90475" tIns="4445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600" u="none" cap="none" strike="noStrike">
                <a:solidFill>
                  <a:schemeClr val="folHlink"/>
                </a:solidFill>
                <a:latin typeface="Helvetica Neue"/>
                <a:ea typeface="Helvetica Neue"/>
                <a:cs typeface="Helvetica Neue"/>
                <a:sym typeface="Helvetica Neue"/>
              </a:rPr>
              <a:t>Abstraction</a:t>
            </a:r>
            <a:r>
              <a:rPr b="0" i="0" lang="en-US" sz="1600" u="none" cap="none" strike="noStrike">
                <a:solidFill>
                  <a:schemeClr val="dk1"/>
                </a:solidFill>
                <a:latin typeface="Helvetica Neue"/>
                <a:ea typeface="Helvetica Neue"/>
                <a:cs typeface="Helvetica Neue"/>
                <a:sym typeface="Helvetica Neue"/>
              </a:rPr>
              <a:t>—data, procedure, control</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folHlink"/>
                </a:solidFill>
                <a:latin typeface="Helvetica Neue"/>
                <a:ea typeface="Helvetica Neue"/>
                <a:cs typeface="Helvetica Neue"/>
                <a:sym typeface="Helvetica Neue"/>
              </a:rPr>
              <a:t>Architecture</a:t>
            </a:r>
            <a:r>
              <a:rPr b="0" i="0" lang="en-US" sz="1600" u="none" cap="none" strike="noStrike">
                <a:solidFill>
                  <a:schemeClr val="dk1"/>
                </a:solidFill>
                <a:latin typeface="Helvetica Neue"/>
                <a:ea typeface="Helvetica Neue"/>
                <a:cs typeface="Helvetica Neue"/>
                <a:sym typeface="Helvetica Neue"/>
              </a:rPr>
              <a:t>—the overall structure of the software</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folHlink"/>
                </a:solidFill>
                <a:latin typeface="Helvetica Neue"/>
                <a:ea typeface="Helvetica Neue"/>
                <a:cs typeface="Helvetica Neue"/>
                <a:sym typeface="Helvetica Neue"/>
              </a:rPr>
              <a:t>Patterns</a:t>
            </a:r>
            <a:r>
              <a:rPr b="0" i="0" lang="en-US" sz="1600" u="none" cap="none" strike="noStrike">
                <a:solidFill>
                  <a:schemeClr val="dk1"/>
                </a:solidFill>
                <a:latin typeface="Helvetica Neue"/>
                <a:ea typeface="Helvetica Neue"/>
                <a:cs typeface="Helvetica Neue"/>
                <a:sym typeface="Helvetica Neue"/>
              </a:rPr>
              <a:t>—”conveys the essence” of a proven design solution</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folHlink"/>
                </a:solidFill>
                <a:latin typeface="Helvetica Neue"/>
                <a:ea typeface="Helvetica Neue"/>
                <a:cs typeface="Helvetica Neue"/>
                <a:sym typeface="Helvetica Neue"/>
              </a:rPr>
              <a:t>Separation of c</a:t>
            </a:r>
            <a:r>
              <a:rPr b="0" i="0" lang="en-US" sz="1600" u="none" cap="none" strike="noStrike">
                <a:solidFill>
                  <a:schemeClr val="folHlink"/>
                </a:solidFill>
                <a:latin typeface="Arial"/>
                <a:ea typeface="Arial"/>
                <a:cs typeface="Arial"/>
                <a:sym typeface="Arial"/>
              </a:rPr>
              <a:t>oncerns</a:t>
            </a:r>
            <a:r>
              <a:rPr b="0" i="0" lang="en-US" sz="1600" u="none" cap="none" strike="noStrike">
                <a:solidFill>
                  <a:schemeClr val="dk1"/>
                </a:solidFill>
                <a:latin typeface="Arial"/>
                <a:ea typeface="Arial"/>
                <a:cs typeface="Arial"/>
                <a:sym typeface="Arial"/>
              </a:rPr>
              <a:t>—any complex problem can be more easily handled if it is subdivided into pieces</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folHlink"/>
                </a:solidFill>
                <a:latin typeface="Helvetica Neue"/>
                <a:ea typeface="Helvetica Neue"/>
                <a:cs typeface="Helvetica Neue"/>
                <a:sym typeface="Helvetica Neue"/>
              </a:rPr>
              <a:t>Modularity</a:t>
            </a:r>
            <a:r>
              <a:rPr b="0" i="0" lang="en-US" sz="1600" u="none" cap="none" strike="noStrike">
                <a:solidFill>
                  <a:schemeClr val="dk1"/>
                </a:solidFill>
                <a:latin typeface="Helvetica Neue"/>
                <a:ea typeface="Helvetica Neue"/>
                <a:cs typeface="Helvetica Neue"/>
                <a:sym typeface="Helvetica Neue"/>
              </a:rPr>
              <a:t>—compartmentalization of data and function</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folHlink"/>
                </a:solidFill>
                <a:latin typeface="Helvetica Neue"/>
                <a:ea typeface="Helvetica Neue"/>
                <a:cs typeface="Helvetica Neue"/>
                <a:sym typeface="Helvetica Neue"/>
              </a:rPr>
              <a:t>Hiding</a:t>
            </a:r>
            <a:r>
              <a:rPr b="0" i="0" lang="en-US" sz="1600" u="none" cap="none" strike="noStrike">
                <a:solidFill>
                  <a:schemeClr val="dk1"/>
                </a:solidFill>
                <a:latin typeface="Helvetica Neue"/>
                <a:ea typeface="Helvetica Neue"/>
                <a:cs typeface="Helvetica Neue"/>
                <a:sym typeface="Helvetica Neue"/>
              </a:rPr>
              <a:t>—controlled interfaces</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folHlink"/>
                </a:solidFill>
                <a:latin typeface="Helvetica Neue"/>
                <a:ea typeface="Helvetica Neue"/>
                <a:cs typeface="Helvetica Neue"/>
                <a:sym typeface="Helvetica Neue"/>
              </a:rPr>
              <a:t>Functional independence</a:t>
            </a:r>
            <a:r>
              <a:rPr b="0" i="0" lang="en-US" sz="1600" u="none" cap="none" strike="noStrike">
                <a:solidFill>
                  <a:schemeClr val="dk1"/>
                </a:solidFill>
                <a:latin typeface="Helvetica Neue"/>
                <a:ea typeface="Helvetica Neue"/>
                <a:cs typeface="Helvetica Neue"/>
                <a:sym typeface="Helvetica Neue"/>
              </a:rPr>
              <a:t>—single-minded function and low coupling</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folHlink"/>
                </a:solidFill>
                <a:latin typeface="Helvetica Neue"/>
                <a:ea typeface="Helvetica Neue"/>
                <a:cs typeface="Helvetica Neue"/>
                <a:sym typeface="Helvetica Neue"/>
              </a:rPr>
              <a:t>Refinement</a:t>
            </a:r>
            <a:r>
              <a:rPr b="0" i="0" lang="en-US" sz="1600" u="none" cap="none" strike="noStrike">
                <a:solidFill>
                  <a:schemeClr val="dk1"/>
                </a:solidFill>
                <a:latin typeface="Helvetica Neue"/>
                <a:ea typeface="Helvetica Neue"/>
                <a:cs typeface="Helvetica Neue"/>
                <a:sym typeface="Helvetica Neue"/>
              </a:rPr>
              <a:t>—elaboration of detail for all abstractions</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folHlink"/>
                </a:solidFill>
                <a:latin typeface="Helvetica Neue"/>
                <a:ea typeface="Helvetica Neue"/>
                <a:cs typeface="Helvetica Neue"/>
                <a:sym typeface="Helvetica Neue"/>
              </a:rPr>
              <a:t>Aspects</a:t>
            </a:r>
            <a:r>
              <a:rPr b="0" i="0" lang="en-US" sz="1600" u="none" cap="none" strike="noStrike">
                <a:solidFill>
                  <a:schemeClr val="dk1"/>
                </a:solidFill>
                <a:latin typeface="Helvetica Neue"/>
                <a:ea typeface="Helvetica Neue"/>
                <a:cs typeface="Helvetica Neue"/>
                <a:sym typeface="Helvetica Neue"/>
              </a:rPr>
              <a:t>—a mechanism for understanding how global requirements affect design</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folHlink"/>
                </a:solidFill>
                <a:latin typeface="Helvetica Neue"/>
                <a:ea typeface="Helvetica Neue"/>
                <a:cs typeface="Helvetica Neue"/>
                <a:sym typeface="Helvetica Neue"/>
              </a:rPr>
              <a:t>Refactoring</a:t>
            </a:r>
            <a:r>
              <a:rPr b="0" i="0" lang="en-US" sz="1600" u="none" cap="none" strike="noStrike">
                <a:solidFill>
                  <a:schemeClr val="dk1"/>
                </a:solidFill>
                <a:latin typeface="Helvetica Neue"/>
                <a:ea typeface="Helvetica Neue"/>
                <a:cs typeface="Helvetica Neue"/>
                <a:sym typeface="Helvetica Neue"/>
              </a:rPr>
              <a:t>—a reorganization technique that simplifies the design</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folHlink"/>
                </a:solidFill>
                <a:latin typeface="Helvetica Neue"/>
                <a:ea typeface="Helvetica Neue"/>
                <a:cs typeface="Helvetica Neue"/>
                <a:sym typeface="Helvetica Neue"/>
              </a:rPr>
              <a:t>OO design concepts</a:t>
            </a:r>
            <a:r>
              <a:rPr b="0" i="0" lang="en-US" sz="1600" u="none" cap="none" strike="noStrike">
                <a:solidFill>
                  <a:schemeClr val="dk1"/>
                </a:solidFill>
                <a:latin typeface="Helvetica Neue"/>
                <a:ea typeface="Helvetica Neue"/>
                <a:cs typeface="Helvetica Neue"/>
                <a:sym typeface="Helvetica Neue"/>
              </a:rPr>
              <a:t>—Appendix II</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folHlink"/>
                </a:solidFill>
                <a:latin typeface="Arial"/>
                <a:ea typeface="Arial"/>
                <a:cs typeface="Arial"/>
                <a:sym typeface="Arial"/>
              </a:rPr>
              <a:t>Design Classes</a:t>
            </a:r>
            <a:r>
              <a:rPr b="0" i="0" lang="en-US" sz="1600" u="none" cap="none" strike="noStrike">
                <a:solidFill>
                  <a:schemeClr val="dk1"/>
                </a:solidFill>
                <a:latin typeface="Arial"/>
                <a:ea typeface="Arial"/>
                <a:cs typeface="Arial"/>
                <a:sym typeface="Arial"/>
              </a:rPr>
              <a:t>—provide design detail that will enable analysis classes to be implemented</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5" name="Shape 285"/>
        <p:cNvGrpSpPr/>
        <p:nvPr/>
      </p:nvGrpSpPr>
      <p:grpSpPr>
        <a:xfrm>
          <a:off x="0" y="0"/>
          <a:ext cx="0" cy="0"/>
          <a:chOff x="0" y="0"/>
          <a:chExt cx="0" cy="0"/>
        </a:xfrm>
      </p:grpSpPr>
      <p:sp>
        <p:nvSpPr>
          <p:cNvPr id="286" name="Shape 28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87" name="Shape 28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88" name="Shape 288"/>
          <p:cNvSpPr txBox="1"/>
          <p:nvPr>
            <p:ph type="title"/>
          </p:nvPr>
        </p:nvSpPr>
        <p:spPr>
          <a:xfrm>
            <a:off x="1219200" y="1066800"/>
            <a:ext cx="3883025"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Data Abstraction</a:t>
            </a:r>
          </a:p>
        </p:txBody>
      </p:sp>
      <p:sp>
        <p:nvSpPr>
          <p:cNvPr id="289" name="Shape 289"/>
          <p:cNvSpPr/>
          <p:nvPr/>
        </p:nvSpPr>
        <p:spPr>
          <a:xfrm>
            <a:off x="4800600" y="1931986"/>
            <a:ext cx="3263900" cy="3527424"/>
          </a:xfrm>
          <a:prstGeom prst="roundRect">
            <a:avLst>
              <a:gd fmla="val 1262" name="adj"/>
            </a:avLst>
          </a:prstGeom>
          <a:solidFill>
            <a:srgbClr val="DADADA"/>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cxnSp>
        <p:nvCxnSpPr>
          <p:cNvPr id="290" name="Shape 290"/>
          <p:cNvCxnSpPr/>
          <p:nvPr/>
        </p:nvCxnSpPr>
        <p:spPr>
          <a:xfrm>
            <a:off x="4800600" y="2387600"/>
            <a:ext cx="3251199" cy="0"/>
          </a:xfrm>
          <a:prstGeom prst="straightConnector1">
            <a:avLst/>
          </a:prstGeom>
          <a:noFill/>
          <a:ln cap="flat" cmpd="sng" w="25400">
            <a:solidFill>
              <a:schemeClr val="dk1"/>
            </a:solidFill>
            <a:prstDash val="solid"/>
            <a:miter/>
            <a:headEnd len="med" w="med" type="none"/>
            <a:tailEnd len="med" w="med" type="none"/>
          </a:ln>
        </p:spPr>
      </p:cxnSp>
      <p:sp>
        <p:nvSpPr>
          <p:cNvPr id="291" name="Shape 291"/>
          <p:cNvSpPr txBox="1"/>
          <p:nvPr/>
        </p:nvSpPr>
        <p:spPr>
          <a:xfrm>
            <a:off x="4953000" y="1905000"/>
            <a:ext cx="790575"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folHlink"/>
              </a:buClr>
              <a:buSzPct val="25000"/>
              <a:buFont typeface="Helvetica Neue"/>
              <a:buNone/>
            </a:pPr>
            <a:r>
              <a:rPr b="0" i="0" lang="en-US" sz="2400" u="none" cap="none" strike="noStrike">
                <a:solidFill>
                  <a:schemeClr val="folHlink"/>
                </a:solidFill>
                <a:latin typeface="Helvetica Neue"/>
                <a:ea typeface="Helvetica Neue"/>
                <a:cs typeface="Helvetica Neue"/>
                <a:sym typeface="Helvetica Neue"/>
              </a:rPr>
              <a:t>door</a:t>
            </a:r>
          </a:p>
        </p:txBody>
      </p:sp>
      <p:cxnSp>
        <p:nvCxnSpPr>
          <p:cNvPr id="292" name="Shape 292"/>
          <p:cNvCxnSpPr/>
          <p:nvPr/>
        </p:nvCxnSpPr>
        <p:spPr>
          <a:xfrm flipH="1">
            <a:off x="4267200" y="4186237"/>
            <a:ext cx="825499" cy="1471612"/>
          </a:xfrm>
          <a:prstGeom prst="straightConnector1">
            <a:avLst/>
          </a:prstGeom>
          <a:noFill/>
          <a:ln cap="flat" cmpd="sng" w="12700">
            <a:solidFill>
              <a:schemeClr val="dk1"/>
            </a:solidFill>
            <a:prstDash val="solid"/>
            <a:miter/>
            <a:headEnd len="med" w="med" type="none"/>
            <a:tailEnd len="med" w="med" type="none"/>
          </a:ln>
        </p:spPr>
      </p:cxnSp>
      <p:sp>
        <p:nvSpPr>
          <p:cNvPr id="293" name="Shape 293"/>
          <p:cNvSpPr txBox="1"/>
          <p:nvPr/>
        </p:nvSpPr>
        <p:spPr>
          <a:xfrm>
            <a:off x="4119562" y="5640387"/>
            <a:ext cx="3446461"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800" u="none" cap="none" strike="noStrike">
                <a:solidFill>
                  <a:schemeClr val="dk1"/>
                </a:solidFill>
                <a:latin typeface="Helvetica Neue"/>
                <a:ea typeface="Helvetica Neue"/>
                <a:cs typeface="Helvetica Neue"/>
                <a:sym typeface="Helvetica Neue"/>
              </a:rPr>
              <a:t>implemented as a data structure</a:t>
            </a:r>
          </a:p>
        </p:txBody>
      </p:sp>
      <p:sp>
        <p:nvSpPr>
          <p:cNvPr id="294" name="Shape 294"/>
          <p:cNvSpPr txBox="1"/>
          <p:nvPr/>
        </p:nvSpPr>
        <p:spPr>
          <a:xfrm>
            <a:off x="5399087" y="2617786"/>
            <a:ext cx="1527175" cy="611187"/>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folHlink"/>
              </a:buClr>
              <a:buSzPct val="25000"/>
              <a:buFont typeface="Helvetica Neue"/>
              <a:buNone/>
            </a:pPr>
            <a:r>
              <a:rPr b="0" i="0" lang="en-US" sz="1800" u="none" cap="none" strike="noStrike">
                <a:solidFill>
                  <a:schemeClr val="folHlink"/>
                </a:solidFill>
                <a:latin typeface="Helvetica Neue"/>
                <a:ea typeface="Helvetica Neue"/>
                <a:cs typeface="Helvetica Neue"/>
                <a:sym typeface="Helvetica Neue"/>
              </a:rPr>
              <a:t>manufacturer</a:t>
            </a:r>
          </a:p>
          <a:p>
            <a:pPr indent="0" lvl="0" marL="0" marR="0" rtl="0" algn="l">
              <a:lnSpc>
                <a:spcPct val="100000"/>
              </a:lnSpc>
              <a:spcBef>
                <a:spcPts val="0"/>
              </a:spcBef>
              <a:spcAft>
                <a:spcPts val="0"/>
              </a:spcAft>
              <a:buNone/>
            </a:pPr>
            <a:r>
              <a:t/>
            </a:r>
            <a:endParaRPr b="0" i="0" sz="1800" u="none" cap="none" strike="noStrike">
              <a:solidFill>
                <a:schemeClr val="folHlink"/>
              </a:solidFill>
              <a:latin typeface="Helvetica Neue"/>
              <a:ea typeface="Helvetica Neue"/>
              <a:cs typeface="Helvetica Neue"/>
              <a:sym typeface="Helvetica Neue"/>
            </a:endParaRPr>
          </a:p>
        </p:txBody>
      </p:sp>
      <p:sp>
        <p:nvSpPr>
          <p:cNvPr id="295" name="Shape 295"/>
          <p:cNvSpPr txBox="1"/>
          <p:nvPr/>
        </p:nvSpPr>
        <p:spPr>
          <a:xfrm>
            <a:off x="5399087" y="2860675"/>
            <a:ext cx="1641475"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folHlink"/>
              </a:buClr>
              <a:buSzPct val="25000"/>
              <a:buFont typeface="Helvetica Neue"/>
              <a:buNone/>
            </a:pPr>
            <a:r>
              <a:rPr b="0" i="0" lang="en-US" sz="1800" u="none" cap="none" strike="noStrike">
                <a:solidFill>
                  <a:schemeClr val="folHlink"/>
                </a:solidFill>
                <a:latin typeface="Helvetica Neue"/>
                <a:ea typeface="Helvetica Neue"/>
                <a:cs typeface="Helvetica Neue"/>
                <a:sym typeface="Helvetica Neue"/>
              </a:rPr>
              <a:t>model number</a:t>
            </a:r>
          </a:p>
        </p:txBody>
      </p:sp>
      <p:sp>
        <p:nvSpPr>
          <p:cNvPr id="296" name="Shape 296"/>
          <p:cNvSpPr txBox="1"/>
          <p:nvPr/>
        </p:nvSpPr>
        <p:spPr>
          <a:xfrm>
            <a:off x="5399087" y="3101975"/>
            <a:ext cx="612775" cy="611187"/>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folHlink"/>
              </a:buClr>
              <a:buSzPct val="25000"/>
              <a:buFont typeface="Helvetica Neue"/>
              <a:buNone/>
            </a:pPr>
            <a:r>
              <a:rPr b="0" i="0" lang="en-US" sz="1800" u="none" cap="none" strike="noStrike">
                <a:solidFill>
                  <a:schemeClr val="folHlink"/>
                </a:solidFill>
                <a:latin typeface="Helvetica Neue"/>
                <a:ea typeface="Helvetica Neue"/>
                <a:cs typeface="Helvetica Neue"/>
                <a:sym typeface="Helvetica Neue"/>
              </a:rPr>
              <a:t>type</a:t>
            </a:r>
          </a:p>
          <a:p>
            <a:pPr indent="0" lvl="0" marL="0" marR="0" rtl="0" algn="l">
              <a:lnSpc>
                <a:spcPct val="100000"/>
              </a:lnSpc>
              <a:spcBef>
                <a:spcPts val="0"/>
              </a:spcBef>
              <a:spcAft>
                <a:spcPts val="0"/>
              </a:spcAft>
              <a:buNone/>
            </a:pPr>
            <a:r>
              <a:t/>
            </a:r>
            <a:endParaRPr b="0" i="0" sz="1800" u="none" cap="none" strike="noStrike">
              <a:solidFill>
                <a:schemeClr val="folHlink"/>
              </a:solidFill>
              <a:latin typeface="Helvetica Neue"/>
              <a:ea typeface="Helvetica Neue"/>
              <a:cs typeface="Helvetica Neue"/>
              <a:sym typeface="Helvetica Neue"/>
            </a:endParaRPr>
          </a:p>
        </p:txBody>
      </p:sp>
      <p:sp>
        <p:nvSpPr>
          <p:cNvPr id="297" name="Shape 297"/>
          <p:cNvSpPr txBox="1"/>
          <p:nvPr/>
        </p:nvSpPr>
        <p:spPr>
          <a:xfrm>
            <a:off x="5399087" y="3343275"/>
            <a:ext cx="1692275" cy="611187"/>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folHlink"/>
              </a:buClr>
              <a:buSzPct val="25000"/>
              <a:buFont typeface="Helvetica Neue"/>
              <a:buNone/>
            </a:pPr>
            <a:r>
              <a:rPr b="0" i="0" lang="en-US" sz="1800" u="none" cap="none" strike="noStrike">
                <a:solidFill>
                  <a:schemeClr val="folHlink"/>
                </a:solidFill>
                <a:latin typeface="Helvetica Neue"/>
                <a:ea typeface="Helvetica Neue"/>
                <a:cs typeface="Helvetica Neue"/>
                <a:sym typeface="Helvetica Neue"/>
              </a:rPr>
              <a:t>swing direction</a:t>
            </a:r>
          </a:p>
          <a:p>
            <a:pPr indent="0" lvl="0" marL="0" marR="0" rtl="0" algn="l">
              <a:lnSpc>
                <a:spcPct val="100000"/>
              </a:lnSpc>
              <a:spcBef>
                <a:spcPts val="0"/>
              </a:spcBef>
              <a:spcAft>
                <a:spcPts val="0"/>
              </a:spcAft>
              <a:buNone/>
            </a:pPr>
            <a:r>
              <a:t/>
            </a:r>
            <a:endParaRPr b="0" i="0" sz="1800" u="none" cap="none" strike="noStrike">
              <a:solidFill>
                <a:schemeClr val="folHlink"/>
              </a:solidFill>
              <a:latin typeface="Helvetica Neue"/>
              <a:ea typeface="Helvetica Neue"/>
              <a:cs typeface="Helvetica Neue"/>
              <a:sym typeface="Helvetica Neue"/>
            </a:endParaRPr>
          </a:p>
        </p:txBody>
      </p:sp>
      <p:sp>
        <p:nvSpPr>
          <p:cNvPr id="298" name="Shape 298"/>
          <p:cNvSpPr txBox="1"/>
          <p:nvPr/>
        </p:nvSpPr>
        <p:spPr>
          <a:xfrm>
            <a:off x="5399087" y="3582987"/>
            <a:ext cx="854074" cy="611187"/>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folHlink"/>
              </a:buClr>
              <a:buSzPct val="25000"/>
              <a:buFont typeface="Helvetica Neue"/>
              <a:buNone/>
            </a:pPr>
            <a:r>
              <a:rPr b="0" i="0" lang="en-US" sz="1800" u="none" cap="none" strike="noStrike">
                <a:solidFill>
                  <a:schemeClr val="folHlink"/>
                </a:solidFill>
                <a:latin typeface="Helvetica Neue"/>
                <a:ea typeface="Helvetica Neue"/>
                <a:cs typeface="Helvetica Neue"/>
                <a:sym typeface="Helvetica Neue"/>
              </a:rPr>
              <a:t>inserts</a:t>
            </a:r>
          </a:p>
          <a:p>
            <a:pPr indent="0" lvl="0" marL="0" marR="0" rtl="0" algn="l">
              <a:lnSpc>
                <a:spcPct val="100000"/>
              </a:lnSpc>
              <a:spcBef>
                <a:spcPts val="0"/>
              </a:spcBef>
              <a:spcAft>
                <a:spcPts val="0"/>
              </a:spcAft>
              <a:buNone/>
            </a:pPr>
            <a:r>
              <a:t/>
            </a:r>
            <a:endParaRPr b="0" i="0" sz="1800" u="none" cap="none" strike="noStrike">
              <a:solidFill>
                <a:schemeClr val="folHlink"/>
              </a:solidFill>
              <a:latin typeface="Helvetica Neue"/>
              <a:ea typeface="Helvetica Neue"/>
              <a:cs typeface="Helvetica Neue"/>
              <a:sym typeface="Helvetica Neue"/>
            </a:endParaRPr>
          </a:p>
        </p:txBody>
      </p:sp>
      <p:sp>
        <p:nvSpPr>
          <p:cNvPr id="299" name="Shape 299"/>
          <p:cNvSpPr txBox="1"/>
          <p:nvPr/>
        </p:nvSpPr>
        <p:spPr>
          <a:xfrm>
            <a:off x="5399087" y="3824287"/>
            <a:ext cx="714374" cy="611187"/>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folHlink"/>
              </a:buClr>
              <a:buSzPct val="25000"/>
              <a:buFont typeface="Helvetica Neue"/>
              <a:buNone/>
            </a:pPr>
            <a:r>
              <a:rPr b="0" i="0" lang="en-US" sz="1800" u="none" cap="none" strike="noStrike">
                <a:solidFill>
                  <a:schemeClr val="folHlink"/>
                </a:solidFill>
                <a:latin typeface="Helvetica Neue"/>
                <a:ea typeface="Helvetica Neue"/>
                <a:cs typeface="Helvetica Neue"/>
                <a:sym typeface="Helvetica Neue"/>
              </a:rPr>
              <a:t>lights</a:t>
            </a:r>
          </a:p>
          <a:p>
            <a:pPr indent="0" lvl="0" marL="0" marR="0" rtl="0" algn="l">
              <a:lnSpc>
                <a:spcPct val="100000"/>
              </a:lnSpc>
              <a:spcBef>
                <a:spcPts val="0"/>
              </a:spcBef>
              <a:spcAft>
                <a:spcPts val="0"/>
              </a:spcAft>
              <a:buNone/>
            </a:pPr>
            <a:r>
              <a:t/>
            </a:r>
            <a:endParaRPr b="0" i="0" sz="1800" u="none" cap="none" strike="noStrike">
              <a:solidFill>
                <a:schemeClr val="folHlink"/>
              </a:solidFill>
              <a:latin typeface="Helvetica Neue"/>
              <a:ea typeface="Helvetica Neue"/>
              <a:cs typeface="Helvetica Neue"/>
              <a:sym typeface="Helvetica Neue"/>
            </a:endParaRPr>
          </a:p>
        </p:txBody>
      </p:sp>
      <p:sp>
        <p:nvSpPr>
          <p:cNvPr id="300" name="Shape 300"/>
          <p:cNvSpPr txBox="1"/>
          <p:nvPr/>
        </p:nvSpPr>
        <p:spPr>
          <a:xfrm>
            <a:off x="5399087" y="4065587"/>
            <a:ext cx="803275" cy="611187"/>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rgbClr val="AD278D"/>
              </a:buClr>
              <a:buSzPct val="25000"/>
              <a:buFont typeface="Helvetica Neue"/>
              <a:buNone/>
            </a:pPr>
            <a:r>
              <a:rPr b="0" i="0" lang="en-US" sz="1800" u="none" cap="none" strike="noStrike">
                <a:solidFill>
                  <a:srgbClr val="AD278D"/>
                </a:solidFill>
                <a:latin typeface="Helvetica Neue"/>
                <a:ea typeface="Helvetica Neue"/>
                <a:cs typeface="Helvetica Neue"/>
                <a:sym typeface="Helvetica Neue"/>
              </a:rPr>
              <a:t>   </a:t>
            </a:r>
            <a:r>
              <a:rPr b="0" i="0" lang="en-US" sz="1800" u="none" cap="none" strike="noStrike">
                <a:solidFill>
                  <a:schemeClr val="folHlink"/>
                </a:solidFill>
                <a:latin typeface="Helvetica Neue"/>
                <a:ea typeface="Helvetica Neue"/>
                <a:cs typeface="Helvetica Neue"/>
                <a:sym typeface="Helvetica Neue"/>
              </a:rPr>
              <a:t>type</a:t>
            </a:r>
          </a:p>
          <a:p>
            <a:pPr indent="0" lvl="0" marL="0" marR="0" rtl="0" algn="l">
              <a:lnSpc>
                <a:spcPct val="100000"/>
              </a:lnSpc>
              <a:spcBef>
                <a:spcPts val="0"/>
              </a:spcBef>
              <a:spcAft>
                <a:spcPts val="0"/>
              </a:spcAft>
              <a:buNone/>
            </a:pPr>
            <a:r>
              <a:t/>
            </a:r>
            <a:endParaRPr b="0" i="0" sz="1800" u="none" cap="none" strike="noStrike">
              <a:solidFill>
                <a:schemeClr val="folHlink"/>
              </a:solidFill>
              <a:latin typeface="Helvetica Neue"/>
              <a:ea typeface="Helvetica Neue"/>
              <a:cs typeface="Helvetica Neue"/>
              <a:sym typeface="Helvetica Neue"/>
            </a:endParaRPr>
          </a:p>
        </p:txBody>
      </p:sp>
      <p:sp>
        <p:nvSpPr>
          <p:cNvPr id="301" name="Shape 301"/>
          <p:cNvSpPr txBox="1"/>
          <p:nvPr/>
        </p:nvSpPr>
        <p:spPr>
          <a:xfrm>
            <a:off x="5399087" y="4306887"/>
            <a:ext cx="1146174" cy="611187"/>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rgbClr val="AD278D"/>
              </a:buClr>
              <a:buSzPct val="25000"/>
              <a:buFont typeface="Helvetica Neue"/>
              <a:buNone/>
            </a:pPr>
            <a:r>
              <a:rPr b="0" i="0" lang="en-US" sz="1800" u="none" cap="none" strike="noStrike">
                <a:solidFill>
                  <a:srgbClr val="AD278D"/>
                </a:solidFill>
                <a:latin typeface="Helvetica Neue"/>
                <a:ea typeface="Helvetica Neue"/>
                <a:cs typeface="Helvetica Neue"/>
                <a:sym typeface="Helvetica Neue"/>
              </a:rPr>
              <a:t>   </a:t>
            </a:r>
            <a:r>
              <a:rPr b="0" i="0" lang="en-US" sz="1800" u="none" cap="none" strike="noStrike">
                <a:solidFill>
                  <a:schemeClr val="folHlink"/>
                </a:solidFill>
                <a:latin typeface="Helvetica Neue"/>
                <a:ea typeface="Helvetica Neue"/>
                <a:cs typeface="Helvetica Neue"/>
                <a:sym typeface="Helvetica Neue"/>
              </a:rPr>
              <a:t>number</a:t>
            </a:r>
          </a:p>
          <a:p>
            <a:pPr indent="0" lvl="0" marL="0" marR="0" rtl="0" algn="l">
              <a:lnSpc>
                <a:spcPct val="100000"/>
              </a:lnSpc>
              <a:spcBef>
                <a:spcPts val="0"/>
              </a:spcBef>
              <a:spcAft>
                <a:spcPts val="0"/>
              </a:spcAft>
              <a:buNone/>
            </a:pPr>
            <a:r>
              <a:t/>
            </a:r>
            <a:endParaRPr b="0" i="0" sz="1800" u="none" cap="none" strike="noStrike">
              <a:solidFill>
                <a:schemeClr val="folHlink"/>
              </a:solidFill>
              <a:latin typeface="Helvetica Neue"/>
              <a:ea typeface="Helvetica Neue"/>
              <a:cs typeface="Helvetica Neue"/>
              <a:sym typeface="Helvetica Neue"/>
            </a:endParaRPr>
          </a:p>
        </p:txBody>
      </p:sp>
      <p:sp>
        <p:nvSpPr>
          <p:cNvPr id="302" name="Shape 302"/>
          <p:cNvSpPr txBox="1"/>
          <p:nvPr/>
        </p:nvSpPr>
        <p:spPr>
          <a:xfrm>
            <a:off x="5399087" y="4548187"/>
            <a:ext cx="841374" cy="611187"/>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folHlink"/>
              </a:buClr>
              <a:buSzPct val="25000"/>
              <a:buFont typeface="Helvetica Neue"/>
              <a:buNone/>
            </a:pPr>
            <a:r>
              <a:rPr b="0" i="0" lang="en-US" sz="1800" u="none" cap="none" strike="noStrike">
                <a:solidFill>
                  <a:schemeClr val="folHlink"/>
                </a:solidFill>
                <a:latin typeface="Helvetica Neue"/>
                <a:ea typeface="Helvetica Neue"/>
                <a:cs typeface="Helvetica Neue"/>
                <a:sym typeface="Helvetica Neue"/>
              </a:rPr>
              <a:t>weight</a:t>
            </a:r>
          </a:p>
          <a:p>
            <a:pPr indent="0" lvl="0" marL="0" marR="0" rtl="0" algn="l">
              <a:lnSpc>
                <a:spcPct val="100000"/>
              </a:lnSpc>
              <a:spcBef>
                <a:spcPts val="0"/>
              </a:spcBef>
              <a:spcAft>
                <a:spcPts val="0"/>
              </a:spcAft>
              <a:buNone/>
            </a:pPr>
            <a:r>
              <a:t/>
            </a:r>
            <a:endParaRPr b="0" i="0" sz="1800" u="none" cap="none" strike="noStrike">
              <a:solidFill>
                <a:schemeClr val="folHlink"/>
              </a:solidFill>
              <a:latin typeface="Helvetica Neue"/>
              <a:ea typeface="Helvetica Neue"/>
              <a:cs typeface="Helvetica Neue"/>
              <a:sym typeface="Helvetica Neue"/>
            </a:endParaRPr>
          </a:p>
        </p:txBody>
      </p:sp>
      <p:sp>
        <p:nvSpPr>
          <p:cNvPr id="303" name="Shape 303"/>
          <p:cNvSpPr txBox="1"/>
          <p:nvPr/>
        </p:nvSpPr>
        <p:spPr>
          <a:xfrm>
            <a:off x="5399087" y="4789487"/>
            <a:ext cx="2227262"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folHlink"/>
              </a:buClr>
              <a:buSzPct val="25000"/>
              <a:buFont typeface="Helvetica Neue"/>
              <a:buNone/>
            </a:pPr>
            <a:r>
              <a:rPr b="0" i="0" lang="en-US" sz="1800" u="none" cap="none" strike="noStrike">
                <a:solidFill>
                  <a:schemeClr val="folHlink"/>
                </a:solidFill>
                <a:latin typeface="Helvetica Neue"/>
                <a:ea typeface="Helvetica Neue"/>
                <a:cs typeface="Helvetica Neue"/>
                <a:sym typeface="Helvetica Neue"/>
              </a:rPr>
              <a:t>opening mechanism</a:t>
            </a:r>
          </a:p>
        </p:txBody>
      </p:sp>
      <p:sp>
        <p:nvSpPr>
          <p:cNvPr id="304" name="Shape 304"/>
          <p:cNvSpPr txBox="1"/>
          <p:nvPr/>
        </p:nvSpPr>
        <p:spPr>
          <a:xfrm>
            <a:off x="1866900" y="2095500"/>
            <a:ext cx="1727199" cy="3505200"/>
          </a:xfrm>
          <a:prstGeom prst="rect">
            <a:avLst/>
          </a:prstGeom>
          <a:solidFill>
            <a:srgbClr val="3E1403"/>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5" name="Shape 305"/>
          <p:cNvSpPr txBox="1"/>
          <p:nvPr/>
        </p:nvSpPr>
        <p:spPr>
          <a:xfrm>
            <a:off x="1866900" y="2097086"/>
            <a:ext cx="1727199" cy="3503611"/>
          </a:xfrm>
          <a:prstGeom prst="rect">
            <a:avLst/>
          </a:prstGeom>
          <a:no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6" name="Shape 306"/>
          <p:cNvSpPr txBox="1"/>
          <p:nvPr/>
        </p:nvSpPr>
        <p:spPr>
          <a:xfrm>
            <a:off x="1981200" y="2209800"/>
            <a:ext cx="1498599" cy="3390900"/>
          </a:xfrm>
          <a:prstGeom prst="rect">
            <a:avLst/>
          </a:prstGeom>
          <a:no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7" name="Shape 307"/>
          <p:cNvSpPr txBox="1"/>
          <p:nvPr/>
        </p:nvSpPr>
        <p:spPr>
          <a:xfrm>
            <a:off x="1981200" y="2211386"/>
            <a:ext cx="1498599" cy="3389311"/>
          </a:xfrm>
          <a:prstGeom prst="rect">
            <a:avLst/>
          </a:prstGeom>
          <a:solidFill>
            <a:schemeClr val="lt2"/>
          </a:solidFill>
          <a:ln cap="flat" cmpd="sng" w="254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8" name="Shape 308"/>
          <p:cNvSpPr/>
          <p:nvPr/>
        </p:nvSpPr>
        <p:spPr>
          <a:xfrm>
            <a:off x="1993900" y="2222500"/>
            <a:ext cx="1398586" cy="3570287"/>
          </a:xfrm>
          <a:custGeom>
            <a:pathLst>
              <a:path extrusionOk="0" h="1998" w="880">
                <a:moveTo>
                  <a:pt x="0" y="0"/>
                </a:moveTo>
                <a:lnTo>
                  <a:pt x="0" y="0"/>
                </a:lnTo>
                <a:lnTo>
                  <a:pt x="880" y="92"/>
                </a:lnTo>
                <a:lnTo>
                  <a:pt x="880" y="1998"/>
                </a:lnTo>
                <a:lnTo>
                  <a:pt x="0" y="1906"/>
                </a:lnTo>
                <a:lnTo>
                  <a:pt x="0" y="0"/>
                </a:lnTo>
              </a:path>
            </a:pathLst>
          </a:custGeom>
          <a:noFill/>
          <a:ln cap="rnd" cmpd="sng" w="2540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9" name="Shape 309"/>
          <p:cNvSpPr/>
          <p:nvPr/>
        </p:nvSpPr>
        <p:spPr>
          <a:xfrm>
            <a:off x="1981200" y="2209800"/>
            <a:ext cx="1398586" cy="3570287"/>
          </a:xfrm>
          <a:custGeom>
            <a:pathLst>
              <a:path extrusionOk="0" h="1998" w="880">
                <a:moveTo>
                  <a:pt x="0" y="0"/>
                </a:moveTo>
                <a:lnTo>
                  <a:pt x="880" y="92"/>
                </a:lnTo>
                <a:lnTo>
                  <a:pt x="880" y="1998"/>
                </a:lnTo>
                <a:lnTo>
                  <a:pt x="0" y="1906"/>
                </a:lnTo>
                <a:lnTo>
                  <a:pt x="0" y="0"/>
                </a:lnTo>
              </a:path>
            </a:pathLst>
          </a:custGeom>
          <a:solidFill>
            <a:srgbClr val="712000"/>
          </a:solidFill>
          <a:ln cap="rnd" cmpd="sng" w="25400">
            <a:solidFill>
              <a:srgbClr val="712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0" name="Shape 310"/>
          <p:cNvSpPr/>
          <p:nvPr/>
        </p:nvSpPr>
        <p:spPr>
          <a:xfrm>
            <a:off x="3098800" y="3924300"/>
            <a:ext cx="127000" cy="127000"/>
          </a:xfrm>
          <a:prstGeom prst="ellipse">
            <a:avLst/>
          </a:prstGeom>
          <a:solidFill>
            <a:srgbClr val="000000"/>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1" name="Shape 311"/>
          <p:cNvSpPr/>
          <p:nvPr/>
        </p:nvSpPr>
        <p:spPr>
          <a:xfrm>
            <a:off x="3098800" y="3925887"/>
            <a:ext cx="127000" cy="123824"/>
          </a:xfrm>
          <a:prstGeom prst="ellipse">
            <a:avLst/>
          </a:prstGeom>
          <a:no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2" name="Shape 312"/>
          <p:cNvSpPr txBox="1"/>
          <p:nvPr/>
        </p:nvSpPr>
        <p:spPr>
          <a:xfrm>
            <a:off x="3149600" y="4038600"/>
            <a:ext cx="12699" cy="304799"/>
          </a:xfrm>
          <a:prstGeom prst="rect">
            <a:avLst/>
          </a:prstGeom>
          <a:solidFill>
            <a:srgbClr val="000000"/>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3" name="Shape 313"/>
          <p:cNvSpPr txBox="1"/>
          <p:nvPr/>
        </p:nvSpPr>
        <p:spPr>
          <a:xfrm>
            <a:off x="3149600" y="4040187"/>
            <a:ext cx="12699" cy="303211"/>
          </a:xfrm>
          <a:prstGeom prst="rect">
            <a:avLst/>
          </a:prstGeom>
          <a:no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cxnSp>
        <p:nvCxnSpPr>
          <p:cNvPr id="314" name="Shape 314"/>
          <p:cNvCxnSpPr/>
          <p:nvPr/>
        </p:nvCxnSpPr>
        <p:spPr>
          <a:xfrm>
            <a:off x="3733800" y="3810000"/>
            <a:ext cx="901700" cy="0"/>
          </a:xfrm>
          <a:prstGeom prst="straightConnector1">
            <a:avLst/>
          </a:prstGeom>
          <a:noFill/>
          <a:ln cap="flat" cmpd="sng" w="76200">
            <a:solidFill>
              <a:schemeClr val="dk1"/>
            </a:solidFill>
            <a:prstDash val="solid"/>
            <a:miter/>
            <a:headEnd len="med" w="med" type="none"/>
            <a:tailEnd len="lg" w="lg" type="triangle"/>
          </a:ln>
        </p:spPr>
      </p:cxnSp>
    </p:spTree>
  </p:cSld>
  <p:clrMapOvr>
    <a:masterClrMapping/>
  </p:clrMapOvr>
  <p:transition spd="slow">
    <p:cut/>
  </p:transition>
</p:sld>
</file>

<file path=ppt/theme/theme.xml><?xml version="1.0" encoding="utf-8"?>
<a:theme xmlns:a="http://schemas.openxmlformats.org/drawingml/2006/main" xmlns:r="http://schemas.openxmlformats.org/officeDocument/2006/relationships" name="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