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9.xml"/>
  <Override ContentType="application/vnd.openxmlformats-officedocument.presentationml.slideMaster+xml" PartName="/ppt/slideMasters/slideMaster11.xml"/>
  <Override ContentType="application/vnd.openxmlformats-officedocument.presentationml.slideMaster+xml" PartName="/ppt/slideMasters/slideMaster10.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7.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3.xml"/>
  <Override ContentType="application/vnd.openxmlformats-officedocument.theme+xml" PartName="/ppt/theme/theme11.xml"/>
  <Override ContentType="application/vnd.openxmlformats-officedocument.theme+xml" PartName="/ppt/theme/theme5.xml"/>
  <Override ContentType="application/vnd.openxmlformats-officedocument.theme+xml" PartName="/ppt/theme/theme.xml"/>
  <Override ContentType="application/vnd.openxmlformats-officedocument.theme+xml" PartName="/ppt/theme/theme9.xml"/>
  <Override ContentType="application/vnd.openxmlformats-officedocument.theme+xml" PartName="/ppt/theme/theme7.xml"/>
  <Override ContentType="application/vnd.openxmlformats-officedocument.theme+xml" PartName="/ppt/theme/theme2.xml"/>
  <Override ContentType="application/vnd.openxmlformats-officedocument.theme+xml" PartName="/ppt/theme/theme4.xml"/>
  <Override ContentType="application/vnd.openxmlformats-officedocument.theme+xml" PartName="/ppt/theme/theme8.xml"/>
  <Override ContentType="application/vnd.openxmlformats-officedocument.theme+xml" PartName="/ppt/theme/theme10.xml"/>
  <Override ContentType="application/vnd.openxmlformats-officedocument.theme+xml" PartName="/ppt/theme/theme1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 id="2147483661" r:id="rId5"/>
    <p:sldMasterId id="2147483662" r:id="rId6"/>
    <p:sldMasterId id="2147483663" r:id="rId7"/>
    <p:sldMasterId id="2147483664" r:id="rId8"/>
    <p:sldMasterId id="2147483665" r:id="rId9"/>
    <p:sldMasterId id="2147483666" r:id="rId10"/>
    <p:sldMasterId id="2147483667" r:id="rId11"/>
    <p:sldMasterId id="2147483668" r:id="rId12"/>
    <p:sldMasterId id="2147483669" r:id="rId13"/>
    <p:sldMasterId id="2147483670" r:id="rId14"/>
  </p:sldMasterIdLst>
  <p:notesMasterIdLst>
    <p:notesMasterId r:id="rId15"/>
  </p:notes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Lst>
  <p:sldSz cy="6858000" cx="9144000"/>
  <p:notesSz cx="6858000" cy="9144000"/>
  <p:embeddedFontLst>
    <p:embeddedFont>
      <p:font typeface="Quattrocento"/>
      <p:regular r:id="rId44"/>
      <p:bold r:id="rId45"/>
    </p:embeddedFont>
    <p:embeddedFont>
      <p:font typeface="Helvetica Neue"/>
      <p:regular r:id="rId46"/>
      <p:bold r:id="rId47"/>
      <p:italic r:id="rId48"/>
      <p:boldItalic r:id="rId4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24.xml"/><Relationship Id="rId42" Type="http://schemas.openxmlformats.org/officeDocument/2006/relationships/slide" Target="slides/slide26.xml"/><Relationship Id="rId41" Type="http://schemas.openxmlformats.org/officeDocument/2006/relationships/slide" Target="slides/slide25.xml"/><Relationship Id="rId44" Type="http://schemas.openxmlformats.org/officeDocument/2006/relationships/font" Target="fonts/Quattrocento-regular.fntdata"/><Relationship Id="rId43" Type="http://schemas.openxmlformats.org/officeDocument/2006/relationships/slide" Target="slides/slide27.xml"/><Relationship Id="rId46" Type="http://schemas.openxmlformats.org/officeDocument/2006/relationships/font" Target="fonts/HelveticaNeue-regular.fntdata"/><Relationship Id="rId45" Type="http://schemas.openxmlformats.org/officeDocument/2006/relationships/font" Target="fonts/Quattrocento-bold.fntdata"/><Relationship Id="rId1" Type="http://schemas.openxmlformats.org/officeDocument/2006/relationships/theme" Target="theme/theme4.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Master" Target="slideMasters/slideMaster6.xml"/><Relationship Id="rId48" Type="http://schemas.openxmlformats.org/officeDocument/2006/relationships/font" Target="fonts/HelveticaNeue-italic.fntdata"/><Relationship Id="rId47" Type="http://schemas.openxmlformats.org/officeDocument/2006/relationships/font" Target="fonts/HelveticaNeue-bold.fntdata"/><Relationship Id="rId49" Type="http://schemas.openxmlformats.org/officeDocument/2006/relationships/font" Target="fonts/HelveticaNeue-boldItalic.fntdata"/><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Master" Target="slideMasters/slideMaster5.xml"/><Relationship Id="rId31" Type="http://schemas.openxmlformats.org/officeDocument/2006/relationships/slide" Target="slides/slide15.xml"/><Relationship Id="rId30" Type="http://schemas.openxmlformats.org/officeDocument/2006/relationships/slide" Target="slides/slide14.xml"/><Relationship Id="rId33" Type="http://schemas.openxmlformats.org/officeDocument/2006/relationships/slide" Target="slides/slide17.xml"/><Relationship Id="rId32" Type="http://schemas.openxmlformats.org/officeDocument/2006/relationships/slide" Target="slides/slide16.xml"/><Relationship Id="rId35" Type="http://schemas.openxmlformats.org/officeDocument/2006/relationships/slide" Target="slides/slide19.xml"/><Relationship Id="rId34" Type="http://schemas.openxmlformats.org/officeDocument/2006/relationships/slide" Target="slides/slide18.xml"/><Relationship Id="rId37" Type="http://schemas.openxmlformats.org/officeDocument/2006/relationships/slide" Target="slides/slide21.xml"/><Relationship Id="rId36" Type="http://schemas.openxmlformats.org/officeDocument/2006/relationships/slide" Target="slides/slide20.xml"/><Relationship Id="rId39" Type="http://schemas.openxmlformats.org/officeDocument/2006/relationships/slide" Target="slides/slide23.xml"/><Relationship Id="rId38" Type="http://schemas.openxmlformats.org/officeDocument/2006/relationships/slide" Target="slides/slide22.xml"/><Relationship Id="rId20" Type="http://schemas.openxmlformats.org/officeDocument/2006/relationships/slide" Target="slides/slide4.xml"/><Relationship Id="rId22" Type="http://schemas.openxmlformats.org/officeDocument/2006/relationships/slide" Target="slides/slide6.xml"/><Relationship Id="rId21" Type="http://schemas.openxmlformats.org/officeDocument/2006/relationships/slide" Target="slides/slide5.xml"/><Relationship Id="rId24" Type="http://schemas.openxmlformats.org/officeDocument/2006/relationships/slide" Target="slides/slide8.xml"/><Relationship Id="rId23" Type="http://schemas.openxmlformats.org/officeDocument/2006/relationships/slide" Target="slides/slide7.xml"/><Relationship Id="rId26" Type="http://schemas.openxmlformats.org/officeDocument/2006/relationships/slide" Target="slides/slide10.xml"/><Relationship Id="rId25" Type="http://schemas.openxmlformats.org/officeDocument/2006/relationships/slide" Target="slides/slide9.xml"/><Relationship Id="rId28" Type="http://schemas.openxmlformats.org/officeDocument/2006/relationships/slide" Target="slides/slide12.xml"/><Relationship Id="rId27" Type="http://schemas.openxmlformats.org/officeDocument/2006/relationships/slide" Target="slides/slide11.xml"/><Relationship Id="rId29" Type="http://schemas.openxmlformats.org/officeDocument/2006/relationships/slide" Target="slides/slide13.xml"/><Relationship Id="rId11" Type="http://schemas.openxmlformats.org/officeDocument/2006/relationships/slideMaster" Target="slideMasters/slideMaster8.xml"/><Relationship Id="rId10" Type="http://schemas.openxmlformats.org/officeDocument/2006/relationships/slideMaster" Target="slideMasters/slideMaster7.xml"/><Relationship Id="rId13" Type="http://schemas.openxmlformats.org/officeDocument/2006/relationships/slideMaster" Target="slideMasters/slideMaster10.xml"/><Relationship Id="rId12" Type="http://schemas.openxmlformats.org/officeDocument/2006/relationships/slideMaster" Target="slideMasters/slideMaster9.xml"/><Relationship Id="rId15" Type="http://schemas.openxmlformats.org/officeDocument/2006/relationships/notesMaster" Target="notesMasters/notesMaster.xml"/><Relationship Id="rId14" Type="http://schemas.openxmlformats.org/officeDocument/2006/relationships/slideMaster" Target="slideMasters/slideMaster11.xml"/><Relationship Id="rId17" Type="http://schemas.openxmlformats.org/officeDocument/2006/relationships/slide" Target="slides/slide1.xml"/><Relationship Id="rId16" Type="http://schemas.openxmlformats.org/officeDocument/2006/relationships/slide" Target="slides/slide.xml"/><Relationship Id="rId19" Type="http://schemas.openxmlformats.org/officeDocument/2006/relationships/slide" Target="slides/slide3.xml"/><Relationship Id="rId18" Type="http://schemas.openxmlformats.org/officeDocument/2006/relationships/slide" Target="slides/slide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7" name="Shape 887"/>
        <p:cNvGrpSpPr/>
        <p:nvPr/>
      </p:nvGrpSpPr>
      <p:grpSpPr>
        <a:xfrm>
          <a:off x="0" y="0"/>
          <a:ext cx="0" cy="0"/>
          <a:chOff x="0" y="0"/>
          <a:chExt cx="0" cy="0"/>
        </a:xfrm>
      </p:grpSpPr>
      <p:sp>
        <p:nvSpPr>
          <p:cNvPr id="888" name="Shape 88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889" name="Shape 8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6" name="Shape 896"/>
        <p:cNvGrpSpPr/>
        <p:nvPr/>
      </p:nvGrpSpPr>
      <p:grpSpPr>
        <a:xfrm>
          <a:off x="0" y="0"/>
          <a:ext cx="0" cy="0"/>
          <a:chOff x="0" y="0"/>
          <a:chExt cx="0" cy="0"/>
        </a:xfrm>
      </p:grpSpPr>
      <p:sp>
        <p:nvSpPr>
          <p:cNvPr id="897" name="Shape 8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898" name="Shape 8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0" name="Shape 980"/>
        <p:cNvGrpSpPr/>
        <p:nvPr/>
      </p:nvGrpSpPr>
      <p:grpSpPr>
        <a:xfrm>
          <a:off x="0" y="0"/>
          <a:ext cx="0" cy="0"/>
          <a:chOff x="0" y="0"/>
          <a:chExt cx="0" cy="0"/>
        </a:xfrm>
      </p:grpSpPr>
      <p:sp>
        <p:nvSpPr>
          <p:cNvPr id="981" name="Shape 98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82" name="Shape 9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9" name="Shape 989"/>
        <p:cNvGrpSpPr/>
        <p:nvPr/>
      </p:nvGrpSpPr>
      <p:grpSpPr>
        <a:xfrm>
          <a:off x="0" y="0"/>
          <a:ext cx="0" cy="0"/>
          <a:chOff x="0" y="0"/>
          <a:chExt cx="0" cy="0"/>
        </a:xfrm>
      </p:grpSpPr>
      <p:sp>
        <p:nvSpPr>
          <p:cNvPr id="990" name="Shape 99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91" name="Shape 99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7" name="Shape 997"/>
        <p:cNvGrpSpPr/>
        <p:nvPr/>
      </p:nvGrpSpPr>
      <p:grpSpPr>
        <a:xfrm>
          <a:off x="0" y="0"/>
          <a:ext cx="0" cy="0"/>
          <a:chOff x="0" y="0"/>
          <a:chExt cx="0" cy="0"/>
        </a:xfrm>
      </p:grpSpPr>
      <p:sp>
        <p:nvSpPr>
          <p:cNvPr id="998" name="Shape 99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99" name="Shape 99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5" name="Shape 1005"/>
        <p:cNvGrpSpPr/>
        <p:nvPr/>
      </p:nvGrpSpPr>
      <p:grpSpPr>
        <a:xfrm>
          <a:off x="0" y="0"/>
          <a:ext cx="0" cy="0"/>
          <a:chOff x="0" y="0"/>
          <a:chExt cx="0" cy="0"/>
        </a:xfrm>
      </p:grpSpPr>
      <p:sp>
        <p:nvSpPr>
          <p:cNvPr id="1006" name="Shape 100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07" name="Shape 10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4" name="Shape 1014"/>
        <p:cNvGrpSpPr/>
        <p:nvPr/>
      </p:nvGrpSpPr>
      <p:grpSpPr>
        <a:xfrm>
          <a:off x="0" y="0"/>
          <a:ext cx="0" cy="0"/>
          <a:chOff x="0" y="0"/>
          <a:chExt cx="0" cy="0"/>
        </a:xfrm>
      </p:grpSpPr>
      <p:sp>
        <p:nvSpPr>
          <p:cNvPr id="1015" name="Shape 101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16" name="Shape 10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4" name="Shape 1024"/>
        <p:cNvGrpSpPr/>
        <p:nvPr/>
      </p:nvGrpSpPr>
      <p:grpSpPr>
        <a:xfrm>
          <a:off x="0" y="0"/>
          <a:ext cx="0" cy="0"/>
          <a:chOff x="0" y="0"/>
          <a:chExt cx="0" cy="0"/>
        </a:xfrm>
      </p:grpSpPr>
      <p:sp>
        <p:nvSpPr>
          <p:cNvPr id="1025" name="Shape 10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26" name="Shape 10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32" name="Shape 1032"/>
        <p:cNvGrpSpPr/>
        <p:nvPr/>
      </p:nvGrpSpPr>
      <p:grpSpPr>
        <a:xfrm>
          <a:off x="0" y="0"/>
          <a:ext cx="0" cy="0"/>
          <a:chOff x="0" y="0"/>
          <a:chExt cx="0" cy="0"/>
        </a:xfrm>
      </p:grpSpPr>
      <p:sp>
        <p:nvSpPr>
          <p:cNvPr id="1033" name="Shape 10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34" name="Shape 10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0" name="Shape 1040"/>
        <p:cNvGrpSpPr/>
        <p:nvPr/>
      </p:nvGrpSpPr>
      <p:grpSpPr>
        <a:xfrm>
          <a:off x="0" y="0"/>
          <a:ext cx="0" cy="0"/>
          <a:chOff x="0" y="0"/>
          <a:chExt cx="0" cy="0"/>
        </a:xfrm>
      </p:grpSpPr>
      <p:sp>
        <p:nvSpPr>
          <p:cNvPr id="1041" name="Shape 10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42" name="Shape 10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8" name="Shape 1048"/>
        <p:cNvGrpSpPr/>
        <p:nvPr/>
      </p:nvGrpSpPr>
      <p:grpSpPr>
        <a:xfrm>
          <a:off x="0" y="0"/>
          <a:ext cx="0" cy="0"/>
          <a:chOff x="0" y="0"/>
          <a:chExt cx="0" cy="0"/>
        </a:xfrm>
      </p:grpSpPr>
      <p:sp>
        <p:nvSpPr>
          <p:cNvPr id="1049" name="Shape 104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50" name="Shape 10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56" name="Shape 1056"/>
        <p:cNvGrpSpPr/>
        <p:nvPr/>
      </p:nvGrpSpPr>
      <p:grpSpPr>
        <a:xfrm>
          <a:off x="0" y="0"/>
          <a:ext cx="0" cy="0"/>
          <a:chOff x="0" y="0"/>
          <a:chExt cx="0" cy="0"/>
        </a:xfrm>
      </p:grpSpPr>
      <p:sp>
        <p:nvSpPr>
          <p:cNvPr id="1057" name="Shape 105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58" name="Shape 10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4" name="Shape 904"/>
        <p:cNvGrpSpPr/>
        <p:nvPr/>
      </p:nvGrpSpPr>
      <p:grpSpPr>
        <a:xfrm>
          <a:off x="0" y="0"/>
          <a:ext cx="0" cy="0"/>
          <a:chOff x="0" y="0"/>
          <a:chExt cx="0" cy="0"/>
        </a:xfrm>
      </p:grpSpPr>
      <p:sp>
        <p:nvSpPr>
          <p:cNvPr id="905" name="Shape 90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06" name="Shape 9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5" name="Shape 1065"/>
        <p:cNvGrpSpPr/>
        <p:nvPr/>
      </p:nvGrpSpPr>
      <p:grpSpPr>
        <a:xfrm>
          <a:off x="0" y="0"/>
          <a:ext cx="0" cy="0"/>
          <a:chOff x="0" y="0"/>
          <a:chExt cx="0" cy="0"/>
        </a:xfrm>
      </p:grpSpPr>
      <p:sp>
        <p:nvSpPr>
          <p:cNvPr id="1066" name="Shape 106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67" name="Shape 106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3" name="Shape 1073"/>
        <p:cNvGrpSpPr/>
        <p:nvPr/>
      </p:nvGrpSpPr>
      <p:grpSpPr>
        <a:xfrm>
          <a:off x="0" y="0"/>
          <a:ext cx="0" cy="0"/>
          <a:chOff x="0" y="0"/>
          <a:chExt cx="0" cy="0"/>
        </a:xfrm>
      </p:grpSpPr>
      <p:sp>
        <p:nvSpPr>
          <p:cNvPr id="1074" name="Shape 107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75" name="Shape 107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2" name="Shape 1082"/>
        <p:cNvGrpSpPr/>
        <p:nvPr/>
      </p:nvGrpSpPr>
      <p:grpSpPr>
        <a:xfrm>
          <a:off x="0" y="0"/>
          <a:ext cx="0" cy="0"/>
          <a:chOff x="0" y="0"/>
          <a:chExt cx="0" cy="0"/>
        </a:xfrm>
      </p:grpSpPr>
      <p:sp>
        <p:nvSpPr>
          <p:cNvPr id="1083" name="Shape 108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84" name="Shape 10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1" name="Shape 1091"/>
        <p:cNvGrpSpPr/>
        <p:nvPr/>
      </p:nvGrpSpPr>
      <p:grpSpPr>
        <a:xfrm>
          <a:off x="0" y="0"/>
          <a:ext cx="0" cy="0"/>
          <a:chOff x="0" y="0"/>
          <a:chExt cx="0" cy="0"/>
        </a:xfrm>
      </p:grpSpPr>
      <p:sp>
        <p:nvSpPr>
          <p:cNvPr id="1092" name="Shape 109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93" name="Shape 10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9" name="Shape 1099"/>
        <p:cNvGrpSpPr/>
        <p:nvPr/>
      </p:nvGrpSpPr>
      <p:grpSpPr>
        <a:xfrm>
          <a:off x="0" y="0"/>
          <a:ext cx="0" cy="0"/>
          <a:chOff x="0" y="0"/>
          <a:chExt cx="0" cy="0"/>
        </a:xfrm>
      </p:grpSpPr>
      <p:sp>
        <p:nvSpPr>
          <p:cNvPr id="1100" name="Shape 110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101" name="Shape 11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8" name="Shape 1108"/>
        <p:cNvGrpSpPr/>
        <p:nvPr/>
      </p:nvGrpSpPr>
      <p:grpSpPr>
        <a:xfrm>
          <a:off x="0" y="0"/>
          <a:ext cx="0" cy="0"/>
          <a:chOff x="0" y="0"/>
          <a:chExt cx="0" cy="0"/>
        </a:xfrm>
      </p:grpSpPr>
      <p:sp>
        <p:nvSpPr>
          <p:cNvPr id="1109" name="Shape 110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110" name="Shape 11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16" name="Shape 1116"/>
        <p:cNvGrpSpPr/>
        <p:nvPr/>
      </p:nvGrpSpPr>
      <p:grpSpPr>
        <a:xfrm>
          <a:off x="0" y="0"/>
          <a:ext cx="0" cy="0"/>
          <a:chOff x="0" y="0"/>
          <a:chExt cx="0" cy="0"/>
        </a:xfrm>
      </p:grpSpPr>
      <p:sp>
        <p:nvSpPr>
          <p:cNvPr id="1117" name="Shape 11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118" name="Shape 11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24" name="Shape 1124"/>
        <p:cNvGrpSpPr/>
        <p:nvPr/>
      </p:nvGrpSpPr>
      <p:grpSpPr>
        <a:xfrm>
          <a:off x="0" y="0"/>
          <a:ext cx="0" cy="0"/>
          <a:chOff x="0" y="0"/>
          <a:chExt cx="0" cy="0"/>
        </a:xfrm>
      </p:grpSpPr>
      <p:sp>
        <p:nvSpPr>
          <p:cNvPr id="1125" name="Shape 11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126" name="Shape 11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2" name="Shape 912"/>
        <p:cNvGrpSpPr/>
        <p:nvPr/>
      </p:nvGrpSpPr>
      <p:grpSpPr>
        <a:xfrm>
          <a:off x="0" y="0"/>
          <a:ext cx="0" cy="0"/>
          <a:chOff x="0" y="0"/>
          <a:chExt cx="0" cy="0"/>
        </a:xfrm>
      </p:grpSpPr>
      <p:sp>
        <p:nvSpPr>
          <p:cNvPr id="913" name="Shape 91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14" name="Shape 9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0" name="Shape 920"/>
        <p:cNvGrpSpPr/>
        <p:nvPr/>
      </p:nvGrpSpPr>
      <p:grpSpPr>
        <a:xfrm>
          <a:off x="0" y="0"/>
          <a:ext cx="0" cy="0"/>
          <a:chOff x="0" y="0"/>
          <a:chExt cx="0" cy="0"/>
        </a:xfrm>
      </p:grpSpPr>
      <p:sp>
        <p:nvSpPr>
          <p:cNvPr id="921" name="Shape 92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22" name="Shape 9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8" name="Shape 928"/>
        <p:cNvGrpSpPr/>
        <p:nvPr/>
      </p:nvGrpSpPr>
      <p:grpSpPr>
        <a:xfrm>
          <a:off x="0" y="0"/>
          <a:ext cx="0" cy="0"/>
          <a:chOff x="0" y="0"/>
          <a:chExt cx="0" cy="0"/>
        </a:xfrm>
      </p:grpSpPr>
      <p:sp>
        <p:nvSpPr>
          <p:cNvPr id="929" name="Shape 92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30" name="Shape 9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6" name="Shape 936"/>
        <p:cNvGrpSpPr/>
        <p:nvPr/>
      </p:nvGrpSpPr>
      <p:grpSpPr>
        <a:xfrm>
          <a:off x="0" y="0"/>
          <a:ext cx="0" cy="0"/>
          <a:chOff x="0" y="0"/>
          <a:chExt cx="0" cy="0"/>
        </a:xfrm>
      </p:grpSpPr>
      <p:sp>
        <p:nvSpPr>
          <p:cNvPr id="937" name="Shape 93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38" name="Shape 9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5" name="Shape 945"/>
        <p:cNvGrpSpPr/>
        <p:nvPr/>
      </p:nvGrpSpPr>
      <p:grpSpPr>
        <a:xfrm>
          <a:off x="0" y="0"/>
          <a:ext cx="0" cy="0"/>
          <a:chOff x="0" y="0"/>
          <a:chExt cx="0" cy="0"/>
        </a:xfrm>
      </p:grpSpPr>
      <p:sp>
        <p:nvSpPr>
          <p:cNvPr id="946" name="Shape 94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47" name="Shape 94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64" name="Shape 964"/>
        <p:cNvGrpSpPr/>
        <p:nvPr/>
      </p:nvGrpSpPr>
      <p:grpSpPr>
        <a:xfrm>
          <a:off x="0" y="0"/>
          <a:ext cx="0" cy="0"/>
          <a:chOff x="0" y="0"/>
          <a:chExt cx="0" cy="0"/>
        </a:xfrm>
      </p:grpSpPr>
      <p:sp>
        <p:nvSpPr>
          <p:cNvPr id="965" name="Shape 96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66" name="Shape 9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2" name="Shape 972"/>
        <p:cNvGrpSpPr/>
        <p:nvPr/>
      </p:nvGrpSpPr>
      <p:grpSpPr>
        <a:xfrm>
          <a:off x="0" y="0"/>
          <a:ext cx="0" cy="0"/>
          <a:chOff x="0" y="0"/>
          <a:chExt cx="0" cy="0"/>
        </a:xfrm>
      </p:grpSpPr>
      <p:sp>
        <p:nvSpPr>
          <p:cNvPr id="973" name="Shape 97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74" name="Shape 9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21" name="Shape 221"/>
        <p:cNvGrpSpPr/>
        <p:nvPr/>
      </p:nvGrpSpPr>
      <p:grpSpPr>
        <a:xfrm>
          <a:off x="0" y="0"/>
          <a:ext cx="0" cy="0"/>
          <a:chOff x="0" y="0"/>
          <a:chExt cx="0" cy="0"/>
        </a:xfrm>
      </p:grpSpPr>
      <p:sp>
        <p:nvSpPr>
          <p:cNvPr id="222" name="Shape 22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23" name="Shape 22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24" name="Shape 22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5" name="Shape 22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6" name="Shape 22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82" name="Shape 882"/>
        <p:cNvGrpSpPr/>
        <p:nvPr/>
      </p:nvGrpSpPr>
      <p:grpSpPr>
        <a:xfrm>
          <a:off x="0" y="0"/>
          <a:ext cx="0" cy="0"/>
          <a:chOff x="0" y="0"/>
          <a:chExt cx="0" cy="0"/>
        </a:xfrm>
      </p:grpSpPr>
      <p:sp>
        <p:nvSpPr>
          <p:cNvPr id="883" name="Shape 8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84" name="Shape 8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85" name="Shape 8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86" name="Shape 8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95" name="Shape 295"/>
        <p:cNvGrpSpPr/>
        <p:nvPr/>
      </p:nvGrpSpPr>
      <p:grpSpPr>
        <a:xfrm>
          <a:off x="0" y="0"/>
          <a:ext cx="0" cy="0"/>
          <a:chOff x="0" y="0"/>
          <a:chExt cx="0" cy="0"/>
        </a:xfrm>
      </p:grpSpPr>
      <p:sp>
        <p:nvSpPr>
          <p:cNvPr id="296" name="Shape 29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97" name="Shape 29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298" name="Shape 29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299" name="Shape 29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8" name="Shape 368"/>
        <p:cNvGrpSpPr/>
        <p:nvPr/>
      </p:nvGrpSpPr>
      <p:grpSpPr>
        <a:xfrm>
          <a:off x="0" y="0"/>
          <a:ext cx="0" cy="0"/>
          <a:chOff x="0" y="0"/>
          <a:chExt cx="0" cy="0"/>
        </a:xfrm>
      </p:grpSpPr>
      <p:sp>
        <p:nvSpPr>
          <p:cNvPr id="369" name="Shape 369"/>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370" name="Shape 370"/>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71" name="Shape 371"/>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72" name="Shape 37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373" name="Shape 37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42" name="Shape 442"/>
        <p:cNvGrpSpPr/>
        <p:nvPr/>
      </p:nvGrpSpPr>
      <p:grpSpPr>
        <a:xfrm>
          <a:off x="0" y="0"/>
          <a:ext cx="0" cy="0"/>
          <a:chOff x="0" y="0"/>
          <a:chExt cx="0" cy="0"/>
        </a:xfrm>
      </p:grpSpPr>
      <p:sp>
        <p:nvSpPr>
          <p:cNvPr id="443" name="Shape 443"/>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44" name="Shape 444"/>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445" name="Shape 445"/>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46" name="Shape 446"/>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447" name="Shape 447"/>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48" name="Shape 44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449" name="Shape 44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18" name="Shape 518"/>
        <p:cNvGrpSpPr/>
        <p:nvPr/>
      </p:nvGrpSpPr>
      <p:grpSpPr>
        <a:xfrm>
          <a:off x="0" y="0"/>
          <a:ext cx="0" cy="0"/>
          <a:chOff x="0" y="0"/>
          <a:chExt cx="0" cy="0"/>
        </a:xfrm>
      </p:grpSpPr>
      <p:sp>
        <p:nvSpPr>
          <p:cNvPr id="519" name="Shape 519"/>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520" name="Shape 52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521" name="Shape 52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90" name="Shape 590"/>
        <p:cNvGrpSpPr/>
        <p:nvPr/>
      </p:nvGrpSpPr>
      <p:grpSpPr>
        <a:xfrm>
          <a:off x="0" y="0"/>
          <a:ext cx="0" cy="0"/>
          <a:chOff x="0" y="0"/>
          <a:chExt cx="0" cy="0"/>
        </a:xfrm>
      </p:grpSpPr>
      <p:sp>
        <p:nvSpPr>
          <p:cNvPr id="591" name="Shape 591"/>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592" name="Shape 592"/>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61" name="Shape 661"/>
        <p:cNvGrpSpPr/>
        <p:nvPr/>
      </p:nvGrpSpPr>
      <p:grpSpPr>
        <a:xfrm>
          <a:off x="0" y="0"/>
          <a:ext cx="0" cy="0"/>
          <a:chOff x="0" y="0"/>
          <a:chExt cx="0" cy="0"/>
        </a:xfrm>
      </p:grpSpPr>
      <p:sp>
        <p:nvSpPr>
          <p:cNvPr id="662" name="Shape 6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63" name="Shape 6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64" name="Shape 6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665" name="Shape 66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666" name="Shape 66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35" name="Shape 735"/>
        <p:cNvGrpSpPr/>
        <p:nvPr/>
      </p:nvGrpSpPr>
      <p:grpSpPr>
        <a:xfrm>
          <a:off x="0" y="0"/>
          <a:ext cx="0" cy="0"/>
          <a:chOff x="0" y="0"/>
          <a:chExt cx="0" cy="0"/>
        </a:xfrm>
      </p:grpSpPr>
      <p:sp>
        <p:nvSpPr>
          <p:cNvPr id="736" name="Shape 736"/>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7" name="Shape 737"/>
          <p:cNvSpPr/>
          <p:nvPr>
            <p:ph idx="2" type="pic"/>
          </p:nvPr>
        </p:nvSpPr>
        <p:spPr>
          <a:xfrm>
            <a:off x="1792288" y="612775"/>
            <a:ext cx="5486399" cy="4114800"/>
          </a:xfrm>
          <a:prstGeom prst="rect">
            <a:avLst/>
          </a:prstGeom>
          <a:noFill/>
          <a:ln>
            <a:noFill/>
          </a:ln>
        </p:spPr>
      </p:sp>
      <p:sp>
        <p:nvSpPr>
          <p:cNvPr id="738" name="Shape 738"/>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739" name="Shape 73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740" name="Shape 74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09" name="Shape 809"/>
        <p:cNvGrpSpPr/>
        <p:nvPr/>
      </p:nvGrpSpPr>
      <p:grpSpPr>
        <a:xfrm>
          <a:off x="0" y="0"/>
          <a:ext cx="0" cy="0"/>
          <a:chOff x="0" y="0"/>
          <a:chExt cx="0" cy="0"/>
        </a:xfrm>
      </p:grpSpPr>
      <p:sp>
        <p:nvSpPr>
          <p:cNvPr id="810" name="Shape 81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11" name="Shape 811"/>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12" name="Shape 81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3" name="Shape 81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theme" Target="../theme/theme4.xml"/></Relationships>
</file>

<file path=ppt/slideMasters/_rels/slideMaster1.xml.rels><?xml version="1.0" encoding="UTF-8" standalone="yes"?><Relationships xmlns="http://schemas.openxmlformats.org/package/2006/relationships"><Relationship Id="rId1" Type="http://schemas.openxmlformats.org/officeDocument/2006/relationships/theme" Target="../theme/theme.xml"/></Relationships>
</file>

<file path=ppt/slideMasters/_rels/slideMaster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theme" Target="../theme/theme7.xml"/></Relationships>
</file>

<file path=ppt/slideMasters/_rels/slideMaster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1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5.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theme" Target="../theme/theme1.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theme" Target="../theme/theme2.xml"/></Relationships>
</file>

<file path=ppt/slideMasters/_rels/slideMaster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theme" Target="../theme/theme6.xml"/></Relationships>
</file>

<file path=ppt/slideMasters/_rels/slideMaster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3.xml"/></Relationships>
</file>

<file path=ppt/slideMasters/_rels/slideMaster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theme" Target="../theme/theme10.xml"/></Relationships>
</file>

<file path=ppt/slideMasters/_rels/slideMaster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theme" Target="../theme/theme9.xml"/></Relationships>
</file>

<file path=ppt/slideMasters/_rels/slideMaster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theme" Target="../theme/theme11.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2" name="Shape 82"/>
        <p:cNvGrpSpPr/>
        <p:nvPr/>
      </p:nvGrpSpPr>
      <p:grpSpPr>
        <a:xfrm>
          <a:off x="0" y="0"/>
          <a:ext cx="0" cy="0"/>
          <a:chOff x="0" y="0"/>
          <a:chExt cx="0" cy="0"/>
        </a:xfrm>
      </p:grpSpPr>
      <p:grpSp>
        <p:nvGrpSpPr>
          <p:cNvPr id="83" name="Shape 83"/>
          <p:cNvGrpSpPr/>
          <p:nvPr/>
        </p:nvGrpSpPr>
        <p:grpSpPr>
          <a:xfrm>
            <a:off x="1219200" y="-9525"/>
            <a:ext cx="7924798" cy="6867525"/>
            <a:chOff x="0" y="0"/>
            <a:chExt cx="9147173" cy="6867525"/>
          </a:xfrm>
        </p:grpSpPr>
        <p:sp>
          <p:nvSpPr>
            <p:cNvPr id="84" name="Shape 84"/>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 name="Shape 85"/>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 name="Shape 86"/>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7" name="Shape 87"/>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8" name="Shape 88"/>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9" name="Shape 89"/>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0" name="Shape 90"/>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1" name="Shape 91"/>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2" name="Shape 92"/>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3" name="Shape 93"/>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4" name="Shape 94"/>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5" name="Shape 95"/>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6" name="Shape 96"/>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7" name="Shape 97"/>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8" name="Shape 98"/>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9" name="Shape 99"/>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0" name="Shape 100"/>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1" name="Shape 101"/>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2" name="Shape 102"/>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3" name="Shape 103"/>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4" name="Shape 104"/>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5" name="Shape 105"/>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6" name="Shape 106"/>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7" name="Shape 107"/>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8" name="Shape 108"/>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9" name="Shape 109"/>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0" name="Shape 110"/>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1" name="Shape 111"/>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2" name="Shape 112"/>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3" name="Shape 113"/>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4" name="Shape 114"/>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5" name="Shape 115"/>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6" name="Shape 116"/>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7" name="Shape 117"/>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8" name="Shape 118"/>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19" name="Shape 119"/>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0" name="Shape 120"/>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1" name="Shape 121"/>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2" name="Shape 122"/>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3" name="Shape 123"/>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4" name="Shape 124"/>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5" name="Shape 125"/>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6" name="Shape 126"/>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7" name="Shape 127"/>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8" name="Shape 128"/>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9" name="Shape 129"/>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0" name="Shape 130"/>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1" name="Shape 131"/>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2" name="Shape 132"/>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3" name="Shape 133"/>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46" name="Shape 14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47" name="Shape 14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48" name="Shape 14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49" name="Shape 14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0.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41" name="Shape 741"/>
        <p:cNvGrpSpPr/>
        <p:nvPr/>
      </p:nvGrpSpPr>
      <p:grpSpPr>
        <a:xfrm>
          <a:off x="0" y="0"/>
          <a:ext cx="0" cy="0"/>
          <a:chOff x="0" y="0"/>
          <a:chExt cx="0" cy="0"/>
        </a:xfrm>
      </p:grpSpPr>
      <p:grpSp>
        <p:nvGrpSpPr>
          <p:cNvPr id="742" name="Shape 742"/>
          <p:cNvGrpSpPr/>
          <p:nvPr/>
        </p:nvGrpSpPr>
        <p:grpSpPr>
          <a:xfrm>
            <a:off x="1219200" y="-9525"/>
            <a:ext cx="7924798" cy="6867525"/>
            <a:chOff x="0" y="0"/>
            <a:chExt cx="9147173" cy="6867525"/>
          </a:xfrm>
        </p:grpSpPr>
        <p:sp>
          <p:nvSpPr>
            <p:cNvPr id="743" name="Shape 743"/>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44" name="Shape 744"/>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45" name="Shape 745"/>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46" name="Shape 746"/>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47" name="Shape 747"/>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48" name="Shape 748"/>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49" name="Shape 749"/>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0" name="Shape 750"/>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1" name="Shape 751"/>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2" name="Shape 752"/>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3" name="Shape 753"/>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4" name="Shape 754"/>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5" name="Shape 755"/>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6" name="Shape 756"/>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7" name="Shape 757"/>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8" name="Shape 758"/>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9" name="Shape 759"/>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0" name="Shape 760"/>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1" name="Shape 761"/>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2" name="Shape 762"/>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3" name="Shape 763"/>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4" name="Shape 764"/>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5" name="Shape 765"/>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6" name="Shape 766"/>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7" name="Shape 767"/>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8" name="Shape 768"/>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9" name="Shape 769"/>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0" name="Shape 770"/>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1" name="Shape 771"/>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2" name="Shape 772"/>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3" name="Shape 773"/>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4" name="Shape 774"/>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5" name="Shape 775"/>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6" name="Shape 776"/>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7" name="Shape 777"/>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8" name="Shape 778"/>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79" name="Shape 779"/>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0" name="Shape 780"/>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1" name="Shape 781"/>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2" name="Shape 782"/>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3" name="Shape 783"/>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4" name="Shape 784"/>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5" name="Shape 785"/>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6" name="Shape 786"/>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7" name="Shape 787"/>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8" name="Shape 788"/>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89" name="Shape 789"/>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0" name="Shape 790"/>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1" name="Shape 791"/>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2" name="Shape 792"/>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3" name="Shape 793"/>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4" name="Shape 794"/>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5" name="Shape 795"/>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6" name="Shape 796"/>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7" name="Shape 797"/>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8" name="Shape 798"/>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99" name="Shape 799"/>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00" name="Shape 800"/>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01" name="Shape 801"/>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02" name="Shape 802"/>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03" name="Shape 803"/>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04" name="Shape 804"/>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805" name="Shape 805"/>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806" name="Shape 806"/>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807" name="Shape 80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808" name="Shape 80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7"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14" name="Shape 814"/>
        <p:cNvGrpSpPr/>
        <p:nvPr/>
      </p:nvGrpSpPr>
      <p:grpSpPr>
        <a:xfrm>
          <a:off x="0" y="0"/>
          <a:ext cx="0" cy="0"/>
          <a:chOff x="0" y="0"/>
          <a:chExt cx="0" cy="0"/>
        </a:xfrm>
      </p:grpSpPr>
      <p:grpSp>
        <p:nvGrpSpPr>
          <p:cNvPr id="815" name="Shape 815"/>
          <p:cNvGrpSpPr/>
          <p:nvPr/>
        </p:nvGrpSpPr>
        <p:grpSpPr>
          <a:xfrm>
            <a:off x="1219200" y="-9525"/>
            <a:ext cx="7924798" cy="6867525"/>
            <a:chOff x="0" y="0"/>
            <a:chExt cx="9147173" cy="6867525"/>
          </a:xfrm>
        </p:grpSpPr>
        <p:sp>
          <p:nvSpPr>
            <p:cNvPr id="816" name="Shape 816"/>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17" name="Shape 817"/>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18" name="Shape 818"/>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19" name="Shape 819"/>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0" name="Shape 820"/>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1" name="Shape 821"/>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2" name="Shape 822"/>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3" name="Shape 823"/>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4" name="Shape 824"/>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5" name="Shape 825"/>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6" name="Shape 826"/>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7" name="Shape 827"/>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8" name="Shape 828"/>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29" name="Shape 829"/>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0" name="Shape 830"/>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1" name="Shape 831"/>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2" name="Shape 832"/>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3" name="Shape 833"/>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4" name="Shape 834"/>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5" name="Shape 835"/>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6" name="Shape 836"/>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7" name="Shape 837"/>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8" name="Shape 838"/>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39" name="Shape 839"/>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0" name="Shape 840"/>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1" name="Shape 841"/>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2" name="Shape 842"/>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3" name="Shape 843"/>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4" name="Shape 844"/>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5" name="Shape 845"/>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6" name="Shape 846"/>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7" name="Shape 847"/>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8" name="Shape 848"/>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49" name="Shape 849"/>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0" name="Shape 850"/>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1" name="Shape 851"/>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2" name="Shape 852"/>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3" name="Shape 853"/>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4" name="Shape 854"/>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5" name="Shape 855"/>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6" name="Shape 856"/>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7" name="Shape 857"/>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8" name="Shape 858"/>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59" name="Shape 859"/>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0" name="Shape 860"/>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1" name="Shape 861"/>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2" name="Shape 862"/>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3" name="Shape 863"/>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4" name="Shape 864"/>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5" name="Shape 865"/>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6" name="Shape 866"/>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7" name="Shape 867"/>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8" name="Shape 868"/>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69" name="Shape 869"/>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70" name="Shape 870"/>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71" name="Shape 871"/>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72" name="Shape 872"/>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73" name="Shape 873"/>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74" name="Shape 874"/>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75" name="Shape 875"/>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76" name="Shape 876"/>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877" name="Shape 877"/>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878" name="Shape 878"/>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879" name="Shape 8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880" name="Shape 8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881" name="Shape 8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50" name="Shape 150"/>
        <p:cNvGrpSpPr/>
        <p:nvPr/>
      </p:nvGrpSpPr>
      <p:grpSpPr>
        <a:xfrm>
          <a:off x="0" y="0"/>
          <a:ext cx="0" cy="0"/>
          <a:chOff x="0" y="0"/>
          <a:chExt cx="0" cy="0"/>
        </a:xfrm>
      </p:grpSpPr>
      <p:grpSp>
        <p:nvGrpSpPr>
          <p:cNvPr id="151" name="Shape 151"/>
          <p:cNvGrpSpPr/>
          <p:nvPr/>
        </p:nvGrpSpPr>
        <p:grpSpPr>
          <a:xfrm>
            <a:off x="-3175" y="0"/>
            <a:ext cx="9147175" cy="6867525"/>
            <a:chOff x="-3175" y="0"/>
            <a:chExt cx="9147175" cy="6867525"/>
          </a:xfrm>
        </p:grpSpPr>
        <p:grpSp>
          <p:nvGrpSpPr>
            <p:cNvPr id="152" name="Shape 152"/>
            <p:cNvGrpSpPr/>
            <p:nvPr/>
          </p:nvGrpSpPr>
          <p:grpSpPr>
            <a:xfrm>
              <a:off x="-3175" y="0"/>
              <a:ext cx="9067799" cy="6867525"/>
              <a:chOff x="-3175" y="0"/>
              <a:chExt cx="9067799" cy="6867525"/>
            </a:xfrm>
          </p:grpSpPr>
          <p:sp>
            <p:nvSpPr>
              <p:cNvPr id="153" name="Shape 15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3" name="Shape 19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5" name="Shape 19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7" name="Shape 19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8" name="Shape 19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9" name="Shape 19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0" name="Shape 20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1" name="Shape 20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2" name="Shape 20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3" name="Shape 20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4" name="Shape 20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5" name="Shape 20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6" name="Shape 20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7" name="Shape 20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8" name="Shape 20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9" name="Shape 20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0" name="Shape 21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1" name="Shape 21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2" name="Shape 21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213" name="Shape 21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4" name="Shape 21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215" name="Shape 21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6" name="Shape 21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17" name="Shape 21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18" name="Shape 21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19" name="Shape 21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0" name="Shape 22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9"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27" name="Shape 227"/>
        <p:cNvGrpSpPr/>
        <p:nvPr/>
      </p:nvGrpSpPr>
      <p:grpSpPr>
        <a:xfrm>
          <a:off x="0" y="0"/>
          <a:ext cx="0" cy="0"/>
          <a:chOff x="0" y="0"/>
          <a:chExt cx="0" cy="0"/>
        </a:xfrm>
      </p:grpSpPr>
      <p:grpSp>
        <p:nvGrpSpPr>
          <p:cNvPr id="228" name="Shape 228"/>
          <p:cNvGrpSpPr/>
          <p:nvPr/>
        </p:nvGrpSpPr>
        <p:grpSpPr>
          <a:xfrm>
            <a:off x="1219200" y="-9525"/>
            <a:ext cx="7924798" cy="6867525"/>
            <a:chOff x="0" y="0"/>
            <a:chExt cx="9147173" cy="6867525"/>
          </a:xfrm>
        </p:grpSpPr>
        <p:sp>
          <p:nvSpPr>
            <p:cNvPr id="229" name="Shape 229"/>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0" name="Shape 230"/>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1" name="Shape 231"/>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2" name="Shape 232"/>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3" name="Shape 233"/>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4" name="Shape 234"/>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5" name="Shape 235"/>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6" name="Shape 236"/>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7" name="Shape 237"/>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8" name="Shape 238"/>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9" name="Shape 239"/>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0" name="Shape 240"/>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1" name="Shape 241"/>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2" name="Shape 242"/>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3" name="Shape 243"/>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4" name="Shape 244"/>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5" name="Shape 245"/>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6" name="Shape 246"/>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7" name="Shape 247"/>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8" name="Shape 248"/>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9" name="Shape 249"/>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0" name="Shape 250"/>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1" name="Shape 251"/>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2" name="Shape 252"/>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3" name="Shape 253"/>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4" name="Shape 254"/>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5" name="Shape 255"/>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6" name="Shape 256"/>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7" name="Shape 257"/>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8" name="Shape 258"/>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9" name="Shape 259"/>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0" name="Shape 260"/>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1" name="Shape 261"/>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2" name="Shape 262"/>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3" name="Shape 263"/>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4" name="Shape 264"/>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5" name="Shape 265"/>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6" name="Shape 266"/>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7" name="Shape 267"/>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8" name="Shape 268"/>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9" name="Shape 269"/>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0" name="Shape 270"/>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1" name="Shape 271"/>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2" name="Shape 272"/>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3" name="Shape 273"/>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4" name="Shape 274"/>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5" name="Shape 275"/>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6" name="Shape 276"/>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7" name="Shape 277"/>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8" name="Shape 278"/>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9" name="Shape 279"/>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0" name="Shape 280"/>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1" name="Shape 281"/>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2" name="Shape 282"/>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3" name="Shape 283"/>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4" name="Shape 284"/>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5" name="Shape 285"/>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6" name="Shape 286"/>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7" name="Shape 287"/>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8" name="Shape 288"/>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9" name="Shape 289"/>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0" name="Shape 290"/>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291" name="Shape 291"/>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92" name="Shape 292"/>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93" name="Shape 29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94" name="Shape 29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0"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00" name="Shape 300"/>
        <p:cNvGrpSpPr/>
        <p:nvPr/>
      </p:nvGrpSpPr>
      <p:grpSpPr>
        <a:xfrm>
          <a:off x="0" y="0"/>
          <a:ext cx="0" cy="0"/>
          <a:chOff x="0" y="0"/>
          <a:chExt cx="0" cy="0"/>
        </a:xfrm>
      </p:grpSpPr>
      <p:grpSp>
        <p:nvGrpSpPr>
          <p:cNvPr id="301" name="Shape 301"/>
          <p:cNvGrpSpPr/>
          <p:nvPr/>
        </p:nvGrpSpPr>
        <p:grpSpPr>
          <a:xfrm>
            <a:off x="1219200" y="-9525"/>
            <a:ext cx="7924798" cy="6867525"/>
            <a:chOff x="0" y="0"/>
            <a:chExt cx="9147173" cy="6867525"/>
          </a:xfrm>
        </p:grpSpPr>
        <p:sp>
          <p:nvSpPr>
            <p:cNvPr id="302" name="Shape 302"/>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3" name="Shape 303"/>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4" name="Shape 304"/>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5" name="Shape 305"/>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6" name="Shape 306"/>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7" name="Shape 307"/>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8" name="Shape 308"/>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9" name="Shape 309"/>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0" name="Shape 310"/>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1" name="Shape 311"/>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2" name="Shape 312"/>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3" name="Shape 313"/>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4" name="Shape 314"/>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5" name="Shape 315"/>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6" name="Shape 316"/>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7" name="Shape 317"/>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8" name="Shape 318"/>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9" name="Shape 319"/>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0" name="Shape 320"/>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1" name="Shape 321"/>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2" name="Shape 322"/>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3" name="Shape 323"/>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4" name="Shape 324"/>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5" name="Shape 325"/>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6" name="Shape 326"/>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7" name="Shape 327"/>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8" name="Shape 328"/>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9" name="Shape 329"/>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0" name="Shape 330"/>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1" name="Shape 331"/>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2" name="Shape 332"/>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3" name="Shape 333"/>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4" name="Shape 334"/>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5" name="Shape 335"/>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6" name="Shape 336"/>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7" name="Shape 337"/>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8" name="Shape 338"/>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9" name="Shape 339"/>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0" name="Shape 340"/>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1" name="Shape 341"/>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2" name="Shape 342"/>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3" name="Shape 343"/>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4" name="Shape 344"/>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5" name="Shape 345"/>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6" name="Shape 346"/>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7" name="Shape 347"/>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8" name="Shape 348"/>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9" name="Shape 349"/>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0" name="Shape 350"/>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1" name="Shape 351"/>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2" name="Shape 352"/>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3" name="Shape 353"/>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4" name="Shape 354"/>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5" name="Shape 355"/>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6" name="Shape 356"/>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7" name="Shape 357"/>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8" name="Shape 358"/>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9" name="Shape 359"/>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0" name="Shape 360"/>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1" name="Shape 361"/>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2" name="Shape 362"/>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3" name="Shape 363"/>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364" name="Shape 364"/>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365" name="Shape 365"/>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366" name="Shape 36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67" name="Shape 36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1"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74" name="Shape 374"/>
        <p:cNvGrpSpPr/>
        <p:nvPr/>
      </p:nvGrpSpPr>
      <p:grpSpPr>
        <a:xfrm>
          <a:off x="0" y="0"/>
          <a:ext cx="0" cy="0"/>
          <a:chOff x="0" y="0"/>
          <a:chExt cx="0" cy="0"/>
        </a:xfrm>
      </p:grpSpPr>
      <p:grpSp>
        <p:nvGrpSpPr>
          <p:cNvPr id="375" name="Shape 375"/>
          <p:cNvGrpSpPr/>
          <p:nvPr/>
        </p:nvGrpSpPr>
        <p:grpSpPr>
          <a:xfrm>
            <a:off x="1219200" y="-9525"/>
            <a:ext cx="7924798" cy="6867525"/>
            <a:chOff x="0" y="0"/>
            <a:chExt cx="9147173" cy="6867525"/>
          </a:xfrm>
        </p:grpSpPr>
        <p:sp>
          <p:nvSpPr>
            <p:cNvPr id="376" name="Shape 376"/>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7" name="Shape 377"/>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8" name="Shape 378"/>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9" name="Shape 379"/>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0" name="Shape 380"/>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1" name="Shape 381"/>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2" name="Shape 382"/>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3" name="Shape 383"/>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4" name="Shape 384"/>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5" name="Shape 385"/>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6" name="Shape 386"/>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7" name="Shape 387"/>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8" name="Shape 388"/>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9" name="Shape 389"/>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0" name="Shape 390"/>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1" name="Shape 391"/>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2" name="Shape 392"/>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3" name="Shape 393"/>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4" name="Shape 394"/>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5" name="Shape 395"/>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6" name="Shape 396"/>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7" name="Shape 397"/>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8" name="Shape 398"/>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9" name="Shape 399"/>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0" name="Shape 400"/>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1" name="Shape 401"/>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2" name="Shape 402"/>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3" name="Shape 403"/>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4" name="Shape 404"/>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5" name="Shape 405"/>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6" name="Shape 406"/>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7" name="Shape 407"/>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8" name="Shape 408"/>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9" name="Shape 409"/>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0" name="Shape 410"/>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1" name="Shape 411"/>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2" name="Shape 412"/>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3" name="Shape 413"/>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4" name="Shape 414"/>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5" name="Shape 415"/>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6" name="Shape 416"/>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7" name="Shape 417"/>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8" name="Shape 418"/>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9" name="Shape 419"/>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0" name="Shape 420"/>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1" name="Shape 421"/>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2" name="Shape 422"/>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3" name="Shape 423"/>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4" name="Shape 424"/>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5" name="Shape 425"/>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6" name="Shape 426"/>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7" name="Shape 427"/>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8" name="Shape 428"/>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9" name="Shape 429"/>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0" name="Shape 430"/>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1" name="Shape 431"/>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2" name="Shape 432"/>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3" name="Shape 433"/>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4" name="Shape 434"/>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5" name="Shape 435"/>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6" name="Shape 436"/>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7" name="Shape 437"/>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438" name="Shape 438"/>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439" name="Shape 43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440" name="Shape 44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441" name="Shape 44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2"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50" name="Shape 450"/>
        <p:cNvGrpSpPr/>
        <p:nvPr/>
      </p:nvGrpSpPr>
      <p:grpSpPr>
        <a:xfrm>
          <a:off x="0" y="0"/>
          <a:ext cx="0" cy="0"/>
          <a:chOff x="0" y="0"/>
          <a:chExt cx="0" cy="0"/>
        </a:xfrm>
      </p:grpSpPr>
      <p:grpSp>
        <p:nvGrpSpPr>
          <p:cNvPr id="451" name="Shape 451"/>
          <p:cNvGrpSpPr/>
          <p:nvPr/>
        </p:nvGrpSpPr>
        <p:grpSpPr>
          <a:xfrm>
            <a:off x="1219200" y="-9525"/>
            <a:ext cx="7924798" cy="6867525"/>
            <a:chOff x="0" y="0"/>
            <a:chExt cx="9147173" cy="6867525"/>
          </a:xfrm>
        </p:grpSpPr>
        <p:sp>
          <p:nvSpPr>
            <p:cNvPr id="452" name="Shape 452"/>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3" name="Shape 453"/>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4" name="Shape 454"/>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5" name="Shape 455"/>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6" name="Shape 456"/>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7" name="Shape 457"/>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8" name="Shape 458"/>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9" name="Shape 459"/>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0" name="Shape 460"/>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1" name="Shape 461"/>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2" name="Shape 462"/>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3" name="Shape 463"/>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4" name="Shape 464"/>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5" name="Shape 465"/>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6" name="Shape 466"/>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7" name="Shape 467"/>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8" name="Shape 468"/>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9" name="Shape 469"/>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0" name="Shape 470"/>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1" name="Shape 471"/>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2" name="Shape 472"/>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3" name="Shape 473"/>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4" name="Shape 474"/>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5" name="Shape 475"/>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6" name="Shape 476"/>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7" name="Shape 477"/>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8" name="Shape 478"/>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9" name="Shape 479"/>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0" name="Shape 480"/>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1" name="Shape 481"/>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2" name="Shape 482"/>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3" name="Shape 483"/>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4" name="Shape 484"/>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5" name="Shape 485"/>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6" name="Shape 486"/>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7" name="Shape 487"/>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8" name="Shape 488"/>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9" name="Shape 489"/>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0" name="Shape 490"/>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1" name="Shape 491"/>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2" name="Shape 492"/>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3" name="Shape 493"/>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4" name="Shape 494"/>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5" name="Shape 495"/>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6" name="Shape 496"/>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7" name="Shape 497"/>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8" name="Shape 498"/>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9" name="Shape 499"/>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0" name="Shape 500"/>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1" name="Shape 501"/>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2" name="Shape 502"/>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3" name="Shape 503"/>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4" name="Shape 504"/>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5" name="Shape 505"/>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6" name="Shape 506"/>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7" name="Shape 507"/>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8" name="Shape 508"/>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9" name="Shape 509"/>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0" name="Shape 510"/>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1" name="Shape 511"/>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2" name="Shape 512"/>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3" name="Shape 513"/>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514" name="Shape 514"/>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515" name="Shape 515"/>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516" name="Shape 51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17" name="Shape 5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3"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22" name="Shape 522"/>
        <p:cNvGrpSpPr/>
        <p:nvPr/>
      </p:nvGrpSpPr>
      <p:grpSpPr>
        <a:xfrm>
          <a:off x="0" y="0"/>
          <a:ext cx="0" cy="0"/>
          <a:chOff x="0" y="0"/>
          <a:chExt cx="0" cy="0"/>
        </a:xfrm>
      </p:grpSpPr>
      <p:grpSp>
        <p:nvGrpSpPr>
          <p:cNvPr id="523" name="Shape 523"/>
          <p:cNvGrpSpPr/>
          <p:nvPr/>
        </p:nvGrpSpPr>
        <p:grpSpPr>
          <a:xfrm>
            <a:off x="1219200" y="-9525"/>
            <a:ext cx="7924798" cy="6867525"/>
            <a:chOff x="0" y="0"/>
            <a:chExt cx="9147173" cy="6867525"/>
          </a:xfrm>
        </p:grpSpPr>
        <p:sp>
          <p:nvSpPr>
            <p:cNvPr id="524" name="Shape 524"/>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5" name="Shape 525"/>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6" name="Shape 526"/>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7" name="Shape 527"/>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8" name="Shape 528"/>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9" name="Shape 529"/>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0" name="Shape 530"/>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1" name="Shape 531"/>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2" name="Shape 532"/>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3" name="Shape 533"/>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4" name="Shape 534"/>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5" name="Shape 535"/>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6" name="Shape 536"/>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7" name="Shape 537"/>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8" name="Shape 538"/>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9" name="Shape 539"/>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0" name="Shape 540"/>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1" name="Shape 541"/>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2" name="Shape 542"/>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3" name="Shape 543"/>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4" name="Shape 544"/>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5" name="Shape 545"/>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6" name="Shape 546"/>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7" name="Shape 547"/>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8" name="Shape 548"/>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9" name="Shape 549"/>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0" name="Shape 550"/>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1" name="Shape 551"/>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2" name="Shape 552"/>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3" name="Shape 553"/>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4" name="Shape 554"/>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5" name="Shape 555"/>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6" name="Shape 556"/>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7" name="Shape 557"/>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8" name="Shape 558"/>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9" name="Shape 559"/>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0" name="Shape 560"/>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1" name="Shape 561"/>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2" name="Shape 562"/>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3" name="Shape 563"/>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4" name="Shape 564"/>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5" name="Shape 565"/>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6" name="Shape 566"/>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7" name="Shape 567"/>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8" name="Shape 568"/>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9" name="Shape 569"/>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0" name="Shape 570"/>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1" name="Shape 571"/>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2" name="Shape 572"/>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3" name="Shape 573"/>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4" name="Shape 574"/>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5" name="Shape 575"/>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6" name="Shape 576"/>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7" name="Shape 577"/>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8" name="Shape 578"/>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9" name="Shape 579"/>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0" name="Shape 580"/>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1" name="Shape 581"/>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2" name="Shape 582"/>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3" name="Shape 583"/>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4" name="Shape 584"/>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5" name="Shape 585"/>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586" name="Shape 58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587" name="Shape 58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588" name="Shape 58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89" name="Shape 58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4"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93" name="Shape 593"/>
        <p:cNvGrpSpPr/>
        <p:nvPr/>
      </p:nvGrpSpPr>
      <p:grpSpPr>
        <a:xfrm>
          <a:off x="0" y="0"/>
          <a:ext cx="0" cy="0"/>
          <a:chOff x="0" y="0"/>
          <a:chExt cx="0" cy="0"/>
        </a:xfrm>
      </p:grpSpPr>
      <p:grpSp>
        <p:nvGrpSpPr>
          <p:cNvPr id="594" name="Shape 594"/>
          <p:cNvGrpSpPr/>
          <p:nvPr/>
        </p:nvGrpSpPr>
        <p:grpSpPr>
          <a:xfrm>
            <a:off x="1219200" y="-9525"/>
            <a:ext cx="7924798" cy="6867525"/>
            <a:chOff x="0" y="0"/>
            <a:chExt cx="9147173" cy="6867525"/>
          </a:xfrm>
        </p:grpSpPr>
        <p:sp>
          <p:nvSpPr>
            <p:cNvPr id="595" name="Shape 595"/>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6" name="Shape 596"/>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7" name="Shape 597"/>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8" name="Shape 598"/>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9" name="Shape 599"/>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0" name="Shape 600"/>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1" name="Shape 601"/>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2" name="Shape 602"/>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3" name="Shape 603"/>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4" name="Shape 604"/>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5" name="Shape 605"/>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6" name="Shape 606"/>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7" name="Shape 607"/>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8" name="Shape 608"/>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9" name="Shape 609"/>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0" name="Shape 610"/>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1" name="Shape 611"/>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2" name="Shape 612"/>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3" name="Shape 613"/>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4" name="Shape 614"/>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5" name="Shape 615"/>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6" name="Shape 616"/>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7" name="Shape 617"/>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8" name="Shape 618"/>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9" name="Shape 619"/>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0" name="Shape 620"/>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1" name="Shape 621"/>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2" name="Shape 622"/>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3" name="Shape 623"/>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4" name="Shape 624"/>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5" name="Shape 625"/>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6" name="Shape 626"/>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7" name="Shape 627"/>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8" name="Shape 628"/>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9" name="Shape 629"/>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0" name="Shape 630"/>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1" name="Shape 631"/>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2" name="Shape 632"/>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3" name="Shape 633"/>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4" name="Shape 634"/>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5" name="Shape 635"/>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6" name="Shape 636"/>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7" name="Shape 637"/>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8" name="Shape 638"/>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9" name="Shape 639"/>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0" name="Shape 640"/>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1" name="Shape 641"/>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2" name="Shape 642"/>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3" name="Shape 643"/>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4" name="Shape 644"/>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5" name="Shape 645"/>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6" name="Shape 646"/>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7" name="Shape 647"/>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8" name="Shape 648"/>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9" name="Shape 649"/>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0" name="Shape 650"/>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1" name="Shape 651"/>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2" name="Shape 652"/>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3" name="Shape 653"/>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4" name="Shape 654"/>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5" name="Shape 655"/>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6" name="Shape 656"/>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657" name="Shape 657"/>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658" name="Shape 658"/>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659" name="Shape 65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660" name="Shape 66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5"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67" name="Shape 667"/>
        <p:cNvGrpSpPr/>
        <p:nvPr/>
      </p:nvGrpSpPr>
      <p:grpSpPr>
        <a:xfrm>
          <a:off x="0" y="0"/>
          <a:ext cx="0" cy="0"/>
          <a:chOff x="0" y="0"/>
          <a:chExt cx="0" cy="0"/>
        </a:xfrm>
      </p:grpSpPr>
      <p:grpSp>
        <p:nvGrpSpPr>
          <p:cNvPr id="668" name="Shape 668"/>
          <p:cNvGrpSpPr/>
          <p:nvPr/>
        </p:nvGrpSpPr>
        <p:grpSpPr>
          <a:xfrm>
            <a:off x="1219200" y="-9525"/>
            <a:ext cx="7924798" cy="6867525"/>
            <a:chOff x="0" y="0"/>
            <a:chExt cx="9147173" cy="6867525"/>
          </a:xfrm>
        </p:grpSpPr>
        <p:sp>
          <p:nvSpPr>
            <p:cNvPr id="669" name="Shape 669"/>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0" name="Shape 670"/>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1" name="Shape 671"/>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2" name="Shape 672"/>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3" name="Shape 673"/>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4" name="Shape 674"/>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5" name="Shape 675"/>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6" name="Shape 676"/>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7" name="Shape 677"/>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8" name="Shape 678"/>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9" name="Shape 679"/>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0" name="Shape 680"/>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1" name="Shape 681"/>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2" name="Shape 682"/>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3" name="Shape 683"/>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4" name="Shape 684"/>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5" name="Shape 685"/>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6" name="Shape 686"/>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7" name="Shape 687"/>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8" name="Shape 688"/>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9" name="Shape 689"/>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0" name="Shape 690"/>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1" name="Shape 691"/>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2" name="Shape 692"/>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3" name="Shape 693"/>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4" name="Shape 694"/>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5" name="Shape 695"/>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6" name="Shape 696"/>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7" name="Shape 697"/>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8" name="Shape 698"/>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9" name="Shape 699"/>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0" name="Shape 700"/>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1" name="Shape 701"/>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2" name="Shape 702"/>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3" name="Shape 703"/>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4" name="Shape 704"/>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5" name="Shape 705"/>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6" name="Shape 706"/>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7" name="Shape 707"/>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8" name="Shape 708"/>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9" name="Shape 709"/>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0" name="Shape 710"/>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1" name="Shape 711"/>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2" name="Shape 712"/>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3" name="Shape 713"/>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4" name="Shape 714"/>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5" name="Shape 715"/>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6" name="Shape 716"/>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7" name="Shape 717"/>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8" name="Shape 718"/>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9" name="Shape 719"/>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0" name="Shape 720"/>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1" name="Shape 721"/>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2" name="Shape 722"/>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3" name="Shape 723"/>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4" name="Shape 724"/>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5" name="Shape 725"/>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6" name="Shape 726"/>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7" name="Shape 727"/>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8" name="Shape 728"/>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9" name="Shape 729"/>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30" name="Shape 730"/>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1" name="Shape 731"/>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32" name="Shape 732"/>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33" name="Shape 73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34" name="Shape 73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6"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 Id="rId3" Type="http://schemas.openxmlformats.org/officeDocument/2006/relationships/image" Target="../media/image0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 Id="rId3" Type="http://schemas.openxmlformats.org/officeDocument/2006/relationships/image" Target="../media/image0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 Id="rId3" Type="http://schemas.openxmlformats.org/officeDocument/2006/relationships/image" Target="../media/image0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 Id="rId3" Type="http://schemas.openxmlformats.org/officeDocument/2006/relationships/image" Target="../media/image0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2.xml"/><Relationship Id="rId3" Type="http://schemas.openxmlformats.org/officeDocument/2006/relationships/image" Target="../media/image0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4.xml"/><Relationship Id="rId3" Type="http://schemas.openxmlformats.org/officeDocument/2006/relationships/image" Target="../media/image0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 Id="rId3" Type="http://schemas.openxmlformats.org/officeDocument/2006/relationships/image" Target="../media/image0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 Id="rId3" Type="http://schemas.openxmlformats.org/officeDocument/2006/relationships/image" Target="../media/image0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0" name="Shape 890"/>
        <p:cNvGrpSpPr/>
        <p:nvPr/>
      </p:nvGrpSpPr>
      <p:grpSpPr>
        <a:xfrm>
          <a:off x="0" y="0"/>
          <a:ext cx="0" cy="0"/>
          <a:chOff x="0" y="0"/>
          <a:chExt cx="0" cy="0"/>
        </a:xfrm>
      </p:grpSpPr>
      <p:sp>
        <p:nvSpPr>
          <p:cNvPr id="891" name="Shape 89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892" name="Shape 8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93" name="Shape 89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11</a:t>
            </a:r>
          </a:p>
        </p:txBody>
      </p:sp>
      <p:sp>
        <p:nvSpPr>
          <p:cNvPr id="894" name="Shape 89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Requirements Modeling: Behavior, Patterns, and Web/Mobile Apps</a:t>
            </a:r>
          </a:p>
        </p:txBody>
      </p:sp>
      <p:sp>
        <p:nvSpPr>
          <p:cNvPr id="895" name="Shape 895"/>
          <p:cNvSpPr txBox="1"/>
          <p:nvPr/>
        </p:nvSpPr>
        <p:spPr>
          <a:xfrm>
            <a:off x="2133600" y="2819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9" name="Shape 899"/>
        <p:cNvGrpSpPr/>
        <p:nvPr/>
      </p:nvGrpSpPr>
      <p:grpSpPr>
        <a:xfrm>
          <a:off x="0" y="0"/>
          <a:ext cx="0" cy="0"/>
          <a:chOff x="0" y="0"/>
          <a:chExt cx="0" cy="0"/>
        </a:xfrm>
      </p:grpSpPr>
      <p:sp>
        <p:nvSpPr>
          <p:cNvPr id="900" name="Shape 9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01" name="Shape 9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02" name="Shape 902"/>
          <p:cNvSpPr txBox="1"/>
          <p:nvPr>
            <p:ph type="title"/>
          </p:nvPr>
        </p:nvSpPr>
        <p:spPr>
          <a:xfrm>
            <a:off x="1219200" y="1143000"/>
            <a:ext cx="4962525"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Behavioral Modeling</a:t>
            </a:r>
          </a:p>
        </p:txBody>
      </p:sp>
      <p:sp>
        <p:nvSpPr>
          <p:cNvPr id="903" name="Shape 903"/>
          <p:cNvSpPr txBox="1"/>
          <p:nvPr>
            <p:ph idx="1" type="body"/>
          </p:nvPr>
        </p:nvSpPr>
        <p:spPr>
          <a:xfrm>
            <a:off x="1752600" y="2057400"/>
            <a:ext cx="6934199" cy="3429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The behavioral model indicates how software will respond to external events or stimuli. To create the model, the analyst must perform the following steps:</a:t>
            </a:r>
          </a:p>
          <a:p>
            <a:pPr indent="-228600" lvl="2" marL="1143000" marR="0" rtl="0" algn="l">
              <a:lnSpc>
                <a:spcPct val="100000"/>
              </a:lnSpc>
              <a:spcBef>
                <a:spcPts val="600"/>
              </a:spcBef>
              <a:spcAft>
                <a:spcPts val="0"/>
              </a:spcAft>
              <a:buClr>
                <a:schemeClr val="dk2"/>
              </a:buClr>
              <a:buSzPct val="100000"/>
              <a:buFont typeface="Helvetica Neue"/>
              <a:buChar char="•"/>
            </a:pPr>
            <a:r>
              <a:rPr b="0" i="0" lang="en-US" sz="1600" u="none" cap="none" strike="noStrike">
                <a:solidFill>
                  <a:schemeClr val="dk1"/>
                </a:solidFill>
                <a:latin typeface="Helvetica Neue"/>
                <a:ea typeface="Helvetica Neue"/>
                <a:cs typeface="Helvetica Neue"/>
                <a:sym typeface="Helvetica Neue"/>
              </a:rPr>
              <a:t>Evaluate all use-cases to fully understand the sequence of interaction within the system.</a:t>
            </a:r>
          </a:p>
          <a:p>
            <a:pPr indent="-228600" lvl="2" marL="1143000" marR="0" rtl="0" algn="l">
              <a:lnSpc>
                <a:spcPct val="100000"/>
              </a:lnSpc>
              <a:spcBef>
                <a:spcPts val="300"/>
              </a:spcBef>
              <a:spcAft>
                <a:spcPts val="0"/>
              </a:spcAft>
              <a:buClr>
                <a:schemeClr val="dk2"/>
              </a:buClr>
              <a:buSzPct val="100000"/>
              <a:buFont typeface="Helvetica Neue"/>
              <a:buChar char="•"/>
            </a:pPr>
            <a:r>
              <a:rPr b="0" i="0" lang="en-US" sz="1600" u="none" cap="none" strike="noStrike">
                <a:solidFill>
                  <a:schemeClr val="dk1"/>
                </a:solidFill>
                <a:latin typeface="Helvetica Neue"/>
                <a:ea typeface="Helvetica Neue"/>
                <a:cs typeface="Helvetica Neue"/>
                <a:sym typeface="Helvetica Neue"/>
              </a:rPr>
              <a:t>Identify events that drive the interaction sequence and understand how these events relate to specific objects.</a:t>
            </a:r>
          </a:p>
          <a:p>
            <a:pPr indent="-228600" lvl="2" marL="1143000" marR="0" rtl="0" algn="l">
              <a:lnSpc>
                <a:spcPct val="100000"/>
              </a:lnSpc>
              <a:spcBef>
                <a:spcPts val="320"/>
              </a:spcBef>
              <a:spcAft>
                <a:spcPts val="0"/>
              </a:spcAft>
              <a:buClr>
                <a:schemeClr val="dk2"/>
              </a:buClr>
              <a:buSzPct val="100000"/>
              <a:buFont typeface="Helvetica Neue"/>
              <a:buChar char="•"/>
            </a:pPr>
            <a:r>
              <a:rPr b="0" i="0" lang="en-US" sz="1600" u="none" cap="none" strike="noStrike">
                <a:solidFill>
                  <a:schemeClr val="dk1"/>
                </a:solidFill>
                <a:latin typeface="Helvetica Neue"/>
                <a:ea typeface="Helvetica Neue"/>
                <a:cs typeface="Helvetica Neue"/>
                <a:sym typeface="Helvetica Neue"/>
              </a:rPr>
              <a:t>Create a sequence for each use-case.</a:t>
            </a:r>
          </a:p>
          <a:p>
            <a:pPr indent="-228600" lvl="2" marL="1143000" marR="0" rtl="0" algn="l">
              <a:lnSpc>
                <a:spcPct val="100000"/>
              </a:lnSpc>
              <a:spcBef>
                <a:spcPts val="320"/>
              </a:spcBef>
              <a:spcAft>
                <a:spcPts val="0"/>
              </a:spcAft>
              <a:buClr>
                <a:schemeClr val="dk2"/>
              </a:buClr>
              <a:buSzPct val="100000"/>
              <a:buFont typeface="Helvetica Neue"/>
              <a:buChar char="•"/>
            </a:pPr>
            <a:r>
              <a:rPr b="0" i="0" lang="en-US" sz="1600" u="none" cap="none" strike="noStrike">
                <a:solidFill>
                  <a:schemeClr val="dk1"/>
                </a:solidFill>
                <a:latin typeface="Helvetica Neue"/>
                <a:ea typeface="Helvetica Neue"/>
                <a:cs typeface="Helvetica Neue"/>
                <a:sym typeface="Helvetica Neue"/>
              </a:rPr>
              <a:t>Build a state diagram for the system.</a:t>
            </a:r>
          </a:p>
          <a:p>
            <a:pPr indent="-228600" lvl="2" marL="1143000" marR="0" rtl="0" algn="l">
              <a:lnSpc>
                <a:spcPct val="100000"/>
              </a:lnSpc>
              <a:spcBef>
                <a:spcPts val="320"/>
              </a:spcBef>
              <a:spcAft>
                <a:spcPts val="0"/>
              </a:spcAft>
              <a:buClr>
                <a:schemeClr val="dk2"/>
              </a:buClr>
              <a:buSzPct val="100000"/>
              <a:buFont typeface="Helvetica Neue"/>
              <a:buChar char="•"/>
            </a:pPr>
            <a:r>
              <a:rPr b="0" i="0" lang="en-US" sz="1600" u="none" cap="none" strike="noStrike">
                <a:solidFill>
                  <a:schemeClr val="dk1"/>
                </a:solidFill>
                <a:latin typeface="Helvetica Neue"/>
                <a:ea typeface="Helvetica Neue"/>
                <a:cs typeface="Helvetica Neue"/>
                <a:sym typeface="Helvetica Neue"/>
              </a:rPr>
              <a:t>Review the behavioral model to verify accuracy and consistency.</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3" name="Shape 983"/>
        <p:cNvGrpSpPr/>
        <p:nvPr/>
      </p:nvGrpSpPr>
      <p:grpSpPr>
        <a:xfrm>
          <a:off x="0" y="0"/>
          <a:ext cx="0" cy="0"/>
          <a:chOff x="0" y="0"/>
          <a:chExt cx="0" cy="0"/>
        </a:xfrm>
      </p:grpSpPr>
      <p:sp>
        <p:nvSpPr>
          <p:cNvPr id="984" name="Shape 98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85" name="Shape 98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86" name="Shape 98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An Example</a:t>
            </a:r>
          </a:p>
        </p:txBody>
      </p:sp>
      <p:sp>
        <p:nvSpPr>
          <p:cNvPr id="987" name="Shape 987"/>
          <p:cNvSpPr txBox="1"/>
          <p:nvPr>
            <p:ph idx="1" type="body"/>
          </p:nvPr>
        </p:nvSpPr>
        <p:spPr>
          <a:xfrm>
            <a:off x="1828800" y="1905000"/>
            <a:ext cx="6934199" cy="10667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Quattrocento"/>
                <a:ea typeface="Quattrocento"/>
                <a:cs typeface="Quattrocento"/>
                <a:sym typeface="Quattrocento"/>
              </a:rPr>
              <a:t>Consider the following preliminary use case for software required to control and monitor a real-view camera and proximity sensor for an automobile:</a:t>
            </a:r>
          </a:p>
          <a:p>
            <a:pPr indent="-342900" lvl="0" marL="342900" marR="0" rtl="0" algn="l">
              <a:spcBef>
                <a:spcPts val="400"/>
              </a:spcBef>
              <a:spcAft>
                <a:spcPts val="0"/>
              </a:spcAft>
              <a:buClr>
                <a:schemeClr val="folHlink"/>
              </a:buClr>
              <a:buSzPct val="75000"/>
              <a:buFont typeface="Noto Symbol"/>
              <a:buNone/>
            </a:pPr>
            <a:r>
              <a:t/>
            </a:r>
            <a:endParaRPr b="0" i="0" sz="2000" u="none" cap="none" strike="noStrike">
              <a:solidFill>
                <a:schemeClr val="dk1"/>
              </a:solidFill>
              <a:latin typeface="Quattrocento"/>
              <a:ea typeface="Quattrocento"/>
              <a:cs typeface="Quattrocento"/>
              <a:sym typeface="Quattrocento"/>
            </a:endParaRPr>
          </a:p>
        </p:txBody>
      </p:sp>
      <p:sp>
        <p:nvSpPr>
          <p:cNvPr id="988" name="Shape 988"/>
          <p:cNvSpPr txBox="1"/>
          <p:nvPr/>
        </p:nvSpPr>
        <p:spPr>
          <a:xfrm>
            <a:off x="2286000" y="2819400"/>
            <a:ext cx="5867400" cy="3268661"/>
          </a:xfrm>
          <a:prstGeom prst="rect">
            <a:avLst/>
          </a:prstGeom>
          <a:noFill/>
          <a:ln>
            <a:noFill/>
          </a:ln>
        </p:spPr>
        <p:txBody>
          <a:bodyPr anchorCtr="0" anchor="t" bIns="45700" lIns="91425" rIns="91425" tIns="45700">
            <a:noAutofit/>
          </a:bodyPr>
          <a:lstStyle/>
          <a:p>
            <a:pPr indent="0" lvl="2" marL="914400" marR="0" rtl="0" algn="l">
              <a:lnSpc>
                <a:spcPct val="100000"/>
              </a:lnSpc>
              <a:spcBef>
                <a:spcPts val="0"/>
              </a:spcBef>
              <a:spcAft>
                <a:spcPts val="0"/>
              </a:spcAft>
              <a:buClr>
                <a:schemeClr val="dk1"/>
              </a:buClr>
              <a:buSzPct val="25000"/>
              <a:buFont typeface="Quattrocento"/>
              <a:buNone/>
            </a:pPr>
            <a:r>
              <a:rPr b="1" i="0" lang="en-US" sz="1400" u="none" cap="none" strike="noStrike">
                <a:solidFill>
                  <a:schemeClr val="dk1"/>
                </a:solidFill>
                <a:latin typeface="Quattrocento"/>
                <a:ea typeface="Quattrocento"/>
                <a:cs typeface="Quattrocento"/>
                <a:sym typeface="Quattrocento"/>
              </a:rPr>
              <a:t>Use case:</a:t>
            </a:r>
            <a:r>
              <a:rPr b="0" i="0" lang="en-US" sz="1400" u="none" cap="none" strike="noStrike">
                <a:solidFill>
                  <a:schemeClr val="dk1"/>
                </a:solidFill>
                <a:latin typeface="Quattrocento"/>
                <a:ea typeface="Quattrocento"/>
                <a:cs typeface="Quattrocento"/>
                <a:sym typeface="Quattrocento"/>
              </a:rPr>
              <a:t>  </a:t>
            </a:r>
            <a:r>
              <a:rPr b="1" i="1" lang="en-US" sz="1400" u="none" cap="none" strike="noStrike">
                <a:solidFill>
                  <a:schemeClr val="dk1"/>
                </a:solidFill>
                <a:latin typeface="Quattrocento"/>
                <a:ea typeface="Quattrocento"/>
                <a:cs typeface="Quattrocento"/>
                <a:sym typeface="Quattrocento"/>
              </a:rPr>
              <a:t>Monitor reverse motion</a:t>
            </a:r>
          </a:p>
          <a:p>
            <a:pPr indent="0" lvl="2" marL="914400" marR="0" rtl="0" algn="l">
              <a:lnSpc>
                <a:spcPct val="100000"/>
              </a:lnSpc>
              <a:spcBef>
                <a:spcPts val="600"/>
              </a:spcBef>
              <a:spcAft>
                <a:spcPts val="0"/>
              </a:spcAft>
              <a:buClr>
                <a:schemeClr val="dk1"/>
              </a:buClr>
              <a:buSzPct val="25000"/>
              <a:buFont typeface="Quattrocento"/>
              <a:buNone/>
            </a:pPr>
            <a:r>
              <a:rPr b="1" i="0" lang="en-US" sz="1400" u="none" cap="none" strike="noStrike">
                <a:solidFill>
                  <a:schemeClr val="dk1"/>
                </a:solidFill>
                <a:latin typeface="Quattrocento"/>
                <a:ea typeface="Quattrocento"/>
                <a:cs typeface="Quattrocento"/>
                <a:sym typeface="Quattrocento"/>
              </a:rPr>
              <a:t>Description:</a:t>
            </a:r>
            <a:r>
              <a:rPr b="0" i="0" lang="en-US" sz="1400" u="none" cap="none" strike="noStrike">
                <a:solidFill>
                  <a:schemeClr val="dk1"/>
                </a:solidFill>
                <a:latin typeface="Quattrocento"/>
                <a:ea typeface="Quattrocento"/>
                <a:cs typeface="Quattrocento"/>
                <a:sym typeface="Quattrocento"/>
              </a:rPr>
              <a:t>  When the vehicle is placed in </a:t>
            </a:r>
            <a:r>
              <a:rPr b="0" i="1" lang="en-US" sz="1400" u="none" cap="none" strike="noStrike">
                <a:solidFill>
                  <a:schemeClr val="dk1"/>
                </a:solidFill>
                <a:latin typeface="Quattrocento"/>
                <a:ea typeface="Quattrocento"/>
                <a:cs typeface="Quattrocento"/>
                <a:sym typeface="Quattrocento"/>
              </a:rPr>
              <a:t>reverse</a:t>
            </a:r>
            <a:r>
              <a:rPr b="0" i="0" lang="en-US" sz="1400" u="none" cap="none" strike="noStrike">
                <a:solidFill>
                  <a:schemeClr val="dk1"/>
                </a:solidFill>
                <a:latin typeface="Quattrocento"/>
                <a:ea typeface="Quattrocento"/>
                <a:cs typeface="Quattrocento"/>
                <a:sym typeface="Quattrocento"/>
              </a:rPr>
              <a:t> gear, the control software enables a video feed from a rear-placed video camera to the dashboard display. The control software superimposes a variety of distance and orientation lines on the dashboard display so that the vehicle operator can maintain orientation as the vehicle moves in reverse. The control software also monitors a proximity sensor to determine whether an object is inside 10 feet of the rear of the vehicle. It will automatically break the vehicle if the proximity sensor indicates an object within 3 feet of the rear of the vehicle. </a:t>
            </a:r>
            <a:r>
              <a:rPr b="0" i="0" lang="en-US" sz="2400" u="none" cap="none" strike="noStrike">
                <a:solidFill>
                  <a:schemeClr val="dk1"/>
                </a:solidFill>
                <a:latin typeface="Quattrocento"/>
                <a:ea typeface="Quattrocento"/>
                <a:cs typeface="Quattrocento"/>
                <a:sym typeface="Quattrocento"/>
              </a:rPr>
              <a:t> </a:t>
            </a:r>
          </a:p>
          <a:p>
            <a:pPr indent="0" lvl="0" marL="0" marR="0" rtl="0" algn="l">
              <a:lnSpc>
                <a:spcPct val="100000"/>
              </a:lnSpc>
              <a:spcBef>
                <a:spcPts val="0"/>
              </a:spcBef>
              <a:spcAft>
                <a:spcPts val="0"/>
              </a:spcAft>
              <a:buNone/>
            </a:pPr>
            <a:r>
              <a:t/>
            </a:r>
            <a:endParaRPr b="0" i="0" sz="2400" u="none" cap="none" strike="noStrike">
              <a:solidFill>
                <a:schemeClr val="dk1"/>
              </a:solidFill>
              <a:latin typeface="Quattrocento"/>
              <a:ea typeface="Quattrocento"/>
              <a:cs typeface="Quattrocento"/>
              <a:sym typeface="Quattrocento"/>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2" name="Shape 992"/>
        <p:cNvGrpSpPr/>
        <p:nvPr/>
      </p:nvGrpSpPr>
      <p:grpSpPr>
        <a:xfrm>
          <a:off x="0" y="0"/>
          <a:ext cx="0" cy="0"/>
          <a:chOff x="0" y="0"/>
          <a:chExt cx="0" cy="0"/>
        </a:xfrm>
      </p:grpSpPr>
      <p:sp>
        <p:nvSpPr>
          <p:cNvPr id="993" name="Shape 99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94" name="Shape 99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95" name="Shape 995"/>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An Example</a:t>
            </a:r>
          </a:p>
        </p:txBody>
      </p:sp>
      <p:sp>
        <p:nvSpPr>
          <p:cNvPr id="996" name="Shape 99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This use case implies a variety of functionality that would be refined and elaborated (into a coherent set of use cases) during requirements gathering and modeling.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Regardless of how much elaboration is accomplished, the use case(s) suggest(s) a simple, yet widely applicable SAP—the software-based monitoring and control of sensors and actuators in a physical system.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In this case, the “sensors” provide information about proximity and video information. The “actuator” is the breaking system of the vehicle (invoked if an object is very close to the vehicle.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But in a more general case, a widely applicable pattern is discovered --&gt; </a:t>
            </a:r>
            <a:r>
              <a:rPr b="1" i="0" lang="en-US" sz="2000" u="none" cap="none" strike="noStrike">
                <a:solidFill>
                  <a:schemeClr val="folHlink"/>
                </a:solidFill>
                <a:latin typeface="Quattrocento"/>
                <a:ea typeface="Quattrocento"/>
                <a:cs typeface="Quattrocento"/>
                <a:sym typeface="Quattrocento"/>
              </a:rPr>
              <a:t>Actuator-Sensor</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0" name="Shape 1000"/>
        <p:cNvGrpSpPr/>
        <p:nvPr/>
      </p:nvGrpSpPr>
      <p:grpSpPr>
        <a:xfrm>
          <a:off x="0" y="0"/>
          <a:ext cx="0" cy="0"/>
          <a:chOff x="0" y="0"/>
          <a:chExt cx="0" cy="0"/>
        </a:xfrm>
      </p:grpSpPr>
      <p:sp>
        <p:nvSpPr>
          <p:cNvPr id="1001" name="Shape 100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02" name="Shape 100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03" name="Shape 100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4000" u="none" cap="none" strike="noStrike">
                <a:solidFill>
                  <a:schemeClr val="dk2"/>
                </a:solidFill>
                <a:latin typeface="Helvetica Neue"/>
                <a:ea typeface="Helvetica Neue"/>
                <a:cs typeface="Helvetica Neue"/>
                <a:sym typeface="Helvetica Neue"/>
              </a:rPr>
              <a:t>Actuator-Sensor</a:t>
            </a:r>
            <a:r>
              <a:rPr b="0" i="0" lang="en-US" sz="4000" u="none" cap="none" strike="noStrike">
                <a:solidFill>
                  <a:schemeClr val="dk2"/>
                </a:solidFill>
                <a:latin typeface="Helvetica Neue"/>
                <a:ea typeface="Helvetica Neue"/>
                <a:cs typeface="Helvetica Neue"/>
                <a:sym typeface="Helvetica Neue"/>
              </a:rPr>
              <a:t> Pattern—I</a:t>
            </a:r>
          </a:p>
        </p:txBody>
      </p:sp>
      <p:sp>
        <p:nvSpPr>
          <p:cNvPr id="1004" name="Shape 1004"/>
          <p:cNvSpPr txBox="1"/>
          <p:nvPr/>
        </p:nvSpPr>
        <p:spPr>
          <a:xfrm>
            <a:off x="1828800" y="1828800"/>
            <a:ext cx="7086600" cy="517366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1" i="0" lang="en-US" sz="1400" u="none" cap="none" strike="noStrike">
                <a:solidFill>
                  <a:schemeClr val="dk1"/>
                </a:solidFill>
                <a:latin typeface="Quattrocento"/>
                <a:ea typeface="Quattrocento"/>
                <a:cs typeface="Quattrocento"/>
                <a:sym typeface="Quattrocento"/>
              </a:rPr>
              <a:t>Pattern Name: </a:t>
            </a:r>
            <a:r>
              <a:rPr b="1" i="1" lang="en-US" sz="1400" u="none" cap="none" strike="noStrike">
                <a:solidFill>
                  <a:schemeClr val="dk1"/>
                </a:solidFill>
                <a:latin typeface="Quattrocento"/>
                <a:ea typeface="Quattrocento"/>
                <a:cs typeface="Quattrocento"/>
                <a:sym typeface="Quattrocento"/>
              </a:rPr>
              <a:t>Actuator-Sensor</a:t>
            </a:r>
          </a:p>
          <a:p>
            <a:pPr indent="0" lvl="0" marL="0" marR="0" rtl="0" algn="l">
              <a:lnSpc>
                <a:spcPct val="100000"/>
              </a:lnSpc>
              <a:spcBef>
                <a:spcPts val="600"/>
              </a:spcBef>
              <a:spcAft>
                <a:spcPts val="0"/>
              </a:spcAft>
              <a:buClr>
                <a:schemeClr val="dk1"/>
              </a:buClr>
              <a:buSzPct val="25000"/>
              <a:buFont typeface="Quattrocento"/>
              <a:buNone/>
            </a:pPr>
            <a:r>
              <a:rPr b="1" i="0" lang="en-US" sz="1200" u="none" cap="none" strike="noStrike">
                <a:solidFill>
                  <a:schemeClr val="dk1"/>
                </a:solidFill>
                <a:latin typeface="Quattrocento"/>
                <a:ea typeface="Quattrocento"/>
                <a:cs typeface="Quattrocento"/>
                <a:sym typeface="Quattrocento"/>
              </a:rPr>
              <a:t>Intent:</a:t>
            </a:r>
            <a:r>
              <a:rPr b="0" i="0" lang="en-US" sz="1200" u="none" cap="none" strike="noStrike">
                <a:solidFill>
                  <a:schemeClr val="dk1"/>
                </a:solidFill>
                <a:latin typeface="Quattrocento"/>
                <a:ea typeface="Quattrocento"/>
                <a:cs typeface="Quattrocento"/>
                <a:sym typeface="Quattrocento"/>
              </a:rPr>
              <a:t>  Specify various kinds of sensors and actuators in an embedded system. </a:t>
            </a:r>
          </a:p>
          <a:p>
            <a:pPr indent="0" lvl="0" marL="0" marR="0" rtl="0" algn="l">
              <a:lnSpc>
                <a:spcPct val="100000"/>
              </a:lnSpc>
              <a:spcBef>
                <a:spcPts val="600"/>
              </a:spcBef>
              <a:spcAft>
                <a:spcPts val="0"/>
              </a:spcAft>
              <a:buClr>
                <a:schemeClr val="dk1"/>
              </a:buClr>
              <a:buSzPct val="25000"/>
              <a:buFont typeface="Quattrocento"/>
              <a:buNone/>
            </a:pPr>
            <a:r>
              <a:rPr b="1" i="0" lang="en-US" sz="1200" u="none" cap="none" strike="noStrike">
                <a:solidFill>
                  <a:schemeClr val="dk1"/>
                </a:solidFill>
                <a:latin typeface="Quattrocento"/>
                <a:ea typeface="Quattrocento"/>
                <a:cs typeface="Quattrocento"/>
                <a:sym typeface="Quattrocento"/>
              </a:rPr>
              <a:t>Motivation: </a:t>
            </a:r>
            <a:r>
              <a:rPr b="0" i="0" lang="en-US" sz="1200" u="none" cap="none" strike="noStrike">
                <a:solidFill>
                  <a:schemeClr val="dk1"/>
                </a:solidFill>
                <a:latin typeface="Quattrocento"/>
                <a:ea typeface="Quattrocento"/>
                <a:cs typeface="Quattrocento"/>
                <a:sym typeface="Quattrocento"/>
              </a:rPr>
              <a:t>Embedded systems usually have various kinds of sensors and actuators. These sensors and actuators are all either directly or indirectly connected to a control unit. Although many of the sensors and actuators look quite different, their behavior is similar enough to structure them into a pattern. The pattern shows how to specify the sensors and actuators for a system, including attributes and operations. The </a:t>
            </a:r>
            <a:r>
              <a:rPr b="0" i="1" lang="en-US" sz="1200" u="none" cap="none" strike="noStrike">
                <a:solidFill>
                  <a:schemeClr val="dk1"/>
                </a:solidFill>
                <a:latin typeface="Quattrocento"/>
                <a:ea typeface="Quattrocento"/>
                <a:cs typeface="Quattrocento"/>
                <a:sym typeface="Quattrocento"/>
              </a:rPr>
              <a:t>Actuator-Sensor</a:t>
            </a:r>
            <a:r>
              <a:rPr b="0" i="0" lang="en-US" sz="1200" u="none" cap="none" strike="noStrike">
                <a:solidFill>
                  <a:schemeClr val="dk1"/>
                </a:solidFill>
                <a:latin typeface="Quattrocento"/>
                <a:ea typeface="Quattrocento"/>
                <a:cs typeface="Quattrocento"/>
                <a:sym typeface="Quattrocento"/>
              </a:rPr>
              <a:t> pattern uses a </a:t>
            </a:r>
            <a:r>
              <a:rPr b="0" i="1" lang="en-US" sz="1200" u="none" cap="none" strike="noStrike">
                <a:solidFill>
                  <a:schemeClr val="dk1"/>
                </a:solidFill>
                <a:latin typeface="Quattrocento"/>
                <a:ea typeface="Quattrocento"/>
                <a:cs typeface="Quattrocento"/>
                <a:sym typeface="Quattrocento"/>
              </a:rPr>
              <a:t>pull</a:t>
            </a:r>
            <a:r>
              <a:rPr b="0" i="0" lang="en-US" sz="1200" u="none" cap="none" strike="noStrike">
                <a:solidFill>
                  <a:schemeClr val="dk1"/>
                </a:solidFill>
                <a:latin typeface="Quattrocento"/>
                <a:ea typeface="Quattrocento"/>
                <a:cs typeface="Quattrocento"/>
                <a:sym typeface="Quattrocento"/>
              </a:rPr>
              <a:t> mechanism (explicit request for information) for </a:t>
            </a:r>
            <a:r>
              <a:rPr b="1" i="0" lang="en-US" sz="1200" u="none" cap="none" strike="noStrike">
                <a:solidFill>
                  <a:schemeClr val="dk1"/>
                </a:solidFill>
                <a:latin typeface="Quattrocento"/>
                <a:ea typeface="Quattrocento"/>
                <a:cs typeface="Quattrocento"/>
                <a:sym typeface="Quattrocento"/>
              </a:rPr>
              <a:t>PassiveSensors</a:t>
            </a:r>
            <a:r>
              <a:rPr b="0" i="0" lang="en-US" sz="1200" u="none" cap="none" strike="noStrike">
                <a:solidFill>
                  <a:schemeClr val="dk1"/>
                </a:solidFill>
                <a:latin typeface="Quattrocento"/>
                <a:ea typeface="Quattrocento"/>
                <a:cs typeface="Quattrocento"/>
                <a:sym typeface="Quattrocento"/>
              </a:rPr>
              <a:t> and a </a:t>
            </a:r>
            <a:r>
              <a:rPr b="0" i="1" lang="en-US" sz="1200" u="none" cap="none" strike="noStrike">
                <a:solidFill>
                  <a:schemeClr val="dk1"/>
                </a:solidFill>
                <a:latin typeface="Quattrocento"/>
                <a:ea typeface="Quattrocento"/>
                <a:cs typeface="Quattrocento"/>
                <a:sym typeface="Quattrocento"/>
              </a:rPr>
              <a:t>push</a:t>
            </a:r>
            <a:r>
              <a:rPr b="0" i="0" lang="en-US" sz="1200" u="none" cap="none" strike="noStrike">
                <a:solidFill>
                  <a:schemeClr val="dk1"/>
                </a:solidFill>
                <a:latin typeface="Quattrocento"/>
                <a:ea typeface="Quattrocento"/>
                <a:cs typeface="Quattrocento"/>
                <a:sym typeface="Quattrocento"/>
              </a:rPr>
              <a:t> mechanism (broadcast of information) for the </a:t>
            </a:r>
            <a:r>
              <a:rPr b="1" i="0" lang="en-US" sz="1200" u="none" cap="none" strike="noStrike">
                <a:solidFill>
                  <a:schemeClr val="dk1"/>
                </a:solidFill>
                <a:latin typeface="Quattrocento"/>
                <a:ea typeface="Quattrocento"/>
                <a:cs typeface="Quattrocento"/>
                <a:sym typeface="Quattrocento"/>
              </a:rPr>
              <a:t>ActiveSensors</a:t>
            </a:r>
            <a:r>
              <a:rPr b="0" i="0" lang="en-US" sz="1200" u="none" cap="none" strike="noStrike">
                <a:solidFill>
                  <a:schemeClr val="dk1"/>
                </a:solidFill>
                <a:latin typeface="Quattrocento"/>
                <a:ea typeface="Quattrocento"/>
                <a:cs typeface="Quattrocento"/>
                <a:sym typeface="Quattrocento"/>
              </a:rPr>
              <a:t>. </a:t>
            </a:r>
          </a:p>
          <a:p>
            <a:pPr indent="0" lvl="0" marL="0" marR="0" rtl="0" algn="l">
              <a:lnSpc>
                <a:spcPct val="100000"/>
              </a:lnSpc>
              <a:spcBef>
                <a:spcPts val="600"/>
              </a:spcBef>
              <a:spcAft>
                <a:spcPts val="0"/>
              </a:spcAft>
              <a:buClr>
                <a:schemeClr val="dk1"/>
              </a:buClr>
              <a:buSzPct val="25000"/>
              <a:buFont typeface="Quattrocento"/>
              <a:buNone/>
            </a:pPr>
            <a:r>
              <a:rPr b="1" i="0" lang="en-US" sz="1400" u="none" cap="none" strike="noStrike">
                <a:solidFill>
                  <a:schemeClr val="dk1"/>
                </a:solidFill>
                <a:latin typeface="Quattrocento"/>
                <a:ea typeface="Quattrocento"/>
                <a:cs typeface="Quattrocento"/>
                <a:sym typeface="Quattrocento"/>
              </a:rPr>
              <a:t>Constraints:</a:t>
            </a:r>
            <a:r>
              <a:rPr b="0" i="0" lang="en-US" sz="1400" u="none" cap="none" strike="noStrike">
                <a:solidFill>
                  <a:schemeClr val="dk1"/>
                </a:solidFill>
                <a:latin typeface="Quattrocento"/>
                <a:ea typeface="Quattrocento"/>
                <a:cs typeface="Quattrocento"/>
                <a:sym typeface="Quattrocento"/>
              </a:rPr>
              <a:t> </a:t>
            </a:r>
          </a:p>
          <a:p>
            <a:pPr indent="0" lvl="0" marL="0" marR="0" rtl="0" algn="l">
              <a:lnSpc>
                <a:spcPct val="100000"/>
              </a:lnSpc>
              <a:spcBef>
                <a:spcPts val="600"/>
              </a:spcBef>
              <a:spcAft>
                <a:spcPts val="0"/>
              </a:spcAft>
              <a:buClr>
                <a:schemeClr val="dk1"/>
              </a:buClr>
              <a:buSzPct val="25000"/>
              <a:buFont typeface="Quattrocento"/>
              <a:buNone/>
            </a:pPr>
            <a:r>
              <a:rPr b="0" i="0" lang="en-US" sz="1200" u="none" cap="none" strike="noStrike">
                <a:solidFill>
                  <a:schemeClr val="dk1"/>
                </a:solidFill>
                <a:latin typeface="Quattrocento"/>
                <a:ea typeface="Quattrocento"/>
                <a:cs typeface="Quattrocento"/>
                <a:sym typeface="Quattrocento"/>
              </a:rPr>
              <a:t>Each passive sensor must have some method to read sensor input and attributes that represent the sensor value. </a:t>
            </a:r>
          </a:p>
          <a:p>
            <a:pPr indent="0" lvl="0" marL="0" marR="0" rtl="0" algn="l">
              <a:lnSpc>
                <a:spcPct val="100000"/>
              </a:lnSpc>
              <a:spcBef>
                <a:spcPts val="600"/>
              </a:spcBef>
              <a:spcAft>
                <a:spcPts val="0"/>
              </a:spcAft>
              <a:buClr>
                <a:schemeClr val="dk1"/>
              </a:buClr>
              <a:buSzPct val="25000"/>
              <a:buFont typeface="Quattrocento"/>
              <a:buNone/>
            </a:pPr>
            <a:r>
              <a:rPr b="0" i="0" lang="en-US" sz="1200" u="none" cap="none" strike="noStrike">
                <a:solidFill>
                  <a:schemeClr val="dk1"/>
                </a:solidFill>
                <a:latin typeface="Quattrocento"/>
                <a:ea typeface="Quattrocento"/>
                <a:cs typeface="Quattrocento"/>
                <a:sym typeface="Quattrocento"/>
              </a:rPr>
              <a:t>Each active sensor must have capabilities to broadcast update messages when its value changes. </a:t>
            </a:r>
          </a:p>
          <a:p>
            <a:pPr indent="0" lvl="0" marL="0" marR="0" rtl="0" algn="l">
              <a:lnSpc>
                <a:spcPct val="100000"/>
              </a:lnSpc>
              <a:spcBef>
                <a:spcPts val="600"/>
              </a:spcBef>
              <a:spcAft>
                <a:spcPts val="0"/>
              </a:spcAft>
              <a:buClr>
                <a:schemeClr val="dk1"/>
              </a:buClr>
              <a:buSzPct val="25000"/>
              <a:buFont typeface="Quattrocento"/>
              <a:buNone/>
            </a:pPr>
            <a:r>
              <a:rPr b="0" i="0" lang="en-US" sz="1200" u="none" cap="none" strike="noStrike">
                <a:solidFill>
                  <a:schemeClr val="dk1"/>
                </a:solidFill>
                <a:latin typeface="Quattrocento"/>
                <a:ea typeface="Quattrocento"/>
                <a:cs typeface="Quattrocento"/>
                <a:sym typeface="Quattrocento"/>
              </a:rPr>
              <a:t>Each active sensor should send a </a:t>
            </a:r>
            <a:r>
              <a:rPr b="0" i="1" lang="en-US" sz="1200" u="none" cap="none" strike="noStrike">
                <a:solidFill>
                  <a:schemeClr val="dk1"/>
                </a:solidFill>
                <a:latin typeface="Quattrocento"/>
                <a:ea typeface="Quattrocento"/>
                <a:cs typeface="Quattrocento"/>
                <a:sym typeface="Quattrocento"/>
              </a:rPr>
              <a:t>life tick</a:t>
            </a:r>
            <a:r>
              <a:rPr b="0" i="0" lang="en-US" sz="1200" u="none" cap="none" strike="noStrike">
                <a:solidFill>
                  <a:schemeClr val="dk1"/>
                </a:solidFill>
                <a:latin typeface="Quattrocento"/>
                <a:ea typeface="Quattrocento"/>
                <a:cs typeface="Quattrocento"/>
                <a:sym typeface="Quattrocento"/>
              </a:rPr>
              <a:t>, a status message issued within a specified time frame, to detect malfunctions. </a:t>
            </a:r>
          </a:p>
          <a:p>
            <a:pPr indent="0" lvl="0" marL="0" marR="0" rtl="0" algn="l">
              <a:lnSpc>
                <a:spcPct val="100000"/>
              </a:lnSpc>
              <a:spcBef>
                <a:spcPts val="600"/>
              </a:spcBef>
              <a:spcAft>
                <a:spcPts val="0"/>
              </a:spcAft>
              <a:buClr>
                <a:schemeClr val="dk1"/>
              </a:buClr>
              <a:buSzPct val="25000"/>
              <a:buFont typeface="Quattrocento"/>
              <a:buNone/>
            </a:pPr>
            <a:r>
              <a:rPr b="0" i="0" lang="en-US" sz="1200" u="none" cap="none" strike="noStrike">
                <a:solidFill>
                  <a:schemeClr val="dk1"/>
                </a:solidFill>
                <a:latin typeface="Quattrocento"/>
                <a:ea typeface="Quattrocento"/>
                <a:cs typeface="Quattrocento"/>
                <a:sym typeface="Quattrocento"/>
              </a:rPr>
              <a:t>Each actuator must have some method to invoke the appropriate response determined by the</a:t>
            </a:r>
            <a:r>
              <a:rPr b="1" i="0" lang="en-US" sz="1200" u="none" cap="none" strike="noStrike">
                <a:solidFill>
                  <a:schemeClr val="dk1"/>
                </a:solidFill>
                <a:latin typeface="Quattrocento"/>
                <a:ea typeface="Quattrocento"/>
                <a:cs typeface="Quattrocento"/>
                <a:sym typeface="Quattrocento"/>
              </a:rPr>
              <a:t> ComputingComponent</a:t>
            </a:r>
            <a:r>
              <a:rPr b="0" i="0" lang="en-US" sz="1200" u="none" cap="none" strike="noStrike">
                <a:solidFill>
                  <a:schemeClr val="dk1"/>
                </a:solidFill>
                <a:latin typeface="Quattrocento"/>
                <a:ea typeface="Quattrocento"/>
                <a:cs typeface="Quattrocento"/>
                <a:sym typeface="Quattrocento"/>
              </a:rPr>
              <a:t>. </a:t>
            </a:r>
          </a:p>
          <a:p>
            <a:pPr indent="0" lvl="0" marL="0" marR="0" rtl="0" algn="l">
              <a:lnSpc>
                <a:spcPct val="100000"/>
              </a:lnSpc>
              <a:spcBef>
                <a:spcPts val="600"/>
              </a:spcBef>
              <a:spcAft>
                <a:spcPts val="0"/>
              </a:spcAft>
              <a:buClr>
                <a:schemeClr val="dk1"/>
              </a:buClr>
              <a:buSzPct val="25000"/>
              <a:buFont typeface="Quattrocento"/>
              <a:buNone/>
            </a:pPr>
            <a:r>
              <a:rPr b="0" i="0" lang="en-US" sz="1200" u="none" cap="none" strike="noStrike">
                <a:solidFill>
                  <a:schemeClr val="dk1"/>
                </a:solidFill>
                <a:latin typeface="Quattrocento"/>
                <a:ea typeface="Quattrocento"/>
                <a:cs typeface="Quattrocento"/>
                <a:sym typeface="Quattrocento"/>
              </a:rPr>
              <a:t>Each sensor and actuator should have a function implemented to check its own operation state. </a:t>
            </a:r>
          </a:p>
          <a:p>
            <a:pPr indent="0" lvl="0" marL="0" marR="0" rtl="0" algn="l">
              <a:lnSpc>
                <a:spcPct val="100000"/>
              </a:lnSpc>
              <a:spcBef>
                <a:spcPts val="600"/>
              </a:spcBef>
              <a:spcAft>
                <a:spcPts val="0"/>
              </a:spcAft>
              <a:buClr>
                <a:schemeClr val="dk1"/>
              </a:buClr>
              <a:buSzPct val="25000"/>
              <a:buFont typeface="Quattrocento"/>
              <a:buNone/>
            </a:pPr>
            <a:r>
              <a:rPr b="0" i="0" lang="en-US" sz="1200" u="none" cap="none" strike="noStrike">
                <a:solidFill>
                  <a:schemeClr val="dk1"/>
                </a:solidFill>
                <a:latin typeface="Quattrocento"/>
                <a:ea typeface="Quattrocento"/>
                <a:cs typeface="Quattrocento"/>
                <a:sym typeface="Quattrocento"/>
              </a:rPr>
              <a:t>Each sensor and actuator should be able to test the validity of the values received or sent and set its operation state if the values are outside of the specifications.</a:t>
            </a:r>
          </a:p>
          <a:p>
            <a:pPr indent="0" lvl="0" marL="0" marR="0" rtl="0" algn="l">
              <a:lnSpc>
                <a:spcPct val="100000"/>
              </a:lnSpc>
              <a:spcBef>
                <a:spcPts val="1200"/>
              </a:spcBef>
              <a:spcAft>
                <a:spcPts val="0"/>
              </a:spcAft>
              <a:buClr>
                <a:schemeClr val="dk1"/>
              </a:buClr>
              <a:buFont typeface="Arial"/>
              <a:buNone/>
            </a:pPr>
            <a:r>
              <a:t/>
            </a:r>
            <a:endParaRPr b="0" i="0" sz="2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8" name="Shape 1008"/>
        <p:cNvGrpSpPr/>
        <p:nvPr/>
      </p:nvGrpSpPr>
      <p:grpSpPr>
        <a:xfrm>
          <a:off x="0" y="0"/>
          <a:ext cx="0" cy="0"/>
          <a:chOff x="0" y="0"/>
          <a:chExt cx="0" cy="0"/>
        </a:xfrm>
      </p:grpSpPr>
      <p:sp>
        <p:nvSpPr>
          <p:cNvPr id="1009" name="Shape 100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10" name="Shape 101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11" name="Shape 101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4000" u="none" cap="none" strike="noStrike">
                <a:solidFill>
                  <a:schemeClr val="dk2"/>
                </a:solidFill>
                <a:latin typeface="Helvetica Neue"/>
                <a:ea typeface="Helvetica Neue"/>
                <a:cs typeface="Helvetica Neue"/>
                <a:sym typeface="Helvetica Neue"/>
              </a:rPr>
              <a:t>Actuator-Sensor</a:t>
            </a:r>
            <a:r>
              <a:rPr b="0" i="0" lang="en-US" sz="4000" u="none" cap="none" strike="noStrike">
                <a:solidFill>
                  <a:schemeClr val="dk2"/>
                </a:solidFill>
                <a:latin typeface="Helvetica Neue"/>
                <a:ea typeface="Helvetica Neue"/>
                <a:cs typeface="Helvetica Neue"/>
                <a:sym typeface="Helvetica Neue"/>
              </a:rPr>
              <a:t> Pattern—II</a:t>
            </a:r>
          </a:p>
        </p:txBody>
      </p:sp>
      <p:sp>
        <p:nvSpPr>
          <p:cNvPr id="1012" name="Shape 1012"/>
          <p:cNvSpPr txBox="1"/>
          <p:nvPr/>
        </p:nvSpPr>
        <p:spPr>
          <a:xfrm>
            <a:off x="1828800" y="1905000"/>
            <a:ext cx="6629400" cy="1811337"/>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1" i="0" lang="en-US" sz="1200" u="none" cap="none" strike="noStrike">
                <a:solidFill>
                  <a:schemeClr val="dk1"/>
                </a:solidFill>
                <a:latin typeface="Quattrocento"/>
                <a:ea typeface="Quattrocento"/>
                <a:cs typeface="Quattrocento"/>
                <a:sym typeface="Quattrocento"/>
              </a:rPr>
              <a:t>Applicability:</a:t>
            </a:r>
            <a:r>
              <a:rPr b="0" i="0" lang="en-US" sz="1200" u="none" cap="none" strike="noStrike">
                <a:solidFill>
                  <a:schemeClr val="dk1"/>
                </a:solidFill>
                <a:latin typeface="Quattrocento"/>
                <a:ea typeface="Quattrocento"/>
                <a:cs typeface="Quattrocento"/>
                <a:sym typeface="Quattrocento"/>
              </a:rPr>
              <a:t>  Useful in any system in which multiple sensors and actuators are present.</a:t>
            </a:r>
          </a:p>
          <a:p>
            <a:pPr indent="0" lvl="0" marL="0" marR="0" rtl="0" algn="l">
              <a:lnSpc>
                <a:spcPct val="100000"/>
              </a:lnSpc>
              <a:spcBef>
                <a:spcPts val="600"/>
              </a:spcBef>
              <a:spcAft>
                <a:spcPts val="0"/>
              </a:spcAft>
              <a:buClr>
                <a:schemeClr val="dk1"/>
              </a:buClr>
              <a:buSzPct val="25000"/>
              <a:buFont typeface="Quattrocento"/>
              <a:buNone/>
            </a:pPr>
            <a:r>
              <a:rPr b="1" i="0" lang="en-US" sz="1200" u="none" cap="none" strike="noStrike">
                <a:solidFill>
                  <a:schemeClr val="dk1"/>
                </a:solidFill>
                <a:latin typeface="Quattrocento"/>
                <a:ea typeface="Quattrocento"/>
                <a:cs typeface="Quattrocento"/>
                <a:sym typeface="Quattrocento"/>
              </a:rPr>
              <a:t>Structure:</a:t>
            </a:r>
            <a:r>
              <a:rPr b="0" i="0" lang="en-US" sz="1200" u="none" cap="none" strike="noStrike">
                <a:solidFill>
                  <a:schemeClr val="dk1"/>
                </a:solidFill>
                <a:latin typeface="Quattrocento"/>
                <a:ea typeface="Quattrocento"/>
                <a:cs typeface="Quattrocento"/>
                <a:sym typeface="Quattrocento"/>
              </a:rPr>
              <a:t> A UML class diagram for the </a:t>
            </a:r>
            <a:r>
              <a:rPr b="0" i="1" lang="en-US" sz="1200" u="none" cap="none" strike="noStrike">
                <a:solidFill>
                  <a:schemeClr val="dk1"/>
                </a:solidFill>
                <a:latin typeface="Quattrocento"/>
                <a:ea typeface="Quattrocento"/>
                <a:cs typeface="Quattrocento"/>
                <a:sym typeface="Quattrocento"/>
              </a:rPr>
              <a:t>Actuator-Sensor</a:t>
            </a:r>
            <a:r>
              <a:rPr b="0" i="0" lang="en-US" sz="1200" u="none" cap="none" strike="noStrike">
                <a:solidFill>
                  <a:schemeClr val="dk1"/>
                </a:solidFill>
                <a:latin typeface="Quattrocento"/>
                <a:ea typeface="Quattrocento"/>
                <a:cs typeface="Quattrocento"/>
                <a:sym typeface="Quattrocento"/>
              </a:rPr>
              <a:t> Pattern is shown in Figure 7.8. </a:t>
            </a:r>
            <a:r>
              <a:rPr b="1" i="0" lang="en-US" sz="1200" u="none" cap="none" strike="noStrike">
                <a:solidFill>
                  <a:schemeClr val="dk1"/>
                </a:solidFill>
                <a:latin typeface="Quattrocento"/>
                <a:ea typeface="Quattrocento"/>
                <a:cs typeface="Quattrocento"/>
                <a:sym typeface="Quattrocento"/>
              </a:rPr>
              <a:t>Actuator, PassiveSensor</a:t>
            </a:r>
            <a:r>
              <a:rPr b="0" i="0" lang="en-US" sz="1200" u="none" cap="none" strike="noStrike">
                <a:solidFill>
                  <a:schemeClr val="dk1"/>
                </a:solidFill>
                <a:latin typeface="Quattrocento"/>
                <a:ea typeface="Quattrocento"/>
                <a:cs typeface="Quattrocento"/>
                <a:sym typeface="Quattrocento"/>
              </a:rPr>
              <a:t> and </a:t>
            </a:r>
            <a:r>
              <a:rPr b="1" i="0" lang="en-US" sz="1200" u="none" cap="none" strike="noStrike">
                <a:solidFill>
                  <a:schemeClr val="dk1"/>
                </a:solidFill>
                <a:latin typeface="Quattrocento"/>
                <a:ea typeface="Quattrocento"/>
                <a:cs typeface="Quattrocento"/>
                <a:sym typeface="Quattrocento"/>
              </a:rPr>
              <a:t>ActiveSensor</a:t>
            </a:r>
            <a:r>
              <a:rPr b="0" i="0" lang="en-US" sz="1200" u="none" cap="none" strike="noStrike">
                <a:solidFill>
                  <a:schemeClr val="dk1"/>
                </a:solidFill>
                <a:latin typeface="Quattrocento"/>
                <a:ea typeface="Quattrocento"/>
                <a:cs typeface="Quattrocento"/>
                <a:sym typeface="Quattrocento"/>
              </a:rPr>
              <a:t> are abstract classes and denoted in italics. There are four different types of sensors and actuators in this pattern. The Boolean, integer, and real classes represent the most common types of sensors and actuators. The complex classes are sensors or actuators that use values that cannot be easily represented in terms of primitive data types, such as a radar device. Nonetheless, these devices should still inherit the interface from the abstract classes since they should have basic functionalities such as querying the operation states.</a:t>
            </a:r>
            <a:r>
              <a:rPr b="0" i="0" lang="en-US" sz="2400" u="none" cap="none" strike="noStrike">
                <a:solidFill>
                  <a:schemeClr val="dk1"/>
                </a:solidFill>
                <a:latin typeface="Quattrocento"/>
                <a:ea typeface="Quattrocento"/>
                <a:cs typeface="Quattrocento"/>
                <a:sym typeface="Quattrocento"/>
              </a:rPr>
              <a:t> </a:t>
            </a:r>
          </a:p>
        </p:txBody>
      </p:sp>
      <p:pic>
        <p:nvPicPr>
          <p:cNvPr id="1013" name="Shape 1013"/>
          <p:cNvPicPr preferRelativeResize="0"/>
          <p:nvPr/>
        </p:nvPicPr>
        <p:blipFill rotWithShape="1">
          <a:blip r:embed="rId3">
            <a:alphaModFix/>
          </a:blip>
          <a:srcRect b="0" l="0" r="0" t="0"/>
          <a:stretch/>
        </p:blipFill>
        <p:spPr>
          <a:xfrm>
            <a:off x="2743200" y="3581400"/>
            <a:ext cx="3886200" cy="2725736"/>
          </a:xfrm>
          <a:prstGeom prst="rect">
            <a:avLst/>
          </a:prstGeom>
          <a:noFill/>
          <a:ln>
            <a:noFill/>
          </a:ln>
        </p:spPr>
      </p:pic>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7" name="Shape 1017"/>
        <p:cNvGrpSpPr/>
        <p:nvPr/>
      </p:nvGrpSpPr>
      <p:grpSpPr>
        <a:xfrm>
          <a:off x="0" y="0"/>
          <a:ext cx="0" cy="0"/>
          <a:chOff x="0" y="0"/>
          <a:chExt cx="0" cy="0"/>
        </a:xfrm>
      </p:grpSpPr>
      <p:sp>
        <p:nvSpPr>
          <p:cNvPr id="1018" name="Shape 101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19" name="Shape 101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20" name="Shape 102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4000" u="none" cap="none" strike="noStrike">
                <a:solidFill>
                  <a:schemeClr val="dk2"/>
                </a:solidFill>
                <a:latin typeface="Helvetica Neue"/>
                <a:ea typeface="Helvetica Neue"/>
                <a:cs typeface="Helvetica Neue"/>
                <a:sym typeface="Helvetica Neue"/>
              </a:rPr>
              <a:t>Actuator-Sensor</a:t>
            </a:r>
            <a:r>
              <a:rPr b="0" i="0" lang="en-US" sz="4000" u="none" cap="none" strike="noStrike">
                <a:solidFill>
                  <a:schemeClr val="dk2"/>
                </a:solidFill>
                <a:latin typeface="Helvetica Neue"/>
                <a:ea typeface="Helvetica Neue"/>
                <a:cs typeface="Helvetica Neue"/>
                <a:sym typeface="Helvetica Neue"/>
              </a:rPr>
              <a:t> Pattern—III</a:t>
            </a:r>
          </a:p>
        </p:txBody>
      </p:sp>
      <p:sp>
        <p:nvSpPr>
          <p:cNvPr id="1021" name="Shape 1021"/>
          <p:cNvSpPr txBox="1"/>
          <p:nvPr/>
        </p:nvSpPr>
        <p:spPr>
          <a:xfrm>
            <a:off x="1905000" y="1981200"/>
            <a:ext cx="617219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022" name="Shape 1022"/>
          <p:cNvSpPr txBox="1"/>
          <p:nvPr/>
        </p:nvSpPr>
        <p:spPr>
          <a:xfrm>
            <a:off x="1828800" y="1981200"/>
            <a:ext cx="6858000" cy="230346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1600"/>
              </a:spcAft>
              <a:buClr>
                <a:schemeClr val="dk1"/>
              </a:buClr>
              <a:buSzPct val="25000"/>
              <a:buFont typeface="Quattrocento"/>
              <a:buNone/>
            </a:pPr>
            <a:r>
              <a:rPr b="1" i="0" lang="en-US" sz="1200" u="none" cap="none" strike="noStrike">
                <a:solidFill>
                  <a:schemeClr val="dk1"/>
                </a:solidFill>
                <a:latin typeface="Quattrocento"/>
                <a:ea typeface="Quattrocento"/>
                <a:cs typeface="Quattrocento"/>
                <a:sym typeface="Quattrocento"/>
              </a:rPr>
              <a:t>Behavior: </a:t>
            </a:r>
            <a:r>
              <a:rPr b="0" i="0" lang="en-US" sz="1200" u="none" cap="none" strike="noStrike">
                <a:solidFill>
                  <a:schemeClr val="dk1"/>
                </a:solidFill>
                <a:latin typeface="Quattrocento"/>
                <a:ea typeface="Quattrocento"/>
                <a:cs typeface="Quattrocento"/>
                <a:sym typeface="Quattrocento"/>
              </a:rPr>
              <a:t> Figure </a:t>
            </a:r>
            <a:r>
              <a:rPr b="0" i="0" lang="en-US" sz="1200" u="none" cap="none" strike="noStrike">
                <a:solidFill>
                  <a:schemeClr val="dk1"/>
                </a:solidFill>
                <a:latin typeface="Times New Roman"/>
                <a:ea typeface="Times New Roman"/>
                <a:cs typeface="Times New Roman"/>
                <a:sym typeface="Times New Roman"/>
              </a:rPr>
              <a:t>7.9</a:t>
            </a:r>
            <a:r>
              <a:rPr b="0" i="0" lang="en-US" sz="1200" u="none" cap="none" strike="noStrike">
                <a:solidFill>
                  <a:schemeClr val="dk1"/>
                </a:solidFill>
                <a:latin typeface="Quattrocento"/>
                <a:ea typeface="Quattrocento"/>
                <a:cs typeface="Quattrocento"/>
                <a:sym typeface="Quattrocento"/>
              </a:rPr>
              <a:t> presents a UML sequence diagram for an example of the </a:t>
            </a:r>
            <a:r>
              <a:rPr b="0" i="1" lang="en-US" sz="1200" u="none" cap="none" strike="noStrike">
                <a:solidFill>
                  <a:schemeClr val="dk1"/>
                </a:solidFill>
                <a:latin typeface="Quattrocento"/>
                <a:ea typeface="Quattrocento"/>
                <a:cs typeface="Quattrocento"/>
                <a:sym typeface="Quattrocento"/>
              </a:rPr>
              <a:t>Actuator-Sensor</a:t>
            </a:r>
            <a:r>
              <a:rPr b="0" i="0" lang="en-US" sz="1200" u="none" cap="none" strike="noStrike">
                <a:solidFill>
                  <a:schemeClr val="dk1"/>
                </a:solidFill>
                <a:latin typeface="Quattrocento"/>
                <a:ea typeface="Quattrocento"/>
                <a:cs typeface="Quattrocento"/>
                <a:sym typeface="Quattrocento"/>
              </a:rPr>
              <a:t> Pattern as it might be applied for the</a:t>
            </a:r>
            <a:r>
              <a:rPr b="0" i="1" lang="en-US" sz="1200" u="none" cap="none" strike="noStrike">
                <a:solidFill>
                  <a:schemeClr val="dk1"/>
                </a:solidFill>
                <a:latin typeface="Quattrocento"/>
                <a:ea typeface="Quattrocento"/>
                <a:cs typeface="Quattrocento"/>
                <a:sym typeface="Quattrocento"/>
              </a:rPr>
              <a:t> SafeHome</a:t>
            </a:r>
            <a:r>
              <a:rPr b="0" i="0" lang="en-US" sz="1200" u="none" cap="none" strike="noStrike">
                <a:solidFill>
                  <a:schemeClr val="dk1"/>
                </a:solidFill>
                <a:latin typeface="Quattrocento"/>
                <a:ea typeface="Quattrocento"/>
                <a:cs typeface="Quattrocento"/>
                <a:sym typeface="Quattrocento"/>
              </a:rPr>
              <a:t> function that controls the positioning (e.g., pan, zoom) of a security camera. Here, the </a:t>
            </a:r>
            <a:r>
              <a:rPr b="1" i="0" lang="en-US" sz="1200" u="none" cap="none" strike="noStrike">
                <a:solidFill>
                  <a:schemeClr val="dk1"/>
                </a:solidFill>
                <a:latin typeface="Quattrocento"/>
                <a:ea typeface="Quattrocento"/>
                <a:cs typeface="Quattrocento"/>
                <a:sym typeface="Quattrocento"/>
              </a:rPr>
              <a:t>ControlPanel</a:t>
            </a:r>
            <a:r>
              <a:rPr b="0" i="0" lang="en-US" sz="1200" u="none" cap="none" strike="noStrike">
                <a:solidFill>
                  <a:schemeClr val="dk1"/>
                </a:solidFill>
                <a:latin typeface="Quattrocento"/>
                <a:ea typeface="Quattrocento"/>
                <a:cs typeface="Quattrocento"/>
                <a:sym typeface="Quattrocento"/>
              </a:rPr>
              <a:t> queries a sensor (a passive position sensor) and an actuator (pan control</a:t>
            </a:r>
            <a:r>
              <a:rPr b="0" i="0" lang="en-US" sz="1200" u="none" cap="none" strike="noStrike">
                <a:solidFill>
                  <a:schemeClr val="dk1"/>
                </a:solidFill>
                <a:latin typeface="Times New Roman"/>
                <a:ea typeface="Times New Roman"/>
                <a:cs typeface="Times New Roman"/>
                <a:sym typeface="Times New Roman"/>
              </a:rPr>
              <a:t>) to check the opera</a:t>
            </a:r>
            <a:r>
              <a:rPr b="0" i="0" lang="en-US" sz="1200" u="none" cap="none" strike="noStrike">
                <a:solidFill>
                  <a:schemeClr val="dk1"/>
                </a:solidFill>
                <a:latin typeface="Quattrocento"/>
                <a:ea typeface="Quattrocento"/>
                <a:cs typeface="Quattrocento"/>
                <a:sym typeface="Quattrocento"/>
              </a:rPr>
              <a:t>tion state for diagnostic purposes before reading or setting a value. The messages </a:t>
            </a:r>
            <a:r>
              <a:rPr b="0" i="1" lang="en-US" sz="1200" u="none" cap="none" strike="noStrike">
                <a:solidFill>
                  <a:schemeClr val="dk1"/>
                </a:solidFill>
                <a:latin typeface="Quattrocento"/>
                <a:ea typeface="Quattrocento"/>
                <a:cs typeface="Quattrocento"/>
                <a:sym typeface="Quattrocento"/>
              </a:rPr>
              <a:t>Set Physical Value</a:t>
            </a:r>
            <a:r>
              <a:rPr b="0" i="0" lang="en-US" sz="1200" u="none" cap="none" strike="noStrike">
                <a:solidFill>
                  <a:schemeClr val="dk1"/>
                </a:solidFill>
                <a:latin typeface="Quattrocento"/>
                <a:ea typeface="Quattrocento"/>
                <a:cs typeface="Quattrocento"/>
                <a:sym typeface="Quattrocento"/>
              </a:rPr>
              <a:t> and </a:t>
            </a:r>
            <a:r>
              <a:rPr b="0" i="1" lang="en-US" sz="1200" u="none" cap="none" strike="noStrike">
                <a:solidFill>
                  <a:schemeClr val="dk1"/>
                </a:solidFill>
                <a:latin typeface="Quattrocento"/>
                <a:ea typeface="Quattrocento"/>
                <a:cs typeface="Quattrocento"/>
                <a:sym typeface="Quattrocento"/>
              </a:rPr>
              <a:t>Get Physical Value</a:t>
            </a:r>
            <a:r>
              <a:rPr b="0" i="0" lang="en-US" sz="1200" u="none" cap="none" strike="noStrike">
                <a:solidFill>
                  <a:schemeClr val="dk1"/>
                </a:solidFill>
                <a:latin typeface="Quattrocento"/>
                <a:ea typeface="Quattrocento"/>
                <a:cs typeface="Quattrocento"/>
                <a:sym typeface="Quattrocento"/>
              </a:rPr>
              <a:t> are not messages between objects. Instead, they describe</a:t>
            </a:r>
            <a:r>
              <a:rPr b="0" i="0" lang="en-US" sz="1200" u="none" cap="none" strike="noStrike">
                <a:solidFill>
                  <a:schemeClr val="dk1"/>
                </a:solidFill>
                <a:latin typeface="Times New Roman"/>
                <a:ea typeface="Times New Roman"/>
                <a:cs typeface="Times New Roman"/>
                <a:sym typeface="Times New Roman"/>
              </a:rPr>
              <a:t> the interac</a:t>
            </a:r>
            <a:r>
              <a:rPr b="0" i="0" lang="en-US" sz="1200" u="none" cap="none" strike="noStrike">
                <a:solidFill>
                  <a:schemeClr val="dk1"/>
                </a:solidFill>
                <a:latin typeface="Quattrocento"/>
                <a:ea typeface="Quattrocento"/>
                <a:cs typeface="Quattrocento"/>
                <a:sym typeface="Quattrocento"/>
              </a:rPr>
              <a:t>tion between the physical devices of the system and their software counterparts. In the lower part of </a:t>
            </a:r>
            <a:r>
              <a:rPr b="0" i="0" lang="en-US" sz="1200" u="none" cap="none" strike="noStrike">
                <a:solidFill>
                  <a:schemeClr val="dk1"/>
                </a:solidFill>
                <a:latin typeface="Times New Roman"/>
                <a:ea typeface="Times New Roman"/>
                <a:cs typeface="Times New Roman"/>
                <a:sym typeface="Times New Roman"/>
              </a:rPr>
              <a:t>the diagram, below the horizon</a:t>
            </a:r>
            <a:r>
              <a:rPr b="0" i="0" lang="en-US" sz="1200" u="none" cap="none" strike="noStrike">
                <a:solidFill>
                  <a:schemeClr val="dk1"/>
                </a:solidFill>
                <a:latin typeface="Quattrocento"/>
                <a:ea typeface="Quattrocento"/>
                <a:cs typeface="Quattrocento"/>
                <a:sym typeface="Quattrocento"/>
              </a:rPr>
              <a:t>tal line, the </a:t>
            </a:r>
            <a:r>
              <a:rPr b="1" i="0" lang="en-US" sz="1200" u="none" cap="none" strike="noStrike">
                <a:solidFill>
                  <a:schemeClr val="dk1"/>
                </a:solidFill>
                <a:latin typeface="Quattrocento"/>
                <a:ea typeface="Quattrocento"/>
                <a:cs typeface="Quattrocento"/>
                <a:sym typeface="Quattrocento"/>
              </a:rPr>
              <a:t>PositionSensor</a:t>
            </a:r>
            <a:r>
              <a:rPr b="0" i="0" lang="en-US" sz="1200" u="none" cap="none" strike="noStrike">
                <a:solidFill>
                  <a:schemeClr val="dk1"/>
                </a:solidFill>
                <a:latin typeface="Quattrocento"/>
                <a:ea typeface="Quattrocento"/>
                <a:cs typeface="Quattrocento"/>
                <a:sym typeface="Quattrocento"/>
              </a:rPr>
              <a:t> reports that the operation state is zero. The</a:t>
            </a:r>
            <a:r>
              <a:rPr b="0" i="0" lang="en-US" sz="1200" u="none" cap="none" strike="noStrike">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Quattrocento"/>
                <a:ea typeface="Quattrocento"/>
                <a:cs typeface="Quattrocento"/>
                <a:sym typeface="Quattrocento"/>
              </a:rPr>
              <a:t>ComputingComponent</a:t>
            </a:r>
            <a:r>
              <a:rPr b="0" i="0" lang="en-US" sz="1200" u="none" cap="none" strike="noStrike">
                <a:solidFill>
                  <a:schemeClr val="dk1"/>
                </a:solidFill>
                <a:latin typeface="Quattrocento"/>
                <a:ea typeface="Quattrocento"/>
                <a:cs typeface="Quattrocento"/>
                <a:sym typeface="Quattrocento"/>
              </a:rPr>
              <a:t> then sends the error code for a position sensor failure to the </a:t>
            </a:r>
            <a:r>
              <a:rPr b="1" i="0" lang="en-US" sz="1200" u="none" cap="none" strike="noStrike">
                <a:solidFill>
                  <a:schemeClr val="dk1"/>
                </a:solidFill>
                <a:latin typeface="Quattrocento"/>
                <a:ea typeface="Quattrocento"/>
                <a:cs typeface="Quattrocento"/>
                <a:sym typeface="Quattrocento"/>
              </a:rPr>
              <a:t>FaultHandler</a:t>
            </a:r>
            <a:r>
              <a:rPr b="0" i="0" lang="en-US" sz="1200" u="none" cap="none" strike="noStrike">
                <a:solidFill>
                  <a:schemeClr val="dk1"/>
                </a:solidFill>
                <a:latin typeface="Quattrocento"/>
                <a:ea typeface="Quattrocento"/>
                <a:cs typeface="Quattrocento"/>
                <a:sym typeface="Quattrocento"/>
              </a:rPr>
              <a:t> that will decide how this error affects the system and what actions are required. it gets the data from the sensors and computes the required response for the actuators.</a:t>
            </a:r>
          </a:p>
        </p:txBody>
      </p:sp>
      <p:pic>
        <p:nvPicPr>
          <p:cNvPr id="1023" name="Shape 1023"/>
          <p:cNvPicPr preferRelativeResize="0"/>
          <p:nvPr/>
        </p:nvPicPr>
        <p:blipFill rotWithShape="1">
          <a:blip r:embed="rId3">
            <a:alphaModFix/>
          </a:blip>
          <a:srcRect b="0" l="0" r="0" t="0"/>
          <a:stretch/>
        </p:blipFill>
        <p:spPr>
          <a:xfrm>
            <a:off x="2971800" y="3962400"/>
            <a:ext cx="3873499" cy="2328861"/>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7" name="Shape 1027"/>
        <p:cNvGrpSpPr/>
        <p:nvPr/>
      </p:nvGrpSpPr>
      <p:grpSpPr>
        <a:xfrm>
          <a:off x="0" y="0"/>
          <a:ext cx="0" cy="0"/>
          <a:chOff x="0" y="0"/>
          <a:chExt cx="0" cy="0"/>
        </a:xfrm>
      </p:grpSpPr>
      <p:sp>
        <p:nvSpPr>
          <p:cNvPr id="1028" name="Shape 102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29" name="Shape 102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30" name="Shape 103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4000" u="none" cap="none" strike="noStrike">
                <a:solidFill>
                  <a:schemeClr val="dk2"/>
                </a:solidFill>
                <a:latin typeface="Helvetica Neue"/>
                <a:ea typeface="Helvetica Neue"/>
                <a:cs typeface="Helvetica Neue"/>
                <a:sym typeface="Helvetica Neue"/>
              </a:rPr>
              <a:t>Actuator-Sensor</a:t>
            </a:r>
            <a:r>
              <a:rPr b="0" i="0" lang="en-US" sz="4000" u="none" cap="none" strike="noStrike">
                <a:solidFill>
                  <a:schemeClr val="dk2"/>
                </a:solidFill>
                <a:latin typeface="Helvetica Neue"/>
                <a:ea typeface="Helvetica Neue"/>
                <a:cs typeface="Helvetica Neue"/>
                <a:sym typeface="Helvetica Neue"/>
              </a:rPr>
              <a:t> Pattern—III</a:t>
            </a:r>
          </a:p>
        </p:txBody>
      </p:sp>
      <p:sp>
        <p:nvSpPr>
          <p:cNvPr id="1031" name="Shape 1031"/>
          <p:cNvSpPr txBox="1"/>
          <p:nvPr>
            <p:ph idx="1" type="body"/>
          </p:nvPr>
        </p:nvSpPr>
        <p:spPr>
          <a:xfrm>
            <a:off x="1828800" y="1905000"/>
            <a:ext cx="6934199" cy="1828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See SEPA, 8/e for additional information on:</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Participants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Collaborations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Consequences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5" name="Shape 1035"/>
        <p:cNvGrpSpPr/>
        <p:nvPr/>
      </p:nvGrpSpPr>
      <p:grpSpPr>
        <a:xfrm>
          <a:off x="0" y="0"/>
          <a:ext cx="0" cy="0"/>
          <a:chOff x="0" y="0"/>
          <a:chExt cx="0" cy="0"/>
        </a:xfrm>
      </p:grpSpPr>
      <p:sp>
        <p:nvSpPr>
          <p:cNvPr id="1036" name="Shape 103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37" name="Shape 103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38" name="Shape 1038"/>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200" u="none" cap="none" strike="noStrike">
                <a:solidFill>
                  <a:schemeClr val="dk2"/>
                </a:solidFill>
                <a:latin typeface="Helvetica Neue"/>
                <a:ea typeface="Helvetica Neue"/>
                <a:cs typeface="Helvetica Neue"/>
                <a:sym typeface="Helvetica Neue"/>
              </a:rPr>
              <a:t>Requirements Modeling for WebApps</a:t>
            </a:r>
          </a:p>
        </p:txBody>
      </p:sp>
      <p:sp>
        <p:nvSpPr>
          <p:cNvPr id="1039" name="Shape 1039"/>
          <p:cNvSpPr txBox="1"/>
          <p:nvPr>
            <p:ph idx="1" type="body"/>
          </p:nvPr>
        </p:nvSpPr>
        <p:spPr>
          <a:xfrm>
            <a:off x="1905000" y="1981200"/>
            <a:ext cx="6858000" cy="3809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25000"/>
              <a:buFont typeface="Noto Symbol"/>
              <a:buNone/>
            </a:pPr>
            <a:r>
              <a:rPr b="0" i="0" lang="en-US" sz="1800" u="none" cap="none" strike="noStrike">
                <a:solidFill>
                  <a:schemeClr val="folHlink"/>
                </a:solidFill>
                <a:latin typeface="Helvetica Neue"/>
                <a:ea typeface="Helvetica Neue"/>
                <a:cs typeface="Helvetica Neue"/>
                <a:sym typeface="Helvetica Neue"/>
              </a:rPr>
              <a:t>Content Analysis. </a:t>
            </a:r>
            <a:r>
              <a:rPr b="0" i="0" lang="en-US" sz="1800" u="none" cap="none" strike="noStrike">
                <a:solidFill>
                  <a:schemeClr val="dk1"/>
                </a:solidFill>
                <a:latin typeface="Helvetica Neue"/>
                <a:ea typeface="Helvetica Neue"/>
                <a:cs typeface="Helvetica Neue"/>
                <a:sym typeface="Helvetica Neue"/>
              </a:rPr>
              <a:t> The full spectrum of content to be provided by the WebApp is identified,  including text, graphics and images, video, and audio data. Data modeling can be used to identify and describe each of the data objects. </a:t>
            </a:r>
          </a:p>
          <a:p>
            <a:pPr indent="-342900" lvl="0" marL="342900" marR="0" rtl="0" algn="l">
              <a:lnSpc>
                <a:spcPct val="90000"/>
              </a:lnSpc>
              <a:spcBef>
                <a:spcPts val="900"/>
              </a:spcBef>
              <a:spcAft>
                <a:spcPts val="0"/>
              </a:spcAft>
              <a:buClr>
                <a:schemeClr val="folHlink"/>
              </a:buClr>
              <a:buSzPct val="25000"/>
              <a:buFont typeface="Noto Symbol"/>
              <a:buNone/>
            </a:pPr>
            <a:r>
              <a:rPr b="0" i="0" lang="en-US" sz="1800" u="none" cap="none" strike="noStrike">
                <a:solidFill>
                  <a:schemeClr val="folHlink"/>
                </a:solidFill>
                <a:latin typeface="Helvetica Neue"/>
                <a:ea typeface="Helvetica Neue"/>
                <a:cs typeface="Helvetica Neue"/>
                <a:sym typeface="Helvetica Neue"/>
              </a:rPr>
              <a:t>Interaction Analysis.</a:t>
            </a:r>
            <a:r>
              <a:rPr b="0" i="0" lang="en-US" sz="1800" u="none" cap="none" strike="noStrike">
                <a:solidFill>
                  <a:schemeClr val="dk1"/>
                </a:solidFill>
                <a:latin typeface="Helvetica Neue"/>
                <a:ea typeface="Helvetica Neue"/>
                <a:cs typeface="Helvetica Neue"/>
                <a:sym typeface="Helvetica Neue"/>
              </a:rPr>
              <a:t>  The manner in which the user interacts with the WebApp is described in detail. Use-cases can be developed to provide detailed descriptions of this interaction. </a:t>
            </a:r>
          </a:p>
          <a:p>
            <a:pPr indent="-342900" lvl="0" marL="342900" marR="0" rtl="0" algn="l">
              <a:lnSpc>
                <a:spcPct val="90000"/>
              </a:lnSpc>
              <a:spcBef>
                <a:spcPts val="900"/>
              </a:spcBef>
              <a:spcAft>
                <a:spcPts val="0"/>
              </a:spcAft>
              <a:buClr>
                <a:schemeClr val="folHlink"/>
              </a:buClr>
              <a:buSzPct val="25000"/>
              <a:buFont typeface="Noto Symbol"/>
              <a:buNone/>
            </a:pPr>
            <a:r>
              <a:rPr b="0" i="0" lang="en-US" sz="1800" u="none" cap="none" strike="noStrike">
                <a:solidFill>
                  <a:schemeClr val="folHlink"/>
                </a:solidFill>
                <a:latin typeface="Helvetica Neue"/>
                <a:ea typeface="Helvetica Neue"/>
                <a:cs typeface="Helvetica Neue"/>
                <a:sym typeface="Helvetica Neue"/>
              </a:rPr>
              <a:t>Functional Analysis. </a:t>
            </a:r>
            <a:r>
              <a:rPr b="0" i="0" lang="en-US" sz="1800" u="none" cap="none" strike="noStrike">
                <a:solidFill>
                  <a:schemeClr val="dk1"/>
                </a:solidFill>
                <a:latin typeface="Helvetica Neue"/>
                <a:ea typeface="Helvetica Neue"/>
                <a:cs typeface="Helvetica Neue"/>
                <a:sym typeface="Helvetica Neue"/>
              </a:rPr>
              <a:t> The usage scenarios (use-cases) created as part of interaction analysis define the operations that will be applied to WebApp content and imply other processing functions. All operations and functions are described in detail.</a:t>
            </a:r>
          </a:p>
          <a:p>
            <a:pPr indent="-342900" lvl="0" marL="342900" marR="0" rtl="0" algn="l">
              <a:lnSpc>
                <a:spcPct val="90000"/>
              </a:lnSpc>
              <a:spcBef>
                <a:spcPts val="900"/>
              </a:spcBef>
              <a:spcAft>
                <a:spcPts val="0"/>
              </a:spcAft>
              <a:buClr>
                <a:schemeClr val="folHlink"/>
              </a:buClr>
              <a:buSzPct val="25000"/>
              <a:buFont typeface="Noto Symbol"/>
              <a:buNone/>
            </a:pPr>
            <a:r>
              <a:rPr b="0" i="0" lang="en-US" sz="1800" u="none" cap="none" strike="noStrike">
                <a:solidFill>
                  <a:schemeClr val="folHlink"/>
                </a:solidFill>
                <a:latin typeface="Helvetica Neue"/>
                <a:ea typeface="Helvetica Neue"/>
                <a:cs typeface="Helvetica Neue"/>
                <a:sym typeface="Helvetica Neue"/>
              </a:rPr>
              <a:t>Configuration Analysis. </a:t>
            </a:r>
            <a:r>
              <a:rPr b="0" i="0" lang="en-US" sz="1800" u="none" cap="none" strike="noStrike">
                <a:solidFill>
                  <a:schemeClr val="dk1"/>
                </a:solidFill>
                <a:latin typeface="Helvetica Neue"/>
                <a:ea typeface="Helvetica Neue"/>
                <a:cs typeface="Helvetica Neue"/>
                <a:sym typeface="Helvetica Neue"/>
              </a:rPr>
              <a:t> The environment and infrastructure in which the WebApp resides are described in detail. </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3" name="Shape 1043"/>
        <p:cNvGrpSpPr/>
        <p:nvPr/>
      </p:nvGrpSpPr>
      <p:grpSpPr>
        <a:xfrm>
          <a:off x="0" y="0"/>
          <a:ext cx="0" cy="0"/>
          <a:chOff x="0" y="0"/>
          <a:chExt cx="0" cy="0"/>
        </a:xfrm>
      </p:grpSpPr>
      <p:sp>
        <p:nvSpPr>
          <p:cNvPr id="1044" name="Shape 104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45" name="Shape 104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46" name="Shape 1046"/>
          <p:cNvSpPr txBox="1"/>
          <p:nvPr>
            <p:ph type="title"/>
          </p:nvPr>
        </p:nvSpPr>
        <p:spPr>
          <a:xfrm>
            <a:off x="1219200" y="11430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When Do We Perform Analysis?</a:t>
            </a:r>
          </a:p>
        </p:txBody>
      </p:sp>
      <p:sp>
        <p:nvSpPr>
          <p:cNvPr id="1047" name="Shape 104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 some Web/Mobile App situations, analysis and design merge. </a:t>
            </a:r>
            <a:r>
              <a:rPr b="0" i="0" lang="en-US" sz="2400" u="none" cap="none" strike="noStrike">
                <a:solidFill>
                  <a:srgbClr val="FF0000"/>
                </a:solidFill>
                <a:latin typeface="Helvetica Neue"/>
                <a:ea typeface="Helvetica Neue"/>
                <a:cs typeface="Helvetica Neue"/>
                <a:sym typeface="Helvetica Neue"/>
              </a:rPr>
              <a:t>However, an explicit analysis activity occurs when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the Web or Mobile App to be built is large and/or complex</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the number of stakeholders is large</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the number of developers is large</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the development team members have not worked together before</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the success of the app will have a strong bearing on the success of the business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1" name="Shape 1051"/>
        <p:cNvGrpSpPr/>
        <p:nvPr/>
      </p:nvGrpSpPr>
      <p:grpSpPr>
        <a:xfrm>
          <a:off x="0" y="0"/>
          <a:ext cx="0" cy="0"/>
          <a:chOff x="0" y="0"/>
          <a:chExt cx="0" cy="0"/>
        </a:xfrm>
      </p:grpSpPr>
      <p:sp>
        <p:nvSpPr>
          <p:cNvPr id="1052" name="Shape 105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53" name="Shape 105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54" name="Shape 1054"/>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Content Model</a:t>
            </a:r>
          </a:p>
        </p:txBody>
      </p:sp>
      <p:sp>
        <p:nvSpPr>
          <p:cNvPr id="1055" name="Shape 105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folHlink"/>
                </a:solidFill>
                <a:latin typeface="Arial"/>
                <a:ea typeface="Arial"/>
                <a:cs typeface="Arial"/>
                <a:sym typeface="Arial"/>
              </a:rPr>
              <a:t>Content objects</a:t>
            </a:r>
            <a:r>
              <a:rPr b="0" i="0" lang="en-US" sz="2400" u="none" cap="none" strike="noStrike">
                <a:solidFill>
                  <a:schemeClr val="dk1"/>
                </a:solidFill>
                <a:latin typeface="Arial"/>
                <a:ea typeface="Arial"/>
                <a:cs typeface="Arial"/>
                <a:sym typeface="Arial"/>
              </a:rPr>
              <a:t> are extracted from use-cases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Arial"/>
                <a:ea typeface="Arial"/>
                <a:cs typeface="Arial"/>
                <a:sym typeface="Arial"/>
              </a:rPr>
              <a:t>examine the scenario description for direct and indirect references to content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Arial"/>
                <a:ea typeface="Arial"/>
                <a:cs typeface="Arial"/>
                <a:sym typeface="Arial"/>
              </a:rPr>
              <a:t>Attributes</a:t>
            </a:r>
            <a:r>
              <a:rPr b="0" i="0" lang="en-US" sz="2400" u="none" cap="none" strike="noStrike">
                <a:solidFill>
                  <a:schemeClr val="dk1"/>
                </a:solidFill>
                <a:latin typeface="Arial"/>
                <a:ea typeface="Arial"/>
                <a:cs typeface="Arial"/>
                <a:sym typeface="Arial"/>
              </a:rPr>
              <a:t> of each content object are identified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Arial"/>
                <a:ea typeface="Arial"/>
                <a:cs typeface="Arial"/>
                <a:sym typeface="Arial"/>
              </a:rPr>
              <a:t>The </a:t>
            </a:r>
            <a:r>
              <a:rPr b="0" i="0" lang="en-US" sz="2400" u="none" cap="none" strike="noStrike">
                <a:solidFill>
                  <a:schemeClr val="folHlink"/>
                </a:solidFill>
                <a:latin typeface="Arial"/>
                <a:ea typeface="Arial"/>
                <a:cs typeface="Arial"/>
                <a:sym typeface="Arial"/>
              </a:rPr>
              <a:t>relationships</a:t>
            </a:r>
            <a:r>
              <a:rPr b="0" i="0" lang="en-US" sz="2400" u="none" cap="none" strike="noStrike">
                <a:solidFill>
                  <a:schemeClr val="dk1"/>
                </a:solidFill>
                <a:latin typeface="Arial"/>
                <a:ea typeface="Arial"/>
                <a:cs typeface="Arial"/>
                <a:sym typeface="Arial"/>
              </a:rPr>
              <a:t> among content objects and/or the hierarchy of content maintained by a WebApp</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Arial"/>
                <a:ea typeface="Arial"/>
                <a:cs typeface="Arial"/>
                <a:sym typeface="Arial"/>
              </a:rPr>
              <a:t>Relationships—entity-relationship diagram or UML</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Arial"/>
                <a:ea typeface="Arial"/>
                <a:cs typeface="Arial"/>
                <a:sym typeface="Arial"/>
              </a:rPr>
              <a:t>Hierarchy—data tree or UML</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9" name="Shape 1059"/>
        <p:cNvGrpSpPr/>
        <p:nvPr/>
      </p:nvGrpSpPr>
      <p:grpSpPr>
        <a:xfrm>
          <a:off x="0" y="0"/>
          <a:ext cx="0" cy="0"/>
          <a:chOff x="0" y="0"/>
          <a:chExt cx="0" cy="0"/>
        </a:xfrm>
      </p:grpSpPr>
      <p:sp>
        <p:nvSpPr>
          <p:cNvPr id="1060" name="Shape 106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61" name="Shape 106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62" name="Shape 1062"/>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Data Tree</a:t>
            </a:r>
          </a:p>
        </p:txBody>
      </p:sp>
      <p:pic>
        <p:nvPicPr>
          <p:cNvPr id="1063" name="Shape 1063"/>
          <p:cNvPicPr preferRelativeResize="0"/>
          <p:nvPr/>
        </p:nvPicPr>
        <p:blipFill rotWithShape="1">
          <a:blip r:embed="rId3">
            <a:alphaModFix/>
          </a:blip>
          <a:srcRect b="0" l="0" r="0" t="0"/>
          <a:stretch/>
        </p:blipFill>
        <p:spPr>
          <a:xfrm>
            <a:off x="2362200" y="2209800"/>
            <a:ext cx="4330700" cy="3386136"/>
          </a:xfrm>
          <a:prstGeom prst="rect">
            <a:avLst/>
          </a:prstGeom>
          <a:noFill/>
          <a:ln>
            <a:noFill/>
          </a:ln>
        </p:spPr>
      </p:pic>
      <p:sp>
        <p:nvSpPr>
          <p:cNvPr id="1064" name="Shape 1064"/>
          <p:cNvSpPr txBox="1"/>
          <p:nvPr/>
        </p:nvSpPr>
        <p:spPr>
          <a:xfrm>
            <a:off x="3352800" y="5410200"/>
            <a:ext cx="2819400"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7" name="Shape 907"/>
        <p:cNvGrpSpPr/>
        <p:nvPr/>
      </p:nvGrpSpPr>
      <p:grpSpPr>
        <a:xfrm>
          <a:off x="0" y="0"/>
          <a:ext cx="0" cy="0"/>
          <a:chOff x="0" y="0"/>
          <a:chExt cx="0" cy="0"/>
        </a:xfrm>
      </p:grpSpPr>
      <p:sp>
        <p:nvSpPr>
          <p:cNvPr id="908" name="Shape 90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09" name="Shape 90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10" name="Shape 910"/>
          <p:cNvSpPr txBox="1"/>
          <p:nvPr>
            <p:ph type="title"/>
          </p:nvPr>
        </p:nvSpPr>
        <p:spPr>
          <a:xfrm>
            <a:off x="1295400" y="1143000"/>
            <a:ext cx="5278437"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State Representations</a:t>
            </a:r>
          </a:p>
        </p:txBody>
      </p:sp>
      <p:sp>
        <p:nvSpPr>
          <p:cNvPr id="911" name="Shape 91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In the context of behavioral modeling, two different characterizations of states must be considered: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folHlink"/>
                </a:solidFill>
                <a:latin typeface="Helvetica Neue"/>
                <a:ea typeface="Helvetica Neue"/>
                <a:cs typeface="Helvetica Neue"/>
                <a:sym typeface="Helvetica Neue"/>
              </a:rPr>
              <a:t>the state of each class as the system performs its function and</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folHlink"/>
                </a:solidFill>
                <a:latin typeface="Helvetica Neue"/>
                <a:ea typeface="Helvetica Neue"/>
                <a:cs typeface="Helvetica Neue"/>
                <a:sym typeface="Helvetica Neue"/>
              </a:rPr>
              <a:t>the state of the system as observed from the outside as the system performs its function</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The state of a class takes on both passive and active characteristics [CHA93].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A </a:t>
            </a:r>
            <a:r>
              <a:rPr b="0" i="1" lang="en-US" sz="1800" u="none" cap="none" strike="noStrike">
                <a:solidFill>
                  <a:schemeClr val="folHlink"/>
                </a:solidFill>
                <a:latin typeface="Helvetica Neue"/>
                <a:ea typeface="Helvetica Neue"/>
                <a:cs typeface="Helvetica Neue"/>
                <a:sym typeface="Helvetica Neue"/>
              </a:rPr>
              <a:t>passive state</a:t>
            </a:r>
            <a:r>
              <a:rPr b="0" i="0" lang="en-US" sz="1800" u="none" cap="none" strike="noStrike">
                <a:solidFill>
                  <a:schemeClr val="folHlink"/>
                </a:solidFill>
                <a:latin typeface="Helvetica Neue"/>
                <a:ea typeface="Helvetica Neue"/>
                <a:cs typeface="Helvetica Neue"/>
                <a:sym typeface="Helvetica Neue"/>
              </a:rPr>
              <a:t> </a:t>
            </a:r>
            <a:r>
              <a:rPr b="0" i="0" lang="en-US" sz="1800" u="none" cap="none" strike="noStrike">
                <a:solidFill>
                  <a:schemeClr val="dk1"/>
                </a:solidFill>
                <a:latin typeface="Helvetica Neue"/>
                <a:ea typeface="Helvetica Neue"/>
                <a:cs typeface="Helvetica Neue"/>
                <a:sym typeface="Helvetica Neue"/>
              </a:rPr>
              <a:t>is simply the current status of all of an object’s attributes.</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The </a:t>
            </a:r>
            <a:r>
              <a:rPr b="0" i="1" lang="en-US" sz="1800" u="none" cap="none" strike="noStrike">
                <a:solidFill>
                  <a:schemeClr val="folHlink"/>
                </a:solidFill>
                <a:latin typeface="Helvetica Neue"/>
                <a:ea typeface="Helvetica Neue"/>
                <a:cs typeface="Helvetica Neue"/>
                <a:sym typeface="Helvetica Neue"/>
              </a:rPr>
              <a:t>active state</a:t>
            </a:r>
            <a:r>
              <a:rPr b="0" i="0" lang="en-US" sz="1800" u="none" cap="none" strike="noStrike">
                <a:solidFill>
                  <a:schemeClr val="dk1"/>
                </a:solidFill>
                <a:latin typeface="Helvetica Neue"/>
                <a:ea typeface="Helvetica Neue"/>
                <a:cs typeface="Helvetica Neue"/>
                <a:sym typeface="Helvetica Neue"/>
              </a:rPr>
              <a:t> of an object indicates the current status of the object as it undergoes a continuing transformation or processing. </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68" name="Shape 1068"/>
        <p:cNvGrpSpPr/>
        <p:nvPr/>
      </p:nvGrpSpPr>
      <p:grpSpPr>
        <a:xfrm>
          <a:off x="0" y="0"/>
          <a:ext cx="0" cy="0"/>
          <a:chOff x="0" y="0"/>
          <a:chExt cx="0" cy="0"/>
        </a:xfrm>
      </p:grpSpPr>
      <p:sp>
        <p:nvSpPr>
          <p:cNvPr id="1069" name="Shape 106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70" name="Shape 107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71" name="Shape 1071"/>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Interaction Model</a:t>
            </a:r>
          </a:p>
        </p:txBody>
      </p:sp>
      <p:sp>
        <p:nvSpPr>
          <p:cNvPr id="1072" name="Shape 107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800" u="none" cap="none" strike="noStrike">
                <a:solidFill>
                  <a:schemeClr val="dk1"/>
                </a:solidFill>
                <a:latin typeface="Times New Roman"/>
                <a:ea typeface="Times New Roman"/>
                <a:cs typeface="Times New Roman"/>
                <a:sym typeface="Times New Roman"/>
              </a:rPr>
              <a:t>Composed of four elements: </a:t>
            </a:r>
          </a:p>
          <a:p>
            <a:pPr indent="-285750" lvl="1" marL="742950" marR="0" rtl="0" algn="l">
              <a:lnSpc>
                <a:spcPct val="100000"/>
              </a:lnSpc>
              <a:spcBef>
                <a:spcPts val="480"/>
              </a:spcBef>
              <a:spcAft>
                <a:spcPts val="0"/>
              </a:spcAft>
              <a:buClr>
                <a:schemeClr val="folHlink"/>
              </a:buClr>
              <a:buSzPct val="70000"/>
              <a:buFont typeface="Noto Symbol"/>
              <a:buChar char="■"/>
            </a:pPr>
            <a:r>
              <a:rPr b="0" i="0" lang="en-US" sz="2400" u="none" cap="none" strike="noStrike">
                <a:solidFill>
                  <a:schemeClr val="dk1"/>
                </a:solidFill>
                <a:latin typeface="Times New Roman"/>
                <a:ea typeface="Times New Roman"/>
                <a:cs typeface="Times New Roman"/>
                <a:sym typeface="Times New Roman"/>
              </a:rPr>
              <a:t> </a:t>
            </a:r>
            <a:r>
              <a:rPr b="0" i="0" lang="en-US" sz="2400" u="none" cap="none" strike="noStrike">
                <a:solidFill>
                  <a:schemeClr val="folHlink"/>
                </a:solidFill>
                <a:latin typeface="Times New Roman"/>
                <a:ea typeface="Times New Roman"/>
                <a:cs typeface="Times New Roman"/>
                <a:sym typeface="Times New Roman"/>
              </a:rPr>
              <a:t>use-cases</a:t>
            </a:r>
          </a:p>
          <a:p>
            <a:pPr indent="-285750" lvl="1" marL="742950" marR="0" rtl="0" algn="l">
              <a:lnSpc>
                <a:spcPct val="100000"/>
              </a:lnSpc>
              <a:spcBef>
                <a:spcPts val="480"/>
              </a:spcBef>
              <a:spcAft>
                <a:spcPts val="0"/>
              </a:spcAft>
              <a:buClr>
                <a:schemeClr val="folHlink"/>
              </a:buClr>
              <a:buSzPct val="70000"/>
              <a:buFont typeface="Noto Symbol"/>
              <a:buChar char="■"/>
            </a:pPr>
            <a:r>
              <a:rPr b="0" i="0" lang="en-US" sz="2400" u="none" cap="none" strike="noStrike">
                <a:solidFill>
                  <a:schemeClr val="folHlink"/>
                </a:solidFill>
                <a:latin typeface="Times New Roman"/>
                <a:ea typeface="Times New Roman"/>
                <a:cs typeface="Times New Roman"/>
                <a:sym typeface="Times New Roman"/>
              </a:rPr>
              <a:t> sequence diagrams</a:t>
            </a:r>
          </a:p>
          <a:p>
            <a:pPr indent="-285750" lvl="1" marL="742950" marR="0" rtl="0" algn="l">
              <a:lnSpc>
                <a:spcPct val="100000"/>
              </a:lnSpc>
              <a:spcBef>
                <a:spcPts val="480"/>
              </a:spcBef>
              <a:spcAft>
                <a:spcPts val="0"/>
              </a:spcAft>
              <a:buClr>
                <a:schemeClr val="folHlink"/>
              </a:buClr>
              <a:buSzPct val="70000"/>
              <a:buFont typeface="Noto Symbol"/>
              <a:buChar char="■"/>
            </a:pPr>
            <a:r>
              <a:rPr b="0" i="0" lang="en-US" sz="2400" u="none" cap="none" strike="noStrike">
                <a:solidFill>
                  <a:schemeClr val="folHlink"/>
                </a:solidFill>
                <a:latin typeface="Times New Roman"/>
                <a:ea typeface="Times New Roman"/>
                <a:cs typeface="Times New Roman"/>
                <a:sym typeface="Times New Roman"/>
              </a:rPr>
              <a:t> state diagrams  </a:t>
            </a:r>
          </a:p>
          <a:p>
            <a:pPr indent="-285750" lvl="1" marL="742950" marR="0" rtl="0" algn="l">
              <a:lnSpc>
                <a:spcPct val="100000"/>
              </a:lnSpc>
              <a:spcBef>
                <a:spcPts val="480"/>
              </a:spcBef>
              <a:spcAft>
                <a:spcPts val="0"/>
              </a:spcAft>
              <a:buClr>
                <a:schemeClr val="folHlink"/>
              </a:buClr>
              <a:buSzPct val="70000"/>
              <a:buFont typeface="Noto Symbol"/>
              <a:buChar char="■"/>
            </a:pPr>
            <a:r>
              <a:rPr b="0" i="0" lang="en-US" sz="2400" u="none" cap="none" strike="noStrike">
                <a:solidFill>
                  <a:schemeClr val="folHlink"/>
                </a:solidFill>
                <a:latin typeface="Times New Roman"/>
                <a:ea typeface="Times New Roman"/>
                <a:cs typeface="Times New Roman"/>
                <a:sym typeface="Times New Roman"/>
              </a:rPr>
              <a:t> a user interface prototype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Each of these is an important UML notation and is described in Appendix I</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6" name="Shape 1076"/>
        <p:cNvGrpSpPr/>
        <p:nvPr/>
      </p:nvGrpSpPr>
      <p:grpSpPr>
        <a:xfrm>
          <a:off x="0" y="0"/>
          <a:ext cx="0" cy="0"/>
          <a:chOff x="0" y="0"/>
          <a:chExt cx="0" cy="0"/>
        </a:xfrm>
      </p:grpSpPr>
      <p:sp>
        <p:nvSpPr>
          <p:cNvPr id="1077" name="Shape 107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78" name="Shape 107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79" name="Shape 1079"/>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Sequence Diagram</a:t>
            </a:r>
          </a:p>
        </p:txBody>
      </p:sp>
      <p:pic>
        <p:nvPicPr>
          <p:cNvPr id="1080" name="Shape 1080"/>
          <p:cNvPicPr preferRelativeResize="0"/>
          <p:nvPr/>
        </p:nvPicPr>
        <p:blipFill rotWithShape="1">
          <a:blip r:embed="rId3">
            <a:alphaModFix/>
          </a:blip>
          <a:srcRect b="0" l="0" r="0" t="0"/>
          <a:stretch/>
        </p:blipFill>
        <p:spPr>
          <a:xfrm>
            <a:off x="1524000" y="1828800"/>
            <a:ext cx="6489699" cy="4829174"/>
          </a:xfrm>
          <a:prstGeom prst="rect">
            <a:avLst/>
          </a:prstGeom>
          <a:noFill/>
          <a:ln>
            <a:noFill/>
          </a:ln>
        </p:spPr>
      </p:pic>
      <p:sp>
        <p:nvSpPr>
          <p:cNvPr id="1081" name="Shape 1081"/>
          <p:cNvSpPr txBox="1"/>
          <p:nvPr/>
        </p:nvSpPr>
        <p:spPr>
          <a:xfrm>
            <a:off x="2819400" y="5943600"/>
            <a:ext cx="4572000"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85" name="Shape 1085"/>
        <p:cNvGrpSpPr/>
        <p:nvPr/>
      </p:nvGrpSpPr>
      <p:grpSpPr>
        <a:xfrm>
          <a:off x="0" y="0"/>
          <a:ext cx="0" cy="0"/>
          <a:chOff x="0" y="0"/>
          <a:chExt cx="0" cy="0"/>
        </a:xfrm>
      </p:grpSpPr>
      <p:sp>
        <p:nvSpPr>
          <p:cNvPr id="1086" name="Shape 108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87" name="Shape 108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88" name="Shape 1088"/>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State Diagram</a:t>
            </a:r>
          </a:p>
        </p:txBody>
      </p:sp>
      <p:pic>
        <p:nvPicPr>
          <p:cNvPr id="1089" name="Shape 1089"/>
          <p:cNvPicPr preferRelativeResize="0"/>
          <p:nvPr/>
        </p:nvPicPr>
        <p:blipFill rotWithShape="1">
          <a:blip r:embed="rId3">
            <a:alphaModFix/>
          </a:blip>
          <a:srcRect b="0" l="0" r="0" t="0"/>
          <a:stretch/>
        </p:blipFill>
        <p:spPr>
          <a:xfrm>
            <a:off x="2057400" y="1981200"/>
            <a:ext cx="5397500" cy="4100512"/>
          </a:xfrm>
          <a:prstGeom prst="rect">
            <a:avLst/>
          </a:prstGeom>
          <a:noFill/>
          <a:ln>
            <a:noFill/>
          </a:ln>
        </p:spPr>
      </p:pic>
      <p:sp>
        <p:nvSpPr>
          <p:cNvPr id="1090" name="Shape 1090"/>
          <p:cNvSpPr txBox="1"/>
          <p:nvPr/>
        </p:nvSpPr>
        <p:spPr>
          <a:xfrm>
            <a:off x="3200400" y="5867400"/>
            <a:ext cx="2971799"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4" name="Shape 1094"/>
        <p:cNvGrpSpPr/>
        <p:nvPr/>
      </p:nvGrpSpPr>
      <p:grpSpPr>
        <a:xfrm>
          <a:off x="0" y="0"/>
          <a:ext cx="0" cy="0"/>
          <a:chOff x="0" y="0"/>
          <a:chExt cx="0" cy="0"/>
        </a:xfrm>
      </p:grpSpPr>
      <p:sp>
        <p:nvSpPr>
          <p:cNvPr id="1095" name="Shape 109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96" name="Shape 109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97" name="Shape 1097"/>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Functional Model</a:t>
            </a:r>
          </a:p>
        </p:txBody>
      </p:sp>
      <p:sp>
        <p:nvSpPr>
          <p:cNvPr id="1098" name="Shape 109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functional model addresses two processing elements of the WebApp</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folHlink"/>
                </a:solidFill>
                <a:latin typeface="Helvetica Neue"/>
                <a:ea typeface="Helvetica Neue"/>
                <a:cs typeface="Helvetica Neue"/>
                <a:sym typeface="Helvetica Neue"/>
              </a:rPr>
              <a:t> user observable functionality</a:t>
            </a:r>
            <a:r>
              <a:rPr b="0" i="0" lang="en-US" sz="2000" u="none" cap="none" strike="noStrike">
                <a:solidFill>
                  <a:schemeClr val="dk1"/>
                </a:solidFill>
                <a:latin typeface="Helvetica Neue"/>
                <a:ea typeface="Helvetica Neue"/>
                <a:cs typeface="Helvetica Neue"/>
                <a:sym typeface="Helvetica Neue"/>
              </a:rPr>
              <a:t> that is delivered by the WebApp to end-users</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 the </a:t>
            </a:r>
            <a:r>
              <a:rPr b="0" i="0" lang="en-US" sz="2000" u="none" cap="none" strike="noStrike">
                <a:solidFill>
                  <a:schemeClr val="folHlink"/>
                </a:solidFill>
                <a:latin typeface="Helvetica Neue"/>
                <a:ea typeface="Helvetica Neue"/>
                <a:cs typeface="Helvetica Neue"/>
                <a:sym typeface="Helvetica Neue"/>
              </a:rPr>
              <a:t>operations contained within analysis classes</a:t>
            </a:r>
            <a:r>
              <a:rPr b="0" i="0" lang="en-US" sz="2000" u="none" cap="none" strike="noStrike">
                <a:solidFill>
                  <a:schemeClr val="dk1"/>
                </a:solidFill>
                <a:latin typeface="Helvetica Neue"/>
                <a:ea typeface="Helvetica Neue"/>
                <a:cs typeface="Helvetica Neue"/>
                <a:sym typeface="Helvetica Neue"/>
              </a:rPr>
              <a:t> that implement behaviors associated with the class.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An </a:t>
            </a:r>
            <a:r>
              <a:rPr b="0" i="0" lang="en-US" sz="2400" u="none" cap="none" strike="noStrike">
                <a:solidFill>
                  <a:schemeClr val="folHlink"/>
                </a:solidFill>
                <a:latin typeface="Helvetica Neue"/>
                <a:ea typeface="Helvetica Neue"/>
                <a:cs typeface="Helvetica Neue"/>
                <a:sym typeface="Helvetica Neue"/>
              </a:rPr>
              <a:t>activity diagram</a:t>
            </a:r>
            <a:r>
              <a:rPr b="0" i="0" lang="en-US" sz="2400" u="none" cap="none" strike="noStrike">
                <a:solidFill>
                  <a:schemeClr val="dk1"/>
                </a:solidFill>
                <a:latin typeface="Helvetica Neue"/>
                <a:ea typeface="Helvetica Neue"/>
                <a:cs typeface="Helvetica Neue"/>
                <a:sym typeface="Helvetica Neue"/>
              </a:rPr>
              <a:t> can be used to represent processing flow</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2" name="Shape 1102"/>
        <p:cNvGrpSpPr/>
        <p:nvPr/>
      </p:nvGrpSpPr>
      <p:grpSpPr>
        <a:xfrm>
          <a:off x="0" y="0"/>
          <a:ext cx="0" cy="0"/>
          <a:chOff x="0" y="0"/>
          <a:chExt cx="0" cy="0"/>
        </a:xfrm>
      </p:grpSpPr>
      <p:sp>
        <p:nvSpPr>
          <p:cNvPr id="1103" name="Shape 110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104" name="Shape 110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05" name="Shape 1105"/>
          <p:cNvSpPr txBox="1"/>
          <p:nvPr>
            <p:ph type="title"/>
          </p:nvPr>
        </p:nvSpPr>
        <p:spPr>
          <a:xfrm>
            <a:off x="1219200" y="10668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Activity Diagram</a:t>
            </a:r>
          </a:p>
        </p:txBody>
      </p:sp>
      <p:pic>
        <p:nvPicPr>
          <p:cNvPr id="1106" name="Shape 1106"/>
          <p:cNvPicPr preferRelativeResize="0"/>
          <p:nvPr/>
        </p:nvPicPr>
        <p:blipFill rotWithShape="1">
          <a:blip r:embed="rId3">
            <a:alphaModFix/>
          </a:blip>
          <a:srcRect b="0" l="0" r="0" t="0"/>
          <a:stretch/>
        </p:blipFill>
        <p:spPr>
          <a:xfrm>
            <a:off x="3505200" y="1676400"/>
            <a:ext cx="2454275" cy="4572000"/>
          </a:xfrm>
          <a:prstGeom prst="rect">
            <a:avLst/>
          </a:prstGeom>
          <a:noFill/>
          <a:ln>
            <a:noFill/>
          </a:ln>
        </p:spPr>
      </p:pic>
      <p:sp>
        <p:nvSpPr>
          <p:cNvPr id="1107" name="Shape 1107"/>
          <p:cNvSpPr txBox="1"/>
          <p:nvPr/>
        </p:nvSpPr>
        <p:spPr>
          <a:xfrm>
            <a:off x="3505200" y="6096000"/>
            <a:ext cx="2514599"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1" name="Shape 1111"/>
        <p:cNvGrpSpPr/>
        <p:nvPr/>
      </p:nvGrpSpPr>
      <p:grpSpPr>
        <a:xfrm>
          <a:off x="0" y="0"/>
          <a:ext cx="0" cy="0"/>
          <a:chOff x="0" y="0"/>
          <a:chExt cx="0" cy="0"/>
        </a:xfrm>
      </p:grpSpPr>
      <p:sp>
        <p:nvSpPr>
          <p:cNvPr id="1112" name="Shape 111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113" name="Shape 111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14" name="Shape 1114"/>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Configuration Model</a:t>
            </a:r>
          </a:p>
        </p:txBody>
      </p:sp>
      <p:sp>
        <p:nvSpPr>
          <p:cNvPr id="1115" name="Shape 111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Server-side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Server hardware and operating system environment must be specified</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Interoperability considerations on the server-side must be considered</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Appropriate interfaces, communication protocols and related collaborative information must be specified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Client-side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Browser configuration issues must be identified</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Testing requirements should be defined</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9" name="Shape 1119"/>
        <p:cNvGrpSpPr/>
        <p:nvPr/>
      </p:nvGrpSpPr>
      <p:grpSpPr>
        <a:xfrm>
          <a:off x="0" y="0"/>
          <a:ext cx="0" cy="0"/>
          <a:chOff x="0" y="0"/>
          <a:chExt cx="0" cy="0"/>
        </a:xfrm>
      </p:grpSpPr>
      <p:sp>
        <p:nvSpPr>
          <p:cNvPr id="1120" name="Shape 11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121" name="Shape 11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22" name="Shape 1122"/>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Navigation Modeling-I</a:t>
            </a:r>
          </a:p>
        </p:txBody>
      </p:sp>
      <p:sp>
        <p:nvSpPr>
          <p:cNvPr id="1123" name="Shape 112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Should certain elements be easier to reach (require fewer navigation steps) than others? What is the priority for presentation?</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Should certain elements be emphasized to force users to navigate in their direction?</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How should navigation errors be handled?</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Should navigation to related groups of elements be given priority over navigation to a specific element.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Should navigation be accomplished via links, via search-based access, or by some other means?</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Should certain elements be presented to users based on the context of previous navigation actions?</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Should a navigation log be maintained for users?</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7" name="Shape 1127"/>
        <p:cNvGrpSpPr/>
        <p:nvPr/>
      </p:nvGrpSpPr>
      <p:grpSpPr>
        <a:xfrm>
          <a:off x="0" y="0"/>
          <a:ext cx="0" cy="0"/>
          <a:chOff x="0" y="0"/>
          <a:chExt cx="0" cy="0"/>
        </a:xfrm>
      </p:grpSpPr>
      <p:sp>
        <p:nvSpPr>
          <p:cNvPr id="1128" name="Shape 112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129" name="Shape 112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30" name="Shape 1130"/>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Navigation Modeling-II</a:t>
            </a:r>
          </a:p>
        </p:txBody>
      </p:sp>
      <p:sp>
        <p:nvSpPr>
          <p:cNvPr id="1131" name="Shape 113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Should a full navigation map or menu (as opposed to a single “back” link or directed pointer) be available at every point in a user’s interaction?</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Should navigation design be driven by the most commonly expected user behaviors or by the perceived importance of the defined WebApp elements?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Can a user “store” his previous navigation through the WebApp to expedite future usage?</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For which user category should optimal navigation be designed?</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How should links external to the WebApp be handled? overlaying the existing browser window? as a new browser window? as a separate frame?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15" name="Shape 915"/>
        <p:cNvGrpSpPr/>
        <p:nvPr/>
      </p:nvGrpSpPr>
      <p:grpSpPr>
        <a:xfrm>
          <a:off x="0" y="0"/>
          <a:ext cx="0" cy="0"/>
          <a:chOff x="0" y="0"/>
          <a:chExt cx="0" cy="0"/>
        </a:xfrm>
      </p:grpSpPr>
      <p:sp>
        <p:nvSpPr>
          <p:cNvPr id="916" name="Shape 91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17" name="Shape 91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18" name="Shape 918"/>
          <p:cNvSpPr txBox="1"/>
          <p:nvPr>
            <p:ph type="title"/>
          </p:nvPr>
        </p:nvSpPr>
        <p:spPr>
          <a:xfrm>
            <a:off x="1143000" y="1143000"/>
            <a:ext cx="7848599" cy="53974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200" u="none" cap="none" strike="noStrike">
                <a:solidFill>
                  <a:schemeClr val="dk2"/>
                </a:solidFill>
                <a:latin typeface="Helvetica Neue"/>
                <a:ea typeface="Helvetica Neue"/>
                <a:cs typeface="Helvetica Neue"/>
                <a:sym typeface="Helvetica Neue"/>
              </a:rPr>
              <a:t>State Diagram for the ControlPanel Class</a:t>
            </a:r>
          </a:p>
        </p:txBody>
      </p:sp>
      <p:pic>
        <p:nvPicPr>
          <p:cNvPr id="919" name="Shape 919"/>
          <p:cNvPicPr preferRelativeResize="0"/>
          <p:nvPr/>
        </p:nvPicPr>
        <p:blipFill rotWithShape="1">
          <a:blip r:embed="rId3">
            <a:alphaModFix/>
          </a:blip>
          <a:srcRect b="0" l="0" r="0" t="0"/>
          <a:stretch/>
        </p:blipFill>
        <p:spPr>
          <a:xfrm>
            <a:off x="2286000" y="1905000"/>
            <a:ext cx="4368799" cy="3856037"/>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3" name="Shape 923"/>
        <p:cNvGrpSpPr/>
        <p:nvPr/>
      </p:nvGrpSpPr>
      <p:grpSpPr>
        <a:xfrm>
          <a:off x="0" y="0"/>
          <a:ext cx="0" cy="0"/>
          <a:chOff x="0" y="0"/>
          <a:chExt cx="0" cy="0"/>
        </a:xfrm>
      </p:grpSpPr>
      <p:sp>
        <p:nvSpPr>
          <p:cNvPr id="924" name="Shape 92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25" name="Shape 92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26" name="Shape 926"/>
          <p:cNvSpPr txBox="1"/>
          <p:nvPr>
            <p:ph type="title"/>
          </p:nvPr>
        </p:nvSpPr>
        <p:spPr>
          <a:xfrm>
            <a:off x="1219200" y="1143000"/>
            <a:ext cx="7162799" cy="514350"/>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States of a System</a:t>
            </a:r>
          </a:p>
        </p:txBody>
      </p:sp>
      <p:sp>
        <p:nvSpPr>
          <p:cNvPr id="927" name="Shape 927"/>
          <p:cNvSpPr txBox="1"/>
          <p:nvPr>
            <p:ph idx="1" type="body"/>
          </p:nvPr>
        </p:nvSpPr>
        <p:spPr>
          <a:xfrm>
            <a:off x="1828800" y="1828800"/>
            <a:ext cx="6096000" cy="4190999"/>
          </a:xfrm>
          <a:prstGeom prst="rect">
            <a:avLst/>
          </a:prstGeom>
          <a:noFill/>
          <a:ln>
            <a:noFill/>
          </a:ln>
        </p:spPr>
        <p:txBody>
          <a:bodyPr anchorCtr="0" anchor="t" bIns="44450" lIns="90475" rIns="90475" tIns="4445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state</a:t>
            </a:r>
            <a:r>
              <a:rPr b="0" i="0" lang="en-US" sz="2400" u="none" cap="none" strike="noStrike">
                <a:solidFill>
                  <a:schemeClr val="dk1"/>
                </a:solidFill>
                <a:latin typeface="Helvetica Neue"/>
                <a:ea typeface="Helvetica Neue"/>
                <a:cs typeface="Helvetica Neue"/>
                <a:sym typeface="Helvetica Neue"/>
              </a:rPr>
              <a:t>—a set of observable circum-stances that characterizes the behavior of a system at a given time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state transition</a:t>
            </a:r>
            <a:r>
              <a:rPr b="0" i="0" lang="en-US" sz="2400" u="none" cap="none" strike="noStrike">
                <a:solidFill>
                  <a:schemeClr val="dk1"/>
                </a:solidFill>
                <a:latin typeface="Helvetica Neue"/>
                <a:ea typeface="Helvetica Neue"/>
                <a:cs typeface="Helvetica Neue"/>
                <a:sym typeface="Helvetica Neue"/>
              </a:rPr>
              <a:t>—the movement from one state to another</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event</a:t>
            </a:r>
            <a:r>
              <a:rPr b="0" i="0" lang="en-US" sz="2400" u="none" cap="none" strike="noStrike">
                <a:solidFill>
                  <a:schemeClr val="dk1"/>
                </a:solidFill>
                <a:latin typeface="Helvetica Neue"/>
                <a:ea typeface="Helvetica Neue"/>
                <a:cs typeface="Helvetica Neue"/>
                <a:sym typeface="Helvetica Neue"/>
              </a:rPr>
              <a:t>—an occurrence that causes the system to exhibit some predictable form of behavior</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action</a:t>
            </a:r>
            <a:r>
              <a:rPr b="0" i="0" lang="en-US" sz="2400" u="none" cap="none" strike="noStrike">
                <a:solidFill>
                  <a:schemeClr val="dk1"/>
                </a:solidFill>
                <a:latin typeface="Helvetica Neue"/>
                <a:ea typeface="Helvetica Neue"/>
                <a:cs typeface="Helvetica Neue"/>
                <a:sym typeface="Helvetica Neue"/>
              </a:rPr>
              <a:t>—process that occurs as a consequence of making a transition</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1" name="Shape 931"/>
        <p:cNvGrpSpPr/>
        <p:nvPr/>
      </p:nvGrpSpPr>
      <p:grpSpPr>
        <a:xfrm>
          <a:off x="0" y="0"/>
          <a:ext cx="0" cy="0"/>
          <a:chOff x="0" y="0"/>
          <a:chExt cx="0" cy="0"/>
        </a:xfrm>
      </p:grpSpPr>
      <p:sp>
        <p:nvSpPr>
          <p:cNvPr id="932" name="Shape 93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33" name="Shape 93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34" name="Shape 934"/>
          <p:cNvSpPr txBox="1"/>
          <p:nvPr>
            <p:ph type="title"/>
          </p:nvPr>
        </p:nvSpPr>
        <p:spPr>
          <a:xfrm>
            <a:off x="1295400" y="1066800"/>
            <a:ext cx="6303962" cy="63341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Behavioral Modeling</a:t>
            </a:r>
          </a:p>
        </p:txBody>
      </p:sp>
      <p:sp>
        <p:nvSpPr>
          <p:cNvPr id="935" name="Shape 935"/>
          <p:cNvSpPr txBox="1"/>
          <p:nvPr>
            <p:ph idx="1" type="body"/>
          </p:nvPr>
        </p:nvSpPr>
        <p:spPr>
          <a:xfrm>
            <a:off x="1828800" y="1981200"/>
            <a:ext cx="6781800" cy="3578224"/>
          </a:xfrm>
          <a:prstGeom prst="rect">
            <a:avLst/>
          </a:prstGeom>
          <a:noFill/>
          <a:ln>
            <a:noFill/>
          </a:ln>
        </p:spPr>
        <p:txBody>
          <a:bodyPr anchorCtr="0" anchor="t" bIns="44450" lIns="90475" rIns="90475" tIns="4445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make a list of the different states of a system (How does the system behave?)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indicate how the system makes a transition from one state to another (How does the system change state?)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indicate event</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indicate action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draw a </a:t>
            </a:r>
            <a:r>
              <a:rPr b="0" i="0" lang="en-US" sz="2400" u="none" cap="none" strike="noStrike">
                <a:solidFill>
                  <a:schemeClr val="folHlink"/>
                </a:solidFill>
                <a:latin typeface="Helvetica Neue"/>
                <a:ea typeface="Helvetica Neue"/>
                <a:cs typeface="Helvetica Neue"/>
                <a:sym typeface="Helvetica Neue"/>
              </a:rPr>
              <a:t>state diagram or a sequence diagram</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9" name="Shape 939"/>
        <p:cNvGrpSpPr/>
        <p:nvPr/>
      </p:nvGrpSpPr>
      <p:grpSpPr>
        <a:xfrm>
          <a:off x="0" y="0"/>
          <a:ext cx="0" cy="0"/>
          <a:chOff x="0" y="0"/>
          <a:chExt cx="0" cy="0"/>
        </a:xfrm>
      </p:grpSpPr>
      <p:sp>
        <p:nvSpPr>
          <p:cNvPr id="940" name="Shape 94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41" name="Shape 94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42" name="Shape 942"/>
          <p:cNvSpPr txBox="1"/>
          <p:nvPr>
            <p:ph type="title"/>
          </p:nvPr>
        </p:nvSpPr>
        <p:spPr>
          <a:xfrm>
            <a:off x="1671636" y="0"/>
            <a:ext cx="5799136" cy="11430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Sequence Diagram</a:t>
            </a:r>
          </a:p>
        </p:txBody>
      </p:sp>
      <p:pic>
        <p:nvPicPr>
          <p:cNvPr id="943" name="Shape 943"/>
          <p:cNvPicPr preferRelativeResize="0"/>
          <p:nvPr/>
        </p:nvPicPr>
        <p:blipFill rotWithShape="1">
          <a:blip r:embed="rId3">
            <a:alphaModFix/>
          </a:blip>
          <a:srcRect b="0" l="0" r="0" t="0"/>
          <a:stretch/>
        </p:blipFill>
        <p:spPr>
          <a:xfrm>
            <a:off x="2057400" y="1981200"/>
            <a:ext cx="5156199" cy="3914774"/>
          </a:xfrm>
          <a:prstGeom prst="rect">
            <a:avLst/>
          </a:prstGeom>
          <a:noFill/>
          <a:ln>
            <a:noFill/>
          </a:ln>
        </p:spPr>
      </p:pic>
      <p:sp>
        <p:nvSpPr>
          <p:cNvPr id="944" name="Shape 944"/>
          <p:cNvSpPr txBox="1"/>
          <p:nvPr/>
        </p:nvSpPr>
        <p:spPr>
          <a:xfrm>
            <a:off x="3200400" y="5715000"/>
            <a:ext cx="3352799"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8" name="Shape 948"/>
        <p:cNvGrpSpPr/>
        <p:nvPr/>
      </p:nvGrpSpPr>
      <p:grpSpPr>
        <a:xfrm>
          <a:off x="0" y="0"/>
          <a:ext cx="0" cy="0"/>
          <a:chOff x="0" y="0"/>
          <a:chExt cx="0" cy="0"/>
        </a:xfrm>
      </p:grpSpPr>
      <p:sp>
        <p:nvSpPr>
          <p:cNvPr id="949" name="Shape 94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50" name="Shape 95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51" name="Shape 951"/>
          <p:cNvSpPr/>
          <p:nvPr/>
        </p:nvSpPr>
        <p:spPr>
          <a:xfrm>
            <a:off x="3886200" y="1828800"/>
            <a:ext cx="4105275" cy="2224086"/>
          </a:xfrm>
          <a:prstGeom prst="cloudCallout">
            <a:avLst>
              <a:gd fmla="val -3867" name="adj1"/>
              <a:gd fmla="val 8742" name="adj2"/>
            </a:avLst>
          </a:prstGeom>
          <a:solidFill>
            <a:schemeClr val="hlink"/>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52" name="Shape 952"/>
          <p:cNvSpPr txBox="1"/>
          <p:nvPr>
            <p:ph type="title"/>
          </p:nvPr>
        </p:nvSpPr>
        <p:spPr>
          <a:xfrm>
            <a:off x="1295400" y="1066800"/>
            <a:ext cx="7721599"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Writing the Software Specification</a:t>
            </a:r>
          </a:p>
        </p:txBody>
      </p:sp>
      <p:sp>
        <p:nvSpPr>
          <p:cNvPr id="953" name="Shape 953"/>
          <p:cNvSpPr/>
          <p:nvPr/>
        </p:nvSpPr>
        <p:spPr>
          <a:xfrm>
            <a:off x="2686050" y="2976561"/>
            <a:ext cx="404811" cy="1195386"/>
          </a:xfrm>
          <a:prstGeom prst="ellipse">
            <a:avLst/>
          </a:prstGeom>
          <a:solidFill>
            <a:schemeClr val="folHlink"/>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54" name="Shape 954"/>
          <p:cNvSpPr/>
          <p:nvPr/>
        </p:nvSpPr>
        <p:spPr>
          <a:xfrm>
            <a:off x="2673350" y="2962275"/>
            <a:ext cx="430212" cy="1223961"/>
          </a:xfrm>
          <a:prstGeom prst="ellipse">
            <a:avLst/>
          </a:prstGeom>
          <a:noFill/>
          <a:ln cap="flat" cmpd="sng" w="30150">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55" name="Shape 955"/>
          <p:cNvSpPr/>
          <p:nvPr/>
        </p:nvSpPr>
        <p:spPr>
          <a:xfrm>
            <a:off x="2495550" y="4214812"/>
            <a:ext cx="747712" cy="2049462"/>
          </a:xfrm>
          <a:custGeom>
            <a:pathLst>
              <a:path extrusionOk="0" h="1148" w="471">
                <a:moveTo>
                  <a:pt x="72" y="1092"/>
                </a:moveTo>
                <a:lnTo>
                  <a:pt x="0" y="0"/>
                </a:lnTo>
                <a:lnTo>
                  <a:pt x="471" y="0"/>
                </a:lnTo>
                <a:lnTo>
                  <a:pt x="383" y="1148"/>
                </a:lnTo>
                <a:lnTo>
                  <a:pt x="72" y="1092"/>
                </a:lnTo>
                <a:close/>
              </a:path>
            </a:pathLst>
          </a:custGeom>
          <a:solidFill>
            <a:schemeClr val="folHlink"/>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56" name="Shape 956"/>
          <p:cNvSpPr/>
          <p:nvPr/>
        </p:nvSpPr>
        <p:spPr>
          <a:xfrm>
            <a:off x="2495550" y="4214812"/>
            <a:ext cx="747712" cy="2049462"/>
          </a:xfrm>
          <a:custGeom>
            <a:pathLst>
              <a:path extrusionOk="0" h="1148" w="471">
                <a:moveTo>
                  <a:pt x="72" y="1092"/>
                </a:moveTo>
                <a:lnTo>
                  <a:pt x="0" y="0"/>
                </a:lnTo>
                <a:lnTo>
                  <a:pt x="471" y="0"/>
                </a:lnTo>
                <a:lnTo>
                  <a:pt x="383" y="1148"/>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57" name="Shape 957"/>
          <p:cNvSpPr/>
          <p:nvPr/>
        </p:nvSpPr>
        <p:spPr>
          <a:xfrm>
            <a:off x="2482850" y="4200525"/>
            <a:ext cx="747712" cy="2049462"/>
          </a:xfrm>
          <a:custGeom>
            <a:pathLst>
              <a:path extrusionOk="0" h="1148" w="471">
                <a:moveTo>
                  <a:pt x="72" y="1092"/>
                </a:moveTo>
                <a:lnTo>
                  <a:pt x="0" y="0"/>
                </a:lnTo>
                <a:lnTo>
                  <a:pt x="471" y="0"/>
                </a:lnTo>
                <a:lnTo>
                  <a:pt x="383" y="1148"/>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58" name="Shape 958"/>
          <p:cNvSpPr/>
          <p:nvPr/>
        </p:nvSpPr>
        <p:spPr>
          <a:xfrm>
            <a:off x="1785936" y="4214812"/>
            <a:ext cx="684212" cy="696911"/>
          </a:xfrm>
          <a:custGeom>
            <a:pathLst>
              <a:path extrusionOk="0" h="391" w="431">
                <a:moveTo>
                  <a:pt x="431" y="0"/>
                </a:moveTo>
                <a:lnTo>
                  <a:pt x="303" y="391"/>
                </a:lnTo>
                <a:lnTo>
                  <a:pt x="0" y="0"/>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59" name="Shape 959"/>
          <p:cNvSpPr/>
          <p:nvPr/>
        </p:nvSpPr>
        <p:spPr>
          <a:xfrm>
            <a:off x="1773236" y="4200525"/>
            <a:ext cx="684212" cy="696911"/>
          </a:xfrm>
          <a:custGeom>
            <a:pathLst>
              <a:path extrusionOk="0" h="391" w="431">
                <a:moveTo>
                  <a:pt x="431" y="0"/>
                </a:moveTo>
                <a:lnTo>
                  <a:pt x="303" y="391"/>
                </a:lnTo>
                <a:lnTo>
                  <a:pt x="0" y="0"/>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60" name="Shape 960"/>
          <p:cNvSpPr/>
          <p:nvPr/>
        </p:nvSpPr>
        <p:spPr>
          <a:xfrm>
            <a:off x="3243261" y="4214812"/>
            <a:ext cx="1001712" cy="611186"/>
          </a:xfrm>
          <a:custGeom>
            <a:pathLst>
              <a:path extrusionOk="0" h="343" w="631">
                <a:moveTo>
                  <a:pt x="0" y="0"/>
                </a:moveTo>
                <a:lnTo>
                  <a:pt x="287" y="343"/>
                </a:lnTo>
                <a:lnTo>
                  <a:pt x="631" y="343"/>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961" name="Shape 961"/>
          <p:cNvSpPr/>
          <p:nvPr/>
        </p:nvSpPr>
        <p:spPr>
          <a:xfrm>
            <a:off x="3230561" y="4200525"/>
            <a:ext cx="1001712" cy="611186"/>
          </a:xfrm>
          <a:custGeom>
            <a:pathLst>
              <a:path extrusionOk="0" h="343" w="631">
                <a:moveTo>
                  <a:pt x="0" y="0"/>
                </a:moveTo>
                <a:lnTo>
                  <a:pt x="287" y="343"/>
                </a:lnTo>
                <a:lnTo>
                  <a:pt x="631" y="343"/>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962" name="Shape 962"/>
          <p:cNvCxnSpPr/>
          <p:nvPr/>
        </p:nvCxnSpPr>
        <p:spPr>
          <a:xfrm>
            <a:off x="2559050" y="6135687"/>
            <a:ext cx="519112" cy="100011"/>
          </a:xfrm>
          <a:prstGeom prst="straightConnector1">
            <a:avLst/>
          </a:prstGeom>
          <a:noFill/>
          <a:ln cap="flat" cmpd="sng" w="30150">
            <a:solidFill>
              <a:srgbClr val="000000"/>
            </a:solidFill>
            <a:prstDash val="solid"/>
            <a:miter/>
            <a:headEnd len="med" w="med" type="none"/>
            <a:tailEnd len="med" w="med" type="none"/>
          </a:ln>
        </p:spPr>
      </p:cxnSp>
      <p:sp>
        <p:nvSpPr>
          <p:cNvPr id="963" name="Shape 963"/>
          <p:cNvSpPr txBox="1"/>
          <p:nvPr/>
        </p:nvSpPr>
        <p:spPr>
          <a:xfrm>
            <a:off x="4625975" y="2366961"/>
            <a:ext cx="2757486" cy="108267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1800" u="none" cap="none" strike="noStrike">
                <a:solidFill>
                  <a:schemeClr val="lt1"/>
                </a:solidFill>
                <a:latin typeface="Arial"/>
                <a:ea typeface="Arial"/>
                <a:cs typeface="Arial"/>
                <a:sym typeface="Arial"/>
              </a:rPr>
              <a:t>Everyone knew exactly what had to be done until someone wrote it down!</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7" name="Shape 967"/>
        <p:cNvGrpSpPr/>
        <p:nvPr/>
      </p:nvGrpSpPr>
      <p:grpSpPr>
        <a:xfrm>
          <a:off x="0" y="0"/>
          <a:ext cx="0" cy="0"/>
          <a:chOff x="0" y="0"/>
          <a:chExt cx="0" cy="0"/>
        </a:xfrm>
      </p:grpSpPr>
      <p:sp>
        <p:nvSpPr>
          <p:cNvPr id="968" name="Shape 9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69" name="Shape 9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70" name="Shape 97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200" u="none" cap="none" strike="noStrike">
                <a:solidFill>
                  <a:schemeClr val="dk2"/>
                </a:solidFill>
                <a:latin typeface="Helvetica Neue"/>
                <a:ea typeface="Helvetica Neue"/>
                <a:cs typeface="Helvetica Neue"/>
                <a:sym typeface="Helvetica Neue"/>
              </a:rPr>
              <a:t>Patterns for Requirements Modeling</a:t>
            </a:r>
          </a:p>
        </p:txBody>
      </p:sp>
      <p:sp>
        <p:nvSpPr>
          <p:cNvPr id="971" name="Shape 97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Software patterns are a mechanism for capturing domain knowledge in a way that allows it to be reapplied when a new problem is encountered</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domain knowledge can be applied to a new problem within the same application domain</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the domain knowledge captured by a pattern can be applied by analogy to a completely different application domain.</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original author of an analysis pattern does not “create” the pattern, but rather, </a:t>
            </a:r>
            <a:r>
              <a:rPr b="0" i="1" lang="en-US" sz="2000" u="none" cap="none" strike="noStrike">
                <a:solidFill>
                  <a:schemeClr val="dk1"/>
                </a:solidFill>
                <a:latin typeface="Quattrocento"/>
                <a:ea typeface="Quattrocento"/>
                <a:cs typeface="Quattrocento"/>
                <a:sym typeface="Quattrocento"/>
              </a:rPr>
              <a:t>discovers</a:t>
            </a:r>
            <a:r>
              <a:rPr b="0" i="0" lang="en-US" sz="2000" u="none" cap="none" strike="noStrike">
                <a:solidFill>
                  <a:schemeClr val="dk1"/>
                </a:solidFill>
                <a:latin typeface="Quattrocento"/>
                <a:ea typeface="Quattrocento"/>
                <a:cs typeface="Quattrocento"/>
                <a:sym typeface="Quattrocento"/>
              </a:rPr>
              <a:t> it as requirements engineering work is being conducted. </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Once the pattern has been discovered, it is documented</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5" name="Shape 975"/>
        <p:cNvGrpSpPr/>
        <p:nvPr/>
      </p:nvGrpSpPr>
      <p:grpSpPr>
        <a:xfrm>
          <a:off x="0" y="0"/>
          <a:ext cx="0" cy="0"/>
          <a:chOff x="0" y="0"/>
          <a:chExt cx="0" cy="0"/>
        </a:xfrm>
      </p:grpSpPr>
      <p:sp>
        <p:nvSpPr>
          <p:cNvPr id="976" name="Shape 97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77" name="Shape 9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78" name="Shape 97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Discovering Analysis Patterns</a:t>
            </a:r>
          </a:p>
        </p:txBody>
      </p:sp>
      <p:sp>
        <p:nvSpPr>
          <p:cNvPr id="979" name="Shape 97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most basic element in the description of a requirements model is the use case.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A coherent set of use cases may serve as the basis for discovering one or more</a:t>
            </a:r>
            <a:r>
              <a:rPr b="0" i="1" lang="en-US" sz="2400" u="none" cap="none" strike="noStrike">
                <a:solidFill>
                  <a:schemeClr val="dk1"/>
                </a:solidFill>
                <a:latin typeface="Quattrocento"/>
                <a:ea typeface="Quattrocento"/>
                <a:cs typeface="Quattrocento"/>
                <a:sym typeface="Quattrocento"/>
              </a:rPr>
              <a:t> </a:t>
            </a:r>
            <a:r>
              <a:rPr b="0" i="0" lang="en-US" sz="2400" u="none" cap="none" strike="noStrike">
                <a:solidFill>
                  <a:schemeClr val="dk1"/>
                </a:solidFill>
                <a:latin typeface="Quattrocento"/>
                <a:ea typeface="Quattrocento"/>
                <a:cs typeface="Quattrocento"/>
                <a:sym typeface="Quattrocento"/>
              </a:rPr>
              <a:t>analysis patterns.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A </a:t>
            </a:r>
            <a:r>
              <a:rPr b="0" i="1" lang="en-US" sz="2400" u="none" cap="none" strike="noStrike">
                <a:solidFill>
                  <a:schemeClr val="dk1"/>
                </a:solidFill>
                <a:latin typeface="Quattrocento"/>
                <a:ea typeface="Quattrocento"/>
                <a:cs typeface="Quattrocento"/>
                <a:sym typeface="Quattrocento"/>
              </a:rPr>
              <a:t>semantic analysis pattern</a:t>
            </a:r>
            <a:r>
              <a:rPr b="0" i="0" lang="en-US" sz="2400" u="none" cap="none" strike="noStrike">
                <a:solidFill>
                  <a:schemeClr val="dk1"/>
                </a:solidFill>
                <a:latin typeface="Quattrocento"/>
                <a:ea typeface="Quattrocento"/>
                <a:cs typeface="Quattrocento"/>
                <a:sym typeface="Quattrocento"/>
              </a:rPr>
              <a:t> (SAP) “</a:t>
            </a:r>
            <a:r>
              <a:rPr b="0" i="0" lang="en-US" sz="2400" u="none" cap="none" strike="noStrike">
                <a:solidFill>
                  <a:schemeClr val="dk1"/>
                </a:solidFill>
                <a:latin typeface="Times New Roman"/>
                <a:ea typeface="Times New Roman"/>
                <a:cs typeface="Times New Roman"/>
                <a:sym typeface="Times New Roman"/>
              </a:rPr>
              <a:t>is a pattern that describes a small set of coherent use cases that together describe a basic generic application.” </a:t>
            </a:r>
            <a:r>
              <a:rPr b="0" i="0" lang="en-US" sz="2400" u="none" cap="none" strike="noStrike">
                <a:solidFill>
                  <a:schemeClr val="dk1"/>
                </a:solidFill>
                <a:latin typeface="Quattrocento"/>
                <a:ea typeface="Quattrocento"/>
                <a:cs typeface="Quattrocento"/>
                <a:sym typeface="Quattrocento"/>
              </a:rPr>
              <a:t>[Fer00] </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3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0.xml><?xml version="1.0" encoding="utf-8"?>
<a:theme xmlns:a="http://schemas.openxmlformats.org/drawingml/2006/main" xmlns:r="http://schemas.openxmlformats.org/officeDocument/2006/relationships" name="7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1.xml><?xml version="1.0" encoding="utf-8"?>
<a:theme xmlns:a="http://schemas.openxmlformats.org/drawingml/2006/main" xmlns:r="http://schemas.openxmlformats.org/officeDocument/2006/relationships" name="9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2.xml><?xml version="1.0" encoding="utf-8"?>
<a:theme xmlns:a="http://schemas.openxmlformats.org/drawingml/2006/main" xmlns:r="http://schemas.openxmlformats.org/officeDocument/2006/relationships" name="1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4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6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2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5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10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xmlns:r="http://schemas.openxmlformats.org/officeDocument/2006/relationships" name="8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