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9144000"/>
  <p:notesSz cx="6858000" cy="9144000"/>
  <p:embeddedFontLst>
    <p:embeddedFont>
      <p:font typeface="Quattrocento"/>
      <p:regular r:id="rId26"/>
      <p:bold r:id="rId27"/>
    </p:embeddedFont>
    <p:embeddedFont>
      <p:font typeface="Helvetica Neue"/>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font" Target="fonts/Quattrocento-regular.fntdata"/><Relationship Id="rId25" Type="http://schemas.openxmlformats.org/officeDocument/2006/relationships/slide" Target="slides/slide19.xml"/><Relationship Id="rId28" Type="http://schemas.openxmlformats.org/officeDocument/2006/relationships/font" Target="fonts/HelveticaNeue-regular.fntdata"/><Relationship Id="rId27" Type="http://schemas.openxmlformats.org/officeDocument/2006/relationships/font" Target="fonts/Quattrocento-bold.fntdata"/><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font" Target="fonts/HelveticaNeue-bold.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boldItalic.fntdata"/><Relationship Id="rId30" Type="http://schemas.openxmlformats.org/officeDocument/2006/relationships/font" Target="fonts/HelveticaNeue-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2" name="Shape 3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8" name="Shape 328"/>
        <p:cNvGrpSpPr/>
        <p:nvPr/>
      </p:nvGrpSpPr>
      <p:grpSpPr>
        <a:xfrm>
          <a:off x="0" y="0"/>
          <a:ext cx="0" cy="0"/>
          <a:chOff x="0" y="0"/>
          <a:chExt cx="0" cy="0"/>
        </a:xfrm>
      </p:grpSpPr>
      <p:sp>
        <p:nvSpPr>
          <p:cNvPr id="329" name="Shape 3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0" name="Shape 3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4" name="Shape 344"/>
        <p:cNvGrpSpPr/>
        <p:nvPr/>
      </p:nvGrpSpPr>
      <p:grpSpPr>
        <a:xfrm>
          <a:off x="0" y="0"/>
          <a:ext cx="0" cy="0"/>
          <a:chOff x="0" y="0"/>
          <a:chExt cx="0" cy="0"/>
        </a:xfrm>
      </p:grpSpPr>
      <p:sp>
        <p:nvSpPr>
          <p:cNvPr id="345" name="Shape 3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6" name="Shape 3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2" name="Shape 352"/>
        <p:cNvGrpSpPr/>
        <p:nvPr/>
      </p:nvGrpSpPr>
      <p:grpSpPr>
        <a:xfrm>
          <a:off x="0" y="0"/>
          <a:ext cx="0" cy="0"/>
          <a:chOff x="0" y="0"/>
          <a:chExt cx="0" cy="0"/>
        </a:xfrm>
      </p:grpSpPr>
      <p:sp>
        <p:nvSpPr>
          <p:cNvPr id="353" name="Shape 3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4" name="Shape 3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0" name="Shape 360"/>
        <p:cNvGrpSpPr/>
        <p:nvPr/>
      </p:nvGrpSpPr>
      <p:grpSpPr>
        <a:xfrm>
          <a:off x="0" y="0"/>
          <a:ext cx="0" cy="0"/>
          <a:chOff x="0" y="0"/>
          <a:chExt cx="0" cy="0"/>
        </a:xfrm>
      </p:grpSpPr>
      <p:sp>
        <p:nvSpPr>
          <p:cNvPr id="361" name="Shape 36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2" name="Shape 3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 Id="rId3" Type="http://schemas.openxmlformats.org/officeDocument/2006/relationships/image" Target="../media/image0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 Id="rId3" Type="http://schemas.openxmlformats.org/officeDocument/2006/relationships/image" Target="../media/image0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 Id="rId3" Type="http://schemas.openxmlformats.org/officeDocument/2006/relationships/image" Target="../media/image00.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 Id="rId3" Type="http://schemas.openxmlformats.org/officeDocument/2006/relationships/image" Target="../media/image0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 Id="rId3" Type="http://schemas.openxmlformats.org/officeDocument/2006/relationships/image" Target="../media/image01.png"/></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10</a:t>
            </a:r>
          </a:p>
        </p:txBody>
      </p:sp>
      <p:sp>
        <p:nvSpPr>
          <p:cNvPr id="214" name="Shape 214"/>
          <p:cNvSpPr txBox="1"/>
          <p:nvPr>
            <p:ph idx="1" type="body"/>
          </p:nvPr>
        </p:nvSpPr>
        <p:spPr>
          <a:xfrm>
            <a:off x="1828800" y="1905000"/>
            <a:ext cx="64769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Arial"/>
                <a:ea typeface="Arial"/>
                <a:cs typeface="Arial"/>
                <a:sym typeface="Arial"/>
              </a:rPr>
              <a:t>Requirements Modeling: Class-Based Methods </a:t>
            </a:r>
          </a:p>
        </p:txBody>
      </p:sp>
      <p:sp>
        <p:nvSpPr>
          <p:cNvPr id="215" name="Shape 215"/>
          <p:cNvSpPr txBox="1"/>
          <p:nvPr/>
        </p:nvSpPr>
        <p:spPr>
          <a:xfrm>
            <a:off x="2133600" y="27432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1430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200" u="none" cap="none" strike="noStrike">
                <a:solidFill>
                  <a:schemeClr val="dk2"/>
                </a:solidFill>
                <a:latin typeface="Helvetica Neue"/>
                <a:ea typeface="Helvetica Neue"/>
                <a:cs typeface="Helvetica Neue"/>
                <a:sym typeface="Helvetica Neue"/>
              </a:rPr>
              <a:t>Requirements Modeling Strategies</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One view of requirements modeling, called </a:t>
            </a:r>
            <a:r>
              <a:rPr b="0" i="1" lang="en-US" sz="2000" u="none" cap="none" strike="noStrike">
                <a:solidFill>
                  <a:schemeClr val="folHlink"/>
                </a:solidFill>
                <a:latin typeface="Quattrocento"/>
                <a:ea typeface="Quattrocento"/>
                <a:cs typeface="Quattrocento"/>
                <a:sym typeface="Quattrocento"/>
              </a:rPr>
              <a:t>structured analysis, </a:t>
            </a:r>
            <a:r>
              <a:rPr b="0" i="0" lang="en-US" sz="2000" u="none" cap="none" strike="noStrike">
                <a:solidFill>
                  <a:schemeClr val="dk1"/>
                </a:solidFill>
                <a:latin typeface="Quattrocento"/>
                <a:ea typeface="Quattrocento"/>
                <a:cs typeface="Quattrocento"/>
                <a:sym typeface="Quattrocento"/>
              </a:rPr>
              <a:t>considers data and the processes that transform the data as separate entities.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Data objects are modeled in a way that defines their attributes and relationships.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Processes that manipulate data objects are modeled in a manner that shows how they transform data as data objects flow through the system. </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 second approach to analysis modeled, called </a:t>
            </a:r>
            <a:r>
              <a:rPr b="0" i="1" lang="en-US" sz="2000" u="none" cap="none" strike="noStrike">
                <a:solidFill>
                  <a:schemeClr val="folHlink"/>
                </a:solidFill>
                <a:latin typeface="Quattrocento"/>
                <a:ea typeface="Quattrocento"/>
                <a:cs typeface="Quattrocento"/>
                <a:sym typeface="Quattrocento"/>
              </a:rPr>
              <a:t>object-oriented analysis,</a:t>
            </a:r>
            <a:r>
              <a:rPr b="0" i="1" lang="en-US" sz="2000" u="none" cap="none" strike="noStrike">
                <a:solidFill>
                  <a:schemeClr val="dk1"/>
                </a:solidFill>
                <a:latin typeface="Quattrocento"/>
                <a:ea typeface="Quattrocento"/>
                <a:cs typeface="Quattrocento"/>
                <a:sym typeface="Quattrocento"/>
              </a:rPr>
              <a:t> </a:t>
            </a:r>
            <a:r>
              <a:rPr b="0" i="0" lang="en-US" sz="2000" u="none" cap="none" strike="noStrike">
                <a:solidFill>
                  <a:schemeClr val="dk1"/>
                </a:solidFill>
                <a:latin typeface="Quattrocento"/>
                <a:ea typeface="Quattrocento"/>
                <a:cs typeface="Quattrocento"/>
                <a:sym typeface="Quattrocento"/>
              </a:rPr>
              <a:t>focuses on </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definition of classes and</a:t>
            </a:r>
          </a:p>
          <a:p>
            <a:pPr indent="-285750" lvl="1" marL="742950" marR="0" rtl="0" algn="l">
              <a:lnSpc>
                <a:spcPct val="10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manner in which they collaborate with one another to effect customer requirements.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3" name="Shape 2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4" name="Shape 294"/>
          <p:cNvSpPr txBox="1"/>
          <p:nvPr>
            <p:ph type="title"/>
          </p:nvPr>
        </p:nvSpPr>
        <p:spPr>
          <a:xfrm>
            <a:off x="1143000" y="1143000"/>
            <a:ext cx="356393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Class Types</a:t>
            </a:r>
          </a:p>
        </p:txBody>
      </p:sp>
      <p:sp>
        <p:nvSpPr>
          <p:cNvPr id="295" name="Shape 295"/>
          <p:cNvSpPr txBox="1"/>
          <p:nvPr>
            <p:ph idx="1" type="body"/>
          </p:nvPr>
        </p:nvSpPr>
        <p:spPr>
          <a:xfrm>
            <a:off x="1752600" y="1905000"/>
            <a:ext cx="71627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Entity classes</a:t>
            </a:r>
            <a:r>
              <a:rPr b="0" i="0" lang="en-US" sz="1800" u="none" cap="none" strike="noStrike">
                <a:solidFill>
                  <a:schemeClr val="dk1"/>
                </a:solidFill>
                <a:latin typeface="Helvetica Neue"/>
                <a:ea typeface="Helvetica Neue"/>
                <a:cs typeface="Helvetica Neue"/>
                <a:sym typeface="Helvetica Neue"/>
              </a:rPr>
              <a:t>, also called</a:t>
            </a:r>
            <a:r>
              <a:rPr b="0" i="1" lang="en-US" sz="1800" u="none" cap="none" strike="noStrike">
                <a:solidFill>
                  <a:schemeClr val="dk1"/>
                </a:solidFill>
                <a:latin typeface="Helvetica Neue"/>
                <a:ea typeface="Helvetica Neue"/>
                <a:cs typeface="Helvetica Neue"/>
                <a:sym typeface="Helvetica Neue"/>
              </a:rPr>
              <a:t> </a:t>
            </a:r>
            <a:r>
              <a:rPr b="0" i="1" lang="en-US" sz="1800" u="none" cap="none" strike="noStrike">
                <a:solidFill>
                  <a:schemeClr val="folHlink"/>
                </a:solidFill>
                <a:latin typeface="Helvetica Neue"/>
                <a:ea typeface="Helvetica Neue"/>
                <a:cs typeface="Helvetica Neue"/>
                <a:sym typeface="Helvetica Neue"/>
              </a:rPr>
              <a:t>model</a:t>
            </a:r>
            <a:r>
              <a:rPr b="0" i="0"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or</a:t>
            </a:r>
            <a:r>
              <a:rPr b="0" i="0" lang="en-US" sz="1800" u="none" cap="none" strike="noStrike">
                <a:solidFill>
                  <a:schemeClr val="folHlink"/>
                </a:solidFill>
                <a:latin typeface="Helvetica Neue"/>
                <a:ea typeface="Helvetica Neue"/>
                <a:cs typeface="Helvetica Neue"/>
                <a:sym typeface="Helvetica Neue"/>
              </a:rPr>
              <a:t> </a:t>
            </a:r>
            <a:r>
              <a:rPr b="0" i="1" lang="en-US" sz="1800" u="none" cap="none" strike="noStrike">
                <a:solidFill>
                  <a:schemeClr val="folHlink"/>
                </a:solidFill>
                <a:latin typeface="Helvetica Neue"/>
                <a:ea typeface="Helvetica Neue"/>
                <a:cs typeface="Helvetica Neue"/>
                <a:sym typeface="Helvetica Neue"/>
              </a:rPr>
              <a:t>business</a:t>
            </a:r>
            <a:r>
              <a:rPr b="0" i="0" lang="en-US" sz="1800" u="none" cap="none" strike="noStrike">
                <a:solidFill>
                  <a:schemeClr val="folHlink"/>
                </a:solidFill>
                <a:latin typeface="Helvetica Neue"/>
                <a:ea typeface="Helvetica Neue"/>
                <a:cs typeface="Helvetica Neue"/>
                <a:sym typeface="Helvetica Neue"/>
              </a:rPr>
              <a:t> classes</a:t>
            </a:r>
            <a:r>
              <a:rPr b="0" i="0" lang="en-US" sz="1800" u="none" cap="none" strike="noStrike">
                <a:solidFill>
                  <a:schemeClr val="dk1"/>
                </a:solidFill>
                <a:latin typeface="Helvetica Neue"/>
                <a:ea typeface="Helvetica Neue"/>
                <a:cs typeface="Helvetica Neue"/>
                <a:sym typeface="Helvetica Neue"/>
              </a:rPr>
              <a:t>, are extracted directly from the statement of the problem (e.g., FloorPlan and Sensor). </a:t>
            </a:r>
          </a:p>
          <a:p>
            <a:pPr indent="-342900" lvl="0" marL="342900" marR="0" rtl="0" algn="l">
              <a:lnSpc>
                <a:spcPct val="90000"/>
              </a:lnSpc>
              <a:spcBef>
                <a:spcPts val="12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Boundary classes</a:t>
            </a:r>
            <a:r>
              <a:rPr b="0" i="1" lang="en-US" sz="1800" u="none" cap="none" strike="noStrike">
                <a:solidFill>
                  <a:schemeClr val="dk1"/>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are used to create the interface (e.g., interactive screen or printed reports) that the user sees and interacts with as the software is used.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Controller classes </a:t>
            </a:r>
            <a:r>
              <a:rPr b="0" i="0" lang="en-US" sz="1800" u="none" cap="none" strike="noStrike">
                <a:solidFill>
                  <a:schemeClr val="dk1"/>
                </a:solidFill>
                <a:latin typeface="Helvetica Neue"/>
                <a:ea typeface="Helvetica Neue"/>
                <a:cs typeface="Helvetica Neue"/>
                <a:sym typeface="Helvetica Neue"/>
              </a:rPr>
              <a:t>manage a “unit of work” [UML03] from start to finish. That is, controller classes can be designed to manage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creation or update of entity objects;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instantiation of boundary objects as they obtain information from entity objects;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complex communication between sets of objects;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validation of data communicated between objects or between the user and the application.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1" name="Shape 3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2" name="Shape 302"/>
          <p:cNvSpPr txBox="1"/>
          <p:nvPr>
            <p:ph type="title"/>
          </p:nvPr>
        </p:nvSpPr>
        <p:spPr>
          <a:xfrm>
            <a:off x="1219200" y="1143000"/>
            <a:ext cx="373538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Responsibilities</a:t>
            </a:r>
          </a:p>
        </p:txBody>
      </p:sp>
      <p:sp>
        <p:nvSpPr>
          <p:cNvPr id="303" name="Shape 303"/>
          <p:cNvSpPr txBox="1"/>
          <p:nvPr>
            <p:ph idx="1" type="body"/>
          </p:nvPr>
        </p:nvSpPr>
        <p:spPr>
          <a:xfrm>
            <a:off x="1828800" y="1905000"/>
            <a:ext cx="6934199" cy="31241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System intelligence should be distributed across classes to best address the needs of the problem</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Each responsibility should be stated as generally as possible</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Information and the behavior related to it should reside within the same class</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Information about one thing should be localized with a single class, not distributed across multiple classes.</a:t>
            </a:r>
            <a:r>
              <a:rPr b="1" i="0" lang="en-US" sz="2000" u="none" cap="none" strike="noStrike">
                <a:solidFill>
                  <a:schemeClr val="dk1"/>
                </a:solidFill>
                <a:latin typeface="Helvetica Neue"/>
                <a:ea typeface="Helvetica Neue"/>
                <a:cs typeface="Helvetica Neue"/>
                <a:sym typeface="Helvetica Neue"/>
              </a:rPr>
              <a:t> </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Responsibilities should be shared among related classes, when appropriate.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9" name="Shape 3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0" name="Shape 310"/>
          <p:cNvSpPr txBox="1"/>
          <p:nvPr>
            <p:ph type="title"/>
          </p:nvPr>
        </p:nvSpPr>
        <p:spPr>
          <a:xfrm>
            <a:off x="1219200" y="1143000"/>
            <a:ext cx="36147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Collaborations</a:t>
            </a:r>
          </a:p>
        </p:txBody>
      </p:sp>
      <p:sp>
        <p:nvSpPr>
          <p:cNvPr id="311" name="Shape 311"/>
          <p:cNvSpPr txBox="1"/>
          <p:nvPr>
            <p:ph idx="1" type="body"/>
          </p:nvPr>
        </p:nvSpPr>
        <p:spPr>
          <a:xfrm>
            <a:off x="1828800" y="1905000"/>
            <a:ext cx="6934199" cy="3505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Classes fulfill their responsibilities in one of two ways:</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 class can use its own operations to manipulate its own attributes, thereby fulfilling a particular responsibility, or </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a class can collaborate with other classes.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Collaborations identify relationships between classes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Collaborations are identified by determining whether a class can fulfill each responsibility itself</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three different generic relationships between classes [WIR90]: </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a:t>
            </a:r>
            <a:r>
              <a:rPr b="0" i="1" lang="en-US" sz="1600" u="none" cap="none" strike="noStrike">
                <a:solidFill>
                  <a:schemeClr val="folHlink"/>
                </a:solidFill>
                <a:latin typeface="Helvetica Neue"/>
                <a:ea typeface="Helvetica Neue"/>
                <a:cs typeface="Helvetica Neue"/>
                <a:sym typeface="Helvetica Neue"/>
              </a:rPr>
              <a:t>is-part-of</a:t>
            </a:r>
            <a:r>
              <a:rPr b="0" i="1" lang="en-US" sz="1600" u="none" cap="none" strike="noStrike">
                <a:solidFill>
                  <a:schemeClr val="dk1"/>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relationship</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a:t>
            </a:r>
            <a:r>
              <a:rPr b="0" i="1" lang="en-US" sz="1600" u="none" cap="none" strike="noStrike">
                <a:solidFill>
                  <a:schemeClr val="folHlink"/>
                </a:solidFill>
                <a:latin typeface="Helvetica Neue"/>
                <a:ea typeface="Helvetica Neue"/>
                <a:cs typeface="Helvetica Neue"/>
                <a:sym typeface="Helvetica Neue"/>
              </a:rPr>
              <a:t>has-knowledge-of</a:t>
            </a:r>
            <a:r>
              <a:rPr b="0" i="0" lang="en-US" sz="1600" u="none" cap="none" strike="noStrike">
                <a:solidFill>
                  <a:schemeClr val="dk1"/>
                </a:solidFill>
                <a:latin typeface="Helvetica Neue"/>
                <a:ea typeface="Helvetica Neue"/>
                <a:cs typeface="Helvetica Neue"/>
                <a:sym typeface="Helvetica Neue"/>
              </a:rPr>
              <a:t> relationship</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a:t>
            </a:r>
            <a:r>
              <a:rPr b="0" i="1" lang="en-US" sz="1600" u="none" cap="none" strike="noStrike">
                <a:solidFill>
                  <a:schemeClr val="folHlink"/>
                </a:solidFill>
                <a:latin typeface="Helvetica Neue"/>
                <a:ea typeface="Helvetica Neue"/>
                <a:cs typeface="Helvetica Neue"/>
                <a:sym typeface="Helvetica Neue"/>
              </a:rPr>
              <a:t>depends-upon</a:t>
            </a:r>
            <a:r>
              <a:rPr b="0" i="1" lang="en-US" sz="1600" u="none" cap="none" strike="noStrike">
                <a:solidFill>
                  <a:schemeClr val="dk1"/>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relationship</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7" name="Shape 3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8" name="Shape 318"/>
          <p:cNvSpPr txBox="1"/>
          <p:nvPr>
            <p:ph type="title"/>
          </p:nvPr>
        </p:nvSpPr>
        <p:spPr>
          <a:xfrm>
            <a:off x="1219200" y="990600"/>
            <a:ext cx="6977062" cy="70326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Composite Aggregate Class</a:t>
            </a:r>
          </a:p>
        </p:txBody>
      </p:sp>
      <p:pic>
        <p:nvPicPr>
          <p:cNvPr id="319" name="Shape 319"/>
          <p:cNvPicPr preferRelativeResize="0"/>
          <p:nvPr/>
        </p:nvPicPr>
        <p:blipFill rotWithShape="1">
          <a:blip r:embed="rId3">
            <a:alphaModFix/>
          </a:blip>
          <a:srcRect b="0" l="0" r="0" t="0"/>
          <a:stretch/>
        </p:blipFill>
        <p:spPr>
          <a:xfrm>
            <a:off x="2209800" y="2057400"/>
            <a:ext cx="5295900" cy="4043362"/>
          </a:xfrm>
          <a:prstGeom prst="rect">
            <a:avLst/>
          </a:prstGeom>
          <a:noFill/>
          <a:ln>
            <a:noFill/>
          </a:ln>
        </p:spPr>
      </p:pic>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5" name="Shape 32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6" name="Shape 326"/>
          <p:cNvSpPr txBox="1"/>
          <p:nvPr>
            <p:ph type="title"/>
          </p:nvPr>
        </p:nvSpPr>
        <p:spPr>
          <a:xfrm>
            <a:off x="1219200" y="1066800"/>
            <a:ext cx="6400799"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Reviewing the CRC Model</a:t>
            </a:r>
          </a:p>
        </p:txBody>
      </p:sp>
      <p:sp>
        <p:nvSpPr>
          <p:cNvPr id="327" name="Shape 327"/>
          <p:cNvSpPr txBox="1"/>
          <p:nvPr>
            <p:ph idx="1" type="body"/>
          </p:nvPr>
        </p:nvSpPr>
        <p:spPr>
          <a:xfrm>
            <a:off x="1828800" y="2057400"/>
            <a:ext cx="6934199" cy="36576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All participants in the review (of the CRC model) are given a subset of the CRC model index cards.</a:t>
            </a:r>
            <a:r>
              <a:rPr b="0" i="0" lang="en-US" sz="1400" u="none" cap="none" strike="noStrike">
                <a:solidFill>
                  <a:schemeClr val="dk1"/>
                </a:solidFill>
                <a:latin typeface="Helvetica Neue"/>
                <a:ea typeface="Helvetica Neue"/>
                <a:cs typeface="Helvetica Neue"/>
                <a:sym typeface="Helvetica Neue"/>
              </a:rPr>
              <a:t>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Cards that collaborate should be separated (i.e., no reviewer should have two cards that collaborate).</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All use-case scenarios (and corresponding use-case diagrams) should be organized into categories.</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The review leader reads the use-case deliberately. </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As the review leader comes to a named object, she passes a token to the person holding the corresponding class index card.</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When the token is passed, the holder of the class card is asked to describe the responsibilities noted on the card.</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The group determines whether one (or more) of the responsibilities satisfies the use-case requirement.</a:t>
            </a:r>
          </a:p>
          <a:p>
            <a:pPr indent="-342900" lvl="0" marL="342900" marR="0" rtl="0" algn="l">
              <a:lnSpc>
                <a:spcPct val="90000"/>
              </a:lnSpc>
              <a:spcBef>
                <a:spcPts val="280"/>
              </a:spcBef>
              <a:spcAft>
                <a:spcPts val="0"/>
              </a:spcAft>
              <a:buClr>
                <a:schemeClr val="folHlink"/>
              </a:buClr>
              <a:buSzPct val="75000"/>
              <a:buFont typeface="Noto Symbol"/>
              <a:buChar char="■"/>
            </a:pPr>
            <a:r>
              <a:rPr b="0" i="0" lang="en-US" sz="1400" u="none" cap="none" strike="noStrike">
                <a:solidFill>
                  <a:schemeClr val="folHlink"/>
                </a:solidFill>
                <a:latin typeface="Helvetica Neue"/>
                <a:ea typeface="Helvetica Neue"/>
                <a:cs typeface="Helvetica Neue"/>
                <a:sym typeface="Helvetica Neue"/>
              </a:rPr>
              <a:t>If the responsibilities and collaborations noted on the index cards cannot accommodate the use-case, modifications are made to the cards.</a:t>
            </a:r>
          </a:p>
          <a:p>
            <a:pPr indent="-285750" lvl="1" marL="742950" marR="0" rtl="0" algn="l">
              <a:lnSpc>
                <a:spcPct val="90000"/>
              </a:lnSpc>
              <a:spcBef>
                <a:spcPts val="28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This may include the definition of new classes (and corresponding CRC index cards) or the specification of new or revised responsibilities or collaborations on existing cards.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3" name="Shape 3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4" name="Shape 334"/>
          <p:cNvSpPr txBox="1"/>
          <p:nvPr>
            <p:ph type="title"/>
          </p:nvPr>
        </p:nvSpPr>
        <p:spPr>
          <a:xfrm>
            <a:off x="1219200" y="1066800"/>
            <a:ext cx="7165974" cy="627061"/>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Associations and Dependencies</a:t>
            </a:r>
          </a:p>
        </p:txBody>
      </p:sp>
      <p:sp>
        <p:nvSpPr>
          <p:cNvPr id="335" name="Shape 33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Two analysis classes are often related to one another in some fashion</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In UML these relationships are called </a:t>
            </a:r>
            <a:r>
              <a:rPr b="0" i="1" lang="en-US" sz="2000" u="none" cap="none" strike="noStrike">
                <a:solidFill>
                  <a:schemeClr val="folHlink"/>
                </a:solidFill>
                <a:latin typeface="Helvetica Neue"/>
                <a:ea typeface="Helvetica Neue"/>
                <a:cs typeface="Helvetica Neue"/>
                <a:sym typeface="Helvetica Neue"/>
              </a:rPr>
              <a:t>associations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Associations can be refined by indicating</a:t>
            </a:r>
            <a:r>
              <a:rPr b="0" i="1" lang="en-US" sz="2000" u="none" cap="none" strike="noStrike">
                <a:solidFill>
                  <a:schemeClr val="dk1"/>
                </a:solidFill>
                <a:latin typeface="Helvetica Neue"/>
                <a:ea typeface="Helvetica Neue"/>
                <a:cs typeface="Helvetica Neue"/>
                <a:sym typeface="Helvetica Neue"/>
              </a:rPr>
              <a:t> </a:t>
            </a:r>
            <a:r>
              <a:rPr b="0" i="1" lang="en-US" sz="2000" u="none" cap="none" strike="noStrike">
                <a:solidFill>
                  <a:schemeClr val="folHlink"/>
                </a:solidFill>
                <a:latin typeface="Helvetica Neue"/>
                <a:ea typeface="Helvetica Neue"/>
                <a:cs typeface="Helvetica Neue"/>
                <a:sym typeface="Helvetica Neue"/>
              </a:rPr>
              <a:t>multiplicity </a:t>
            </a:r>
            <a:r>
              <a:rPr b="0" i="0" lang="en-US" sz="2000" u="none" cap="none" strike="noStrike">
                <a:solidFill>
                  <a:schemeClr val="dk1"/>
                </a:solidFill>
                <a:latin typeface="Helvetica Neue"/>
                <a:ea typeface="Helvetica Neue"/>
                <a:cs typeface="Helvetica Neue"/>
                <a:sym typeface="Helvetica Neue"/>
              </a:rPr>
              <a:t>(the term</a:t>
            </a:r>
            <a:r>
              <a:rPr b="0" i="0" lang="en-US" sz="2000" u="none" cap="none" strike="noStrike">
                <a:solidFill>
                  <a:schemeClr val="folHlink"/>
                </a:solidFill>
                <a:latin typeface="Helvetica Neue"/>
                <a:ea typeface="Helvetica Neue"/>
                <a:cs typeface="Helvetica Neue"/>
                <a:sym typeface="Helvetica Neue"/>
              </a:rPr>
              <a:t> </a:t>
            </a:r>
            <a:r>
              <a:rPr b="0" i="1" lang="en-US" sz="2000" u="none" cap="none" strike="noStrike">
                <a:solidFill>
                  <a:schemeClr val="folHlink"/>
                </a:solidFill>
                <a:latin typeface="Helvetica Neue"/>
                <a:ea typeface="Helvetica Neue"/>
                <a:cs typeface="Helvetica Neue"/>
                <a:sym typeface="Helvetica Neue"/>
              </a:rPr>
              <a:t>cardinality</a:t>
            </a:r>
            <a:r>
              <a:rPr b="0" i="0" lang="en-US" sz="2000" u="none" cap="none" strike="noStrike">
                <a:solidFill>
                  <a:srgbClr val="F3FF07"/>
                </a:solidFill>
                <a:latin typeface="Helvetica Neue"/>
                <a:ea typeface="Helvetica Neue"/>
                <a:cs typeface="Helvetica Neue"/>
                <a:sym typeface="Helvetica Neue"/>
              </a:rPr>
              <a:t> </a:t>
            </a:r>
            <a:r>
              <a:rPr b="0" i="0" lang="en-US" sz="2000" u="none" cap="none" strike="noStrike">
                <a:solidFill>
                  <a:schemeClr val="dk1"/>
                </a:solidFill>
                <a:latin typeface="Helvetica Neue"/>
                <a:ea typeface="Helvetica Neue"/>
                <a:cs typeface="Helvetica Neue"/>
                <a:sym typeface="Helvetica Neue"/>
              </a:rPr>
              <a:t>is used in data modeling</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 many instances, a client-server relationship exists between two analysis classes.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In such cases, a client-class depends on the server-class in some way and a </a:t>
            </a:r>
            <a:r>
              <a:rPr b="0" i="1" lang="en-US" sz="2000" u="none" cap="none" strike="noStrike">
                <a:solidFill>
                  <a:schemeClr val="folHlink"/>
                </a:solidFill>
                <a:latin typeface="Helvetica Neue"/>
                <a:ea typeface="Helvetica Neue"/>
                <a:cs typeface="Helvetica Neue"/>
                <a:sym typeface="Helvetica Neue"/>
              </a:rPr>
              <a:t>dependency relationship</a:t>
            </a:r>
            <a:r>
              <a:rPr b="0" i="0" lang="en-US" sz="2000" u="none" cap="none" strike="noStrike">
                <a:solidFill>
                  <a:schemeClr val="dk1"/>
                </a:solidFill>
                <a:latin typeface="Helvetica Neue"/>
                <a:ea typeface="Helvetica Neue"/>
                <a:cs typeface="Helvetica Neue"/>
                <a:sym typeface="Helvetica Neue"/>
              </a:rPr>
              <a:t> is established</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x="0" y="0"/>
          <a:ext cx="0" cy="0"/>
          <a:chOff x="0" y="0"/>
          <a:chExt cx="0" cy="0"/>
        </a:xfrm>
      </p:grpSpPr>
      <p:sp>
        <p:nvSpPr>
          <p:cNvPr id="340" name="Shape 3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1" name="Shape 3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2" name="Shape 342"/>
          <p:cNvSpPr txBox="1"/>
          <p:nvPr>
            <p:ph type="title"/>
          </p:nvPr>
        </p:nvSpPr>
        <p:spPr>
          <a:xfrm>
            <a:off x="1219200" y="990600"/>
            <a:ext cx="3271836"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Multiplicity</a:t>
            </a:r>
          </a:p>
        </p:txBody>
      </p:sp>
      <p:pic>
        <p:nvPicPr>
          <p:cNvPr id="343" name="Shape 343"/>
          <p:cNvPicPr preferRelativeResize="0"/>
          <p:nvPr/>
        </p:nvPicPr>
        <p:blipFill rotWithShape="1">
          <a:blip r:embed="rId3">
            <a:alphaModFix/>
          </a:blip>
          <a:srcRect b="0" l="0" r="0" t="0"/>
          <a:stretch/>
        </p:blipFill>
        <p:spPr>
          <a:xfrm>
            <a:off x="2438400" y="1981200"/>
            <a:ext cx="3949700" cy="3771900"/>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x="0" y="0"/>
          <a:ext cx="0" cy="0"/>
          <a:chOff x="0" y="0"/>
          <a:chExt cx="0" cy="0"/>
        </a:xfrm>
      </p:grpSpPr>
      <p:sp>
        <p:nvSpPr>
          <p:cNvPr id="348" name="Shape 34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9" name="Shape 3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0" name="Shape 350"/>
          <p:cNvSpPr txBox="1"/>
          <p:nvPr>
            <p:ph type="title"/>
          </p:nvPr>
        </p:nvSpPr>
        <p:spPr>
          <a:xfrm>
            <a:off x="1219200" y="1143000"/>
            <a:ext cx="3614736"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Dependencies</a:t>
            </a:r>
          </a:p>
        </p:txBody>
      </p:sp>
      <p:pic>
        <p:nvPicPr>
          <p:cNvPr id="351" name="Shape 351"/>
          <p:cNvPicPr preferRelativeResize="0"/>
          <p:nvPr/>
        </p:nvPicPr>
        <p:blipFill rotWithShape="1">
          <a:blip r:embed="rId3">
            <a:alphaModFix/>
          </a:blip>
          <a:srcRect b="0" l="0" r="0" t="0"/>
          <a:stretch/>
        </p:blipFill>
        <p:spPr>
          <a:xfrm>
            <a:off x="2297111" y="2624136"/>
            <a:ext cx="4546599" cy="1614487"/>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5" name="Shape 355"/>
        <p:cNvGrpSpPr/>
        <p:nvPr/>
      </p:nvGrpSpPr>
      <p:grpSpPr>
        <a:xfrm>
          <a:off x="0" y="0"/>
          <a:ext cx="0" cy="0"/>
          <a:chOff x="0" y="0"/>
          <a:chExt cx="0" cy="0"/>
        </a:xfrm>
      </p:grpSpPr>
      <p:sp>
        <p:nvSpPr>
          <p:cNvPr id="356" name="Shape 35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7" name="Shape 35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8" name="Shape 358"/>
          <p:cNvSpPr txBox="1"/>
          <p:nvPr>
            <p:ph type="title"/>
          </p:nvPr>
        </p:nvSpPr>
        <p:spPr>
          <a:xfrm>
            <a:off x="1219200" y="1066800"/>
            <a:ext cx="456565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Analysis Packages</a:t>
            </a:r>
          </a:p>
        </p:txBody>
      </p:sp>
      <p:sp>
        <p:nvSpPr>
          <p:cNvPr id="359" name="Shape 35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Various elements of the analysis model (e.g., use-cases, analysis classes) are categorized in a manner that packages them as a grouping</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plus sign preceding the analysis class name in each package indicates that the classes have public visibility and are therefore accessible from other packages.</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Other symbols can precede an element within a package. A minus sign indicates that an element is hidden from all other packages and a # symbol indicates that an element is accessible only to packages contained within a given package.</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3" name="Shape 363"/>
        <p:cNvGrpSpPr/>
        <p:nvPr/>
      </p:nvGrpSpPr>
      <p:grpSpPr>
        <a:xfrm>
          <a:off x="0" y="0"/>
          <a:ext cx="0" cy="0"/>
          <a:chOff x="0" y="0"/>
          <a:chExt cx="0" cy="0"/>
        </a:xfrm>
      </p:grpSpPr>
      <p:sp>
        <p:nvSpPr>
          <p:cNvPr id="364" name="Shape 36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5" name="Shape 36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6" name="Shape 366"/>
          <p:cNvSpPr txBox="1"/>
          <p:nvPr>
            <p:ph type="title"/>
          </p:nvPr>
        </p:nvSpPr>
        <p:spPr>
          <a:xfrm>
            <a:off x="1219200" y="990600"/>
            <a:ext cx="5603874" cy="685799"/>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Analysis Packages</a:t>
            </a:r>
          </a:p>
        </p:txBody>
      </p:sp>
      <p:pic>
        <p:nvPicPr>
          <p:cNvPr id="367" name="Shape 367"/>
          <p:cNvPicPr preferRelativeResize="0"/>
          <p:nvPr/>
        </p:nvPicPr>
        <p:blipFill rotWithShape="1">
          <a:blip r:embed="rId3">
            <a:alphaModFix/>
          </a:blip>
          <a:srcRect b="0" l="0" r="0" t="0"/>
          <a:stretch/>
        </p:blipFill>
        <p:spPr>
          <a:xfrm>
            <a:off x="3048000" y="1905000"/>
            <a:ext cx="4124325" cy="48006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Class-Based Modeling</a:t>
            </a:r>
          </a:p>
        </p:txBody>
      </p:sp>
      <p:sp>
        <p:nvSpPr>
          <p:cNvPr id="231" name="Shape 2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Class-based modeling represents: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objects</a:t>
            </a:r>
            <a:r>
              <a:rPr b="0" i="0" lang="en-US" sz="2000" u="none" cap="none" strike="noStrike">
                <a:solidFill>
                  <a:schemeClr val="dk1"/>
                </a:solidFill>
                <a:latin typeface="Quattrocento"/>
                <a:ea typeface="Quattrocento"/>
                <a:cs typeface="Quattrocento"/>
                <a:sym typeface="Quattrocento"/>
              </a:rPr>
              <a:t> that the system will manipulate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operations</a:t>
            </a:r>
            <a:r>
              <a:rPr b="0" i="0" lang="en-US" sz="2000" u="none" cap="none" strike="noStrike">
                <a:solidFill>
                  <a:schemeClr val="dk1"/>
                </a:solidFill>
                <a:latin typeface="Quattrocento"/>
                <a:ea typeface="Quattrocento"/>
                <a:cs typeface="Quattrocento"/>
                <a:sym typeface="Quattrocento"/>
              </a:rPr>
              <a:t> (also called methods or services) that will be applied to the objects to effect the manipulation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relationships</a:t>
            </a:r>
            <a:r>
              <a:rPr b="0" i="0" lang="en-US" sz="2000" u="none" cap="none" strike="noStrike">
                <a:solidFill>
                  <a:schemeClr val="dk1"/>
                </a:solidFill>
                <a:latin typeface="Quattrocento"/>
                <a:ea typeface="Quattrocento"/>
                <a:cs typeface="Quattrocento"/>
                <a:sym typeface="Quattrocento"/>
              </a:rPr>
              <a:t> (some hierarchical) between the objects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folHlink"/>
                </a:solidFill>
                <a:latin typeface="Quattrocento"/>
                <a:ea typeface="Quattrocento"/>
                <a:cs typeface="Quattrocento"/>
                <a:sym typeface="Quattrocento"/>
              </a:rPr>
              <a:t>collaborations</a:t>
            </a:r>
            <a:r>
              <a:rPr b="0" i="0" lang="en-US" sz="2000" u="none" cap="none" strike="noStrike">
                <a:solidFill>
                  <a:schemeClr val="dk1"/>
                </a:solidFill>
                <a:latin typeface="Quattrocento"/>
                <a:ea typeface="Quattrocento"/>
                <a:cs typeface="Quattrocento"/>
                <a:sym typeface="Quattrocento"/>
              </a:rPr>
              <a:t> that occur between the classes that are defined.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elements of a class-based model include classes and objects, attributes, operations, CRC models, collaboration diagrams and packages.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Identifying Analysis Classes</a:t>
            </a:r>
          </a:p>
        </p:txBody>
      </p:sp>
      <p:sp>
        <p:nvSpPr>
          <p:cNvPr id="239" name="Shape 23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Examining the usage scenarios developed as part of the requirements model and perform a "grammatical parse" [Abb83]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Classes are determined by underlining each noun or noun phrase and entering it into a simple table.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Synonyms should be noted.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If the class (noun) is required to implement a solution, then it is part of the solution space; otherwise, if a class is necessary only to describe a solution, it is part of the problem space.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But what should we look for once all of the nouns have been isolated?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6" name="Shape 246"/>
          <p:cNvSpPr txBox="1"/>
          <p:nvPr>
            <p:ph type="title"/>
          </p:nvPr>
        </p:nvSpPr>
        <p:spPr>
          <a:xfrm>
            <a:off x="1143000" y="10668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200" u="none" cap="none" strike="noStrike">
                <a:solidFill>
                  <a:schemeClr val="dk2"/>
                </a:solidFill>
                <a:latin typeface="Helvetica Neue"/>
                <a:ea typeface="Helvetica Neue"/>
                <a:cs typeface="Helvetica Neue"/>
                <a:sym typeface="Helvetica Neue"/>
              </a:rPr>
              <a:t>Manifestations of Analysis Classes</a:t>
            </a:r>
          </a:p>
        </p:txBody>
      </p:sp>
      <p:sp>
        <p:nvSpPr>
          <p:cNvPr id="247" name="Shape 247"/>
          <p:cNvSpPr txBox="1"/>
          <p:nvPr>
            <p:ph idx="1" type="body"/>
          </p:nvPr>
        </p:nvSpPr>
        <p:spPr>
          <a:xfrm>
            <a:off x="1828800" y="18288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Analysis classes</a:t>
            </a:r>
            <a:r>
              <a:rPr b="0" i="0" lang="en-US" sz="2000" u="none" cap="none" strike="noStrike">
                <a:solidFill>
                  <a:schemeClr val="dk1"/>
                </a:solidFill>
                <a:latin typeface="Quattrocento"/>
                <a:ea typeface="Quattrocento"/>
                <a:cs typeface="Quattrocento"/>
                <a:sym typeface="Quattrocento"/>
              </a:rPr>
              <a:t> manifest themselves in one of the following ways:</a:t>
            </a:r>
          </a:p>
          <a:p>
            <a:pPr indent="-228600" lvl="2" marL="1143000" marR="0" rtl="0" algn="l">
              <a:lnSpc>
                <a:spcPct val="90000"/>
              </a:lnSpc>
              <a:spcBef>
                <a:spcPts val="60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External entities</a:t>
            </a:r>
            <a:r>
              <a:rPr b="0" i="0" lang="en-US" sz="1600" u="none" cap="none" strike="noStrike">
                <a:solidFill>
                  <a:schemeClr val="dk1"/>
                </a:solidFill>
                <a:latin typeface="Quattrocento"/>
                <a:ea typeface="Quattrocento"/>
                <a:cs typeface="Quattrocento"/>
                <a:sym typeface="Quattrocento"/>
              </a:rPr>
              <a:t> (e.g., other systems, devices, people) that produce or consume information </a:t>
            </a:r>
          </a:p>
          <a:p>
            <a:pPr indent="-228600" lvl="2" marL="1143000" marR="0" rtl="0" algn="l">
              <a:lnSpc>
                <a:spcPct val="90000"/>
              </a:lnSpc>
              <a:spcBef>
                <a:spcPts val="60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Things</a:t>
            </a:r>
            <a:r>
              <a:rPr b="0" i="0" lang="en-US" sz="1600" u="none" cap="none" strike="noStrike">
                <a:solidFill>
                  <a:schemeClr val="dk1"/>
                </a:solidFill>
                <a:latin typeface="Quattrocento"/>
                <a:ea typeface="Quattrocento"/>
                <a:cs typeface="Quattrocento"/>
                <a:sym typeface="Quattrocento"/>
              </a:rPr>
              <a:t> (e.g, reports, displays, letters, signals) that are part of the information domain for the problem</a:t>
            </a:r>
          </a:p>
          <a:p>
            <a:pPr indent="-228600" lvl="2" marL="1143000" marR="0" rtl="0" algn="l">
              <a:lnSpc>
                <a:spcPct val="90000"/>
              </a:lnSpc>
              <a:spcBef>
                <a:spcPts val="32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Occurrences or events</a:t>
            </a:r>
            <a:r>
              <a:rPr b="0" i="0" lang="en-US" sz="1600" u="none" cap="none" strike="noStrike">
                <a:solidFill>
                  <a:schemeClr val="dk1"/>
                </a:solidFill>
                <a:latin typeface="Quattrocento"/>
                <a:ea typeface="Quattrocento"/>
                <a:cs typeface="Quattrocento"/>
                <a:sym typeface="Quattrocento"/>
              </a:rPr>
              <a:t> (e.g., a property transfer or the completion of a series of robot movements) that occur within the context of system operation</a:t>
            </a:r>
          </a:p>
          <a:p>
            <a:pPr indent="-228600" lvl="2" marL="1143000" marR="0" rtl="0" algn="l">
              <a:lnSpc>
                <a:spcPct val="90000"/>
              </a:lnSpc>
              <a:spcBef>
                <a:spcPts val="32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Roles</a:t>
            </a:r>
            <a:r>
              <a:rPr b="0" i="0" lang="en-US" sz="1600" u="none" cap="none" strike="noStrike">
                <a:solidFill>
                  <a:schemeClr val="dk1"/>
                </a:solidFill>
                <a:latin typeface="Quattrocento"/>
                <a:ea typeface="Quattrocento"/>
                <a:cs typeface="Quattrocento"/>
                <a:sym typeface="Quattrocento"/>
              </a:rPr>
              <a:t> (e.g., manager, engineer, salesperson) played by people who interact with the system</a:t>
            </a:r>
          </a:p>
          <a:p>
            <a:pPr indent="-228600" lvl="2" marL="1143000" marR="0" rtl="0" algn="l">
              <a:lnSpc>
                <a:spcPct val="90000"/>
              </a:lnSpc>
              <a:spcBef>
                <a:spcPts val="32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Organizational units</a:t>
            </a:r>
            <a:r>
              <a:rPr b="0" i="0" lang="en-US" sz="1600" u="none" cap="none" strike="noStrike">
                <a:solidFill>
                  <a:schemeClr val="dk1"/>
                </a:solidFill>
                <a:latin typeface="Quattrocento"/>
                <a:ea typeface="Quattrocento"/>
                <a:cs typeface="Quattrocento"/>
                <a:sym typeface="Quattrocento"/>
              </a:rPr>
              <a:t> (e.g., division, group, team) that are relevant to an application</a:t>
            </a:r>
          </a:p>
          <a:p>
            <a:pPr indent="-228600" lvl="2" marL="1143000" marR="0" rtl="0" algn="l">
              <a:lnSpc>
                <a:spcPct val="90000"/>
              </a:lnSpc>
              <a:spcBef>
                <a:spcPts val="32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Places </a:t>
            </a:r>
            <a:r>
              <a:rPr b="0" i="0" lang="en-US" sz="1600" u="none" cap="none" strike="noStrike">
                <a:solidFill>
                  <a:schemeClr val="dk1"/>
                </a:solidFill>
                <a:latin typeface="Quattrocento"/>
                <a:ea typeface="Quattrocento"/>
                <a:cs typeface="Quattrocento"/>
                <a:sym typeface="Quattrocento"/>
              </a:rPr>
              <a:t>(e.g., manufacturing floor or loading dock) that establish the context of the problem and the overall function</a:t>
            </a:r>
          </a:p>
          <a:p>
            <a:pPr indent="-228600" lvl="2" marL="1143000" marR="0" rtl="0" algn="l">
              <a:lnSpc>
                <a:spcPct val="90000"/>
              </a:lnSpc>
              <a:spcBef>
                <a:spcPts val="320"/>
              </a:spcBef>
              <a:spcAft>
                <a:spcPts val="0"/>
              </a:spcAft>
              <a:buClr>
                <a:schemeClr val="dk2"/>
              </a:buClr>
              <a:buSzPct val="100000"/>
              <a:buFont typeface="Quattrocento"/>
              <a:buChar char="•"/>
            </a:pPr>
            <a:r>
              <a:rPr b="0" i="1" lang="en-US" sz="1600" u="none" cap="none" strike="noStrike">
                <a:solidFill>
                  <a:schemeClr val="dk1"/>
                </a:solidFill>
                <a:latin typeface="Quattrocento"/>
                <a:ea typeface="Quattrocento"/>
                <a:cs typeface="Quattrocento"/>
                <a:sym typeface="Quattrocento"/>
              </a:rPr>
              <a:t>Structures</a:t>
            </a:r>
            <a:r>
              <a:rPr b="0" i="0" lang="en-US" sz="1600" u="none" cap="none" strike="noStrike">
                <a:solidFill>
                  <a:schemeClr val="dk1"/>
                </a:solidFill>
                <a:latin typeface="Quattrocento"/>
                <a:ea typeface="Quattrocento"/>
                <a:cs typeface="Quattrocento"/>
                <a:sym typeface="Quattrocento"/>
              </a:rPr>
              <a:t> (e.g., sensors, four-wheeled vehicles, or computers) that define a class of objects or related classes of objects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3" name="Shape 2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4" name="Shape 25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Potential Classes</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Retained information.</a:t>
            </a:r>
            <a:r>
              <a:rPr b="0" i="0" lang="en-US" sz="1600" u="none" cap="none" strike="noStrike">
                <a:solidFill>
                  <a:schemeClr val="dk1"/>
                </a:solidFill>
                <a:latin typeface="Quattrocento"/>
                <a:ea typeface="Quattrocento"/>
                <a:cs typeface="Quattrocento"/>
                <a:sym typeface="Quattrocento"/>
              </a:rPr>
              <a:t> The potential class will be useful during analysis only if information about it must be remembered so that the system can function.</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Needed services.</a:t>
            </a:r>
            <a:r>
              <a:rPr b="0" i="0" lang="en-US" sz="1600" u="none" cap="none" strike="noStrike">
                <a:solidFill>
                  <a:schemeClr val="dk1"/>
                </a:solidFill>
                <a:latin typeface="Quattrocento"/>
                <a:ea typeface="Quattrocento"/>
                <a:cs typeface="Quattrocento"/>
                <a:sym typeface="Quattrocento"/>
              </a:rPr>
              <a:t> The potential class must have a set of identifiable operations that can change the value of its attributes in some way.</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Multiple attributes.</a:t>
            </a:r>
            <a:r>
              <a:rPr b="0" i="0" lang="en-US" sz="1600" u="none" cap="none" strike="noStrike">
                <a:solidFill>
                  <a:schemeClr val="dk1"/>
                </a:solidFill>
                <a:latin typeface="Quattrocento"/>
                <a:ea typeface="Quattrocento"/>
                <a:cs typeface="Quattrocento"/>
                <a:sym typeface="Quattrocento"/>
              </a:rPr>
              <a:t> During requirement analysis, the focus should be on "major" information; a class with a single attribute may, in fact, be useful during design, but is probably better represented as an attribute of another class during the analysis activity.</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Common attributes.</a:t>
            </a:r>
            <a:r>
              <a:rPr b="0" i="0" lang="en-US" sz="1600" u="none" cap="none" strike="noStrike">
                <a:solidFill>
                  <a:schemeClr val="dk1"/>
                </a:solidFill>
                <a:latin typeface="Quattrocento"/>
                <a:ea typeface="Quattrocento"/>
                <a:cs typeface="Quattrocento"/>
                <a:sym typeface="Quattrocento"/>
              </a:rPr>
              <a:t> A set of attributes can be defined for the potential class and these attributes apply to all instances of the class.</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Common operations.</a:t>
            </a:r>
            <a:r>
              <a:rPr b="0" i="0" lang="en-US" sz="1600" u="none" cap="none" strike="noStrike">
                <a:solidFill>
                  <a:schemeClr val="dk1"/>
                </a:solidFill>
                <a:latin typeface="Quattrocento"/>
                <a:ea typeface="Quattrocento"/>
                <a:cs typeface="Quattrocento"/>
                <a:sym typeface="Quattrocento"/>
              </a:rPr>
              <a:t> A set of operations can be defined for the potential class and these operations apply to all instances of the class.</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Essential requirements.</a:t>
            </a:r>
            <a:r>
              <a:rPr b="0" i="0" lang="en-US" sz="1600" u="none" cap="none" strike="noStrike">
                <a:solidFill>
                  <a:schemeClr val="dk1"/>
                </a:solidFill>
                <a:latin typeface="Quattrocento"/>
                <a:ea typeface="Quattrocento"/>
                <a:cs typeface="Quattrocento"/>
                <a:sym typeface="Quattrocento"/>
              </a:rPr>
              <a:t> External entities that appear in the problem space and produce or consume information essential to the operation of any solution for the system will almost always be defined as classes in the requirements model.</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1" name="Shape 26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2" name="Shape 262"/>
          <p:cNvSpPr txBox="1"/>
          <p:nvPr>
            <p:ph type="title"/>
          </p:nvPr>
        </p:nvSpPr>
        <p:spPr>
          <a:xfrm>
            <a:off x="1219200" y="9906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Defining Attributes</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400" u="none" cap="none" strike="noStrike">
                <a:solidFill>
                  <a:schemeClr val="dk1"/>
                </a:solidFill>
                <a:latin typeface="Quattrocento"/>
                <a:ea typeface="Quattrocento"/>
                <a:cs typeface="Quattrocento"/>
                <a:sym typeface="Quattrocento"/>
              </a:rPr>
              <a:t>Attributes</a:t>
            </a:r>
            <a:r>
              <a:rPr b="0" i="0" lang="en-US" sz="2400" u="none" cap="none" strike="noStrike">
                <a:solidFill>
                  <a:schemeClr val="dk1"/>
                </a:solidFill>
                <a:latin typeface="Quattrocento"/>
                <a:ea typeface="Quattrocento"/>
                <a:cs typeface="Quattrocento"/>
                <a:sym typeface="Quattrocento"/>
              </a:rPr>
              <a:t> describe a class that has been selected for inclusion in the analysis model.</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build two different classes for professional baseball players</a:t>
            </a:r>
          </a:p>
          <a:p>
            <a:pPr indent="-228600" lvl="2" marL="1143000" marR="0" rtl="0" algn="l">
              <a:lnSpc>
                <a:spcPct val="100000"/>
              </a:lnSpc>
              <a:spcBef>
                <a:spcPts val="300"/>
              </a:spcBef>
              <a:spcAft>
                <a:spcPts val="0"/>
              </a:spcAft>
              <a:buClr>
                <a:schemeClr val="dk2"/>
              </a:buClr>
              <a:buSzPct val="100000"/>
              <a:buFont typeface="Quattrocento"/>
              <a:buChar char="•"/>
            </a:pPr>
            <a:r>
              <a:rPr b="1" i="0" lang="en-US" sz="1800" u="none" cap="none" strike="noStrike">
                <a:solidFill>
                  <a:schemeClr val="folHlink"/>
                </a:solidFill>
                <a:latin typeface="Quattrocento"/>
                <a:ea typeface="Quattrocento"/>
                <a:cs typeface="Quattrocento"/>
                <a:sym typeface="Quattrocento"/>
              </a:rPr>
              <a:t>For Playing Statistics software:</a:t>
            </a:r>
            <a:r>
              <a:rPr b="0" i="0" lang="en-US" sz="1800" u="none" cap="none" strike="noStrike">
                <a:solidFill>
                  <a:schemeClr val="dk1"/>
                </a:solidFill>
                <a:latin typeface="Quattrocento"/>
                <a:ea typeface="Quattrocento"/>
                <a:cs typeface="Quattrocento"/>
                <a:sym typeface="Quattrocento"/>
              </a:rPr>
              <a:t> </a:t>
            </a:r>
            <a:r>
              <a:rPr b="0" i="0" lang="en-US" sz="1800" u="none" cap="none" strike="noStrike">
                <a:solidFill>
                  <a:schemeClr val="dk1"/>
                </a:solidFill>
                <a:latin typeface="Arial"/>
                <a:ea typeface="Arial"/>
                <a:cs typeface="Arial"/>
                <a:sym typeface="Arial"/>
              </a:rPr>
              <a:t>name, position, batting average, fielding percentage, years played, </a:t>
            </a:r>
            <a:r>
              <a:rPr b="0" i="0" lang="en-US" sz="1800" u="none" cap="none" strike="noStrike">
                <a:solidFill>
                  <a:schemeClr val="dk1"/>
                </a:solidFill>
                <a:latin typeface="Quattrocento"/>
                <a:ea typeface="Quattrocento"/>
                <a:cs typeface="Quattrocento"/>
                <a:sym typeface="Quattrocento"/>
              </a:rPr>
              <a:t>and</a:t>
            </a:r>
            <a:r>
              <a:rPr b="0" i="0" lang="en-US" sz="1800" u="none" cap="none" strike="noStrike">
                <a:solidFill>
                  <a:schemeClr val="dk1"/>
                </a:solidFill>
                <a:latin typeface="Arial"/>
                <a:ea typeface="Arial"/>
                <a:cs typeface="Arial"/>
                <a:sym typeface="Arial"/>
              </a:rPr>
              <a:t> games played</a:t>
            </a:r>
            <a:r>
              <a:rPr b="0" i="0" lang="en-US" sz="1800" u="none" cap="none" strike="noStrike">
                <a:solidFill>
                  <a:schemeClr val="dk1"/>
                </a:solidFill>
                <a:latin typeface="Quattrocento"/>
                <a:ea typeface="Quattrocento"/>
                <a:cs typeface="Quattrocento"/>
                <a:sym typeface="Quattrocento"/>
              </a:rPr>
              <a:t> might be relevant</a:t>
            </a:r>
          </a:p>
          <a:p>
            <a:pPr indent="-228600" lvl="2" marL="1143000" marR="0" rtl="0" algn="l">
              <a:lnSpc>
                <a:spcPct val="100000"/>
              </a:lnSpc>
              <a:spcBef>
                <a:spcPts val="300"/>
              </a:spcBef>
              <a:spcAft>
                <a:spcPts val="0"/>
              </a:spcAft>
              <a:buClr>
                <a:schemeClr val="dk2"/>
              </a:buClr>
              <a:buSzPct val="100000"/>
              <a:buFont typeface="Quattrocento"/>
              <a:buChar char="•"/>
            </a:pPr>
            <a:r>
              <a:rPr b="1" i="0" lang="en-US" sz="1800" u="none" cap="none" strike="noStrike">
                <a:solidFill>
                  <a:schemeClr val="folHlink"/>
                </a:solidFill>
                <a:latin typeface="Quattrocento"/>
                <a:ea typeface="Quattrocento"/>
                <a:cs typeface="Quattrocento"/>
                <a:sym typeface="Quattrocento"/>
              </a:rPr>
              <a:t>For Pension Fund software: </a:t>
            </a:r>
            <a:r>
              <a:rPr b="0" i="0" lang="en-US" sz="1800" u="none" cap="none" strike="noStrike">
                <a:solidFill>
                  <a:schemeClr val="dk1"/>
                </a:solidFill>
                <a:latin typeface="Arial"/>
                <a:ea typeface="Arial"/>
                <a:cs typeface="Arial"/>
                <a:sym typeface="Arial"/>
              </a:rPr>
              <a:t>average salary, credit toward full vesting, pension plan options chosen, mailing address,</a:t>
            </a:r>
            <a:r>
              <a:rPr b="0" i="0" lang="en-US" sz="1800" u="none" cap="none" strike="noStrike">
                <a:solidFill>
                  <a:schemeClr val="dk1"/>
                </a:solidFill>
                <a:latin typeface="Quattrocento"/>
                <a:ea typeface="Quattrocento"/>
                <a:cs typeface="Quattrocento"/>
                <a:sym typeface="Quattrocento"/>
              </a:rPr>
              <a:t> and the like.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Defining Operations</a:t>
            </a:r>
          </a:p>
        </p:txBody>
      </p:sp>
      <p:sp>
        <p:nvSpPr>
          <p:cNvPr id="271" name="Shape 27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Do a grammatical parse of a processing narrative and look at the verbs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Operations can be divided into four broad categories: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(1) operations that manipulate data in some way (e.g., adding, deleting, reformatting, selecting)</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(2) operations that perform a computation</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(3) operations that inquire about the state of an object, and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(4) operations that monitor an object for the occurrence of a controlling event.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77" name="Shape 27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8" name="Shape 2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CRC Models</a:t>
            </a:r>
          </a:p>
        </p:txBody>
      </p:sp>
      <p:sp>
        <p:nvSpPr>
          <p:cNvPr id="279" name="Shape 2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400" u="none" cap="none" strike="noStrike">
                <a:solidFill>
                  <a:schemeClr val="folHlink"/>
                </a:solidFill>
                <a:latin typeface="Quattrocento"/>
                <a:ea typeface="Quattrocento"/>
                <a:cs typeface="Quattrocento"/>
                <a:sym typeface="Quattrocento"/>
              </a:rPr>
              <a:t>Class-responsibility-collaborator (CRC)</a:t>
            </a:r>
            <a:r>
              <a:rPr b="0" i="1" lang="en-US" sz="2400" u="none" cap="none" strike="noStrike">
                <a:solidFill>
                  <a:schemeClr val="dk1"/>
                </a:solidFill>
                <a:latin typeface="Quattrocento"/>
                <a:ea typeface="Quattrocento"/>
                <a:cs typeface="Quattrocento"/>
                <a:sym typeface="Quattrocento"/>
              </a:rPr>
              <a:t> modeling</a:t>
            </a:r>
            <a:r>
              <a:rPr b="0" i="0" lang="en-US" sz="2400" u="none" cap="none" strike="noStrike">
                <a:solidFill>
                  <a:schemeClr val="dk1"/>
                </a:solidFill>
                <a:latin typeface="Quattrocento"/>
                <a:ea typeface="Quattrocento"/>
                <a:cs typeface="Quattrocento"/>
                <a:sym typeface="Quattrocento"/>
              </a:rPr>
              <a:t> [Wir90] provides a simple means for identifying and organizing the classes that are relevant to system or product requirements. Ambler [Amb95] describes CRC modeling in the following way:</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A CRC model is really a collection of standard index cards that represent classes. The cards are divided into three sections. Along the top of the card you write the name of the class. In the body of the card you list the class responsibilities on the left and the collaborators on the right.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5" name="Shape 2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6" name="Shape 286"/>
          <p:cNvSpPr txBox="1"/>
          <p:nvPr>
            <p:ph type="title"/>
          </p:nvPr>
        </p:nvSpPr>
        <p:spPr>
          <a:xfrm>
            <a:off x="1219200" y="1143000"/>
            <a:ext cx="3430587"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CRC Modeling</a:t>
            </a:r>
          </a:p>
        </p:txBody>
      </p:sp>
      <p:pic>
        <p:nvPicPr>
          <p:cNvPr id="287" name="Shape 287"/>
          <p:cNvPicPr preferRelativeResize="0"/>
          <p:nvPr/>
        </p:nvPicPr>
        <p:blipFill rotWithShape="1">
          <a:blip r:embed="rId3">
            <a:alphaModFix/>
          </a:blip>
          <a:srcRect b="0" l="0" r="0" t="0"/>
          <a:stretch/>
        </p:blipFill>
        <p:spPr>
          <a:xfrm>
            <a:off x="2362200" y="2286000"/>
            <a:ext cx="5029199" cy="3657600"/>
          </a:xfrm>
          <a:prstGeom prst="rect">
            <a:avLst/>
          </a:prstGeom>
          <a:noFill/>
          <a:ln>
            <a:noFill/>
          </a:ln>
        </p:spPr>
      </p:pic>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