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45.xml"/>
  <Override ContentType="application/vnd.openxmlformats-officedocument.presentationml.slide+xml" PartName="/ppt/slides/slide6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24.xml"/>
  <Override ContentType="application/vnd.openxmlformats-officedocument.presentationml.slide+xml" PartName="/ppt/slides/slide5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46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4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52.xml"/>
  <Override ContentType="application/vnd.openxmlformats-officedocument.presentationml.slide+xml" PartName="/ppt/slides/slide22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51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9144000" cx="13716000"/>
  <p:notesSz cx="6997700" cy="92837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19" Type="http://schemas.openxmlformats.org/officeDocument/2006/relationships/slide" Target="slides/slide13.xml"/><Relationship Id="rId36" Type="http://schemas.openxmlformats.org/officeDocument/2006/relationships/slide" Target="slides/slide30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29" Type="http://schemas.openxmlformats.org/officeDocument/2006/relationships/slide" Target="slides/slide23.xml"/><Relationship Id="rId49" Type="http://schemas.openxmlformats.org/officeDocument/2006/relationships/slide" Target="slides/slide4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40" Type="http://schemas.openxmlformats.org/officeDocument/2006/relationships/slide" Target="slides/slide34.xml"/><Relationship Id="rId1" Type="http://schemas.openxmlformats.org/officeDocument/2006/relationships/theme" Target="theme/theme1.xml"/><Relationship Id="rId22" Type="http://schemas.openxmlformats.org/officeDocument/2006/relationships/slide" Target="slides/slide16.xml"/><Relationship Id="rId41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42" Type="http://schemas.openxmlformats.org/officeDocument/2006/relationships/slide" Target="slides/slide36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967162" y="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x="8287940" y="2419483"/>
            <a:ext cx="7315200" cy="32170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x="1739503" y="-683286"/>
            <a:ext cx="7315200" cy="9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1028700" y="914400"/>
            <a:ext cx="11658599" cy="28363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4361656" y="-1507331"/>
            <a:ext cx="6040436" cy="1234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2688432" y="640080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x="2688432" y="817033"/>
            <a:ext cx="82296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2688432" y="7156450"/>
            <a:ext cx="8229600" cy="10731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685800" y="364066"/>
            <a:ext cx="4512470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5362575" y="364066"/>
            <a:ext cx="7667625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685800" y="1913466"/>
            <a:ext cx="4512470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366184"/>
            <a:ext cx="123443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2046816"/>
            <a:ext cx="6060281" cy="85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85800" y="2899833"/>
            <a:ext cx="6060281" cy="52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6967538" y="2046816"/>
            <a:ext cx="6062662" cy="85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6967538" y="2899833"/>
            <a:ext cx="6062662" cy="52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2096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74961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083470" y="5875867"/>
            <a:ext cx="11658599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083470" y="3875617"/>
            <a:ext cx="11658599" cy="2000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jpg"/><Relationship Id="rId12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2.xml"/><Relationship Id="rId10" Type="http://schemas.openxmlformats.org/officeDocument/2006/relationships/slideLayout" Target="../slideLayouts/slideLayout8.xml"/><Relationship Id="rId3" Type="http://schemas.openxmlformats.org/officeDocument/2006/relationships/slideLayout" Target="../slideLayouts/slideLayout1.xml"/><Relationship Id="rId11" Type="http://schemas.openxmlformats.org/officeDocument/2006/relationships/slideLayout" Target="../slideLayouts/slideLayout9.xml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02.jpg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5" y="0"/>
            <a:ext cx="1793874" cy="121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0" y="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685800" y="1147762"/>
            <a:ext cx="12115799" cy="0"/>
          </a:xfrm>
          <a:prstGeom prst="straightConnector1">
            <a:avLst/>
          </a:prstGeom>
          <a:noFill/>
          <a:ln cap="rnd" w="1905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/>
        </p:nvSpPr>
        <p:spPr>
          <a:xfrm>
            <a:off x="0" y="3048000"/>
            <a:ext cx="342899" cy="304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0" y="609600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6354762" y="8818561"/>
            <a:ext cx="730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15.*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9645650" y="87963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279400" y="8828086"/>
            <a:ext cx="37274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b="1" baseline="3000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61775" y="7799386"/>
            <a:ext cx="1925637" cy="1057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298449" y="3948111"/>
            <a:ext cx="12915900" cy="268286"/>
            <a:chOff x="198436" y="2960686"/>
            <a:chExt cx="8610600" cy="201611"/>
          </a:xfrm>
        </p:grpSpPr>
        <p:sp>
          <p:nvSpPr>
            <p:cNvPr id="55" name="Shape 55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3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3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3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8" name="Shape 58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41275" y="8818561"/>
            <a:ext cx="37274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b="1" baseline="3000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41900" y="5543550"/>
            <a:ext cx="3092450" cy="2125662"/>
          </a:xfrm>
          <a:prstGeom prst="rect">
            <a:avLst/>
          </a:prstGeom>
          <a:noFill/>
          <a:ln cap="rnd" w="7620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1" name="Shape 61"/>
          <p:cNvSpPr txBox="1"/>
          <p:nvPr/>
        </p:nvSpPr>
        <p:spPr>
          <a:xfrm>
            <a:off x="4837112" y="5354637"/>
            <a:ext cx="3505200" cy="2517774"/>
          </a:xfrm>
          <a:prstGeom prst="rect">
            <a:avLst/>
          </a:prstGeom>
          <a:noFill/>
          <a:ln cap="rnd" w="57150">
            <a:solidFill>
              <a:srgbClr val="66CC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7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8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9.jp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0.jp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3.jpg"/></Relationships>
</file>

<file path=ppt/slides/_rels/slide5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028700" y="914400"/>
            <a:ext cx="11658599" cy="2836861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61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15:  System Security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Program Threats (Cont.)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 Bomb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that initiates a security incident under certain circumstances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 </a:t>
            </a: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1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Buffer Overflow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Exploits a bug in a program (overflow either the stack or memory buffers)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Failure to check bounds on inputs, arguments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past arguments on the stack into the return address on stack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routine returns from call, returns to hacked address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Pointed to code loaded onto stack that executes malicious code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Unauthorized user or privilege escalation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403350" y="369887"/>
            <a:ext cx="116268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 Program with Buffer-overflow Condition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BUFFER SIZE 256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 *argv[])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buffer[BUFFER SIZE];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if (argc &lt; 2)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return -1;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else {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strcpy(buffer,argv[1]);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return 0;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181100" y="369887"/>
            <a:ext cx="118491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Layout of Typical Stack Frame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25" y="1765300"/>
            <a:ext cx="10901362" cy="578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474787" y="369887"/>
            <a:ext cx="1155541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Modified Shell Code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 *argv[])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execvp(‘‘\bin\sh’’,‘‘\bin \sh’’, NULL);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return 0;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400175" y="369887"/>
            <a:ext cx="1163002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Hypothetical Stack Frame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662236" y="7859711"/>
            <a:ext cx="3038475" cy="531811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Before attack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8647111" y="7856536"/>
            <a:ext cx="3086099" cy="531811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attack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386" y="1595437"/>
            <a:ext cx="9091612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Great Programming Required?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the first step of determining the bug, and second step of writing exploit code, yes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Script kiddies can run pre-written exploit code to attack a given system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 code can get a shell with the processes’ owner’s permissions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open a network port, delete files, download a program, etc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Depending on bug, attack can be executed across a network using allowed connections, bypassing firewalls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Buffer overflow can be disabled by disabling stack execution or adding bit to page table to indicate “non-executable” state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in SPARC and x86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still have security exploits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531937" y="369887"/>
            <a:ext cx="1149826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Program Threats (Cont.)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831850" y="1644650"/>
            <a:ext cx="1272222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Viruses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fragment embedded in legitimate program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Self-replicating, designed to infect other computers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specific to CPU architecture, operating system, applications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borne via email or as a macro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Basic Macro to reformat hard drive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urier New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AutoOpen()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urier New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Dim oFS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urier New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Set oFS = CreateObject(’’Scripting.FileSystemObject’’)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urier New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vs = Shell(’’c:command.com /k format c:’’,vbHide)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urier New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End Sub</a:t>
            </a:r>
          </a:p>
          <a:p>
            <a:pPr indent="-357505" lvl="0" marL="488950" marR="0" rtl="0" algn="l">
              <a:spcBef>
                <a:spcPts val="80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23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255712" y="369887"/>
            <a:ext cx="11774487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Program Threats (Cont.)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Virus dropper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inserts virus onto the system</a:t>
            </a:r>
          </a:p>
          <a:p>
            <a:pPr indent="-38608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categories of viruses, literally many thousands of viruses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/ parasitic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Boot / memory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Macro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 code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Polymorphic to avoid having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virus signature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Encrypted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Stealth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Tunneling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Multipartite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Armored</a:t>
            </a:r>
          </a:p>
          <a:p>
            <a:pPr indent="-38608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131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181100" y="369887"/>
            <a:ext cx="118491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 Boot-sector Computer Virus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8411" y="1335087"/>
            <a:ext cx="8158161" cy="687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The Threat Continues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Attacks still common, still occurring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Attacks moved over time from science experiments to tools of organized crime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Targeting specific companies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botnets to use as tool for spam and DDOS delivery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Keystroke logger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grab passwords, credit card numbers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Windows the target for most attacks?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common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is an administrator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Licensing required?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Monoculture considered harmful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15: System Security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228725" y="1695450"/>
            <a:ext cx="11028362" cy="59769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Security Problem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Threats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and Network Threats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Cryptography as a Security Tool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Authentication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Implementing Security Defenses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Firewalling to Protect Systems and Networks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Computer-Security Classifications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Example: Windows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241425" y="369887"/>
            <a:ext cx="1178877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and Network Threats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systems “open” rather than 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 by default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 attack surface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harder to use, more knowledge needed to administer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threats harder to detect, prevent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systems weaker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difficult to have a shared secret on which to base access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physical limits once system attached to internet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on network with system attached to internet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 determining location of connecting system difficult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 address is only knowledge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241425" y="369887"/>
            <a:ext cx="1178877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and Network Threats (Cont.)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Worms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use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spawn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mechanism; standalone program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Internet worm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Exploited UNIX networking features (remote access) and bugs in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finger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sendmail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programs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Exploited trust-relationship mechanism used by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rsh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access friendly systems without use of password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Grappling hook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uploaded main worm program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99 lines of C code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Hooked system then uploaded main code, tried to attack connected systems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tried to break into other users accounts on local system via password guessing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target system already infected, abort, except for every 7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The Morris Internet Worm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587" y="1909761"/>
            <a:ext cx="10785475" cy="55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and Network Threats (Cont.)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 scanning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attempt to connect to a range of ports on one or a range of IP addresses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 of answering service protocol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 of OS and version running on system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nmap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scans all ports in a given IP range for a response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nessus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a database of protocols and bugs (and exploits) to apply against a system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Frequently launched from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zombie systems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decrease trace-ability	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and Network Threats (Cont.)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Denial of Service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Overload the targeted computer preventing it from doing any useful work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Distributed denial-of-service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DDOS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come from multiple sites at once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the start of the IP-connection handshake (SYN)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many started-connections can the OS handle?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traffic to a web site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you tell the difference between being a target and being really popular?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Accidental – CS students writing bad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fork()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Purposeful – extortion, punishment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Sobig.F Worm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modern example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Disguised as a photo uploaded to adult newsgroup via account created with stolen credit card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Targeted Windows systems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Had own SMTP engine to mail itself as attachment to everyone in infect system’s address book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Disguised with innocuous subject lines, looking like it came from someone known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Attachment was executable program that created  WINPPR23.EXE in default Windows system directory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the Windows Registry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[HKCU\SOFTWARE\Microsoft\Windows\CurrentVersion\Run]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 "TrayX" = %windir%\winppr32.exe /sinc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[HKLM\SOFTWARE\Microsoft\Windows\CurrentVersion\Run]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 "TrayX" = %windir%\winppr32.exe /sinc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1079500" y="369887"/>
            <a:ext cx="119507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Cryptography as a Security Tool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1209675" y="1644650"/>
            <a:ext cx="115569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Broadest security tool available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 to a given computer, source and destination of messages can be known and protected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creates, manages, protects process IDs, communication ports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 and destination of messages on network cannot be trusted without cryptography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network – IP address?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unauthorized host added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 / Internet – how to establish authenticity 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via IP address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Cryptography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Means to constrain potential senders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and / or receivers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destinations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of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 on secrets 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Confirmation of source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Receipt only by certain destination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Trust relationship between sender and receiver</a:t>
            </a:r>
          </a:p>
          <a:p>
            <a:pPr indent="-246062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900112" y="4587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Secure Communication over </a:t>
            </a:r>
            <a:b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Insecure Medium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8736" y="1441450"/>
            <a:ext cx="7850187" cy="698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Encryption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1209675" y="1428750"/>
            <a:ext cx="11528424" cy="689768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Encryption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algorithm consists of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keys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Messages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ciphertexts (encrypted messages)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function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That is, for each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 function for generating ciphertexts from messages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Both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for any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should be efficiently computable functions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function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That is, for each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∈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 function for generating messages from ciphertexts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Both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for any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should be efficiently computable functions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encryption algorithm must provide this essential property: Given a ciphertext c ∈ C, a computer can compute m such that E(k)(m) = c only if it possesses D(k)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Thus, a computer holding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can decrypt ciphertexts to the plaintexts used to produce them, but a computer not holding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cannot decrypt ciphertexts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Since ciphertexts are generally exposed (for example, sent on the network), it is important that it be infeasible to derive 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from the ciphertexts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209675" y="1644650"/>
            <a:ext cx="115569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discuss security threats and attacks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explain the fundamentals of encryption, authentication, and hashing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examine the uses of cryptography in computing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describe the various countermeasures to security attacks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Symmetric Encryption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key used to encrypt and decrypt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can be derived from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and vice versa</a:t>
            </a:r>
          </a:p>
          <a:p>
            <a:pPr indent="-356869" lvl="1" marL="10604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 is most commonly used symmetric block-encryption algorithm (created by US Govt)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Encrypts a block of data at a time</a:t>
            </a:r>
          </a:p>
          <a:p>
            <a:pPr indent="-356869" lvl="1" marL="10604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Triple-DES considered more secure</a:t>
            </a:r>
          </a:p>
          <a:p>
            <a:pPr indent="-414655" lvl="0" marL="488950" marR="0" rtl="0" algn="l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Advanced Encryption Standard 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AES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twofish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 and coming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RC4 is most common symmetric stream cipher, but known to have vulnerabilities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Encrypts/decrypts a stream of bytes (i.e., wireless transmission)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is a input to psuedo-random-bit generator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Generates an infinite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keystream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Asymmetric Encryption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1209675" y="1644650"/>
            <a:ext cx="11468100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Public-key encryption based on each user having two keys: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key – published key used to encrypt data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key – key known only to individual user used to decrypt data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be an encryption scheme that can be made public without making it easy to figure out the decryption scheme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common is RSA block cipher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Efficient algorithm for testing whether or not a number is prime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efficient algorithm is know for finding the prime factors of a number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460500" y="369887"/>
            <a:ext cx="115697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Asymmetric Encryption (Cont.)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Formally, it is computationally infeasible to derive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from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and so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need not be kept secret and can be widely disseminated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(or just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the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key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(or just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the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key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 product of two large, randomly chosen prime numbers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 example,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512 bits each)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Encryption algorithm is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30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where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satisfies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−1)(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−1) = 1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decryption algorithm is then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0" baseline="30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562100" y="369887"/>
            <a:ext cx="1116171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Asymmetric Encryption Example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1209675" y="1644650"/>
            <a:ext cx="11528424" cy="701198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example. make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7and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13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then calculate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7∗13 = 91 and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−1)(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−1) = 72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next select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relatively prime to 72 and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72, yielding 5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Finally,we calculate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such that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 72 = 1, yielding 29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how have our keys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key,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5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91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key,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29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91</a:t>
            </a:r>
          </a:p>
          <a:p>
            <a:pPr indent="-356869" lvl="1" marL="10604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Encrypting the message 69 with the public key results in the cyphertext 62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Cyphertext can be decoded with the private key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key can be distributed in cleartext to anyone who wants to communicate with holder of public key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1533525" y="420687"/>
            <a:ext cx="1193482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Encryption and Decryption using RSA Asymmetric Cryptography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1255712"/>
            <a:ext cx="4300536" cy="7265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1066800" y="369887"/>
            <a:ext cx="11963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Cryptography (Cont.)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1209675" y="1644650"/>
            <a:ext cx="115569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symmetric cryptography based on transformations, asymmetric based on mathematical functions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Asymmetric much more compute intensive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Typically not used for bulk data encryption 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1209675" y="1530350"/>
            <a:ext cx="11585575" cy="6961187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Constraining set of potential senders of a message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Complementary and sometimes redundant to encryption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can prove message unmodified</a:t>
            </a:r>
          </a:p>
          <a:p>
            <a:pPr indent="-38608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Algorithm components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keys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messages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authenticators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function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is, for each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 function for generating authenticators from messages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Both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for any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should be efficiently computable functions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function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×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true, false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That is, for each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 function for verifying authenticators on messages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Both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for any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should be efficiently computable functions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Authentication (Cont.)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1209675" y="1644650"/>
            <a:ext cx="11453812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a message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computer can generate an authenticator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such that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m, 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only if it possesses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Thus, computer holding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can generate authenticators on messages so that any other computer possessing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can verify them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Computer not holding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cannot generate authenticators on messages that can be verified using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Since authenticators are generally exposed (for example, they are sent on the network with the messages themselves), it must not be feasible to derive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from the authenticators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1227137" y="369887"/>
            <a:ext cx="1180306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Authentication – Hash Functions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1209675" y="1644650"/>
            <a:ext cx="11556999" cy="6551611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of authentication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Creates small, fixed-size block of data 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 digest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hash value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from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1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Hash Function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be collision resistant on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be infeasible to find an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m’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≠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such that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m’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m’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then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message has not been modified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 message-digest functions include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MD5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which produces a 128-bit hash, and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SHA-1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which outputs a 160-bit hash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Authentication - MAC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1209675" y="1644650"/>
            <a:ext cx="115569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Symmetric encryption used in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message-authentication code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authentication algorithm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 example: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 defines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k, 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function that is one-way on its first argument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cannot be derived from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k, 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Because of the collision resistance in the hash function, reasonably assured no other message could create the same MAC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suitable verification algorithm is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m, 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≡ (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k,m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that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needed to compute both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so anyone able to compute one can compute the other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The Security Problem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209675" y="1644650"/>
            <a:ext cx="11499850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resources used and accessed as intended under all circumstances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Unachievable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Intruders (crackers) attempt to breach security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Threat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potential security violation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attempt to breach security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 can be accidental or malicious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Easier to protect against accidental than malicious misuse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1489075" y="369887"/>
            <a:ext cx="1154112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Authentication – Digital Signature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1209675" y="1644650"/>
            <a:ext cx="11571287" cy="693578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 on asymmetric keys and digital signature algorithm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Authenticators produced are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signatures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 digital-signature algorithm, computationally infeasible to derive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from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one-way function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Thus,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 public key 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 private key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the RSA digital-signature algorithm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the RSA encryption algorithm, but the key use is reversed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signature of message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0" baseline="30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key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again is a pair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d, 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where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 product of two large, randomly chosen prime numbers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Verification algorithm is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m, 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≡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0" baseline="30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kv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satisfies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− 1)(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− 1) = 1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460500" y="369887"/>
            <a:ext cx="115697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Authentication (Cont.)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authentication if a subset of encryption?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Fewer computations (except for RSA digital signatures)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Authenticator usually shorter than message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want authentication but not confidentiality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Signed patches et al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basis for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non-repudiation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Key Distribution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Delivery of symmetric key is huge challenge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done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out-of-band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1" baseline="0" i="0" sz="1800" u="none" cap="none" strike="noStrik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Asymmetric keys can proliferate – stored on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ring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 asymmetric key distribution needs care – man-in-the-middle attack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300162" y="407987"/>
            <a:ext cx="118046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Man-in-the-middle Attack on </a:t>
            </a:r>
            <a:b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Asymmetric Cryptography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5237" y="1350962"/>
            <a:ext cx="6810374" cy="73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1212850" y="369887"/>
            <a:ext cx="118173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Digital Certificates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1209675" y="1644650"/>
            <a:ext cx="115855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Proof of who or what owns a public key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key digitally signed a trusted party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Trusted party receives proof of identification from entity and certifies that public key belongs to entity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Certificate authority are trusted party – their public keys included with web browser distributions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vouch for other authorities via digitally signing their keys, and so on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Implementation of Cryptography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1209675" y="1644650"/>
            <a:ext cx="5380037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done at various levels of ISO Reference Model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SSL at the Transport layer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layer is typically IPSec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IKE for key exchange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of VPNs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not just at lowest level?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need more knowledge than available at low levels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User authentication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e-mail delivery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3512" y="1081087"/>
            <a:ext cx="2967037" cy="783431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9507536" y="5995987"/>
            <a:ext cx="3076574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baseline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Source: http://en.wikipedia.org/wiki/OSI_model</a:t>
            </a:r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7400" y="1306512"/>
            <a:ext cx="3919537" cy="454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Encryption Example - SSL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1209675" y="1428750"/>
            <a:ext cx="11542711" cy="6961187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Insertion of cryptography at one layer of the ISO network model (the transport layer)</a:t>
            </a:r>
          </a:p>
          <a:p>
            <a:pPr indent="-414655" lvl="0" marL="48895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SSL – Secure Socket Layer (also called TLS)</a:t>
            </a:r>
          </a:p>
          <a:p>
            <a:pPr indent="-426085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Cryptographic protocol that limits two computers to only exchange messages with each other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complicated, with many variations</a:t>
            </a:r>
          </a:p>
          <a:p>
            <a:pPr indent="-356869" lvl="1" marL="10604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between web servers and browsers for secure communication (credit card numbers)</a:t>
            </a:r>
          </a:p>
          <a:p>
            <a:pPr indent="-426085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server is verified with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certificate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assuring client is talking to correct server</a:t>
            </a:r>
          </a:p>
          <a:p>
            <a:pPr indent="-414655" lvl="0" marL="48895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Asymmetric cryptography used to establish a secure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key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(symmetric encryption) for bulk of communication during session</a:t>
            </a:r>
          </a:p>
          <a:p>
            <a:pPr indent="-426085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between each computer then uses symmetric key cryptography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User Authentication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1209675" y="1644650"/>
            <a:ext cx="11468100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Crucial to identify user correctly, as protection systems depend on user ID</a:t>
            </a:r>
          </a:p>
          <a:p>
            <a:pPr indent="-38608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identity most often established through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passwords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can be considered a special case of either keys or capabilities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Passwords must be kept secret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Frequent change of passwords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History to avoid repeats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“non-guessable” passwords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 all invalid access attempts (but not the passwords themselves)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Unauthorized transfer</a:t>
            </a:r>
          </a:p>
          <a:p>
            <a:pPr indent="-32131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Passwords may also either be encrypted or allowed to be used only once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encrypting passwords solve the exposure problem?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Might solve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sniffing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shoulder surfing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Trojan horse keystroke logger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are passwords stored at authenticating site?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Passwords 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Encrypt to avoid having to keep secret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keep secret anyway (i.e. Unix uses superuser-only readably file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/etc/shadow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algorithm easy to compute but difficult to invert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encrypted password stored, never decrypted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“salt” to avoid the same password being encrypted to the same value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One-time passwords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a function based on a seed to compute a password, both user and computer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Hardware device / calculator / key fob to generate the password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Changes very frequently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Biometrics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physical attribute (fingerprint, hand scan)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Multi-factor authentication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two or more factors for authentication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USB “dongle”, biometric measure, and password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1095375" y="369887"/>
            <a:ext cx="1193482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Implementing Security Defenses</a:t>
            </a:r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Defense in depth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most common security theory – multiple layers of security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policy describes what is being secured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Vulnerability assessment compares real state of system / network compared to security policy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Intrusion detection endeavors to detect attempted or successful intrusions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Signature-based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 spots known bad patterns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Anomaly detection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spots differences from normal behavior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detect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zero-day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False-positives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false-negatives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problem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Virus protection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Auditing, accounting, and logging of all or specific system or network activities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008062" y="369887"/>
            <a:ext cx="12022137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Security Violation Categories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209675" y="1644650"/>
            <a:ext cx="12344399" cy="67135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Breach of confidentiality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Unauthorized reading of data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Breach of integrity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Unauthorized modification of data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Breach of availability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Unauthorized destruction of data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Theft of service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Unauthorized use of resources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Denial of service (DOS)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Prevention of legitimate use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842962" y="4587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Firewalling to Protect Systems </a:t>
            </a:r>
            <a:b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and Networks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1209675" y="1644650"/>
            <a:ext cx="11542711" cy="65468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network firewall is placed between trusted and untrusted hosts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firewall limits network access between these two security domains</a:t>
            </a:r>
          </a:p>
          <a:p>
            <a:pPr indent="-356869" lvl="1" marL="10604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tunneled or spoofed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Tunneling allows disallowed protocol to travel within allowed protocol (i.e., telnet inside of HTTP)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Firewall rules typically based on host name or IP address which can be spoofed</a:t>
            </a:r>
          </a:p>
          <a:p>
            <a:pPr indent="-356869" lvl="1" marL="10604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 firewall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software layer on given host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monitor / limit traffic to and from the host</a:t>
            </a:r>
          </a:p>
          <a:p>
            <a:pPr indent="-356869" lvl="1" marL="10604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proxy firewall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understands application protocol and can control them (i.e., SMTP)</a:t>
            </a:r>
          </a:p>
          <a:p>
            <a:pPr indent="-426085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System-call firewall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monitors all important system calls and apply rules to them (i.e., this program can execute that system call)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1479550" y="563562"/>
            <a:ext cx="12050711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Network Security Through Domain </a:t>
            </a:r>
            <a:b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Separation Via Firewall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925" y="1700211"/>
            <a:ext cx="11441112" cy="62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1371600" y="369887"/>
            <a:ext cx="116585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Computer Security Classifications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1209675" y="1644650"/>
            <a:ext cx="11366500" cy="68500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U.S. Department of Defense outlines four divisions of computer security: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Minimal security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Provides discretionary protection through auditing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Divided into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C1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C2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C1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identifies cooperating users with the same level of protection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allows user-level access control</a:t>
            </a:r>
          </a:p>
          <a:p>
            <a:pPr indent="-279399" lvl="2" marL="1550987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All the properties of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however each object may have unique sensitivity labels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Divided into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B1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B3</a:t>
            </a:r>
          </a:p>
          <a:p>
            <a:pPr indent="-356869" lvl="1" marL="10604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1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Uses formal design and verification techniques to ensure security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Example: Windows</a:t>
            </a: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1241425" y="1709736"/>
            <a:ext cx="11463337" cy="6835774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is based on user accounts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user has unique security ID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 to ID creates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access token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Includes security ID for user, for user’s groups, and special privileges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process gets copy of token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checks token to determine if access allowed or denied</a:t>
            </a:r>
          </a:p>
          <a:p>
            <a:pPr indent="-279399" lvl="2" marL="1550987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a subject model to ensure access security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subject tracks and manages permissions for each program that a user runs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object in Windows has a security attribute defined by a security descriptor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a file has a security descriptor that indicates the access permissions for all users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Security Violation Methods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321310" lvl="1" marL="1060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Masquerading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(breach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authentication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Pretending to be an authorized user to escalate privileges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Replay attack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is or with message modification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Man-in-the-middle attack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Intruder sits in data flow, masquerading as sender to receiver and vice versa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hijacking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Intercept an already-established session to bypass authentication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022350" y="369887"/>
            <a:ext cx="120078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Standard Security Attacks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4625" y="1536700"/>
            <a:ext cx="6010274" cy="698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298575" y="369887"/>
            <a:ext cx="1173162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Security Measure Levels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Impossible to have absolute security, but make cost to perpetrator sufficiently high to deter most intruders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must occur at four levels to be effective: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centers, servers, connected terminals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Avoid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engineering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phishing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dumpster diving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mechanisms, debugging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Intercepted communications, interruption, DOS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is as weak as the weakest link in the chain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can too much security be a problem?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Program Threats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209675" y="1644650"/>
            <a:ext cx="11556999" cy="7067549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variations, many names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Trojan Horse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segment that misuses its environment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Exploits mechanisms for allowing programs written by users to be executed by other users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Spyware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pop-up browser windows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covert channels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 to 80% of spam delivered by spyware-infected systems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Trap Door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user identifier or password that circumvents normal security procedures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Could be included in a compiler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detect them?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