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7.xml"/>
  <Override ContentType="application/vnd.openxmlformats-officedocument.presentationml.slide+xml" PartName="/ppt/slides/slide16.xml"/>
  <Override ContentType="application/vnd.openxmlformats-officedocument.presentationml.slide+xml" PartName="/ppt/slides/slide21.xml"/>
  <Override ContentType="application/vnd.openxmlformats-officedocument.presentationml.slide+xml" PartName="/ppt/slides/slide2.xml"/>
  <Override ContentType="application/vnd.openxmlformats-officedocument.presentationml.slide+xml" PartName="/ppt/slides/slide26.xml"/>
  <Override ContentType="application/vnd.openxmlformats-officedocument.presentationml.slide+xml" PartName="/ppt/slides/slide25.xml"/>
  <Override ContentType="application/vnd.openxmlformats-officedocument.presentationml.slide+xml" PartName="/ppt/slides/slide6.xml"/>
  <Override ContentType="application/vnd.openxmlformats-officedocument.presentationml.slide+xml" PartName="/ppt/slides/slide3.xml"/>
  <Override ContentType="application/vnd.openxmlformats-officedocument.presentationml.slide+xml" PartName="/ppt/slides/slide33.xml"/>
  <Override ContentType="application/vnd.openxmlformats-officedocument.presentationml.slide+xml" PartName="/ppt/slides/slide36.xml"/>
  <Override ContentType="application/vnd.openxmlformats-officedocument.presentationml.slide+xml" PartName="/ppt/slides/slide35.xml"/>
  <Override ContentType="application/vnd.openxmlformats-officedocument.presentationml.slide+xml" PartName="/ppt/slides/slide17.xml"/>
  <Override ContentType="application/vnd.openxmlformats-officedocument.presentationml.slide+xml" PartName="/ppt/slides/slide24.xml"/>
  <Override ContentType="application/vnd.openxmlformats-officedocument.presentationml.slide+xml" PartName="/ppt/slides/slide34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31.xml"/>
  <Override ContentType="application/vnd.openxmlformats-officedocument.presentationml.slide+xml" PartName="/ppt/slides/slide40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38.xml"/>
  <Override ContentType="application/vnd.openxmlformats-officedocument.presentationml.slide+xml" PartName="/ppt/slides/slide20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29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8.xml"/>
  <Override ContentType="application/vnd.openxmlformats-officedocument.presentationml.slide+xml" PartName="/ppt/slides/slide15.xml"/>
  <Override ContentType="application/vnd.openxmlformats-officedocument.presentationml.slide+xml" PartName="/ppt/slides/slide7.xml"/>
  <Override ContentType="application/vnd.openxmlformats-officedocument.presentationml.slide+xml" PartName="/ppt/slides/slide30.xml"/>
  <Override ContentType="application/vnd.openxmlformats-officedocument.presentationml.slide+xml" PartName="/ppt/slides/slide8.xml"/>
  <Override ContentType="application/vnd.openxmlformats-officedocument.presentationml.slide+xml" PartName="/ppt/slides/slide27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4.xml"/>
  <Override ContentType="application/vnd.openxmlformats-officedocument.presentationml.slide+xml" PartName="/ppt/slides/slide14.xml"/>
  <Override ContentType="application/vnd.openxmlformats-officedocument.presentationml.slide+xml" PartName="/ppt/slides/slide41.xml"/>
  <Override ContentType="application/vnd.openxmlformats-officedocument.presentationml.slide+xml" PartName="/ppt/slides/slide5.xml"/>
  <Override ContentType="application/vnd.openxmlformats-officedocument.presentationml.slide+xml" PartName="/ppt/slides/slide22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</p:sldIdLst>
  <p:sldSz cy="9144000" cx="13716000"/>
  <p:notesSz cx="6997700" cy="92837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37" Type="http://schemas.openxmlformats.org/officeDocument/2006/relationships/slide" Target="slides/slide31.xml"/><Relationship Id="rId19" Type="http://schemas.openxmlformats.org/officeDocument/2006/relationships/slide" Target="slides/slide13.xml"/><Relationship Id="rId36" Type="http://schemas.openxmlformats.org/officeDocument/2006/relationships/slide" Target="slides/slide30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12" Type="http://schemas.openxmlformats.org/officeDocument/2006/relationships/slide" Target="slides/slide6.xml"/><Relationship Id="rId31" Type="http://schemas.openxmlformats.org/officeDocument/2006/relationships/slide" Target="slides/slide25.xml"/><Relationship Id="rId13" Type="http://schemas.openxmlformats.org/officeDocument/2006/relationships/slide" Target="slides/slide7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47" Type="http://schemas.openxmlformats.org/officeDocument/2006/relationships/slide" Target="slides/slide41.xml"/><Relationship Id="rId29" Type="http://schemas.openxmlformats.org/officeDocument/2006/relationships/slide" Target="slides/slide2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" Type="http://schemas.openxmlformats.org/officeDocument/2006/relationships/presProps" Target="presProps.xml"/><Relationship Id="rId21" Type="http://schemas.openxmlformats.org/officeDocument/2006/relationships/slide" Target="slides/slide15.xml"/><Relationship Id="rId40" Type="http://schemas.openxmlformats.org/officeDocument/2006/relationships/slide" Target="slides/slide34.xml"/><Relationship Id="rId1" Type="http://schemas.openxmlformats.org/officeDocument/2006/relationships/theme" Target="theme/theme4.xml"/><Relationship Id="rId22" Type="http://schemas.openxmlformats.org/officeDocument/2006/relationships/slide" Target="slides/slide16.xml"/><Relationship Id="rId41" Type="http://schemas.openxmlformats.org/officeDocument/2006/relationships/slide" Target="slides/slide35.xml"/><Relationship Id="rId4" Type="http://schemas.openxmlformats.org/officeDocument/2006/relationships/slideMaster" Target="slideMasters/slideMaster1.xml"/><Relationship Id="rId23" Type="http://schemas.openxmlformats.org/officeDocument/2006/relationships/slide" Target="slides/slide17.xml"/><Relationship Id="rId42" Type="http://schemas.openxmlformats.org/officeDocument/2006/relationships/slide" Target="slides/slide36.xml"/><Relationship Id="rId3" Type="http://schemas.openxmlformats.org/officeDocument/2006/relationships/tableStyles" Target="tableStyles.xml"/><Relationship Id="rId24" Type="http://schemas.openxmlformats.org/officeDocument/2006/relationships/slide" Target="slides/slide18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9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8" Type="http://schemas.openxmlformats.org/officeDocument/2006/relationships/slide" Target="slides/slide2.xml"/><Relationship Id="rId7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3967162" y="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indent="-88900" lvl="0" marL="0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1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2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3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4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5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  <a:p>
            <a:pPr lvl="6">
              <a:spcBef>
                <a:spcPts val="0"/>
              </a:spcBef>
              <a:buClr>
                <a:srgbClr val="000000"/>
              </a:buClr>
              <a:buFont typeface="Arial"/>
              <a:buChar char="●"/>
            </a:pPr>
            <a:r>
              <a:t/>
            </a:r>
            <a:endParaRPr/>
          </a:p>
          <a:p>
            <a:pPr lvl="7">
              <a:spcBef>
                <a:spcPts val="0"/>
              </a:spcBef>
              <a:buClr>
                <a:srgbClr val="000000"/>
              </a:buClr>
              <a:buFont typeface="Courier New"/>
              <a:buChar char="o"/>
            </a:pPr>
            <a:r>
              <a:t/>
            </a:r>
            <a:endParaRPr/>
          </a:p>
          <a:p>
            <a:pPr lvl="8">
              <a:spcBef>
                <a:spcPts val="0"/>
              </a:spcBef>
              <a:buClr>
                <a:srgbClr val="000000"/>
              </a:buClr>
              <a:buFont typeface="Wingdings"/>
              <a:buChar char="§"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70" name="Shape 7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31" name="Shape 13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38" name="Shape 13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58" name="Shape 15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86" name="Shape 186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8" name="Shape 7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06" name="Shape 206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20" name="Shape 22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36" name="Shape 236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43" name="Shape 243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50" name="Shape 25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84" name="Shape 8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71" name="Shape 27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78" name="Shape 27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85" name="Shape 285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299" name="Shape 299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13" name="Shape 313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1" name="Shape 321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27" name="Shape 327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34" name="Shape 33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1" name="Shape 9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41" name="Shape 34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9" name="Shape 349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97" name="Shape 97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04" name="Shape 10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/>
        </p:nvSpPr>
        <p:spPr>
          <a:xfrm>
            <a:off x="3967162" y="8820150"/>
            <a:ext cx="3030537" cy="463550"/>
          </a:xfrm>
          <a:prstGeom prst="rect">
            <a:avLst/>
          </a:prstGeom>
          <a:noFill/>
          <a:ln>
            <a:noFill/>
          </a:ln>
        </p:spPr>
        <p:txBody>
          <a:bodyPr anchorCtr="0" anchor="b" bIns="46500" lIns="93025" rIns="93025" tIns="465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Font typeface="Helvetica Neue"/>
              <a:buNone/>
            </a:pPr>
            <a:r>
              <a:rPr b="0" baseline="0" i="0" lang="en-US" sz="1300" u="none" cap="none" strike="noStrike">
                <a:latin typeface="Helvetica Neue"/>
                <a:ea typeface="Helvetica Neue"/>
                <a:cs typeface="Helvetica Neue"/>
                <a:sym typeface="Helvetica Neue"/>
              </a:rPr>
              <a:t>*</a:t>
            </a:r>
          </a:p>
        </p:txBody>
      </p:sp>
      <p:sp>
        <p:nvSpPr>
          <p:cNvPr id="124" name="Shape 124"/>
          <p:cNvSpPr/>
          <p:nvPr>
            <p:ph idx="2" type="sldImg"/>
          </p:nvPr>
        </p:nvSpPr>
        <p:spPr>
          <a:xfrm>
            <a:off x="889000" y="696912"/>
            <a:ext cx="5219699" cy="34813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931862" y="4410075"/>
            <a:ext cx="5133975" cy="4176711"/>
          </a:xfrm>
          <a:prstGeom prst="rect">
            <a:avLst/>
          </a:prstGeom>
          <a:noFill/>
          <a:ln>
            <a:noFill/>
          </a:ln>
        </p:spPr>
        <p:txBody>
          <a:bodyPr anchorCtr="0" anchor="ctr" bIns="46500" lIns="93025" rIns="93025" tIns="465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 rot="5400000">
            <a:off x="8287940" y="2419483"/>
            <a:ext cx="7315200" cy="321706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 rot="5400000">
            <a:off x="1739503" y="-683286"/>
            <a:ext cx="7315200" cy="94226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ctrTitle"/>
          </p:nvPr>
        </p:nvSpPr>
        <p:spPr>
          <a:xfrm>
            <a:off x="1028700" y="914400"/>
            <a:ext cx="11658599" cy="283633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5409" marL="65311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0819" marL="130622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3530" marL="1959331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8940" marL="261244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 rot="5400000">
            <a:off x="4361656" y="-1507331"/>
            <a:ext cx="6040436" cy="12344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2688432" y="6400800"/>
            <a:ext cx="8229600" cy="7556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/>
          <p:nvPr>
            <p:ph idx="2" type="pic"/>
          </p:nvPr>
        </p:nvSpPr>
        <p:spPr>
          <a:xfrm>
            <a:off x="2688432" y="817033"/>
            <a:ext cx="8229600" cy="5486399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2688432" y="7156450"/>
            <a:ext cx="8229600" cy="10731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685800" y="364066"/>
            <a:ext cx="4512470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5362575" y="364066"/>
            <a:ext cx="7667625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685800" y="1913466"/>
            <a:ext cx="4512470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685800" y="366184"/>
            <a:ext cx="12344399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2046816"/>
            <a:ext cx="6060281" cy="85301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685800" y="2899833"/>
            <a:ext cx="6060281" cy="5268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3" type="body"/>
          </p:nvPr>
        </p:nvSpPr>
        <p:spPr>
          <a:xfrm>
            <a:off x="6967538" y="2046816"/>
            <a:ext cx="6062662" cy="85301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4" type="body"/>
          </p:nvPr>
        </p:nvSpPr>
        <p:spPr>
          <a:xfrm>
            <a:off x="6967538" y="2899833"/>
            <a:ext cx="6062662" cy="526838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653110" rtl="0" algn="ctr">
              <a:spcBef>
                <a:spcPts val="0"/>
              </a:spcBef>
              <a:spcAft>
                <a:spcPts val="0"/>
              </a:spcAft>
              <a:defRPr/>
            </a:lvl6pPr>
            <a:lvl7pPr marL="1306220" rtl="0" algn="ctr">
              <a:spcBef>
                <a:spcPts val="0"/>
              </a:spcBef>
              <a:spcAft>
                <a:spcPts val="0"/>
              </a:spcAft>
              <a:defRPr/>
            </a:lvl7pPr>
            <a:lvl8pPr marL="1959331" rtl="0" algn="ctr">
              <a:spcBef>
                <a:spcPts val="0"/>
              </a:spcBef>
              <a:spcAft>
                <a:spcPts val="0"/>
              </a:spcAft>
              <a:defRPr/>
            </a:lvl8pPr>
            <a:lvl9pPr marL="2612441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1209675" y="1644650"/>
            <a:ext cx="6057899" cy="604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7496175" y="1644650"/>
            <a:ext cx="6057899" cy="60409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type="title"/>
          </p:nvPr>
        </p:nvSpPr>
        <p:spPr>
          <a:xfrm>
            <a:off x="1083470" y="5875867"/>
            <a:ext cx="11658599" cy="1816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x="1083470" y="3875617"/>
            <a:ext cx="11658599" cy="2000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Helvetica Neue"/>
              <a:buNone/>
              <a:defRPr/>
            </a:lvl1pPr>
            <a:lvl2pPr indent="-5409" marL="653110" rtl="0">
              <a:spcBef>
                <a:spcPts val="0"/>
              </a:spcBef>
              <a:buFont typeface="Helvetica Neue"/>
              <a:buNone/>
              <a:defRPr/>
            </a:lvl2pPr>
            <a:lvl3pPr indent="-10819" marL="1306220" rtl="0">
              <a:spcBef>
                <a:spcPts val="0"/>
              </a:spcBef>
              <a:buFont typeface="Helvetica Neue"/>
              <a:buNone/>
              <a:defRPr/>
            </a:lvl3pPr>
            <a:lvl4pPr indent="-3530" marL="1959331" rtl="0">
              <a:spcBef>
                <a:spcPts val="0"/>
              </a:spcBef>
              <a:buFont typeface="Helvetica Neue"/>
              <a:buNone/>
              <a:defRPr/>
            </a:lvl4pPr>
            <a:lvl5pPr indent="-8940" marL="2612441" rtl="0">
              <a:spcBef>
                <a:spcPts val="0"/>
              </a:spcBef>
              <a:buFont typeface="Helvetica Neue"/>
              <a:buNone/>
              <a:defRPr/>
            </a:lvl5pPr>
            <a:lvl6pPr indent="-1651" marL="3265551" rtl="0">
              <a:spcBef>
                <a:spcPts val="0"/>
              </a:spcBef>
              <a:buFont typeface="Helvetica Neue"/>
              <a:buNone/>
              <a:defRPr/>
            </a:lvl6pPr>
            <a:lvl7pPr indent="-7060" marL="3918660" rtl="0">
              <a:spcBef>
                <a:spcPts val="0"/>
              </a:spcBef>
              <a:buFont typeface="Helvetica Neue"/>
              <a:buNone/>
              <a:defRPr/>
            </a:lvl7pPr>
            <a:lvl8pPr indent="-12470" marL="4571771" rtl="0">
              <a:spcBef>
                <a:spcPts val="0"/>
              </a:spcBef>
              <a:buFont typeface="Helvetica Neue"/>
              <a:buNone/>
              <a:defRPr/>
            </a:lvl8pPr>
            <a:lvl9pPr indent="-5181" marL="5224882" rtl="0">
              <a:spcBef>
                <a:spcPts val="0"/>
              </a:spcBef>
              <a:buFont typeface="Helvetica Neue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" Type="http://schemas.openxmlformats.org/officeDocument/2006/relationships/image" Target="../media/image01.jpg"/><Relationship Id="rId12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" Type="http://schemas.openxmlformats.org/officeDocument/2006/relationships/image" Target="../media/image00.jpg"/><Relationship Id="rId4" Type="http://schemas.openxmlformats.org/officeDocument/2006/relationships/slideLayout" Target="../slideLayouts/slideLayout2.xml"/><Relationship Id="rId10" Type="http://schemas.openxmlformats.org/officeDocument/2006/relationships/slideLayout" Target="../slideLayouts/slideLayout8.xml"/><Relationship Id="rId3" Type="http://schemas.openxmlformats.org/officeDocument/2006/relationships/slideLayout" Target="../slideLayouts/slideLayout1.xml"/><Relationship Id="rId11" Type="http://schemas.openxmlformats.org/officeDocument/2006/relationships/slideLayout" Target="../slideLayouts/slideLayout9.xml"/><Relationship Id="rId9" Type="http://schemas.openxmlformats.org/officeDocument/2006/relationships/slideLayout" Target="../slideLayouts/slideLayout7.xml"/><Relationship Id="rId6" Type="http://schemas.openxmlformats.org/officeDocument/2006/relationships/slideLayout" Target="../slideLayouts/slideLayout4.xml"/><Relationship Id="rId5" Type="http://schemas.openxmlformats.org/officeDocument/2006/relationships/slideLayout" Target="../slideLayouts/slideLayout3.xml"/><Relationship Id="rId8" Type="http://schemas.openxmlformats.org/officeDocument/2006/relationships/slideLayout" Target="../slideLayouts/slideLayout6.xml"/><Relationship Id="rId7" Type="http://schemas.openxmlformats.org/officeDocument/2006/relationships/slideLayout" Target="../slideLayouts/slideLayout5.xml"/></Relationships>
</file>

<file path=ppt/slideMasters/_rels/slideMaster2.xml.rels><?xml version="1.0" encoding="UTF-8" standalone="yes"?>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02.jpg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28625" y="0"/>
            <a:ext cx="1793874" cy="12112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5409" marL="65311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0819" marL="130622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3530" marL="1959331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8940" marL="261244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marR="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marR="0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marR="0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  <p:sp>
        <p:nvSpPr>
          <p:cNvPr id="12" name="Shape 12"/>
          <p:cNvSpPr txBox="1"/>
          <p:nvPr/>
        </p:nvSpPr>
        <p:spPr>
          <a:xfrm>
            <a:off x="0" y="0"/>
            <a:ext cx="342899" cy="304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13" name="Shape 13"/>
          <p:cNvCxnSpPr/>
          <p:nvPr/>
        </p:nvCxnSpPr>
        <p:spPr>
          <a:xfrm>
            <a:off x="685800" y="1147762"/>
            <a:ext cx="12115799" cy="0"/>
          </a:xfrm>
          <a:prstGeom prst="straightConnector1">
            <a:avLst/>
          </a:prstGeom>
          <a:noFill/>
          <a:ln cap="rnd" w="19050">
            <a:solidFill>
              <a:srgbClr val="336699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4" name="Shape 14"/>
          <p:cNvSpPr txBox="1"/>
          <p:nvPr/>
        </p:nvSpPr>
        <p:spPr>
          <a:xfrm>
            <a:off x="0" y="3048000"/>
            <a:ext cx="342899" cy="3048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0" y="6096000"/>
            <a:ext cx="342899" cy="3048000"/>
          </a:xfrm>
          <a:prstGeom prst="rect">
            <a:avLst/>
          </a:prstGeom>
          <a:solidFill>
            <a:srgbClr val="336699"/>
          </a:solidFill>
          <a:ln>
            <a:noFill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" name="Shape 16"/>
          <p:cNvSpPr txBox="1"/>
          <p:nvPr/>
        </p:nvSpPr>
        <p:spPr>
          <a:xfrm>
            <a:off x="6354762" y="8818561"/>
            <a:ext cx="7302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13.*</a:t>
            </a:r>
          </a:p>
        </p:txBody>
      </p:sp>
      <p:sp>
        <p:nvSpPr>
          <p:cNvPr id="17" name="Shape 17"/>
          <p:cNvSpPr txBox="1"/>
          <p:nvPr/>
        </p:nvSpPr>
        <p:spPr>
          <a:xfrm>
            <a:off x="9734550" y="8783636"/>
            <a:ext cx="40703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18" name="Shape 18"/>
          <p:cNvSpPr txBox="1"/>
          <p:nvPr/>
        </p:nvSpPr>
        <p:spPr>
          <a:xfrm>
            <a:off x="279400" y="8828086"/>
            <a:ext cx="37274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– 9</a:t>
            </a:r>
            <a:r>
              <a:rPr b="1" baseline="3000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b="1" baseline="0" i="0" lang="en-US" sz="1400" u="none" cap="none" strike="noStrike">
                <a:solidFill>
                  <a:srgbClr val="00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19" name="Shape 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61775" y="7799386"/>
            <a:ext cx="1925637" cy="105727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Shape 54"/>
          <p:cNvGrpSpPr/>
          <p:nvPr/>
        </p:nvGrpSpPr>
        <p:grpSpPr>
          <a:xfrm>
            <a:off x="298449" y="3948111"/>
            <a:ext cx="12915900" cy="268286"/>
            <a:chOff x="198436" y="2960686"/>
            <a:chExt cx="8610600" cy="201611"/>
          </a:xfrm>
        </p:grpSpPr>
        <p:sp>
          <p:nvSpPr>
            <p:cNvPr id="55" name="Shape 55"/>
            <p:cNvSpPr txBox="1"/>
            <p:nvPr/>
          </p:nvSpPr>
          <p:spPr>
            <a:xfrm>
              <a:off x="198436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6" name="Shape 56"/>
            <p:cNvSpPr txBox="1"/>
            <p:nvPr/>
          </p:nvSpPr>
          <p:spPr>
            <a:xfrm>
              <a:off x="3068636" y="2960686"/>
              <a:ext cx="2870200" cy="201611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57" name="Shape 57"/>
            <p:cNvSpPr txBox="1"/>
            <p:nvPr/>
          </p:nvSpPr>
          <p:spPr>
            <a:xfrm>
              <a:off x="5938837" y="2960686"/>
              <a:ext cx="2870200" cy="201611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58" name="Shape 58"/>
          <p:cNvSpPr txBox="1"/>
          <p:nvPr/>
        </p:nvSpPr>
        <p:spPr>
          <a:xfrm>
            <a:off x="9734550" y="8783636"/>
            <a:ext cx="40703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Silberschatz, Galvin and Gagne ©2013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41275" y="8818561"/>
            <a:ext cx="3727450" cy="347662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6699"/>
              </a:buClr>
              <a:buSzPct val="25000"/>
              <a:buFont typeface="Helvetica Neue"/>
              <a:buNone/>
            </a:pPr>
            <a:r>
              <a:rPr b="1" baseline="0" i="0" lang="en-US" sz="14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Operating System Concepts – 9</a:t>
            </a:r>
            <a:r>
              <a:rPr b="1" baseline="30000" i="0" lang="en-US" sz="14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</a:t>
            </a:r>
            <a:r>
              <a:rPr b="1" baseline="0" i="0" lang="en-US" sz="1400" u="none" cap="none" strike="noStrike">
                <a:solidFill>
                  <a:srgbClr val="33669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Edition</a:t>
            </a:r>
          </a:p>
        </p:txBody>
      </p:sp>
      <p:pic>
        <p:nvPicPr>
          <p:cNvPr id="60" name="Shape 6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41900" y="5543550"/>
            <a:ext cx="3092450" cy="2125662"/>
          </a:xfrm>
          <a:prstGeom prst="rect">
            <a:avLst/>
          </a:prstGeom>
          <a:noFill/>
          <a:ln cap="rnd" w="76200">
            <a:solidFill>
              <a:srgbClr val="336699"/>
            </a:solidFill>
            <a:prstDash val="solid"/>
            <a:miter/>
            <a:headEnd len="med" w="med" type="none"/>
            <a:tailEnd len="med" w="med" type="none"/>
          </a:ln>
        </p:spPr>
      </p:pic>
      <p:sp>
        <p:nvSpPr>
          <p:cNvPr id="61" name="Shape 61"/>
          <p:cNvSpPr txBox="1"/>
          <p:nvPr/>
        </p:nvSpPr>
        <p:spPr>
          <a:xfrm>
            <a:off x="4837112" y="5367337"/>
            <a:ext cx="3505200" cy="2468561"/>
          </a:xfrm>
          <a:prstGeom prst="rect">
            <a:avLst/>
          </a:prstGeom>
          <a:noFill/>
          <a:ln cap="rnd" w="57150">
            <a:solidFill>
              <a:srgbClr val="66CCFF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2" name="Shape 62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5409" marL="653110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10819" marL="1306220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3530" marL="1959331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8940" marL="2612441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8608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Char char="n"/>
              <a:defRPr/>
            </a:lvl1pPr>
            <a:lvl2pPr indent="-321310" marL="1060450" marR="0" rtl="0" algn="l"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Char char="l"/>
              <a:defRPr/>
            </a:lvl2pPr>
            <a:lvl3pPr indent="-246062" marL="1550988" marR="0" rtl="0" algn="l"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Font typeface="Helvetica Neue"/>
              <a:buChar char="4"/>
              <a:defRPr/>
            </a:lvl3pPr>
            <a:lvl4pPr indent="-239713" marL="2039938" marR="0" rtl="0" algn="l"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Font typeface="Helvetica Neue"/>
              <a:buChar char="–"/>
              <a:defRPr/>
            </a:lvl4pPr>
            <a:lvl5pPr indent="-247650" marL="2530475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5pPr>
            <a:lvl6pPr indent="-253387" marL="3183912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6pPr>
            <a:lvl7pPr indent="-246097" marL="3837022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7pPr>
            <a:lvl8pPr indent="-251507" marL="4490133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8pPr>
            <a:lvl9pPr indent="-244218" marL="5143243" marR="0" rtl="0" algn="l">
              <a:spcBef>
                <a:spcPts val="630"/>
              </a:spcBef>
              <a:spcAft>
                <a:spcPts val="0"/>
              </a:spcAft>
              <a:buClr>
                <a:srgbClr val="FF0066"/>
              </a:buClr>
              <a:buFont typeface="Helvetica Neue"/>
              <a:buChar char="»"/>
              <a:defRPr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5.png"/></Relationships>
</file>

<file path=ppt/slides/_rels/slide1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6.png"/></Relationships>
</file>

<file path=ppt/slides/_rels/slide1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7.jpg"/></Relationships>
</file>

<file path=ppt/slides/_rels/slide1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8.png"/></Relationships>
</file>

<file path=ppt/slides/_rels/slide1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9.png"/></Relationships>
</file>

<file path=ppt/slides/_rels/slide1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3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3.png"/></Relationships>
</file>

<file path=ppt/slides/_rels/slide32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4.png"/></Relationships>
</file>

<file path=ppt/slides/_rels/slide3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5.jpg"/></Relationships>
</file>

<file path=ppt/slides/_rels/slide3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6.png"/></Relationships>
</file>

<file path=ppt/slides/_rels/slide3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3.png"/></Relationships>
</file>

<file path=ppt/slides/_rels/slide7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3" Type="http://schemas.openxmlformats.org/officeDocument/2006/relationships/image" Target="../media/image04.png"/></Relationships>
</file>

<file path=ppt/slides/_rels/slide9.xml.rels><?xml version="1.0" encoding="UTF-8" standalone="yes"?>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1028700" y="914400"/>
            <a:ext cx="11658599" cy="2836861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61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Chapter 13:  I/O Systems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Interrupts</a:t>
            </a:r>
          </a:p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Polling can happen in 3 instruction cycles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 status, logical-and to extract status bit, branch if not zero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to be more efficient if non-zero infrequently?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CPU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Interrupt-request line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triggered by I/O device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Checked by processor after each instruction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Interrupt handler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receives interrupts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Maskable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ignore or delay some interrupts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Interrupt vector to dispatch interrupt to correct handler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 switch at start and end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Based on priority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nonmaskable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Interrupt chaining if more than one device at same interrupt number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1184275" y="369887"/>
            <a:ext cx="11845925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Interrupt-Driven I/O Cycle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81261" y="1485900"/>
            <a:ext cx="8870949" cy="709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1614487" y="220662"/>
            <a:ext cx="11658599" cy="10096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Intel Pentium Processor Event-Vector Table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8386" y="1517650"/>
            <a:ext cx="9161461" cy="653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Interrupts (Cont.)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Interrupt mechanism also used for exceptions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Terminate process, crash system due to hardware error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Page fault executes when memory access error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call executes via trap to trigger kernel to execute request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Multi-CPU systems can process interrupts concurrently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operating system designed to handle it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for time-sensitive processing, frequent, must be fast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dk1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Direct Memory Access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1257300" y="1714500"/>
            <a:ext cx="11523661" cy="6502399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to avoid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programmed I/O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(one byte at a time) for large data movement 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Requires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DMA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controller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Bypasses CPU to transfer data directly between I/O device and memory 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 writes DMA command block into memory 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Source and destination addresses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 or write mode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Count of bytes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Writes location of command block to DMA controller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 mastering of DMA controller – grabs bus from CPU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When done, interrupts to signal completion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1362075" y="565150"/>
            <a:ext cx="11925300" cy="60959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Six Step Process to Perform DMA Transfer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6200" y="1547812"/>
            <a:ext cx="11191874" cy="668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1403350" y="369887"/>
            <a:ext cx="1162684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Application I/O Interface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I/O system calls encapsulate device behaviors in generic classes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Device-driver layer hides differences among I/O controllers from kernel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devices talking already-implemented protocols need no extra work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OS has its own I/O subsystem structures and device driver frameworks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Devices vary in many dimensions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Character-stream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Sequential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random-access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Synchronous </a:t>
            </a: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asynchronous </a:t>
            </a: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(or both)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Sharable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dedicated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Speed of operation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read-write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 only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only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 Kernel I/O Structure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5011" y="1784350"/>
            <a:ext cx="9448800" cy="6323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1614487" y="0"/>
            <a:ext cx="11658599" cy="1125536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Characteristics of I/O Devices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7736" y="1600200"/>
            <a:ext cx="9536112" cy="6211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Characteristics of I/O Devices (Cont.)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Subtleties of devices handled by device drivers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Broadly I/O devices can be grouped by the OS into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 I/O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Character I/O (Stream)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Memory-mapped file access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sockets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direct manipulation of I/O device specific characteristics, usually an escape / back door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Unix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ioctl()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call to send arbitrary bits to a device control register and data to device data register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1355725" y="369887"/>
            <a:ext cx="11674474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Chapter 13:  I/O Systems</a:t>
            </a: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I/O Hardware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Application I/O Interface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Kernel I/O Subsystem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Transforming I/O Requests to Hardware Operations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STREAMS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1270000" y="369887"/>
            <a:ext cx="11760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Block and Character Devices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 devices include disk drives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Commands include read, write, seek 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Raw I/O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direct I/O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file-system access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Memory-mapped file access possible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File mapped to virtual memory and clusters brought via demand paging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DMA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Character devices include keyboards, mice, serial ports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Commands include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get(), put()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Libraries layered on top allow line editing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Network Devices</a:t>
            </a:r>
          </a:p>
        </p:txBody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Varying enough from block and character to have own interface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Unix and Windows NT/9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x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/2000 include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socket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interface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Separates network protocol from network operation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Includes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select()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functionality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Approaches vary widely (pipes, FIFOs, streams, queues, mailboxes)</a:t>
            </a:r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Clocks and Timers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1209675" y="1644650"/>
            <a:ext cx="11514136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current time, elapsed time, timer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Normal resolution about 1/60 second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systems provide higher-resolution timers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Programmable interval timer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used for timings, periodic interrupts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Courier New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ioctl()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(on UNIX) covers odd aspects of I/O such as clocks and timers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1328737" y="369887"/>
            <a:ext cx="11701462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Blocking and Nonblocking I/O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Blocking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process suspended until I/O completed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Easy to use and understand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Insufficient for some needs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Nonblocking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I/O call returns as much as available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interface, data copy (buffered I/O)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Implemented via multi-threading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Returns quickly with count of bytes read or written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Courier New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select()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find if data ready then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read()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or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write()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to transfer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Asynchronous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process runs while I/O executes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Difficult to use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I/O subsystem signals process when I/O completed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Two I/O Methods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4075112" y="6642100"/>
            <a:ext cx="2601912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Synchronous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8143875" y="6667500"/>
            <a:ext cx="4629150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Asynchronous</a:t>
            </a:r>
          </a:p>
        </p:txBody>
      </p:sp>
      <p:pic>
        <p:nvPicPr>
          <p:cNvPr id="226" name="Shape 2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1986" y="1695450"/>
            <a:ext cx="10221912" cy="5062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1285875" y="369887"/>
            <a:ext cx="11744324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Kernel I/O Subsystem</a:t>
            </a:r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Scheduling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I/O request ordering via per-device queue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OSs try fairness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implement Quality Of Service (i.e. IPQOS)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Buffering - store data in memory while transferring between devices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cope with device speed mismatch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cope with device transfer size mismatch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 maintain “copy semantics”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Double buffering – two copies of the data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Kernel and user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Varying sizes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Full  / being processed and not-full / being used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Copy-on-write can be used for efficiency in some cases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1385887" y="369887"/>
            <a:ext cx="11644311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Device-status Table</a:t>
            </a:r>
          </a:p>
        </p:txBody>
      </p:sp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7312" y="1670050"/>
            <a:ext cx="11672887" cy="572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1179512" y="3952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Sun Enterprise 6000 Device-Transfer Rates</a:t>
            </a:r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22536" y="1562100"/>
            <a:ext cx="8712199" cy="63515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1166812" y="369887"/>
            <a:ext cx="11863386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Kernel I/O Subsystem</a:t>
            </a:r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Caching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faster device holding copy of data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Always just a copy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Key to performance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combined with buffering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Spooling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hold output for a device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device can serve only one request at a time 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i.e., Printing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Device reservation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provides exclusive access to a device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calls for allocation and de-allocation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Watch out for deadlock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Error Handling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1209675" y="1644650"/>
            <a:ext cx="11382375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OS can recover from disk read, device unavailable, transient write failures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Retry a read or write, for example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systems more advanced – Solaris FMA, AIX 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Track error frequencies, stop using device with increasing frequency of retry-able errors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Most return an error number or code when I/O request fails 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System error logs hold problem reports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Objectives</a:t>
            </a:r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1209675" y="1644650"/>
            <a:ext cx="11514136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Explore the structure of an operating system’s I/O subsystem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Discuss the principles of I/O hardware and its complexity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Provide details of the performance aspects of I/O hardware and software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I/O Protection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1209675" y="1657350"/>
            <a:ext cx="11439524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User process may accidentally or purposefully attempt to disrupt normal operation via illegal I/O instructions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 I/O instructions defined to be privileged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I/O must be performed via system calls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Memory-mapped and I/O port memory locations must be protected too</a:t>
            </a:r>
          </a:p>
        </p:txBody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1474787" y="369887"/>
            <a:ext cx="11555412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Use of a System Call to Perform I/O</a:t>
            </a: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47961" y="1651000"/>
            <a:ext cx="7608886" cy="6831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>
            <p:ph type="title"/>
          </p:nvPr>
        </p:nvSpPr>
        <p:spPr>
          <a:xfrm>
            <a:off x="1371600" y="369887"/>
            <a:ext cx="116585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Kernel Data Structures</a:t>
            </a:r>
          </a:p>
        </p:txBody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1209675" y="1644650"/>
            <a:ext cx="11528424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Kernel keeps state info for I/O components, including open file tables, network connections, character device state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Many, many complex data structures to track buffers, memory allocation, “dirty” blocks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use object-oriented methods and message passing to implement I/O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Windows uses message passing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Message with I/O information passed from user mode into kernel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Message modified as it flows through to device driver and back to process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Pros / cons?</a:t>
            </a:r>
          </a:p>
          <a:p>
            <a:pPr indent="-386080" lvl="0" marL="488950" marR="0" rtl="0" algn="l"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1212850" y="369887"/>
            <a:ext cx="11817350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UNIX I/O Kernel Structure</a:t>
            </a:r>
          </a:p>
        </p:txBody>
      </p:sp>
      <p:pic>
        <p:nvPicPr>
          <p:cNvPr id="289" name="Shape 2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1975" y="1627187"/>
            <a:ext cx="9693275" cy="647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/>
          <p:nvPr>
            <p:ph type="title"/>
          </p:nvPr>
        </p:nvSpPr>
        <p:spPr>
          <a:xfrm>
            <a:off x="1431925" y="369887"/>
            <a:ext cx="11598275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I/O Requests to Hardware Operations</a:t>
            </a:r>
          </a:p>
        </p:txBody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Consider reading a file from disk for a process: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Determine device holding file 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Translate name to device representation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Physically read data from disk into buffer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Make data available to requesting process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Return control to process</a:t>
            </a:r>
          </a:p>
        </p:txBody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1389062" y="369887"/>
            <a:ext cx="11641136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Life Cycle of An I/O Request</a:t>
            </a: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1262" y="1385887"/>
            <a:ext cx="5588000" cy="7181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/>
          <p:nvPr>
            <p:ph type="title"/>
          </p:nvPr>
        </p:nvSpPr>
        <p:spPr>
          <a:xfrm>
            <a:off x="1198562" y="369887"/>
            <a:ext cx="11831636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STREAMS</a:t>
            </a:r>
          </a:p>
        </p:txBody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1209675" y="1644650"/>
            <a:ext cx="11468100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STREAM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– a full-duplex communication channel between a user-level process and a device in Unix System V and beyond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STREAM consists of: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STREAM head interfaces with the user process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	- driver end interfaces with the device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zero or more STREAM modules between them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Each module contains a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queue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and a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write queue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Message passing is used to communicate between queues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Flow control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option to indicate available or busy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Asynchronous internally, synchronous where user process communicates with stream head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1690686" y="0"/>
            <a:ext cx="11658599" cy="1125536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The STREAMS Structure</a:t>
            </a: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22625" y="1300162"/>
            <a:ext cx="8601074" cy="7375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Performance</a:t>
            </a:r>
          </a:p>
        </p:txBody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I/O a major factor in system performance: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Demands CPU to execute device driver, kernel I/O code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Context switches due to interrupts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copying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Network traffic especially stressful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1400175" y="369887"/>
            <a:ext cx="11630024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Intercomputer Communications</a:t>
            </a:r>
          </a:p>
        </p:txBody>
      </p:sp>
      <p:pic>
        <p:nvPicPr>
          <p:cNvPr id="331" name="Shape 3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0386" y="1236662"/>
            <a:ext cx="7415212" cy="748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</a:p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I/O management is a major component of operating system design and operation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Important aspect of computer operation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I/O devices vary greatly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Various methods to control them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Performance management 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New types of devices frequent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Ports, busses, device controllers connect to various devices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Device drivers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encapsulate device details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 uniform device-access interface to I/O subsystem</a:t>
            </a: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2131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1417637" y="369887"/>
            <a:ext cx="11612561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Improving Performance</a:t>
            </a:r>
          </a:p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1209675" y="1644650"/>
            <a:ext cx="1141094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Reduce number of context switches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Reduce data copying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Reduce interrupts by using large transfers, smart controllers, polling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25000"/>
              <a:buFont typeface="Helvetica Neue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DMA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smarter hardware devices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Balance CPU, memory, bus, and I/O performance for highest throughput</a:t>
            </a:r>
          </a:p>
          <a:p>
            <a:pPr indent="-38608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Move user-mode processes / daemons to kernel threads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1371600" y="369887"/>
            <a:ext cx="116585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Device-Functionality Progression</a:t>
            </a: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32086" y="1754186"/>
            <a:ext cx="7439025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052512" y="369887"/>
            <a:ext cx="11977686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I/O Hardware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Incredible variety of I/O devices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Storage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Transmission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Human-interface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Common concepts – signals from I/O devices interface with computer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Port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– connection point for device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daisy chain</a:t>
            </a:r>
            <a:r>
              <a:rPr b="0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or shared direct access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Controller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host adapter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 – electronics that operate port, bus, device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integrated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Sometimes separate circuit board (host adapter)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Contains processor, microcode, private memory, bus controller, etc</a:t>
            </a:r>
          </a:p>
          <a:p>
            <a:pPr indent="-325436" lvl="3" marL="2039936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chemeClr val="hlink"/>
              </a:buClr>
              <a:buSzPct val="75000"/>
              <a:buFont typeface="Helvetica Neue"/>
              <a:buChar char="–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Some talk to per-device controller with bus controller, microcode, memory, etc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1138237" y="369887"/>
            <a:ext cx="11891962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A Typical PC Bus Structure</a:t>
            </a:r>
          </a:p>
        </p:txBody>
      </p:sp>
      <p:pic>
        <p:nvPicPr>
          <p:cNvPr id="101" name="Shape 1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47825" y="1395412"/>
            <a:ext cx="10039350" cy="685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I/O Hardware (Cont.)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1209675" y="1644650"/>
            <a:ext cx="12344399" cy="6040436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I/O instructions control devices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Devices usually have registers where device driver places commands, addresses, and data to write, or read data from registers after command execution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Data-in register, data-out register, status register, control register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Typically 1-4 bytes, or FIFO buffer</a:t>
            </a: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Devices have addresses, used by 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 I/O instructions</a:t>
            </a:r>
          </a:p>
          <a:p>
            <a:pPr indent="-412750" lvl="1" marL="10604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Memory-mapped I/O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Device data and command registers mapped to processor address space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Especially for large address spaces (graphics)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baseline="0" i="0" sz="18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1328737" y="369887"/>
            <a:ext cx="11701462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0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Device I/O Port Locations on PCs (partial)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00200" y="1930400"/>
            <a:ext cx="10296524" cy="57705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685800" y="369887"/>
            <a:ext cx="123443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b" bIns="65300" lIns="130600" rIns="130600" tIns="65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ct val="25000"/>
              <a:buFont typeface="Arial"/>
              <a:buNone/>
            </a:pPr>
            <a:r>
              <a:rPr b="1" baseline="0" i="0" lang="en-US" sz="4600" u="none" cap="none" strike="noStrike">
                <a:solidFill>
                  <a:srgbClr val="006699"/>
                </a:solidFill>
                <a:latin typeface="Arial"/>
                <a:ea typeface="Arial"/>
                <a:cs typeface="Arial"/>
                <a:sym typeface="Arial"/>
              </a:rPr>
              <a:t>Polling</a:t>
            </a:r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1209675" y="1644650"/>
            <a:ext cx="12344399" cy="4718050"/>
          </a:xfrm>
          <a:prstGeom prst="rect">
            <a:avLst/>
          </a:prstGeom>
          <a:noFill/>
          <a:ln>
            <a:noFill/>
          </a:ln>
        </p:spPr>
        <p:txBody>
          <a:bodyPr anchorCtr="0" anchor="t" bIns="65300" lIns="130600" rIns="130600" tIns="65300">
            <a:noAutofit/>
          </a:bodyPr>
          <a:lstStyle/>
          <a:p>
            <a:pPr indent="-488950" lvl="0" marL="488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For each byte of I/O</a:t>
            </a:r>
          </a:p>
          <a:p>
            <a:pPr indent="-493712" lvl="1" marL="1141412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AutoNum type="arabicPeriod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Read busy bit from status register until 0</a:t>
            </a:r>
          </a:p>
          <a:p>
            <a:pPr indent="-493712" lvl="1" marL="1141412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AutoNum type="arabicPeriod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Host sets read or write bit and if write copies data into data-out register</a:t>
            </a:r>
          </a:p>
          <a:p>
            <a:pPr indent="-493712" lvl="1" marL="1141412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AutoNum type="arabicPeriod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Host sets command-ready bit</a:t>
            </a:r>
          </a:p>
          <a:p>
            <a:pPr indent="-493712" lvl="1" marL="1141412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AutoNum type="arabicPeriod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Controller sets busy bit, executes transfer</a:t>
            </a:r>
          </a:p>
          <a:p>
            <a:pPr indent="-493712" lvl="1" marL="1141412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AutoNum type="arabicPeriod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Controller clears busy bit, error bit, command-ready bit when transfer done</a:t>
            </a:r>
          </a:p>
          <a:p>
            <a:pPr indent="-402272" lvl="1" marL="1141412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Font typeface="Helvetica Neue"/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488950" lvl="0" marL="488950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993300"/>
              </a:buClr>
              <a:buSzPct val="90000"/>
              <a:buFont typeface="Helvetica Neue"/>
              <a:buChar char="n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Step 1 is </a:t>
            </a:r>
            <a:r>
              <a:rPr b="1" baseline="0" i="0" lang="en-US" sz="1800" u="none" cap="none" strike="noStrike">
                <a:solidFill>
                  <a:srgbClr val="3366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busy-wait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cycle to wait for I/O from device</a:t>
            </a:r>
          </a:p>
          <a:p>
            <a:pPr indent="-493712" lvl="1" marL="1141412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Reasonable if device is fast</a:t>
            </a:r>
          </a:p>
          <a:p>
            <a:pPr indent="-493712" lvl="1" marL="1141412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inefficient if device slow</a:t>
            </a:r>
          </a:p>
          <a:p>
            <a:pPr indent="-493712" lvl="1" marL="1141412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CC6600"/>
              </a:buClr>
              <a:buSzPct val="79999"/>
              <a:buFont typeface="Helvetica Neue"/>
              <a:buChar char="l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CPU switches to other tasks?</a:t>
            </a:r>
          </a:p>
          <a:p>
            <a:pPr indent="-331787" lvl="2" marL="1550987" marR="0" rtl="0" algn="l">
              <a:lnSpc>
                <a:spcPct val="100000"/>
              </a:lnSpc>
              <a:spcBef>
                <a:spcPts val="630"/>
              </a:spcBef>
              <a:spcAft>
                <a:spcPts val="0"/>
              </a:spcAft>
              <a:buClr>
                <a:srgbClr val="009900"/>
              </a:buClr>
              <a:buSzPct val="75000"/>
              <a:buFont typeface="Helvetica Neue"/>
              <a:buChar char="4"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But if miss a cycle data overwritten / lost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