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56.xml"/>
  <Override ContentType="application/vnd.openxmlformats-officedocument.presentationml.slide+xml" PartName="/ppt/slides/slide24.xml"/>
  <Override ContentType="application/vnd.openxmlformats-officedocument.presentationml.slide+xml" PartName="/ppt/slides/slide61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46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5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52.xml"/>
  <Override ContentType="application/vnd.openxmlformats-officedocument.presentationml.slide+xml" PartName="/ppt/slides/slide22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54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60.xml"/>
  <Override ContentType="application/vnd.openxmlformats-officedocument.presentationml.slide+xml" PartName="/ppt/slides/slide10.xml"/>
  <Override ContentType="application/vnd.openxmlformats-officedocument.presentationml.slide+xml" PartName="/ppt/slides/slide51.xml"/>
  <Override ContentType="application/vnd.openxmlformats-officedocument.presentationml.slide+xml" PartName="/ppt/slides/slide57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59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5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9144000" cx="13716000"/>
  <p:notesSz cx="6997700" cy="92837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41" Type="http://schemas.openxmlformats.org/officeDocument/2006/relationships/slide" Target="slides/slide35.xml"/><Relationship Id="rId3" Type="http://schemas.openxmlformats.org/officeDocument/2006/relationships/tableStyles" Target="tableStyles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60" Type="http://schemas.openxmlformats.org/officeDocument/2006/relationships/slide" Target="slides/slide54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7" Type="http://schemas.openxmlformats.org/officeDocument/2006/relationships/slide" Target="slides/slide61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63987" y="0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54" name="Shape 45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61" name="Shape 46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17" name="Shape 51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75" name="Shape 57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963987" y="8818561"/>
            <a:ext cx="3032124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700087" y="4410075"/>
            <a:ext cx="5597524" cy="417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8287940" y="2419483"/>
            <a:ext cx="7315200" cy="32170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1739503" y="-683286"/>
            <a:ext cx="7315200" cy="9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1028700" y="914400"/>
            <a:ext cx="11658599" cy="28363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4361656" y="-1507331"/>
            <a:ext cx="6040436" cy="123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2688432" y="640080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x="2688432" y="817033"/>
            <a:ext cx="82296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2688432" y="7156450"/>
            <a:ext cx="8229600" cy="10731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685800" y="364066"/>
            <a:ext cx="4512470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362575" y="364066"/>
            <a:ext cx="7667625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685800" y="1913466"/>
            <a:ext cx="4512470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366184"/>
            <a:ext cx="12344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2046816"/>
            <a:ext cx="6060281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85800" y="2899833"/>
            <a:ext cx="6060281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967538" y="2046816"/>
            <a:ext cx="6062662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6967538" y="2899833"/>
            <a:ext cx="6062662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2096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74961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083470" y="5875867"/>
            <a:ext cx="11658599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083470" y="3875617"/>
            <a:ext cx="11658599" cy="2000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jpg"/><Relationship Id="rId12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02.jpg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5" y="0"/>
            <a:ext cx="1793874" cy="12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0" y="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685800" y="1147762"/>
            <a:ext cx="12115799" cy="0"/>
          </a:xfrm>
          <a:prstGeom prst="straightConnector1">
            <a:avLst/>
          </a:prstGeom>
          <a:noFill/>
          <a:ln cap="rnd" w="1905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/>
        </p:nvSpPr>
        <p:spPr>
          <a:xfrm>
            <a:off x="0" y="3048000"/>
            <a:ext cx="342899" cy="304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0" y="609600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6354762" y="8818561"/>
            <a:ext cx="730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12.*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279400" y="8828086"/>
            <a:ext cx="3778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 – 9</a:t>
            </a:r>
            <a:r>
              <a:rPr b="1" baseline="3000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61775" y="7799386"/>
            <a:ext cx="1925637" cy="1057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298449" y="3948111"/>
            <a:ext cx="12915900" cy="268286"/>
            <a:chOff x="198436" y="2960686"/>
            <a:chExt cx="8610600" cy="201611"/>
          </a:xfrm>
        </p:grpSpPr>
        <p:sp>
          <p:nvSpPr>
            <p:cNvPr id="55" name="Shape 55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" name="Shape 58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1275" y="8818561"/>
            <a:ext cx="3705224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Concepts– 9</a:t>
            </a:r>
            <a:r>
              <a:rPr b="1" baseline="3000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9h</a:t>
            </a: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41900" y="5543550"/>
            <a:ext cx="3092450" cy="2125662"/>
          </a:xfrm>
          <a:prstGeom prst="rect">
            <a:avLst/>
          </a:prstGeom>
          <a:noFill/>
          <a:ln cap="rnd" w="7620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1" name="Shape 61"/>
          <p:cNvSpPr txBox="1"/>
          <p:nvPr/>
        </p:nvSpPr>
        <p:spPr>
          <a:xfrm>
            <a:off x="4837112" y="5354637"/>
            <a:ext cx="3505200" cy="2517774"/>
          </a:xfrm>
          <a:prstGeom prst="rect">
            <a:avLst/>
          </a:prstGeom>
          <a:noFill/>
          <a:ln cap="rnd" w="57150">
            <a:solidFill>
              <a:srgbClr val="66CC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9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8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2.jp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3.png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6.png"/></Relationships>
</file>

<file path=ppt/slides/_rels/slide5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8.jpg"/></Relationships>
</file>

<file path=ppt/slides/_rels/slide6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28700" y="914400"/>
            <a:ext cx="11658599" cy="2836861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61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11:  Implementing File Systems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385887" y="369887"/>
            <a:ext cx="1164431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In-Memory File System Structures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209675" y="1644650"/>
            <a:ext cx="11542711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Mount table storing file system mounts, mount points, file system types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following figure illustrates the necessary file system structures provided by the operating systems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11-3(a) refers to opening a file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11-3(b) refers to reading a file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buffers hold data blocks from secondary storage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returns a file handle for subsequent use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from read eventually copied to specified user process memory address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314450" y="369887"/>
            <a:ext cx="117157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In-Memory File System Structures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0" y="1820861"/>
            <a:ext cx="979805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Partitions and Mounting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Partition can be a volume containing a file system (“cooked”) 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raw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just a sequence of blocks with no file system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Boot block can point to boot volume or boot loader set of blocks that contain enough code to know how to load the kernel from the file system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a boot management program for multi-os booting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Root partition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contains the OS, other partitions can hold other Oses, other file systems, or be raw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Mounted at boot time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partitions can mount automatically or manually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mount time, file system consistency checked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all metadata correct?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not, fix it, try again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yes, add to mount table, allow access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676400" y="369887"/>
            <a:ext cx="101155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Virtual File Systems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09675" y="1644650"/>
            <a:ext cx="11482387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File Systems (VFS) on Unix provide an object-oriented way of implementing file systems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VFS allows the same system call interface (the API) to be used for different types of file systems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Separates file-system generic operations from implementation details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 can be one of many file systems types, or network file system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Implements vnodes which hold inodes or network file details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dispatches operation to appropriate file system implementation routines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API is to the VFS interface, rather than any specific type of file system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562100" y="395287"/>
            <a:ext cx="114681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Schematic View of Virtual File System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686" y="1836736"/>
            <a:ext cx="88074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Virtual File System Implementation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Linux has four object types: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inode, file, superblock, dentry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VFS defines set of operations on the objects that must be implemented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object has a pointer to a function table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Function table has addresses of routines to implement that function on that object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679575" y="369887"/>
            <a:ext cx="1135062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Directory Implementation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 list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file names with pointer to the data blocks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 to program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Time-consuming to execute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 search time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Could keep ordered alphabetically via linked list or use B+ tree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Hash Table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linear list with hash data structure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Decreases directory search time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Collisions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situations where two file names hash to the same location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good if entries are fixed size, or use chained-overflow method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Allocation Methods - Contiguous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1209675" y="1644650"/>
            <a:ext cx="115855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allocation method refers to how disk blocks are allocated for files: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Contiguous allocation </a:t>
            </a: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file occupies set of contiguous blocks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 performance in most cases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 – only starting location (block #) and length (number of blocks) are required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Problems include finding space for file, knowing file size, external fragmentation, need for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compaction off-line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downtime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on-line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1" baseline="0" i="0" sz="1800" u="none" cap="none" strike="noStrik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Contiguous Allocation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209675" y="1644650"/>
            <a:ext cx="11025187" cy="4654549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from logical to physical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984625" y="3487737"/>
            <a:ext cx="1897062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LA/512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653087" y="2878136"/>
            <a:ext cx="1208086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738812" y="4233862"/>
            <a:ext cx="952499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</p:txBody>
      </p:sp>
      <p:cxnSp>
        <p:nvCxnSpPr>
          <p:cNvPr id="186" name="Shape 186"/>
          <p:cNvCxnSpPr/>
          <p:nvPr/>
        </p:nvCxnSpPr>
        <p:spPr>
          <a:xfrm flipH="1" rot="10800000">
            <a:off x="5641975" y="3067050"/>
            <a:ext cx="387350" cy="230186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7" name="Shape 187"/>
          <p:cNvCxnSpPr/>
          <p:nvPr/>
        </p:nvCxnSpPr>
        <p:spPr>
          <a:xfrm>
            <a:off x="5567362" y="3938587"/>
            <a:ext cx="409575" cy="288925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8" name="Shape 188"/>
          <p:cNvSpPr txBox="1"/>
          <p:nvPr/>
        </p:nvSpPr>
        <p:spPr>
          <a:xfrm>
            <a:off x="952500" y="4986337"/>
            <a:ext cx="10923587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762" lvl="1" marL="652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 to be accessed = Q + starting address</a:t>
            </a:r>
          </a:p>
          <a:p>
            <a:pPr indent="-4762" lvl="1" marL="652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Displacement into block = 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169987" y="369887"/>
            <a:ext cx="1224121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Contiguous Allocation of Disk Space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150" y="1497012"/>
            <a:ext cx="8489949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238250" y="369887"/>
            <a:ext cx="117919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baseline="0" i="0" lang="en-US" sz="43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11: Implementing File Systems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File-System Structure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File-System Implementation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Directory Implementation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Allocation Methods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Free-Space Management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Efficiency and Performance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Recovery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WAFL File System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462087" y="2043111"/>
            <a:ext cx="10544174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1414462" y="369887"/>
            <a:ext cx="1161573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Extent-Based Systems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1209675" y="1644650"/>
            <a:ext cx="115569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newer file systems (i.e., Veritas File System) use a modified contiguous allocation scheme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Extent-based file systems allocate disk blocks in extents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extent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contiguous block of disks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Extents are allocated for file allocation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file consists of one or more extents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Allocation Methods - Linked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Linked allocation </a:t>
            </a: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each file a linked list of blocks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ends at nil pointer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external fragmentation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block contains pointer to next block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compaction, external fragmentation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space management system called when new block needed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efficiency by clustering blocks into groups but increases internal fragmentation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Reliability can be a problem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Locating a block can take many I/Os and disk seeks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 (File Allocation Table) variation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Beginning of volume has table, indexed by block number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Much like a linked list, but faster on disk and cacheable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block allocation simple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008062" y="369887"/>
            <a:ext cx="12022137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Linked Allocation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1209675" y="1644650"/>
            <a:ext cx="11366500" cy="9985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file is a linked list of disk blocks: blocks may be scattered anywhere on the disk</a:t>
            </a:r>
          </a:p>
        </p:txBody>
      </p:sp>
      <p:grpSp>
        <p:nvGrpSpPr>
          <p:cNvPr id="216" name="Shape 216"/>
          <p:cNvGrpSpPr/>
          <p:nvPr/>
        </p:nvGrpSpPr>
        <p:grpSpPr>
          <a:xfrm>
            <a:off x="4319587" y="3335336"/>
            <a:ext cx="3838573" cy="2000249"/>
            <a:chOff x="2879725" y="2501900"/>
            <a:chExt cx="2559049" cy="1500186"/>
          </a:xfrm>
        </p:grpSpPr>
        <p:sp>
          <p:nvSpPr>
            <p:cNvPr id="217" name="Shape 217"/>
            <p:cNvSpPr txBox="1"/>
            <p:nvPr/>
          </p:nvSpPr>
          <p:spPr>
            <a:xfrm>
              <a:off x="3938587" y="2501900"/>
              <a:ext cx="1500187" cy="431799"/>
            </a:xfrm>
            <a:prstGeom prst="rect">
              <a:avLst/>
            </a:prstGeom>
            <a:solidFill>
              <a:schemeClr val="lt1"/>
            </a:solidFill>
            <a:ln cap="rnd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b="0" baseline="0" i="0" lang="en-US" sz="18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pointer</a:t>
              </a: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3938587" y="2933700"/>
              <a:ext cx="1500187" cy="1068386"/>
            </a:xfrm>
            <a:prstGeom prst="rect">
              <a:avLst/>
            </a:prstGeom>
            <a:solidFill>
              <a:schemeClr val="lt1"/>
            </a:solidFill>
            <a:ln cap="rnd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2879725" y="2579686"/>
              <a:ext cx="828675" cy="276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b="0" baseline="0" i="0" lang="en-US" sz="18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block      =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460500" y="369887"/>
            <a:ext cx="115697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Linked Allocation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1209675" y="1644650"/>
            <a:ext cx="11056936" cy="202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028700" y="5645150"/>
            <a:ext cx="11757024" cy="2178049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762" lvl="1" marL="652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 to be accessed is the Qth block in the linked chain of blocks representing the file.</a:t>
            </a:r>
          </a:p>
          <a:p>
            <a:pPr indent="-4762" lvl="1" marL="652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Displacement into block = R + 1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032375" y="4319587"/>
            <a:ext cx="9794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LA/511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415087" y="3898900"/>
            <a:ext cx="442912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411912" y="4719637"/>
            <a:ext cx="430212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</p:txBody>
      </p:sp>
      <p:cxnSp>
        <p:nvCxnSpPr>
          <p:cNvPr id="231" name="Shape 231"/>
          <p:cNvCxnSpPr/>
          <p:nvPr/>
        </p:nvCxnSpPr>
        <p:spPr>
          <a:xfrm flipH="1" rot="10800000">
            <a:off x="6075362" y="4179887"/>
            <a:ext cx="387350" cy="231775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32" name="Shape 232"/>
          <p:cNvCxnSpPr/>
          <p:nvPr/>
        </p:nvCxnSpPr>
        <p:spPr>
          <a:xfrm>
            <a:off x="6086475" y="4595812"/>
            <a:ext cx="388936" cy="230186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1562100" y="369887"/>
            <a:ext cx="114681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Linked Allocation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3175" y="1358900"/>
            <a:ext cx="8161336" cy="680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633537" y="369887"/>
            <a:ext cx="1139666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File-Allocation Table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661" y="1484312"/>
            <a:ext cx="9274174" cy="671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Allocation Methods - Indexed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Indexed allocation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file has its own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 block</a:t>
            </a: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(s) of pointers to its data blocks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view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4291012" y="3771900"/>
            <a:ext cx="909637" cy="442912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4291012" y="4205287"/>
            <a:ext cx="909637" cy="442912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4291012" y="4640262"/>
            <a:ext cx="909637" cy="441324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291012" y="5073650"/>
            <a:ext cx="909637" cy="442912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291012" y="5507037"/>
            <a:ext cx="909637" cy="442912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6629400" y="3790950"/>
            <a:ext cx="303211" cy="2301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6629400" y="4281487"/>
            <a:ext cx="303211" cy="231775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6629400" y="4773612"/>
            <a:ext cx="303211" cy="2301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6629400" y="5264150"/>
            <a:ext cx="303211" cy="2301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6629400" y="5716587"/>
            <a:ext cx="303211" cy="231775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4" name="Shape 264"/>
          <p:cNvCxnSpPr/>
          <p:nvPr/>
        </p:nvCxnSpPr>
        <p:spPr>
          <a:xfrm>
            <a:off x="5229225" y="3906837"/>
            <a:ext cx="1385887" cy="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65" name="Shape 265"/>
          <p:cNvCxnSpPr/>
          <p:nvPr/>
        </p:nvCxnSpPr>
        <p:spPr>
          <a:xfrm>
            <a:off x="5205412" y="4398962"/>
            <a:ext cx="1385887" cy="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66" name="Shape 266"/>
          <p:cNvCxnSpPr/>
          <p:nvPr/>
        </p:nvCxnSpPr>
        <p:spPr>
          <a:xfrm>
            <a:off x="5218112" y="4895850"/>
            <a:ext cx="1385887" cy="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67" name="Shape 267"/>
          <p:cNvCxnSpPr/>
          <p:nvPr/>
        </p:nvCxnSpPr>
        <p:spPr>
          <a:xfrm>
            <a:off x="5222875" y="5367337"/>
            <a:ext cx="1385887" cy="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68" name="Shape 268"/>
          <p:cNvCxnSpPr/>
          <p:nvPr/>
        </p:nvCxnSpPr>
        <p:spPr>
          <a:xfrm>
            <a:off x="5184775" y="5827712"/>
            <a:ext cx="1385887" cy="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269" name="Shape 269"/>
          <p:cNvSpPr txBox="1"/>
          <p:nvPr/>
        </p:nvSpPr>
        <p:spPr>
          <a:xfrm>
            <a:off x="4770437" y="6127750"/>
            <a:ext cx="1379536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 table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Example of Indexed Allocation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1300162"/>
            <a:ext cx="9232900" cy="72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489075" y="369887"/>
            <a:ext cx="1154112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Indexed Allocation (Cont.)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1209675" y="1644650"/>
            <a:ext cx="11056936" cy="4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index table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 access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Dynamic access without external fragmentation, but have overhead of index block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from logical to physical in a file of maximum size of 256K bytes and block size of 512 bytes.  We need only 1 block for index table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664075" y="5264150"/>
            <a:ext cx="996950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LA/512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6054725" y="4843462"/>
            <a:ext cx="444500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6051550" y="5664200"/>
            <a:ext cx="431799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</p:txBody>
      </p:sp>
      <p:cxnSp>
        <p:nvCxnSpPr>
          <p:cNvPr id="286" name="Shape 286"/>
          <p:cNvCxnSpPr/>
          <p:nvPr/>
        </p:nvCxnSpPr>
        <p:spPr>
          <a:xfrm flipH="1" rot="10800000">
            <a:off x="5715000" y="5124450"/>
            <a:ext cx="388936" cy="230186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87" name="Shape 287"/>
          <p:cNvCxnSpPr/>
          <p:nvPr/>
        </p:nvCxnSpPr>
        <p:spPr>
          <a:xfrm>
            <a:off x="5727700" y="5538787"/>
            <a:ext cx="387350" cy="231775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8" name="Shape 288"/>
          <p:cNvSpPr txBox="1"/>
          <p:nvPr/>
        </p:nvSpPr>
        <p:spPr>
          <a:xfrm>
            <a:off x="2185986" y="6615111"/>
            <a:ext cx="10544174" cy="11128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325437" lvl="0" marL="325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= displacement into index table</a:t>
            </a:r>
          </a:p>
          <a:p>
            <a:pPr indent="-325437" lvl="0" marL="325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= displacement into block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460500" y="369887"/>
            <a:ext cx="115697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Indexed Allocation – Mapping (Cont.)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1209675" y="1644650"/>
            <a:ext cx="11449049" cy="1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from logical to physical in a file of unbounded length (block size of 512 words)</a:t>
            </a:r>
          </a:p>
          <a:p>
            <a:pPr indent="-38608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Linked scheme – Link blocks of index table (no limit on size)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897437" y="4006850"/>
            <a:ext cx="2325686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/ (512 x 511)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781925" y="3670300"/>
            <a:ext cx="603249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7780336" y="4354512"/>
            <a:ext cx="585786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cxnSp>
        <p:nvCxnSpPr>
          <p:cNvPr id="299" name="Shape 299"/>
          <p:cNvCxnSpPr/>
          <p:nvPr/>
        </p:nvCxnSpPr>
        <p:spPr>
          <a:xfrm flipH="1" rot="10800000">
            <a:off x="7186611" y="3943350"/>
            <a:ext cx="628649" cy="271461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00" name="Shape 300"/>
          <p:cNvCxnSpPr/>
          <p:nvPr/>
        </p:nvCxnSpPr>
        <p:spPr>
          <a:xfrm>
            <a:off x="7175500" y="4265612"/>
            <a:ext cx="628649" cy="269874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1" name="Shape 301"/>
          <p:cNvSpPr txBox="1"/>
          <p:nvPr/>
        </p:nvSpPr>
        <p:spPr>
          <a:xfrm>
            <a:off x="1489075" y="4775200"/>
            <a:ext cx="1054417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block of index table</a:t>
            </a:r>
          </a:p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used as follows: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521325" y="5827712"/>
            <a:ext cx="13255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512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7339011" y="5472112"/>
            <a:ext cx="603249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7337425" y="6156325"/>
            <a:ext cx="585786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cxnSp>
        <p:nvCxnSpPr>
          <p:cNvPr id="305" name="Shape 305"/>
          <p:cNvCxnSpPr/>
          <p:nvPr/>
        </p:nvCxnSpPr>
        <p:spPr>
          <a:xfrm flipH="1" rot="10800000">
            <a:off x="6743700" y="5745162"/>
            <a:ext cx="628649" cy="269874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06" name="Shape 306"/>
          <p:cNvCxnSpPr/>
          <p:nvPr/>
        </p:nvCxnSpPr>
        <p:spPr>
          <a:xfrm>
            <a:off x="6732586" y="6065837"/>
            <a:ext cx="628649" cy="271461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7" name="Shape 307"/>
          <p:cNvSpPr txBox="1"/>
          <p:nvPr/>
        </p:nvSpPr>
        <p:spPr>
          <a:xfrm>
            <a:off x="1489075" y="6767511"/>
            <a:ext cx="1054417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displacement into block of index table</a:t>
            </a:r>
          </a:p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displacement into block of file: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209675" y="1644650"/>
            <a:ext cx="115855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describe the details of implementing local file systems and directory structures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describe the implementation of remote file systems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discuss block allocation and free-block algorithms and trade-offs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1431925" y="369887"/>
            <a:ext cx="1159827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Indexed Allocation – Mapping (Cont.)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1209675" y="1644650"/>
            <a:ext cx="12344399" cy="7667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Two-level index (4K blocks could store 1,024 four-byte pointers in outer index -&gt; 1,048,567 data blocks and file size of up to 4GB)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994275" y="3122611"/>
            <a:ext cx="2346324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/ (512 x 512)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7888286" y="2786061"/>
            <a:ext cx="603249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7888286" y="3470275"/>
            <a:ext cx="585786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cxnSp>
        <p:nvCxnSpPr>
          <p:cNvPr id="318" name="Shape 318"/>
          <p:cNvCxnSpPr/>
          <p:nvPr/>
        </p:nvCxnSpPr>
        <p:spPr>
          <a:xfrm flipH="1" rot="10800000">
            <a:off x="7294561" y="3059112"/>
            <a:ext cx="628649" cy="269874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19" name="Shape 319"/>
          <p:cNvCxnSpPr/>
          <p:nvPr/>
        </p:nvCxnSpPr>
        <p:spPr>
          <a:xfrm>
            <a:off x="7281861" y="3379787"/>
            <a:ext cx="628649" cy="271461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20" name="Shape 320"/>
          <p:cNvSpPr txBox="1"/>
          <p:nvPr/>
        </p:nvSpPr>
        <p:spPr>
          <a:xfrm>
            <a:off x="1262062" y="4559300"/>
            <a:ext cx="1054417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displacement into outer-index</a:t>
            </a:r>
          </a:p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used as follows: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521325" y="5827712"/>
            <a:ext cx="13255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512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339011" y="5472112"/>
            <a:ext cx="603249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7337425" y="6156325"/>
            <a:ext cx="585786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cxnSp>
        <p:nvCxnSpPr>
          <p:cNvPr id="324" name="Shape 324"/>
          <p:cNvCxnSpPr/>
          <p:nvPr/>
        </p:nvCxnSpPr>
        <p:spPr>
          <a:xfrm flipH="1" rot="10800000">
            <a:off x="6743700" y="5745162"/>
            <a:ext cx="628649" cy="269874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25" name="Shape 325"/>
          <p:cNvCxnSpPr/>
          <p:nvPr/>
        </p:nvCxnSpPr>
        <p:spPr>
          <a:xfrm>
            <a:off x="6732586" y="6065837"/>
            <a:ext cx="628649" cy="271461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26" name="Shape 326"/>
          <p:cNvSpPr txBox="1"/>
          <p:nvPr/>
        </p:nvSpPr>
        <p:spPr>
          <a:xfrm>
            <a:off x="1262062" y="6767511"/>
            <a:ext cx="1054417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displacement into block of index table</a:t>
            </a:r>
          </a:p>
          <a:p>
            <a:pPr indent="-414337" lvl="1" marL="896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displacement into block of file: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1343025" y="369887"/>
            <a:ext cx="1168717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Indexed Allocation – Mapping (Cont.)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537325" y="1866900"/>
            <a:ext cx="2511425" cy="5099049"/>
          </a:xfrm>
          <a:prstGeom prst="rect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6970711" y="2271711"/>
            <a:ext cx="1644649" cy="365125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972300" y="2641600"/>
            <a:ext cx="1646237" cy="366711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6975475" y="2946400"/>
            <a:ext cx="1644649" cy="366711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6970711" y="3795712"/>
            <a:ext cx="1644649" cy="365125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6972300" y="4165600"/>
            <a:ext cx="1646237" cy="366711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6972300" y="5384800"/>
            <a:ext cx="1600199" cy="1117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10287000" y="1625600"/>
            <a:ext cx="1600199" cy="53847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0558461" y="1930400"/>
            <a:ext cx="1100136" cy="914400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10558461" y="3149600"/>
            <a:ext cx="1100136" cy="914400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10558461" y="4368800"/>
            <a:ext cx="1100136" cy="914400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3998912" y="2576511"/>
            <a:ext cx="1644649" cy="365125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4000500" y="2882900"/>
            <a:ext cx="1646237" cy="366711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4000500" y="3251200"/>
            <a:ext cx="1646237" cy="2336800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4000500" y="5588000"/>
            <a:ext cx="1646237" cy="366711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1543050" y="2540000"/>
            <a:ext cx="1646237" cy="366711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9" name="Shape 349"/>
          <p:cNvCxnSpPr/>
          <p:nvPr/>
        </p:nvCxnSpPr>
        <p:spPr>
          <a:xfrm>
            <a:off x="3200400" y="2705100"/>
            <a:ext cx="800099" cy="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50" name="Shape 350"/>
          <p:cNvCxnSpPr/>
          <p:nvPr/>
        </p:nvCxnSpPr>
        <p:spPr>
          <a:xfrm flipH="1" rot="10800000">
            <a:off x="5637212" y="2438400"/>
            <a:ext cx="1335086" cy="304799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51" name="Shape 351"/>
          <p:cNvCxnSpPr/>
          <p:nvPr/>
        </p:nvCxnSpPr>
        <p:spPr>
          <a:xfrm>
            <a:off x="5637212" y="3041650"/>
            <a:ext cx="1328737" cy="939799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52" name="Shape 352"/>
          <p:cNvCxnSpPr/>
          <p:nvPr/>
        </p:nvCxnSpPr>
        <p:spPr>
          <a:xfrm>
            <a:off x="5651500" y="5734050"/>
            <a:ext cx="1328737" cy="35560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3" name="Shape 353"/>
          <p:cNvSpPr txBox="1"/>
          <p:nvPr/>
        </p:nvSpPr>
        <p:spPr>
          <a:xfrm>
            <a:off x="4665662" y="4052887"/>
            <a:ext cx="341311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</a:t>
            </a:r>
          </a:p>
        </p:txBody>
      </p:sp>
      <p:cxnSp>
        <p:nvCxnSpPr>
          <p:cNvPr id="354" name="Shape 354"/>
          <p:cNvCxnSpPr/>
          <p:nvPr/>
        </p:nvCxnSpPr>
        <p:spPr>
          <a:xfrm rot="10800000">
            <a:off x="8601075" y="3981450"/>
            <a:ext cx="1965324" cy="812799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55" name="Shape 355"/>
          <p:cNvCxnSpPr/>
          <p:nvPr/>
        </p:nvCxnSpPr>
        <p:spPr>
          <a:xfrm rot="10800000">
            <a:off x="8609011" y="2743199"/>
            <a:ext cx="1943100" cy="83185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56" name="Shape 356"/>
          <p:cNvCxnSpPr/>
          <p:nvPr/>
        </p:nvCxnSpPr>
        <p:spPr>
          <a:xfrm flipH="1">
            <a:off x="8594724" y="2247900"/>
            <a:ext cx="1963736" cy="215899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7" name="Shape 357"/>
          <p:cNvSpPr txBox="1"/>
          <p:nvPr/>
        </p:nvSpPr>
        <p:spPr>
          <a:xfrm>
            <a:off x="4160837" y="6078537"/>
            <a:ext cx="1417636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outer-index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7070725" y="7167561"/>
            <a:ext cx="1379536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 table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0936286" y="7138986"/>
            <a:ext cx="558799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1243012" y="550862"/>
            <a:ext cx="123443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Combined Scheme:  UNIX UFS </a:t>
            </a:r>
            <a:b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(4K bytes per block, 32-bit addresses)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1661" y="1468437"/>
            <a:ext cx="9871074" cy="658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9866311" y="1657350"/>
            <a:ext cx="2273299" cy="15176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Note: More index blocks than can be addressed with 32-bit file pointer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 method depends on file access type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Contiguous great for sequential and random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Linked good for sequential, not random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Declare access type at creation -&gt; select either contiguous or linked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Indexed more complex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 block access could require 2 index block reads then data block read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Clustering can help improve throughput, reduce CPU overhead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Performance (Cont.)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Adding instructions to the execution path to save one disk I/O is reasonable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 Core i7 Extreme Edition 990x (2011) at 3.46Ghz = 159,000 MIPS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http://en.wikipedia.org/wiki/Instructions_per_second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Typical disk drive at 250 I/Os per second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159,000 MIPS / 250 = 630 million instructions during one disk I/O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 SSD drives provide 60,000 IOPS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159,000 MIPS / 60,000 = 2.65 millions instructions during one disk I/O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1738311" y="369887"/>
            <a:ext cx="1129188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Free-Space Management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1228725" y="1652586"/>
            <a:ext cx="12306299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system maintains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free-space list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track available blocks/clusters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(Using term “block” for simplicity)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 vector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 map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blocks)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4525962" y="3502025"/>
            <a:ext cx="541337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5019675" y="3502025"/>
            <a:ext cx="539749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5511800" y="3502025"/>
            <a:ext cx="541337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6005512" y="3502025"/>
            <a:ext cx="539749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6497637" y="3502025"/>
            <a:ext cx="541337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6991350" y="3502025"/>
            <a:ext cx="539749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7534275" y="3502025"/>
            <a:ext cx="1828800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9363075" y="3502025"/>
            <a:ext cx="539749" cy="482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4598987" y="2995611"/>
            <a:ext cx="392112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5056187" y="2995611"/>
            <a:ext cx="392112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5741987" y="2995611"/>
            <a:ext cx="392112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9297986" y="2995611"/>
            <a:ext cx="5969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n-1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348162" y="4681537"/>
            <a:ext cx="885825" cy="40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bit[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</a:t>
            </a:r>
          </a:p>
        </p:txBody>
      </p:sp>
      <p:sp>
        <p:nvSpPr>
          <p:cNvPr id="400" name="Shape 400"/>
          <p:cNvSpPr txBox="1"/>
          <p:nvPr/>
        </p:nvSpPr>
        <p:spPr>
          <a:xfrm rot="-5400000">
            <a:off x="4734717" y="4620417"/>
            <a:ext cx="1392236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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5819775" y="4486275"/>
            <a:ext cx="25177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⇒ block[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free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  ⇒ block[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occupied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704975" y="5902325"/>
            <a:ext cx="10544174" cy="598487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 number calculation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4219575" y="6742111"/>
            <a:ext cx="3155950" cy="963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(number of bits per word) 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(number of 0-value words) +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offset of first 1 bit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933575" y="7775575"/>
            <a:ext cx="10544174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CPUs have instructions to return offset within word of first “1” bit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1793875" y="369887"/>
            <a:ext cx="1123632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Free-Space Management (Cont.)</a:t>
            </a:r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 map requires extra space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block size = 4KB =  2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bytes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disk size = 2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bytes (1 terabyte)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2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/2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2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28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bits (or 256 MB)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if clusters of 4 blocks -&gt; 64MB of memory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get contiguous files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Linked list (free list)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Cannot get contiguous space easily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waste of space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need to traverse the entire list (if # free blocks recorded)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1355725" y="369887"/>
            <a:ext cx="1167447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Linked Free Space List on Disk</a:t>
            </a: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7061" y="1284287"/>
            <a:ext cx="6846887" cy="71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Free-Space Management (Cont.)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Grouping 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Modify linked list to store address of next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n-1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blocks in first free block, plus a pointer to next block that contains free-block-pointers (like this one)</a:t>
            </a:r>
          </a:p>
          <a:p>
            <a:pPr indent="-426085" lvl="0" marL="488950" marR="0" rtl="0" algn="l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Counting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Because space is frequently contiguously used and freed,  with contiguous-allocation allocation, extents, or clustering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address of first free block and count of following free blocks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space list then has entries containing addresses and counts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Free-Space Management (Cont.)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 Maps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in ZFS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meta-data I/O on very large file systems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data structures like bit maps couldn’t fit in memory -&gt; thousands of I/Os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Divides device space into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metaslab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units and manages metaslabs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volume can contain hundreds of metaslabs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metaslab has associated space map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counting algorithm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records to log file rather than file system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 of all block activity, in time order, in counting format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Metaslab activity -&gt; load space map into memory in balanced-tree structure, indexed  by offset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Replay log into that structure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Combine contiguous free blocks into single entry</a:t>
            </a:r>
          </a:p>
          <a:p>
            <a:pPr indent="-246062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131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6062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385887" y="369887"/>
            <a:ext cx="1164431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File-System Structure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209675" y="1644650"/>
            <a:ext cx="115855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structure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storage unit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 of related information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system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resides on secondary storage (disks)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user interface to storage, mapping logical to physical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efficient and convenient access to disk by allowing data to be stored, located retrieved easily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 provides in-place rewrite and random access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transfers performed in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sectors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(usually 512 bytes)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control block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storage structure consisting of information about a file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driver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controls the physical device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system organized into layers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1562100" y="369887"/>
            <a:ext cx="114681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Efficiency and Performance</a:t>
            </a:r>
          </a:p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1209675" y="1644650"/>
            <a:ext cx="11542711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Efficiency dependent on: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 allocation and directory algorithms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Types of data kept in file’s directory entry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Pre-allocation or as-needed allocation of metadata structures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Fixed-size or varying-size data structures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1562100" y="369887"/>
            <a:ext cx="114681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Efficiency and Performance (Cont.)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1209675" y="1644650"/>
            <a:ext cx="11542711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321310" lvl="1" marL="1060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Keeping data and metadata close together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Buffer cache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separate section of main memory for frequently used blocks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Synchronous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writes sometimes requested by apps or needed by OS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buffering / caching – writes must hit disk before acknowledgement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Asynchronous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writes more common, buffer-able, faster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Free-behind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read-ahead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techniques to optimize sequential access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Reads frequently slower than writes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Helvetica Neue"/>
              <a:buNone/>
            </a:pP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 Cache</a:t>
            </a:r>
          </a:p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1209675" y="1644650"/>
            <a:ext cx="11514136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cache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caches pages rather than disk blocks using virtual memory techniques and addresses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I/O uses a page cache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Routine I/O through the file system uses the buffer (disk) cache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leads to the following figure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1665286" y="369887"/>
            <a:ext cx="1136491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I/O Without a Unified Buffer Cache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975" y="1600200"/>
            <a:ext cx="8736011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1314450" y="369887"/>
            <a:ext cx="117157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Unified Buffer Cache</a:t>
            </a:r>
          </a:p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unified buffer cache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the same page cache to cache both memory-mapped pages and ordinary file system I/O to avoid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double caching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1" baseline="0" i="0" sz="1800" u="none" cap="none" strike="noStrik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1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which caches get priority, and what replacement algorithms to use?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1519237" y="369887"/>
            <a:ext cx="1151096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I/O Using a Unified Buffer Cache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836" y="1798636"/>
            <a:ext cx="9469436" cy="631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1209675" y="1644650"/>
            <a:ext cx="11514136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Consistency checking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compares data in directory structure with data blocks on disk, and tries to fix inconsistencies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slow and sometimes fails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system programs to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 up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from disk to another storage device (magnetic tape, other magnetic disk, optical)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Recover lost file or disk by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restoring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from backup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1766886" y="369887"/>
            <a:ext cx="1126331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Log Structured File Systems</a:t>
            </a:r>
          </a:p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1262062" y="1706561"/>
            <a:ext cx="11553824" cy="70802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 structured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journaling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file systems record each metadata update to the file system as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transaction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transactions are written to a log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transaction is considered committed once it is written to the log (sequentially)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to a separate device or section of disk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However, the file system may not yet be updated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transactions in the log are asynchronously written to the file system structures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When the file system structures are modified, the transaction is removed from the log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file system crashes, all remaining transactions in the log must still be performed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Faster recovery from crash, removes chance of inconsistency of metadata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title"/>
          </p:nvPr>
        </p:nvSpPr>
        <p:spPr>
          <a:xfrm>
            <a:off x="1328737" y="369887"/>
            <a:ext cx="117014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The Sun Network File System (NFS)</a:t>
            </a:r>
          </a:p>
        </p:txBody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1209675" y="1644650"/>
            <a:ext cx="11599862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implementation and a specification of a software system for accessing remote files across LANs (or WANs)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implementation is part of the Solaris and SunOS operating systems running on Sun workstations using an unreliable datagram protocol (UDP/IP protocol and Ethernet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1343025" y="369887"/>
            <a:ext cx="1168717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NFS (Cont.)</a:t>
            </a:r>
          </a:p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Interconnected workstations viewed as a set of independent machines with independent file systems, which allows sharing among these file systems in a transparent manner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remote directory is mounted over a local file system directory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mounted directory looks like an integral subtree of the local file system, replacing the subtree descending from the local directory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 of the remote directory for the mount operation is nontransparent; the host name of the remote directory has to be provided</a:t>
            </a:r>
          </a:p>
          <a:p>
            <a:pPr indent="-331787" lvl="2" marL="1550987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Files in the remote directory can then be accessed in a transparent manner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 to access-rights accreditation, potentially any file system (or directory within a file system), can be mounted remotely on top of any local directory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Layered File System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9975" y="1604962"/>
            <a:ext cx="3714750" cy="610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NFS (Cont.)</a:t>
            </a:r>
          </a:p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1209675" y="1644650"/>
            <a:ext cx="11542711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NFS is designed to operate in a heterogeneous environment of different machines, operating systems, and network architectures; the NFS specifications independent of these media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independence is achieved through the use of RPC primitives built on top of an External Data Representation (XDR) protocol used between two implementation-independent interfaces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NFS specification distinguishes between the services provided by a mount mechanism and the actual remote-file-access services 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1371600" y="369887"/>
            <a:ext cx="116585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Three Independent File Systems</a:t>
            </a:r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b="16847" l="766" r="794" t="16484"/>
          <a:stretch/>
        </p:blipFill>
        <p:spPr>
          <a:xfrm>
            <a:off x="1262062" y="1706561"/>
            <a:ext cx="12072937" cy="544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x="1576387" y="369887"/>
            <a:ext cx="1145381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Mounting in NFS 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722812" y="7394575"/>
            <a:ext cx="1484312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Mounts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8027986" y="7351711"/>
            <a:ext cx="3343274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Cascading mounts</a:t>
            </a: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9787" y="1814511"/>
            <a:ext cx="8088312" cy="54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1460500" y="369887"/>
            <a:ext cx="115697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NFS Mount Protocol</a:t>
            </a:r>
          </a:p>
        </p:txBody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1262062" y="1706561"/>
            <a:ext cx="11649074" cy="6511924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15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Establishes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logical connection between server and client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Mount operation includes name of remote directory to be mounted and name of server machine storing it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Mount request is mapped to corresponding RPC and forwarded to mount server running on server machine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Export list – specifies local file systems that server exports for mounting, along with names of machines that are permitted to mount them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 a mount request that conforms to its export list, the server returns a file handle—a key for further accesses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handle – a file-system identifier, and an inode number to identify the mounted directory within the exported file system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mount operation changes only the user’s view and does not affect the server side 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NFS Protocol</a:t>
            </a: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1209675" y="1644650"/>
            <a:ext cx="115855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a set of remote procedure calls for remote file operations.  The procedures support the following operations: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searching for a file within a directory 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 a set of directory entries 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manipulating links and directories 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accessing file attributes</a:t>
            </a:r>
          </a:p>
          <a:p>
            <a:pPr indent="-412750" lvl="1" marL="10604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 and writing files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NFS servers are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stateless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each request has to provide a full set of arguments  (NFS V4 is just coming available – very different, stateful)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Modified data must be committed to the server’s disk before results are returned to the client (lose advantages of caching)</a:t>
            </a:r>
          </a:p>
          <a:p>
            <a:pPr indent="-488950" lvl="0" marL="488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NFS protocol does not provide concurrency-control mechanisms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x="1204912" y="563562"/>
            <a:ext cx="120713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3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Three Major Layers of NFS Architecture</a:t>
            </a: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1209675" y="1644650"/>
            <a:ext cx="11615736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UNIX file-system interface (based on the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open, read, write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calls, and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descriptors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File System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(VFS) layer – distinguishes local files from remote ones, and local files are further distinguished according to their file-system types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VFS activates file-system-specific operations to handle local requests according to their file-system types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Calls the NFS protocol procedures for remote requests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NFS service layer – bottom layer of the architecture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Implements the NFS protocol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x="1285875" y="369887"/>
            <a:ext cx="1174432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Schematic View of NFS Architecture </a:t>
            </a: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473200"/>
            <a:ext cx="9704386" cy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x="1547812" y="369887"/>
            <a:ext cx="11482387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NFS Path-Name Translation</a:t>
            </a:r>
          </a:p>
        </p:txBody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1209675" y="1644650"/>
            <a:ext cx="11542711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Performed by breaking the path into component names and performing a separate NFS lookup call for every pair of component name and directory vnode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make lookup faster, a directory name lookup cache on the client’s side holds the vnodes for remote directory names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type="title"/>
          </p:nvPr>
        </p:nvSpPr>
        <p:spPr>
          <a:xfrm>
            <a:off x="1636712" y="369887"/>
            <a:ext cx="1139348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NFS Remote Operations</a:t>
            </a:r>
          </a:p>
        </p:txBody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1209675" y="1644650"/>
            <a:ext cx="11528424" cy="6611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Nearly one-to-one correspondence between regular UNIX  system calls and the NFS protocol RPCs (except opening and closing files)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NFS adheres to the remote-service paradigm, but employs buffering and caching techniques for the sake of performance 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File-blocks cache – when a file is opened, the kernel checks with the remote server whether to fetch or revalidate the cached attributes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Cached file blocks are used only if the corresponding cached attributes are up to date</a:t>
            </a:r>
          </a:p>
          <a:p>
            <a:pPr indent="-356869" lvl="1" marL="10604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File-attribute cache – the attribute cache is updated whenever new attributes arrive from the server</a:t>
            </a:r>
          </a:p>
          <a:p>
            <a:pPr indent="-426085" lvl="0" marL="48895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Clients do not free delayed-write blocks until the server confirms that the data have been written to disk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type="title"/>
          </p:nvPr>
        </p:nvSpPr>
        <p:spPr>
          <a:xfrm>
            <a:off x="1431925" y="369887"/>
            <a:ext cx="1159827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Example: WAFL File System</a:t>
            </a:r>
          </a:p>
        </p:txBody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on Network Appliance “Filers” – distributed file system appliances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“Write-anywhere file layout”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Serves up NFS, CIFS, http, ftp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 I/O optimized, write optimized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NVRAM for write caching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Berkeley Fast File System, with extensive modifications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System Layers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drivers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 I/O devices at the I/O control layer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commands like “read drive1, cylinder 72, track 2, sector 10, into memory location 1060” outputs low-level hardware specific commands to hardware controller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Basic file system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command like “retrieve block 123” translates to device driver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manages memory buffers and caches (allocation, freeing, replacement) </a:t>
            </a:r>
          </a:p>
          <a:p>
            <a:pPr indent="-490537" lvl="3" marL="146843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Buffers hold data in transit</a:t>
            </a:r>
          </a:p>
          <a:p>
            <a:pPr indent="-490537" lvl="3" marL="146843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Caches hold frequently used data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organization module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understands files, logical address, and physical blocks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Translates logical block # to physical block #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Manages free space, disk allocation</a:t>
            </a:r>
          </a:p>
          <a:p>
            <a:pPr indent="-387667" lvl="3" marL="146843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988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667" lvl="3" marL="146843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x="947737" y="369887"/>
            <a:ext cx="1208246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The WAFL File Layout</a:t>
            </a:r>
          </a:p>
        </p:txBody>
      </p:sp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612" y="2592386"/>
            <a:ext cx="11844336" cy="357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type="title"/>
          </p:nvPr>
        </p:nvSpPr>
        <p:spPr>
          <a:xfrm>
            <a:off x="1028700" y="323850"/>
            <a:ext cx="12115799" cy="81279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Snapshots in WAFL</a:t>
            </a: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8412" y="1392237"/>
            <a:ext cx="5557837" cy="689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System Layers (Cont.)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1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file system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manages metadata information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Translates file name into file number, file handle, location by maintaining file control blocks 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inodes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Unix)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Directory management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</a:t>
            </a:r>
          </a:p>
          <a:p>
            <a:pPr indent="-488950" lvl="1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Layering useful for reducing complexity and redundancy, but adds overhead and can decrease performance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layers can be implemented by any coding method according to OS designer</a:t>
            </a:r>
          </a:p>
          <a:p>
            <a:pPr indent="-488950" lvl="1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file systems, sometimes many within an operating system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with its own format (CD-ROM is ISO 9660; Unix has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UFS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FFS;  Windows has FAT, FAT32, NTFS as well as floppy, CD, DVD Blu-ray, Linux has more than 40 types, with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file system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ext2 and ext3 leading; plus distributed file systems, etc)</a:t>
            </a:r>
          </a:p>
          <a:p>
            <a:pPr indent="-496887" lvl="2" marL="9794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ones still arriving – ZFS, GoogleFS, Oracle ASM, FUSE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443037" y="369887"/>
            <a:ext cx="115871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File-System Implementation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209675" y="1644650"/>
            <a:ext cx="11482387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have system calls at the API level, but how do we implement their functions?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On-disk and in-memory structures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Boot control block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contains info needed by system to boot OS from that volume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Needed if volume contains OS, usually first block of volume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Volume control block </a:t>
            </a: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superblock, master file table</a:t>
            </a:r>
            <a:r>
              <a:rPr b="1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contains volume details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# of blocks, # of free blocks, block size, free block pointers or array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Directory structure organizes the files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Names and inode numbers, master file table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Per-file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Control Block (FCB)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contains many details about the file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Inode number, permissions, size, dates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NFTS stores into in master file table  using relational DB structures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724025" y="369887"/>
            <a:ext cx="1130617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 Typical File Control Block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087" y="1658936"/>
            <a:ext cx="10498136" cy="618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