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2"/>
  </p:notesMasterIdLst>
  <p:sldIdLst>
    <p:sldId id="256" r:id="rId3"/>
    <p:sldId id="262" r:id="rId4"/>
    <p:sldId id="267" r:id="rId5"/>
    <p:sldId id="268" r:id="rId6"/>
    <p:sldId id="269" r:id="rId7"/>
    <p:sldId id="270" r:id="rId8"/>
    <p:sldId id="273" r:id="rId9"/>
    <p:sldId id="279" r:id="rId10"/>
    <p:sldId id="282" r:id="rId11"/>
  </p:sldIdLst>
  <p:sldSz cx="13716000" cy="9144000"/>
  <p:notesSz cx="6881813" cy="9296400"/>
  <p:embeddedFontLst>
    <p:embeddedFont>
      <p:font typeface="Helvetica Neue" charset="0"/>
      <p:regular r:id="rId13"/>
      <p:bold r:id="rId14"/>
      <p:italic r:id="rId15"/>
      <p:boldItalic r:id="rId16"/>
    </p:embeddedFont>
    <p:embeddedFont>
      <p:font typeface="Verdana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2" y="-102"/>
      </p:cViewPr>
      <p:guideLst>
        <p:guide orient="horz" pos="288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98786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00487" y="0"/>
            <a:ext cx="3000375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81050" y="688975"/>
            <a:ext cx="5262562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53486"/>
            <a:ext cx="2998786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00487" y="8853486"/>
            <a:ext cx="300037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3900487" y="8853486"/>
            <a:ext cx="3000375" cy="457200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Helvetica Neue"/>
              <a:buNone/>
            </a:pPr>
            <a:r>
              <a:rPr lang="en-US"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2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3900487" y="8853486"/>
            <a:ext cx="3000375" cy="457200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Helvetica Neue"/>
              <a:buNone/>
            </a:pPr>
            <a:r>
              <a:rPr lang="en-US"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3900487" y="8853486"/>
            <a:ext cx="3000375" cy="457200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Helvetica Neue"/>
              <a:buNone/>
            </a:pPr>
            <a:r>
              <a:rPr lang="en-US"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900487" y="8853486"/>
            <a:ext cx="3000375" cy="457200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Helvetica Neue"/>
              <a:buNone/>
            </a:pPr>
            <a:r>
              <a:rPr lang="en-US"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3900487" y="8853486"/>
            <a:ext cx="3000375" cy="457200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Helvetica Neue"/>
              <a:buNone/>
            </a:pPr>
            <a:r>
              <a:rPr lang="en-US"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3900487" y="8853486"/>
            <a:ext cx="3000375" cy="457200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Helvetica Neue"/>
              <a:buNone/>
            </a:pPr>
            <a:r>
              <a:rPr lang="en-US"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3900487" y="8853486"/>
            <a:ext cx="3000375" cy="457200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Helvetica Neue"/>
              <a:buNone/>
            </a:pPr>
            <a:r>
              <a:rPr lang="en-US"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3900487" y="8853486"/>
            <a:ext cx="3000375" cy="457200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Helvetica Neue"/>
              <a:buNone/>
            </a:pPr>
            <a:r>
              <a:rPr lang="en-US"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688975"/>
            <a:ext cx="5262563" cy="3508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900112" y="4427537"/>
            <a:ext cx="5100637" cy="4195762"/>
          </a:xfrm>
          <a:prstGeom prst="rect">
            <a:avLst/>
          </a:prstGeom>
          <a:noFill/>
          <a:ln>
            <a:noFill/>
          </a:ln>
        </p:spPr>
        <p:txBody>
          <a:bodyPr lIns="90875" tIns="45425" rIns="90875" bIns="45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8287940" y="2419483"/>
            <a:ext cx="7315200" cy="3217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1739503" y="-683286"/>
            <a:ext cx="7315200" cy="9422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 rot="5400000">
            <a:off x="4361656" y="-1507331"/>
            <a:ext cx="6040436" cy="12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688432" y="6400800"/>
            <a:ext cx="8229600" cy="755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2"/>
          </p:nvPr>
        </p:nvSpPr>
        <p:spPr>
          <a:xfrm>
            <a:off x="2688432" y="817033"/>
            <a:ext cx="82296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88432" y="7156450"/>
            <a:ext cx="8229600" cy="1073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85800" y="364066"/>
            <a:ext cx="4512470" cy="15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362575" y="364066"/>
            <a:ext cx="7667625" cy="7804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85800" y="1913466"/>
            <a:ext cx="4512470" cy="6254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85800" y="366184"/>
            <a:ext cx="123443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2046816"/>
            <a:ext cx="6060281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85800" y="2899833"/>
            <a:ext cx="6060281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6967538" y="2046816"/>
            <a:ext cx="6062662" cy="8530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6967538" y="2899833"/>
            <a:ext cx="6062662" cy="5268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74961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083470" y="5875867"/>
            <a:ext cx="11658599" cy="181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83470" y="3875617"/>
            <a:ext cx="11658599" cy="2000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653110" lvl="1" indent="-5409" rtl="0">
              <a:spcBef>
                <a:spcPts val="0"/>
              </a:spcBef>
              <a:buFont typeface="Helvetica Neue"/>
              <a:buNone/>
              <a:defRPr/>
            </a:lvl2pPr>
            <a:lvl3pPr marL="1306220" lvl="2" indent="-10819" rtl="0">
              <a:spcBef>
                <a:spcPts val="0"/>
              </a:spcBef>
              <a:buFont typeface="Helvetica Neue"/>
              <a:buNone/>
              <a:defRPr/>
            </a:lvl3pPr>
            <a:lvl4pPr marL="1959331" lvl="3" indent="-3530" rtl="0">
              <a:spcBef>
                <a:spcPts val="0"/>
              </a:spcBef>
              <a:buFont typeface="Helvetica Neue"/>
              <a:buNone/>
              <a:defRPr/>
            </a:lvl4pPr>
            <a:lvl5pPr marL="2612441" lvl="4" indent="-8940" rtl="0">
              <a:spcBef>
                <a:spcPts val="0"/>
              </a:spcBef>
              <a:buFont typeface="Helvetica Neue"/>
              <a:buNone/>
              <a:defRPr/>
            </a:lvl5pPr>
            <a:lvl6pPr marL="3265551" lvl="5" indent="-1651" rtl="0">
              <a:spcBef>
                <a:spcPts val="0"/>
              </a:spcBef>
              <a:buFont typeface="Helvetica Neue"/>
              <a:buNone/>
              <a:defRPr/>
            </a:lvl6pPr>
            <a:lvl7pPr marL="3918660" lvl="6" indent="-7060" rtl="0">
              <a:spcBef>
                <a:spcPts val="0"/>
              </a:spcBef>
              <a:buFont typeface="Helvetica Neue"/>
              <a:buNone/>
              <a:defRPr/>
            </a:lvl7pPr>
            <a:lvl8pPr marL="4571771" lvl="7" indent="-12470" rtl="0">
              <a:spcBef>
                <a:spcPts val="0"/>
              </a:spcBef>
              <a:buFont typeface="Helvetica Neue"/>
              <a:buNone/>
              <a:defRPr/>
            </a:lvl8pPr>
            <a:lvl9pPr marL="5224882" lvl="8" indent="-5181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28700" y="914400"/>
            <a:ext cx="11658599" cy="2836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marR="0" lvl="5" indent="-5409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marR="0" lvl="6" indent="-10819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marR="0" lvl="7" indent="-3530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marR="0" lvl="8" indent="-894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8625" y="0"/>
            <a:ext cx="1793874" cy="12112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marR="0" lvl="5" indent="-5409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marR="0" lvl="6" indent="-10819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marR="0" lvl="7" indent="-3530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marR="0" lvl="8" indent="-894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marR="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marR="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marR="0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marR="0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marR="0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marR="0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marR="0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marR="0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marR="0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0" y="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685800" y="1147762"/>
            <a:ext cx="12115799" cy="0"/>
          </a:xfrm>
          <a:prstGeom prst="straightConnector1">
            <a:avLst/>
          </a:prstGeom>
          <a:noFill/>
          <a:ln w="19050" cap="rnd" cmpd="sng">
            <a:solidFill>
              <a:srgbClr val="3366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" name="Shape 15"/>
          <p:cNvSpPr txBox="1"/>
          <p:nvPr/>
        </p:nvSpPr>
        <p:spPr>
          <a:xfrm>
            <a:off x="0" y="3048000"/>
            <a:ext cx="342899" cy="3048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0" y="609600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6403975" y="8818561"/>
            <a:ext cx="631825" cy="346074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4.*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9734550" y="8783636"/>
            <a:ext cx="4070350" cy="3476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279400" y="8828086"/>
            <a:ext cx="3727450" cy="3476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lang="en-US" sz="1400" b="1" i="0" u="none" strike="noStrike" cap="none" baseline="30000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14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661775" y="7799386"/>
            <a:ext cx="1925637" cy="1057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298449" y="3948111"/>
            <a:ext cx="12915900" cy="268286"/>
            <a:chOff x="198436" y="2960686"/>
            <a:chExt cx="8610600" cy="201611"/>
          </a:xfrm>
        </p:grpSpPr>
        <p:sp>
          <p:nvSpPr>
            <p:cNvPr id="56" name="Shape 56"/>
            <p:cNvSpPr txBox="1"/>
            <p:nvPr/>
          </p:nvSpPr>
          <p:spPr>
            <a:xfrm>
              <a:off x="198436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Shape 57"/>
            <p:cNvSpPr txBox="1"/>
            <p:nvPr/>
          </p:nvSpPr>
          <p:spPr>
            <a:xfrm>
              <a:off x="3068636" y="2960686"/>
              <a:ext cx="2870200" cy="20161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" name="Shape 58"/>
            <p:cNvSpPr txBox="1"/>
            <p:nvPr/>
          </p:nvSpPr>
          <p:spPr>
            <a:xfrm>
              <a:off x="5938837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9" name="Shape 59"/>
          <p:cNvSpPr txBox="1"/>
          <p:nvPr/>
        </p:nvSpPr>
        <p:spPr>
          <a:xfrm>
            <a:off x="9647236" y="8818561"/>
            <a:ext cx="4068761" cy="3476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41275" y="8818561"/>
            <a:ext cx="3727450" cy="34766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lang="en-US" sz="14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lang="en-US" sz="1400" b="1" i="0" u="none" strike="noStrike" cap="none" baseline="30000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14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1900" y="5543550"/>
            <a:ext cx="3092450" cy="2125662"/>
          </a:xfrm>
          <a:prstGeom prst="rect">
            <a:avLst/>
          </a:prstGeom>
          <a:noFill/>
          <a:ln w="76200" cap="rnd" cmpd="sng">
            <a:solidFill>
              <a:srgbClr val="3366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2" name="Shape 62"/>
          <p:cNvSpPr txBox="1"/>
          <p:nvPr/>
        </p:nvSpPr>
        <p:spPr>
          <a:xfrm>
            <a:off x="4837112" y="5354637"/>
            <a:ext cx="3505200" cy="2517774"/>
          </a:xfrm>
          <a:prstGeom prst="rect">
            <a:avLst/>
          </a:prstGeom>
          <a:noFill/>
          <a:ln w="57150" cap="rnd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30600" tIns="65300" rIns="130600" bIns="65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653110" marR="0" lvl="5" indent="-5409" algn="ctr" rtl="0">
              <a:spcBef>
                <a:spcPts val="0"/>
              </a:spcBef>
              <a:spcAft>
                <a:spcPts val="0"/>
              </a:spcAft>
              <a:defRPr/>
            </a:lvl6pPr>
            <a:lvl7pPr marL="1306220" marR="0" lvl="6" indent="-10819" algn="ctr" rtl="0">
              <a:spcBef>
                <a:spcPts val="0"/>
              </a:spcBef>
              <a:spcAft>
                <a:spcPts val="0"/>
              </a:spcAft>
              <a:defRPr/>
            </a:lvl7pPr>
            <a:lvl8pPr marL="1959331" marR="0" lvl="7" indent="-3530" algn="ctr" rtl="0">
              <a:spcBef>
                <a:spcPts val="0"/>
              </a:spcBef>
              <a:spcAft>
                <a:spcPts val="0"/>
              </a:spcAft>
              <a:defRPr/>
            </a:lvl8pPr>
            <a:lvl9pPr marL="2612441" marR="0" lvl="8" indent="-894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8950" marR="0" lvl="0" indent="-38608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1060450" marR="0" lvl="1" indent="-321310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550988" marR="0" lvl="2" indent="-246062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2039938" marR="0" lvl="3" indent="-239713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2530475" marR="0" lvl="4" indent="-247650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3183912" marR="0" lvl="5" indent="-25338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3837022" marR="0" lvl="6" indent="-24609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4490133" marR="0" lvl="7" indent="-251507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5143243" marR="0" lvl="8" indent="-244218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028700" y="914400"/>
            <a:ext cx="11658599" cy="2836861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61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4:  Multithreaded Programming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519237" y="369887"/>
            <a:ext cx="11510961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Multicore Programming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585575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Multicore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multiprocessor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systems putting pressure on programmers, challenges include: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Dividing activities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Balance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splitting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dependency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Testing and debugging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Parallelism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implies a system can perform more than one task simultaneously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Concurrency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supports more than one task making progress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Single processor / core, scheduler providing concurrency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Types of parallelism 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parallelism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distributes subsets of the same data across multiple cores, same operation on each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 parallelism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distributing threads across cores, each thread performing unique operation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# of threads grows, so does architectural support for threading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CPUs have cores as well as </a:t>
            </a:r>
            <a:r>
              <a:rPr lang="en-US" sz="18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hardware threads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Oracle SPARC T4 with 8 cores, and 8 hardware threads per core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Multithreading Models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Many-to-One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One-to-One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Many-to-Many</a:t>
            </a: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Many-to-One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7277099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user-level threads mapped to single kernel thread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thread blocking causes all to block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threads may not run in parallel on muticore system because only one may be in kernel at a time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Few systems currently use this model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Examples: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Solaris Green Threads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GNU Portable Threads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0050" y="3186111"/>
            <a:ext cx="4648199" cy="460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One-to-One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user-level thread maps to kernel thread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Creating a user-level thread creates a kernel thread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concurrency than many-to-one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Number of threads per process sometimes restricted due to overhead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Examples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Windows NT/XP/2000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Solaris 9 and later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1311" y="5453062"/>
            <a:ext cx="7604124" cy="2887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Many-to-Many Model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241425" y="2100261"/>
            <a:ext cx="6672261" cy="592613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many user level threads to be mapped to many kernel threads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Allows the  operating system to create a sufficient number of kernel threads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Solaris prior to version 9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Windows NT/2000 with the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ThreadFiber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package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6250" y="3438525"/>
            <a:ext cx="5094287" cy="4348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Pthreads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339512" cy="5954712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be provided either as user-level or kernel-level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POSIX standard (IEEE 1003.1c) API for thread creation and synchronization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Specification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not </a:t>
            </a:r>
            <a:r>
              <a:rPr lang="en-US" sz="1800" b="1" i="1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API specifies behavior of the thread library, implementation is up to development of the library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Common in UNIX operating systems (Solaris, Linux, Mac OS X)</a:t>
            </a:r>
          </a:p>
          <a:p>
            <a:pPr marL="488950" marR="0" lvl="0" indent="-48895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Java Threads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217612" y="1643061"/>
            <a:ext cx="10545762" cy="4130674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Java threads are managed by the JVM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Typically implemented using the threads model provided by underlying OS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Java threads may be created by: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Extending Thread class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Implementing the Runnable interface</a:t>
            </a:r>
            <a:b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8011" y="4703762"/>
            <a:ext cx="5659437" cy="1506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Implicit Threading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209675" y="1644650"/>
            <a:ext cx="11447462" cy="5970586"/>
          </a:xfrm>
          <a:prstGeom prst="rect">
            <a:avLst/>
          </a:prstGeom>
          <a:noFill/>
          <a:ln>
            <a:noFill/>
          </a:ln>
        </p:spPr>
        <p:txBody>
          <a:bodyPr lIns="130600" tIns="65300" rIns="130600" bIns="65300" anchor="t" anchorCtr="0">
            <a:noAutofit/>
          </a:bodyPr>
          <a:lstStyle/>
          <a:p>
            <a:pPr marL="48895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Growing in popularity as numbers of threads increase, program correctness more difficult with explicit threads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Creation and management of threads done by compilers and run-time libraries rather than programmers</a:t>
            </a: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Three methods explored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Thread Pools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OpenMP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Grand Central Dispatch</a:t>
            </a: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060450" marR="0" lvl="1" indent="-412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88950" marR="0" lvl="0" indent="-488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methods include Microsoft Threading Building Blocks (TBB),</a:t>
            </a:r>
            <a:r>
              <a:rPr lang="en-US"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java.util.concurrent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package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PresentationFormat>مخصص</PresentationFormat>
  <Paragraphs>88</Paragraphs>
  <Slides>9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سمة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Helvetica Neue</vt:lpstr>
      <vt:lpstr>Courier New</vt:lpstr>
      <vt:lpstr>Verdana</vt:lpstr>
      <vt:lpstr>os-8</vt:lpstr>
      <vt:lpstr>1_os-8</vt:lpstr>
      <vt:lpstr>Chapter 4:  Multithreaded Programming</vt:lpstr>
      <vt:lpstr>Multicore Programming</vt:lpstr>
      <vt:lpstr>Multithreading Models</vt:lpstr>
      <vt:lpstr>Many-to-One</vt:lpstr>
      <vt:lpstr>One-to-One</vt:lpstr>
      <vt:lpstr>Many-to-Many Model</vt:lpstr>
      <vt:lpstr>Pthreads</vt:lpstr>
      <vt:lpstr>Java Threads</vt:lpstr>
      <vt:lpstr>Implicit Threading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 Multithreaded Programming</dc:title>
  <dc:creator>SHRSHR</dc:creator>
  <cp:lastModifiedBy>SHRSHR O_o</cp:lastModifiedBy>
  <cp:revision>1</cp:revision>
  <dcterms:modified xsi:type="dcterms:W3CDTF">2016-12-28T15:33:16Z</dcterms:modified>
</cp:coreProperties>
</file>