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79F44523-DE81-437A-AE22-312865A3EDAB}">
  <a:tblStyle styleName="Table_0" styleId="{79F44523-DE81-437A-AE22-312865A3EDAB}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  <a:fill>
          <a:solidFill>
            <a:srgbClr val="E7E7E7"/>
          </a:solidFill>
        </a:fill>
      </a:tcStyle>
    </a:wholeTbl>
    <a:band1H>
      <a:tcStyle>
        <a:fill>
          <a:solidFill>
            <a:srgbClr val="CBCBCB"/>
          </a:solidFill>
        </a:fill>
      </a:tcStyle>
    </a:band1H>
    <a:band1V>
      <a:tcStyle>
        <a:fill>
          <a:solidFill>
            <a:srgbClr val="CBCBCB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dk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dk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w="med" len="med" type="none"/>
              <a:tailEnd w="med" len="med" type="none"/>
            </a:ln>
          </a:top>
        </a:tcBdr>
        <a:fill>
          <a:solidFill>
            <a:schemeClr val="dk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w="med" len="med" type="none"/>
              <a:tailEnd w="med" len="med" type="none"/>
            </a:ln>
          </a:bottom>
        </a:tcBdr>
        <a:fill>
          <a:solidFill>
            <a:schemeClr val="dk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25.xml" Type="http://schemas.openxmlformats.org/officeDocument/2006/relationships/slide" Id="rId30"/><Relationship Target="slides/slide7.xml" Type="http://schemas.openxmlformats.org/officeDocument/2006/relationships/slide" Id="rId12"/><Relationship Target="slides/slide26.xml" Type="http://schemas.openxmlformats.org/officeDocument/2006/relationships/slide" Id="rId31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4.xml" Type="http://schemas.openxmlformats.org/officeDocument/2006/relationships/slide" Id="rId29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2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y="0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y="0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y="8685213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0" name="Shape 1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1" name="Shape 191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93" name="Shape 193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1" name="Shape 2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2" name="Shape 202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204" name="Shape 204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0" name="Shape 2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1" name="Shape 211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12" name="Shape 2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213" name="Shape 213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0" name="Shape 2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1" name="Shape 221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22" name="Shape 22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223" name="Shape 223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9" name="Shape 2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0" name="Shape 230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232" name="Shape 232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8" name="Shape 2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9" name="Shape 23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40" name="Shape 2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241" name="Shape 241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8" name="Shape 2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9" name="Shape 24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50" name="Shape 2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251" name="Shape 251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8" name="Shape 2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9" name="Shape 25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60" name="Shape 2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261" name="Shape 261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8" name="Shape 2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9" name="Shape 26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70" name="Shape 2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271" name="Shape 271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8" name="Shape 2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9" name="Shape 27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80" name="Shape 28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281" name="Shape 281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05" name="Shape 105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88" name="Shape 2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9" name="Shape 28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90" name="Shape 2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291" name="Shape 291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98" name="Shape 2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9" name="Shape 29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00" name="Shape 30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301" name="Shape 301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08" name="Shape 3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9" name="Shape 30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10" name="Shape 31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311" name="Shape 311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8" name="Shape 3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9" name="Shape 31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20" name="Shape 32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321" name="Shape 321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8" name="Shape 3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9" name="Shape 32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30" name="Shape 33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331" name="Shape 331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35" name="Shape 3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6" name="Shape 33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" name="Shape 337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41" name="Shape 3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2" name="Shape 3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3" name="Shape 343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20" name="Shape 120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8" name="Shape 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31" name="Shape 131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7" name="Shape 1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40" name="Shape 140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8" name="Shape 1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51" name="Shape 151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9" name="Shape 1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0" name="Shape 160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62" name="Shape 162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0" name="Shape 1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73" name="Shape 173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1" name="Shape 1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2" name="Shape 182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84" name="Shape 184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y="1116417" x="436583"/>
            <a:ext cy="3508744" cx="825021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/>
            </a:lvl1pPr>
            <a:lvl2pPr algn="r" rtl="0">
              <a:spcBef>
                <a:spcPts val="0"/>
              </a:spcBef>
              <a:spcAft>
                <a:spcPts val="0"/>
              </a:spcAft>
              <a:defRPr/>
            </a:lvl2pPr>
            <a:lvl3pPr algn="r" rtl="0">
              <a:spcBef>
                <a:spcPts val="0"/>
              </a:spcBef>
              <a:spcAft>
                <a:spcPts val="0"/>
              </a:spcAft>
              <a:defRPr/>
            </a:lvl3pPr>
            <a:lvl4pPr algn="r" rtl="0">
              <a:spcBef>
                <a:spcPts val="0"/>
              </a:spcBef>
              <a:spcAft>
                <a:spcPts val="0"/>
              </a:spcAft>
              <a:defRPr/>
            </a:lvl4pPr>
            <a:lvl5pPr algn="r" rtl="0">
              <a:spcBef>
                <a:spcPts val="0"/>
              </a:spcBef>
              <a:spcAft>
                <a:spcPts val="0"/>
              </a:spcAft>
              <a:defRPr/>
            </a:lvl5pPr>
            <a:lvl6pPr algn="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 rot="5400000">
            <a:off y="-1217413" x="2874763"/>
            <a:ext cy="8229600" cx="339447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r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r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r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r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 rot="5400000">
            <a:off y="1285876" x="6101952"/>
            <a:ext cy="2228850" cx="438864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/>
            </a:lvl1pPr>
            <a:lvl2pPr algn="r" rtl="0">
              <a:spcBef>
                <a:spcPts val="0"/>
              </a:spcBef>
              <a:spcAft>
                <a:spcPts val="0"/>
              </a:spcAft>
              <a:defRPr/>
            </a:lvl2pPr>
            <a:lvl3pPr algn="r" rtl="0">
              <a:spcBef>
                <a:spcPts val="0"/>
              </a:spcBef>
              <a:spcAft>
                <a:spcPts val="0"/>
              </a:spcAft>
              <a:defRPr/>
            </a:lvl3pPr>
            <a:lvl4pPr algn="r" rtl="0">
              <a:spcBef>
                <a:spcPts val="0"/>
              </a:spcBef>
              <a:spcAft>
                <a:spcPts val="0"/>
              </a:spcAft>
              <a:defRPr/>
            </a:lvl4pPr>
            <a:lvl5pPr algn="r" rtl="0">
              <a:spcBef>
                <a:spcPts val="0"/>
              </a:spcBef>
              <a:spcAft>
                <a:spcPts val="0"/>
              </a:spcAft>
              <a:defRPr/>
            </a:lvl5pPr>
            <a:lvl6pPr algn="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 rot="5400000">
            <a:off y="-866773" x="1568053"/>
            <a:ext cy="6534150" cx="438864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r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r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r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r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_Title Slide"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/>
        </p:nvSpPr>
        <p:spPr>
          <a:xfrm>
            <a:off y="2971800" x="5410200"/>
            <a:ext cy="20574" cx="306324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Shape 67"/>
          <p:cNvSpPr txBox="1"/>
          <p:nvPr>
            <p:ph type="ctrTitle"/>
          </p:nvPr>
        </p:nvSpPr>
        <p:spPr>
          <a:xfrm>
            <a:off y="1200150" x="152400"/>
            <a:ext cy="571500" cx="5333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_Title Slide"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type="ctrTitle"/>
          </p:nvPr>
        </p:nvSpPr>
        <p:spPr>
          <a:xfrm>
            <a:off y="1597819" x="685800"/>
            <a:ext cy="1102518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y="4767262" x="457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y="4767262" x="3124200"/>
            <a:ext cy="273843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y="4767262" x="6553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4_Title Slide"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ctrTitle"/>
          </p:nvPr>
        </p:nvSpPr>
        <p:spPr>
          <a:xfrm>
            <a:off y="1597819" x="685800"/>
            <a:ext cy="1102518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y="4767262" x="457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y="4767262" x="3124200"/>
            <a:ext cy="273843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y="4767262" x="6553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_Title Slide"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/>
          <p:nvPr/>
        </p:nvSpPr>
        <p:spPr>
          <a:xfrm>
            <a:off y="2971800" x="5410200"/>
            <a:ext cy="20574" cx="306324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Shape 80"/>
          <p:cNvSpPr txBox="1"/>
          <p:nvPr>
            <p:ph type="ctrTitle"/>
          </p:nvPr>
        </p:nvSpPr>
        <p:spPr>
          <a:xfrm>
            <a:off y="1200150" x="152400"/>
            <a:ext cy="571500" cx="5333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5_Title Slide"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>
            <p:ph type="ctrTitle"/>
          </p:nvPr>
        </p:nvSpPr>
        <p:spPr>
          <a:xfrm>
            <a:off y="1028700" x="533400"/>
            <a:ext cy="1371599" cx="785164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buClr>
                <a:srgbClr val="98CEE2"/>
              </a:buClr>
              <a:buFont typeface="Calibri"/>
              <a:buNone/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3" name="Shape 83"/>
          <p:cNvSpPr txBox="1"/>
          <p:nvPr>
            <p:ph idx="1" type="subTitle"/>
          </p:nvPr>
        </p:nvSpPr>
        <p:spPr>
          <a:xfrm>
            <a:off y="2421401" x="533400"/>
            <a:ext cy="1314449" cx="785469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45720" indent="0" mar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1pPr>
            <a:lvl2pPr algn="ctr" rtl="0" marR="0" indent="0" marL="45720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2pPr>
            <a:lvl3pPr algn="ctr" rtl="0" marR="0" indent="0" marL="91440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3pPr>
            <a:lvl4pPr algn="ctr" rtl="0" marR="0" indent="0" marL="13716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4pPr>
            <a:lvl5pPr algn="ctr" rtl="0" marR="0" indent="0" marL="18288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5pPr>
            <a:lvl6pPr algn="ctr" rtl="0" marR="0" indent="0" marL="22860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6pPr>
            <a:lvl7pPr algn="ctr" rtl="0" marR="0" indent="0" marL="27432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7pPr>
            <a:lvl8pPr algn="ctr" rtl="0" marR="0" indent="0" marL="32004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8pPr>
            <a:lvl9pPr algn="ctr" rtl="0" marR="0" indent="0" marL="36576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0" type="dt"/>
          </p:nvPr>
        </p:nvSpPr>
        <p:spPr>
          <a:xfrm>
            <a:off y="4767262" x="457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y="4767262" x="2667000"/>
            <a:ext cy="273843" cx="3352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y="4767262" x="7924800"/>
            <a:ext cy="273843" cx="762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ontent">
    <p:spTree>
      <p:nvGrpSpPr>
        <p:cNvPr id="18" name="Shape 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" name="Shape 19"/>
          <p:cNvSpPr/>
          <p:nvPr/>
        </p:nvSpPr>
        <p:spPr>
          <a:xfrm>
            <a:off y="202570" x="0"/>
            <a:ext cy="288036" cx="28135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" name="Shape 20"/>
          <p:cNvCxnSpPr/>
          <p:nvPr/>
        </p:nvCxnSpPr>
        <p:spPr>
          <a:xfrm>
            <a:off y="490606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FF9900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1" name="Shape 21"/>
          <p:cNvSpPr/>
          <p:nvPr/>
        </p:nvSpPr>
        <p:spPr>
          <a:xfrm>
            <a:off y="0" x="0"/>
            <a:ext cy="226219" cx="281354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buClr>
                <a:srgbClr val="002060"/>
              </a:buClr>
              <a:buFont typeface="PT Sans"/>
              <a:buNone/>
              <a:defRPr/>
            </a:lvl1pPr>
            <a:lvl2pPr algn="l" rtl="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2pPr>
            <a:lvl3pPr algn="l" rtl="0" indent="-184150" marL="120015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3pPr>
            <a:lvl4pPr algn="l" rtl="0" indent="-196850" marL="165735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4pPr>
            <a:lvl5pPr algn="l" rtl="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y="4617326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y="3305176" x="722312"/>
            <a:ext cy="1021555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2180034" x="722312"/>
            <a:ext cy="112514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wo Content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/>
        </p:nvSpPr>
        <p:spPr>
          <a:xfrm>
            <a:off y="210740" x="8699989"/>
            <a:ext cy="817959" cx="28135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0" name="Shape 30"/>
          <p:cNvCxnSpPr/>
          <p:nvPr/>
        </p:nvCxnSpPr>
        <p:spPr>
          <a:xfrm>
            <a:off y="1023937" x="383931"/>
            <a:ext cy="4763" cx="8581292"/>
          </a:xfrm>
          <a:prstGeom prst="straightConnector1">
            <a:avLst/>
          </a:prstGeom>
          <a:noFill/>
          <a:ln w="9525" cap="flat">
            <a:solidFill>
              <a:srgbClr val="CCB66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31" name="Shape 31"/>
          <p:cNvSpPr/>
          <p:nvPr/>
        </p:nvSpPr>
        <p:spPr>
          <a:xfrm>
            <a:off y="0" x="8699989"/>
            <a:ext cy="226219" cx="2813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1200151" x="4638685"/>
            <a:ext cy="3394472" cx="405149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1" marR="0" indent="-171450" marL="1714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Calibri"/>
              <a:buNone/>
              <a:defRPr/>
            </a:lvl1pPr>
            <a:lvl2pPr algn="r" rtl="0" marR="0" indent="-285750" marL="74295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Calibri"/>
              <a:buNone/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y="1200151" x="422031"/>
            <a:ext cy="3394472" cx="405149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1" marR="0" indent="-171450" marL="1714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Calibri"/>
              <a:buNone/>
              <a:defRPr/>
            </a:lvl1pPr>
            <a:lvl2pPr algn="r" rtl="0" marR="0" indent="-285750" marL="74295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Calibri"/>
              <a:buNone/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151334" x="457200"/>
            <a:ext cy="479821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y="1631155" x="457200"/>
            <a:ext cy="2963465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3" type="body"/>
          </p:nvPr>
        </p:nvSpPr>
        <p:spPr>
          <a:xfrm>
            <a:off y="1151334" x="4645026"/>
            <a:ext cy="479821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4" type="body"/>
          </p:nvPr>
        </p:nvSpPr>
        <p:spPr>
          <a:xfrm>
            <a:off y="1631155" x="4645026"/>
            <a:ext cy="2963465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/>
          <p:nvPr/>
        </p:nvSpPr>
        <p:spPr>
          <a:xfrm>
            <a:off y="4775596" x="4501662"/>
            <a:ext cy="338554" cx="68159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        ]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/>
            </a:lvl1pPr>
            <a:lvl2pPr algn="r" rtl="0">
              <a:spcBef>
                <a:spcPts val="0"/>
              </a:spcBef>
              <a:spcAft>
                <a:spcPts val="0"/>
              </a:spcAft>
              <a:defRPr/>
            </a:lvl2pPr>
            <a:lvl3pPr algn="r" rtl="0">
              <a:spcBef>
                <a:spcPts val="0"/>
              </a:spcBef>
              <a:spcAft>
                <a:spcPts val="0"/>
              </a:spcAft>
              <a:defRPr/>
            </a:lvl3pPr>
            <a:lvl4pPr algn="r" rtl="0">
              <a:spcBef>
                <a:spcPts val="0"/>
              </a:spcBef>
              <a:spcAft>
                <a:spcPts val="0"/>
              </a:spcAft>
              <a:defRPr/>
            </a:lvl4pPr>
            <a:lvl5pPr algn="r" rtl="0">
              <a:spcBef>
                <a:spcPts val="0"/>
              </a:spcBef>
              <a:spcAft>
                <a:spcPts val="0"/>
              </a:spcAft>
              <a:defRPr/>
            </a:lvl5pPr>
            <a:lvl6pPr algn="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4" name="Shape 44"/>
          <p:cNvSpPr/>
          <p:nvPr/>
        </p:nvSpPr>
        <p:spPr>
          <a:xfrm>
            <a:off y="4775596" x="4501662"/>
            <a:ext cy="338554" cx="68159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        ]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lank"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y="-28667" x="457200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y="204786" x="457200"/>
            <a:ext cy="871538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204789" x="3575051"/>
            <a:ext cy="4389834" cx="51117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y="1076326" x="457200"/>
            <a:ext cy="3518296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y="3600450" x="1792288"/>
            <a:ext cy="425053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4" name="Shape 54"/>
          <p:cNvSpPr/>
          <p:nvPr>
            <p:ph idx="2" type="pic"/>
          </p:nvPr>
        </p:nvSpPr>
        <p:spPr>
          <a:xfrm>
            <a:off y="459581" x="1792288"/>
            <a:ext cy="3086099" cx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025503" x="1792288"/>
            <a:ext cy="603647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8"/><Relationship Target="../slideLayouts/slideLayout16.xml" Type="http://schemas.openxmlformats.org/officeDocument/2006/relationships/slideLayout" Id="rId17"/><Relationship Target="../slideLayouts/slideLayout15.xml" Type="http://schemas.openxmlformats.org/officeDocument/2006/relationships/slideLayout" Id="rId16"/><Relationship Target="../slideLayouts/slideLayout14.xml" Type="http://schemas.openxmlformats.org/officeDocument/2006/relationships/slideLayout" Id="rId15"/><Relationship Target="../slideLayouts/slideLayout13.xml" Type="http://schemas.openxmlformats.org/officeDocument/2006/relationships/slideLayout" Id="rId14"/><Relationship Target="../slideLayouts/slideLayout1.xml" Type="http://schemas.openxmlformats.org/officeDocument/2006/relationships/slideLayout" Id="rId2"/><Relationship Target="../slideLayouts/slideLayout11.xml" Type="http://schemas.openxmlformats.org/officeDocument/2006/relationships/slideLayout" Id="rId12"/><Relationship Target="../slideLayouts/slideLayout12.xml" Type="http://schemas.openxmlformats.org/officeDocument/2006/relationships/slideLayout" Id="rId13"/><Relationship Target="../media/image00.png" Type="http://schemas.openxmlformats.org/officeDocument/2006/relationships/image" Id="rId1"/><Relationship Target="../slideLayouts/slideLayout3.xml" Type="http://schemas.openxmlformats.org/officeDocument/2006/relationships/slideLayout" Id="rId4"/><Relationship Target="../slideLayouts/slideLayout9.xml" Type="http://schemas.openxmlformats.org/officeDocument/2006/relationships/slideLayout" Id="rId10"/><Relationship Target="../slideLayouts/slideLayout2.xml" Type="http://schemas.openxmlformats.org/officeDocument/2006/relationships/slideLayout" Id="rId3"/><Relationship Target="../slideLayouts/slideLayout10.xml" Type="http://schemas.openxmlformats.org/officeDocument/2006/relationships/slideLayout" Id="rId11"/><Relationship Target="../slideLayouts/slideLayout8.xml" Type="http://schemas.openxmlformats.org/officeDocument/2006/relationships/slideLayout" Id="rId9"/><Relationship Target="../slideLayouts/slideLayout5.xml" Type="http://schemas.openxmlformats.org/officeDocument/2006/relationships/slideLayout" Id="rId6"/><Relationship Target="../slideLayouts/slideLayout4.xml" Type="http://schemas.openxmlformats.org/officeDocument/2006/relationships/slideLayout" Id="rId5"/><Relationship Target="../slideLayouts/slideLayout7.xml" Type="http://schemas.openxmlformats.org/officeDocument/2006/relationships/slideLayout" Id="rId8"/><Relationship Target="../slideLayouts/slideLayout6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/>
          <p:nvPr/>
        </p:nvSpPr>
        <p:spPr>
          <a:xfrm>
            <a:off y="4629150" x="0"/>
            <a:ext cy="514350" cx="9144000"/>
          </a:xfrm>
          <a:prstGeom prst="rect">
            <a:avLst/>
          </a:prstGeom>
          <a:solidFill>
            <a:srgbClr val="C0CDEB"/>
          </a:solidFill>
          <a:ln>
            <a:noFill/>
          </a:ln>
        </p:spPr>
        <p:txBody>
          <a:bodyPr bIns="51550" rIns="103125" lIns="103125" tIns="5155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0"/>
          <p:cNvSpPr/>
          <p:nvPr/>
        </p:nvSpPr>
        <p:spPr>
          <a:xfrm>
            <a:off y="202570" x="0"/>
            <a:ext cy="288036" cx="28135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y="0" x="0"/>
            <a:ext cy="226219" cx="281354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hape 12"/>
          <p:cNvCxnSpPr/>
          <p:nvPr/>
        </p:nvCxnSpPr>
        <p:spPr>
          <a:xfrm>
            <a:off y="490606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FF9900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3" name="Shape 13"/>
          <p:cNvSpPr txBox="1"/>
          <p:nvPr/>
        </p:nvSpPr>
        <p:spPr>
          <a:xfrm>
            <a:off y="4701657" x="8313024"/>
            <a:ext cy="369332" cx="520178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  <p:sp>
        <p:nvSpPr>
          <p:cNvPr id="14" name="Shape 14"/>
          <p:cNvSpPr/>
          <p:nvPr/>
        </p:nvSpPr>
        <p:spPr>
          <a:xfrm>
            <a:off y="4674726" x="838200"/>
            <a:ext cy="423197" cx="2952750"/>
          </a:xfrm>
          <a:prstGeom prst="rect">
            <a:avLst/>
          </a:prstGeom>
          <a:blipFill rotWithShape="1">
            <a:blip r:embed="rId1">
              <a:alphaModFix/>
            </a:blip>
            <a:stretch>
              <a:fillRect t="0" b="0" r="0" l="0"/>
            </a:stretch>
          </a:blip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1" cap="none" baseline="0" sz="16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Shape 15"/>
          <p:cNvSpPr/>
          <p:nvPr/>
        </p:nvSpPr>
        <p:spPr>
          <a:xfrm>
            <a:off y="4701657" x="4572000"/>
            <a:ext cy="369332" cx="310360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IT 110: Computer Organization</a:t>
            </a:r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 txBox="1"/>
          <p:nvPr>
            <p:ph type="ctrTitle"/>
          </p:nvPr>
        </p:nvSpPr>
        <p:spPr>
          <a:xfrm>
            <a:off y="1597819" x="685800"/>
            <a:ext cy="1102518" cx="7772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4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</a:t>
            </a:r>
            <a:br>
              <a:rPr strike="noStrike" u="none" b="1" cap="none" baseline="0" sz="4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strike="noStrike" u="none" b="1" cap="none" baseline="0" sz="4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and Ethernet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5" name="Shape 1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6" name="Shape 186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Protocol Data Units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3: IP</a:t>
            </a:r>
          </a:p>
        </p:txBody>
      </p:sp>
      <p:sp>
        <p:nvSpPr>
          <p:cNvPr id="187" name="Shape 187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pic>
        <p:nvPicPr>
          <p:cNvPr id="188" name="Shape 188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387062" x="1283208"/>
            <a:ext cy="3089688" cx="4736591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Shape 189"/>
          <p:cNvSpPr txBox="1"/>
          <p:nvPr/>
        </p:nvSpPr>
        <p:spPr>
          <a:xfrm>
            <a:off y="4199751" x="6039996"/>
            <a:ext cy="276998" cx="159524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2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Englander, 2009, p. 430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4" name="Shape 1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5" name="Shape 195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Protocol Data Units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3: IP</a:t>
            </a:r>
          </a:p>
        </p:txBody>
      </p:sp>
      <p:sp>
        <p:nvSpPr>
          <p:cNvPr id="196" name="Shape 196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pic>
        <p:nvPicPr>
          <p:cNvPr id="197" name="Shape 197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387062" x="1295400"/>
            <a:ext cy="3089688" cx="4736591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Shape 198"/>
          <p:cNvSpPr/>
          <p:nvPr/>
        </p:nvSpPr>
        <p:spPr>
          <a:xfrm>
            <a:off y="2593291" x="1511029"/>
            <a:ext cy="838199" cx="342900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Shape 199"/>
          <p:cNvSpPr/>
          <p:nvPr/>
        </p:nvSpPr>
        <p:spPr>
          <a:xfrm>
            <a:off y="929862" x="4038600"/>
            <a:ext cy="1143000" cx="2362200"/>
          </a:xfrm>
          <a:prstGeom prst="wedgeRoundRectCallout">
            <a:avLst>
              <a:gd fmla="val -63829" name="adj1"/>
              <a:gd fmla="val 98064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The globally unique address of the source and destination hosts on the Internet</a:t>
            </a:r>
          </a:p>
        </p:txBody>
      </p:sp>
      <p:sp>
        <p:nvSpPr>
          <p:cNvPr id="200" name="Shape 200"/>
          <p:cNvSpPr txBox="1"/>
          <p:nvPr/>
        </p:nvSpPr>
        <p:spPr>
          <a:xfrm>
            <a:off y="4199751" x="6039996"/>
            <a:ext cy="276998" cx="159524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2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Englander, 2009, p. 430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5" name="Shape 2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6" name="Shape 206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Protocol Data Units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2: Ethernet</a:t>
            </a:r>
          </a:p>
        </p:txBody>
      </p:sp>
      <p:sp>
        <p:nvSpPr>
          <p:cNvPr id="207" name="Shape 207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pic>
        <p:nvPicPr>
          <p:cNvPr id="208" name="Shape 208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885950" x="1307496"/>
            <a:ext cy="1418844" cx="4559903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Shape 209"/>
          <p:cNvSpPr txBox="1"/>
          <p:nvPr/>
        </p:nvSpPr>
        <p:spPr>
          <a:xfrm>
            <a:off y="3039491" x="5867400"/>
            <a:ext cy="276998" cx="159524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2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Englander, 2009, p. 436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4" name="Shape 2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5" name="Shape 215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Protocol Data Units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2: Ethernet</a:t>
            </a:r>
          </a:p>
        </p:txBody>
      </p:sp>
      <p:sp>
        <p:nvSpPr>
          <p:cNvPr id="216" name="Shape 216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pic>
        <p:nvPicPr>
          <p:cNvPr id="217" name="Shape 217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885950" x="1307496"/>
            <a:ext cy="1418844" cx="4559903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Shape 218"/>
          <p:cNvSpPr/>
          <p:nvPr/>
        </p:nvSpPr>
        <p:spPr>
          <a:xfrm>
            <a:off y="1885950" x="1993297"/>
            <a:ext cy="609599" cx="1371599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Shape 219"/>
          <p:cNvSpPr/>
          <p:nvPr/>
        </p:nvSpPr>
        <p:spPr>
          <a:xfrm>
            <a:off y="2876550" x="3136297"/>
            <a:ext cy="1143000" cx="2362200"/>
          </a:xfrm>
          <a:prstGeom prst="wedgeRoundRectCallout">
            <a:avLst>
              <a:gd fmla="val -46259" name="adj1"/>
              <a:gd fmla="val -83496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The unique hardware address of the network card source and next hop destination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4" name="Shape 2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aphicFrame>
        <p:nvGraphicFramePr>
          <p:cNvPr id="225" name="Shape 225"/>
          <p:cNvGraphicFramePr/>
          <p:nvPr/>
        </p:nvGraphicFramePr>
        <p:xfrm>
          <a:off y="1200150" x="1828800"/>
          <a:ext cy="3000000" cx="3000000"/>
        </p:xfrm>
        <a:graphic>
          <a:graphicData uri="http://schemas.openxmlformats.org/drawingml/2006/table">
            <a:tbl>
              <a:tblPr firstRow="1" bandRow="1">
                <a:noFill/>
                <a:tableStyleId>{79F44523-DE81-437A-AE22-312865A3EDAB}</a:tableStyleId>
              </a:tblPr>
              <a:tblGrid>
                <a:gridCol w="685800"/>
                <a:gridCol w="1066800"/>
                <a:gridCol w="1371600"/>
              </a:tblGrid>
              <a:tr h="2455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Layer</a:t>
                      </a:r>
                    </a:p>
                  </a:txBody>
                  <a:tcPr marR="91450" marB="45725" marT="45725" marL="91450"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PDU name</a:t>
                      </a:r>
                    </a:p>
                  </a:txBody>
                  <a:tcPr marR="91450" marB="45725" marT="45725" marL="91450"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Address</a:t>
                      </a:r>
                    </a:p>
                  </a:txBody>
                  <a:tcPr marR="91450" marB="45725" marT="45725" marL="91450">
                    <a:solidFill>
                      <a:schemeClr val="lt1"/>
                    </a:solidFill>
                  </a:tcPr>
                </a:tc>
              </a:tr>
              <a:tr h="2455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7</a:t>
                      </a:r>
                    </a:p>
                  </a:txBody>
                  <a:tcPr marR="91450" marB="45725" marT="45725" marL="91450"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Data</a:t>
                      </a:r>
                    </a:p>
                  </a:txBody>
                  <a:tcPr marR="91450" marB="45725" marT="45725" marL="91450"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URL</a:t>
                      </a:r>
                    </a:p>
                  </a:txBody>
                  <a:tcPr marR="91450" marB="45725" marT="45725" marL="91450">
                    <a:solidFill>
                      <a:schemeClr val="lt1"/>
                    </a:solidFill>
                  </a:tcPr>
                </a:tc>
              </a:tr>
              <a:tr h="2455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4</a:t>
                      </a:r>
                    </a:p>
                  </a:txBody>
                  <a:tcPr marR="91450" marB="45725" marT="45725" marL="91450"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Segment</a:t>
                      </a:r>
                    </a:p>
                  </a:txBody>
                  <a:tcPr marR="91450" marB="45725" marT="45725" marL="91450"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PT Sans"/>
                        <a:buNone/>
                      </a:pPr>
                      <a:r>
                        <a:rPr strike="noStrike" u="none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Port</a:t>
                      </a:r>
                    </a:p>
                  </a:txBody>
                  <a:tcPr marR="91450" marB="45725" marT="45725" marL="91450">
                    <a:solidFill>
                      <a:schemeClr val="lt1"/>
                    </a:solidFill>
                  </a:tcPr>
                </a:tc>
              </a:tr>
              <a:tr h="2455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3</a:t>
                      </a:r>
                    </a:p>
                  </a:txBody>
                  <a:tcPr marR="91450" marB="45725" marT="45725" marL="91450"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Packet</a:t>
                      </a:r>
                    </a:p>
                  </a:txBody>
                  <a:tcPr marR="91450" marB="45725" marT="45725" marL="91450"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IP address</a:t>
                      </a:r>
                    </a:p>
                  </a:txBody>
                  <a:tcPr marR="91450" marB="45725" marT="45725" marL="91450">
                    <a:solidFill>
                      <a:schemeClr val="lt1"/>
                    </a:solidFill>
                  </a:tcPr>
                </a:tc>
              </a:tr>
              <a:tr h="2455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2</a:t>
                      </a:r>
                    </a:p>
                  </a:txBody>
                  <a:tcPr marR="91450" marB="45725" marT="45725" marL="91450"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Frame</a:t>
                      </a:r>
                    </a:p>
                  </a:txBody>
                  <a:tcPr marR="91450" marB="45725" marT="45725" marL="91450"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MAC address</a:t>
                      </a:r>
                    </a:p>
                  </a:txBody>
                  <a:tcPr marR="91450" marB="45725" marT="45725" marL="91450"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226" name="Shape 226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PDU Summary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27" name="Shape 227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sp>
        <p:nvSpPr>
          <p:cNvPr id="228" name="Shape 228"/>
          <p:cNvSpPr/>
          <p:nvPr/>
        </p:nvSpPr>
        <p:spPr>
          <a:xfrm>
            <a:off y="3333750" x="3352800"/>
            <a:ext cy="1143000" cx="3581399"/>
          </a:xfrm>
          <a:prstGeom prst="wedgeRoundRectCallout">
            <a:avLst>
              <a:gd fmla="val -45429" name="adj1"/>
              <a:gd fmla="val -99383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Proxies work at layer 7 and 4</a:t>
            </a:r>
          </a:p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Routers and firewalls work at layer 3</a:t>
            </a:r>
          </a:p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Switches work at layer 2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3" name="Shape 2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4" name="Shape 234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IP addressing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32-bits, typically divided into 4 octets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An arbitrary dividing line (a netmask or VLSM—variable length subnet mask) separates the network portion from the host portion.</a:t>
            </a:r>
          </a:p>
        </p:txBody>
      </p:sp>
      <p:sp>
        <p:nvSpPr>
          <p:cNvPr id="235" name="Shape 235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pic>
        <p:nvPicPr>
          <p:cNvPr id="236" name="Shape 236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114550" x="2743200"/>
            <a:ext cy="1316933" cx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Shape 237"/>
          <p:cNvSpPr/>
          <p:nvPr/>
        </p:nvSpPr>
        <p:spPr>
          <a:xfrm>
            <a:off y="3562350" x="1943100"/>
            <a:ext cy="838199" cx="2590800"/>
          </a:xfrm>
          <a:prstGeom prst="wedgeRoundRectCallout">
            <a:avLst>
              <a:gd fmla="val -1123" name="adj1"/>
              <a:gd fmla="val -129557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202.66.31.138/28 or a netmask of 255.255.255.240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2" name="Shape 2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3" name="Shape 24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Delivery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How does data move through the network?</a:t>
            </a:r>
          </a:p>
        </p:txBody>
      </p:sp>
      <p:sp>
        <p:nvSpPr>
          <p:cNvPr id="244" name="Shape 24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pic>
        <p:nvPicPr>
          <p:cNvPr id="245" name="Shape 24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352550" x="1295400"/>
            <a:ext cy="2243138" cx="5082802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Shape 246"/>
          <p:cNvSpPr/>
          <p:nvPr/>
        </p:nvSpPr>
        <p:spPr>
          <a:xfrm>
            <a:off y="3638550" x="1295400"/>
            <a:ext cy="838199" cx="5105399"/>
          </a:xfrm>
          <a:prstGeom prst="wedgeRoundRectCallout">
            <a:avLst>
              <a:gd fmla="val -35412" name="adj1"/>
              <a:gd fmla="val -41355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Step 1: 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PC sends a web request to 65.215.65.132.  Comparing destination IP against the network portion of the PC’s IP indicates they are on different networks.</a:t>
            </a:r>
          </a:p>
        </p:txBody>
      </p:sp>
      <p:sp>
        <p:nvSpPr>
          <p:cNvPr id="247" name="Shape 247"/>
          <p:cNvSpPr/>
          <p:nvPr/>
        </p:nvSpPr>
        <p:spPr>
          <a:xfrm>
            <a:off y="1352550" x="1295400"/>
            <a:ext cy="2133599" cx="838199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2" name="Shape 2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3" name="Shape 25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Delivery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How does data move through the network?</a:t>
            </a:r>
          </a:p>
        </p:txBody>
      </p:sp>
      <p:sp>
        <p:nvSpPr>
          <p:cNvPr id="254" name="Shape 25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pic>
        <p:nvPicPr>
          <p:cNvPr id="255" name="Shape 25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352550" x="1295400"/>
            <a:ext cy="2243138" cx="5082802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Shape 256"/>
          <p:cNvSpPr/>
          <p:nvPr/>
        </p:nvSpPr>
        <p:spPr>
          <a:xfrm>
            <a:off y="1352550" x="1295400"/>
            <a:ext cy="2133599" cx="838199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Shape 257"/>
          <p:cNvSpPr/>
          <p:nvPr/>
        </p:nvSpPr>
        <p:spPr>
          <a:xfrm>
            <a:off y="3638550" x="1295400"/>
            <a:ext cy="838199" cx="5105399"/>
          </a:xfrm>
          <a:prstGeom prst="wedgeRoundRectCallout">
            <a:avLst>
              <a:gd fmla="val -35412" name="adj1"/>
              <a:gd fmla="val -41355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Step 2: 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PC uses it’s configured default gateway and sends an ARP request to get a MAC address for the router. The router responds with it’s MAC address.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2" name="Shape 2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3" name="Shape 26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Delivery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How does data move through the network?</a:t>
            </a:r>
          </a:p>
        </p:txBody>
      </p:sp>
      <p:sp>
        <p:nvSpPr>
          <p:cNvPr id="264" name="Shape 26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pic>
        <p:nvPicPr>
          <p:cNvPr id="265" name="Shape 26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352550" x="1295400"/>
            <a:ext cy="2243138" cx="5082802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Shape 266"/>
          <p:cNvSpPr/>
          <p:nvPr/>
        </p:nvSpPr>
        <p:spPr>
          <a:xfrm>
            <a:off y="1352550" x="1295400"/>
            <a:ext cy="2133599" cx="838199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Shape 267"/>
          <p:cNvSpPr/>
          <p:nvPr/>
        </p:nvSpPr>
        <p:spPr>
          <a:xfrm>
            <a:off y="3595687" x="1295400"/>
            <a:ext cy="957261" cx="5105399"/>
          </a:xfrm>
          <a:prstGeom prst="wedgeRoundRectCallout">
            <a:avLst>
              <a:gd fmla="val -35412" name="adj1"/>
              <a:gd fmla="val -41355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Step 3: 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PC takes the HTTP data and encapsulates it in a TCP segment in an IP packet (with the web server’s IP address) in an Ethernet frame using the gateway’s MAC address. Send.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2" name="Shape 2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3" name="Shape 27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Delivery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How does data move through the network?</a:t>
            </a:r>
          </a:p>
        </p:txBody>
      </p:sp>
      <p:sp>
        <p:nvSpPr>
          <p:cNvPr id="274" name="Shape 27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pic>
        <p:nvPicPr>
          <p:cNvPr id="275" name="Shape 27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352550" x="1295400"/>
            <a:ext cy="2243138" cx="5082802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Shape 276"/>
          <p:cNvSpPr/>
          <p:nvPr/>
        </p:nvSpPr>
        <p:spPr>
          <a:xfrm>
            <a:off y="3638550" x="1295400"/>
            <a:ext cy="838199" cx="5105399"/>
          </a:xfrm>
          <a:prstGeom prst="wedgeRoundRectCallout">
            <a:avLst>
              <a:gd fmla="val -35412" name="adj1"/>
              <a:gd fmla="val -41355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Step 4: 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Switch receives frame, examines destination MAC and looks up the right port to send it back out.  Forward to router.</a:t>
            </a:r>
          </a:p>
        </p:txBody>
      </p:sp>
      <p:sp>
        <p:nvSpPr>
          <p:cNvPr id="277" name="Shape 277"/>
          <p:cNvSpPr/>
          <p:nvPr/>
        </p:nvSpPr>
        <p:spPr>
          <a:xfrm>
            <a:off y="1352550" x="2031459"/>
            <a:ext cy="2133599" cx="838199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 txBox="1"/>
          <p:nvPr/>
        </p:nvSpPr>
        <p:spPr>
          <a:xfrm>
            <a:off y="660739" x="228600"/>
            <a:ext cy="4482759" cx="5486399"/>
          </a:xfrm>
          <a:prstGeom prst="rect">
            <a:avLst/>
          </a:prstGeom>
          <a:noFill/>
          <a:ln>
            <a:noFill/>
          </a:ln>
        </p:spPr>
        <p:txBody>
          <a:bodyPr bIns="45700" rIns="18275" lIns="0" tIns="45700" anchor="t" anchorCtr="0">
            <a:noAutofit/>
          </a:bodyPr>
          <a:lstStyle/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Recall the TCP/IP Model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Each layer speaks its own protocol, e.g. for Web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7: HTTP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4: TCP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3: IP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2: Ethernet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1: Voltage</a:t>
            </a:r>
          </a:p>
          <a:p>
            <a:pPr algn="l" rtl="0" lvl="2" marR="0" indent="-1841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strike="noStrike" u="none" b="0" cap="none" baseline="0" sz="1600" i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rtl="0" lvl="2" marR="0" indent="-1841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strike="noStrike" u="none" b="0" cap="none" baseline="0" sz="1600" i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Data is encapsulated as it moves from higher to </a:t>
            </a:r>
            <a:b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lower layers and decapsulated as it moves from </a:t>
            </a:r>
            <a:b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lower to higher layers.</a:t>
            </a:r>
          </a:p>
          <a:p>
            <a:pPr algn="l" rtl="0" lvl="2" marR="0" indent="-1841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strike="noStrike" u="none" b="0" cap="none" baseline="0" sz="1600" i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grpSp>
        <p:nvGrpSpPr>
          <p:cNvPr id="96" name="Shape 96"/>
          <p:cNvGrpSpPr/>
          <p:nvPr/>
        </p:nvGrpSpPr>
        <p:grpSpPr>
          <a:xfrm>
            <a:off y="895350" x="5943600"/>
            <a:ext cy="2660278" cx="1600199"/>
            <a:chOff y="2200833" x="2819400"/>
            <a:chExt cy="2660278" cx="1600199"/>
          </a:xfrm>
        </p:grpSpPr>
        <p:sp>
          <p:nvSpPr>
            <p:cNvPr id="97" name="Shape 97"/>
            <p:cNvSpPr/>
            <p:nvPr/>
          </p:nvSpPr>
          <p:spPr>
            <a:xfrm>
              <a:off y="2200833" x="2819400"/>
              <a:ext cy="1132915" cx="1600199"/>
            </a:xfrm>
            <a:prstGeom prst="rect">
              <a:avLst/>
            </a:prstGeom>
            <a:noFill/>
            <a:ln w="9525" cap="flat">
              <a:solidFill>
                <a:srgbClr val="002060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 algn="ctr" rtl="0" lvl="0" marR="0" indent="0" marL="0">
                <a:spcBef>
                  <a:spcPts val="0"/>
                </a:spcBef>
                <a:buSzPct val="25000"/>
                <a:buNone/>
              </a:pPr>
              <a:r>
                <a:rPr strike="noStrike" u="none" b="0" cap="none" baseline="0" sz="2000" lang="en-US" i="0">
                  <a:solidFill>
                    <a:srgbClr val="002060"/>
                  </a:solidFill>
                  <a:latin typeface="PT Sans"/>
                  <a:ea typeface="PT Sans"/>
                  <a:cs typeface="PT Sans"/>
                  <a:sym typeface="PT Sans"/>
                </a:rPr>
                <a:t>Application</a:t>
              </a:r>
            </a:p>
          </p:txBody>
        </p:sp>
        <p:sp>
          <p:nvSpPr>
            <p:cNvPr id="98" name="Shape 98"/>
            <p:cNvSpPr/>
            <p:nvPr/>
          </p:nvSpPr>
          <p:spPr>
            <a:xfrm>
              <a:off y="3337112" x="2819400"/>
              <a:ext cy="381000" cx="1600199"/>
            </a:xfrm>
            <a:prstGeom prst="rect">
              <a:avLst/>
            </a:prstGeom>
            <a:noFill/>
            <a:ln w="9525" cap="flat">
              <a:solidFill>
                <a:srgbClr val="002060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 algn="ctr" rtl="0" lvl="0" marR="0" indent="0" marL="0">
                <a:spcBef>
                  <a:spcPts val="0"/>
                </a:spcBef>
                <a:buSzPct val="25000"/>
                <a:buNone/>
              </a:pPr>
              <a:r>
                <a:rPr strike="noStrike" u="none" b="0" cap="none" baseline="0" sz="2000" lang="en-US" i="0">
                  <a:solidFill>
                    <a:srgbClr val="002060"/>
                  </a:solidFill>
                  <a:latin typeface="PT Sans"/>
                  <a:ea typeface="PT Sans"/>
                  <a:cs typeface="PT Sans"/>
                  <a:sym typeface="PT Sans"/>
                </a:rPr>
                <a:t>Transport</a:t>
              </a:r>
            </a:p>
          </p:txBody>
        </p:sp>
        <p:sp>
          <p:nvSpPr>
            <p:cNvPr id="99" name="Shape 99"/>
            <p:cNvSpPr/>
            <p:nvPr/>
          </p:nvSpPr>
          <p:spPr>
            <a:xfrm>
              <a:off y="3718112" x="2819400"/>
              <a:ext cy="381000" cx="1600199"/>
            </a:xfrm>
            <a:prstGeom prst="rect">
              <a:avLst/>
            </a:prstGeom>
            <a:noFill/>
            <a:ln w="9525" cap="flat">
              <a:solidFill>
                <a:srgbClr val="002060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 algn="ctr" rtl="0" lvl="0" marR="0" indent="0" marL="0">
                <a:spcBef>
                  <a:spcPts val="0"/>
                </a:spcBef>
                <a:buSzPct val="25000"/>
                <a:buNone/>
              </a:pPr>
              <a:r>
                <a:rPr strike="noStrike" u="none" b="0" cap="none" baseline="0" sz="2000" lang="en-US" i="0">
                  <a:solidFill>
                    <a:srgbClr val="002060"/>
                  </a:solidFill>
                  <a:latin typeface="PT Sans"/>
                  <a:ea typeface="PT Sans"/>
                  <a:cs typeface="PT Sans"/>
                  <a:sym typeface="PT Sans"/>
                </a:rPr>
                <a:t>Network</a:t>
              </a:r>
            </a:p>
          </p:txBody>
        </p:sp>
        <p:sp>
          <p:nvSpPr>
            <p:cNvPr id="100" name="Shape 100"/>
            <p:cNvSpPr/>
            <p:nvPr/>
          </p:nvSpPr>
          <p:spPr>
            <a:xfrm>
              <a:off y="4099112" x="2819400"/>
              <a:ext cy="381000" cx="1600199"/>
            </a:xfrm>
            <a:prstGeom prst="rect">
              <a:avLst/>
            </a:prstGeom>
            <a:noFill/>
            <a:ln w="9525" cap="flat">
              <a:solidFill>
                <a:srgbClr val="002060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 algn="ctr" rtl="0" lvl="0" marR="0" indent="0" marL="0">
                <a:spcBef>
                  <a:spcPts val="0"/>
                </a:spcBef>
                <a:buSzPct val="25000"/>
                <a:buNone/>
              </a:pPr>
              <a:r>
                <a:rPr strike="noStrike" u="none" b="0" cap="none" baseline="0" sz="2000" lang="en-US" i="0">
                  <a:solidFill>
                    <a:srgbClr val="002060"/>
                  </a:solidFill>
                  <a:latin typeface="PT Sans"/>
                  <a:ea typeface="PT Sans"/>
                  <a:cs typeface="PT Sans"/>
                  <a:sym typeface="PT Sans"/>
                </a:rPr>
                <a:t>Data Link</a:t>
              </a:r>
            </a:p>
          </p:txBody>
        </p:sp>
        <p:sp>
          <p:nvSpPr>
            <p:cNvPr id="101" name="Shape 101"/>
            <p:cNvSpPr/>
            <p:nvPr/>
          </p:nvSpPr>
          <p:spPr>
            <a:xfrm>
              <a:off y="4480112" x="2819400"/>
              <a:ext cy="381000" cx="1600199"/>
            </a:xfrm>
            <a:prstGeom prst="rect">
              <a:avLst/>
            </a:prstGeom>
            <a:noFill/>
            <a:ln w="9525" cap="flat">
              <a:solidFill>
                <a:srgbClr val="002060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 algn="ctr" rtl="0" lvl="0" marR="0" indent="0" marL="0">
                <a:spcBef>
                  <a:spcPts val="0"/>
                </a:spcBef>
                <a:buSzPct val="25000"/>
                <a:buNone/>
              </a:pPr>
              <a:r>
                <a:rPr strike="noStrike" u="none" b="0" cap="none" baseline="0" sz="2000" lang="en-US" i="0">
                  <a:solidFill>
                    <a:srgbClr val="002060"/>
                  </a:solidFill>
                  <a:latin typeface="PT Sans"/>
                  <a:ea typeface="PT Sans"/>
                  <a:cs typeface="PT Sans"/>
                  <a:sym typeface="PT Sans"/>
                </a:rPr>
                <a:t>Physical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2" name="Shape 2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3" name="Shape 28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Delivery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How does data move through the network?</a:t>
            </a:r>
          </a:p>
        </p:txBody>
      </p:sp>
      <p:sp>
        <p:nvSpPr>
          <p:cNvPr id="284" name="Shape 28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pic>
        <p:nvPicPr>
          <p:cNvPr id="285" name="Shape 28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352550" x="1295400"/>
            <a:ext cy="2243138" cx="5082802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Shape 286"/>
          <p:cNvSpPr/>
          <p:nvPr/>
        </p:nvSpPr>
        <p:spPr>
          <a:xfrm>
            <a:off y="3638550" x="1295400"/>
            <a:ext cy="838199" cx="5105399"/>
          </a:xfrm>
          <a:prstGeom prst="wedgeRoundRectCallout">
            <a:avLst>
              <a:gd fmla="val -35412" name="adj1"/>
              <a:gd fmla="val -41355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Step 5: 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Router receives frame, strips it, and examines the destination IP address. It’s on a different network, and so it forwards to its gateway.</a:t>
            </a:r>
          </a:p>
        </p:txBody>
      </p:sp>
      <p:sp>
        <p:nvSpPr>
          <p:cNvPr id="287" name="Shape 287"/>
          <p:cNvSpPr/>
          <p:nvPr/>
        </p:nvSpPr>
        <p:spPr>
          <a:xfrm>
            <a:off y="1352550" x="2796802"/>
            <a:ext cy="2133599" cx="838199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2" name="Shape 2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3" name="Shape 29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Delivery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How does data move through the network?</a:t>
            </a:r>
          </a:p>
        </p:txBody>
      </p:sp>
      <p:sp>
        <p:nvSpPr>
          <p:cNvPr id="294" name="Shape 29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pic>
        <p:nvPicPr>
          <p:cNvPr id="295" name="Shape 29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352550" x="1295400"/>
            <a:ext cy="2243138" cx="5082802"/>
          </a:xfrm>
          <a:prstGeom prst="rect">
            <a:avLst/>
          </a:prstGeom>
          <a:noFill/>
          <a:ln>
            <a:noFill/>
          </a:ln>
        </p:spPr>
      </p:pic>
      <p:sp>
        <p:nvSpPr>
          <p:cNvPr id="296" name="Shape 296"/>
          <p:cNvSpPr/>
          <p:nvPr/>
        </p:nvSpPr>
        <p:spPr>
          <a:xfrm>
            <a:off y="3638550" x="1295400"/>
            <a:ext cy="838199" cx="5105399"/>
          </a:xfrm>
          <a:prstGeom prst="wedgeRoundRectCallout">
            <a:avLst>
              <a:gd fmla="val -35412" name="adj1"/>
              <a:gd fmla="val -41355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Step 6: 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The packet is routed to a to the web server’s ISP.</a:t>
            </a:r>
          </a:p>
        </p:txBody>
      </p:sp>
      <p:sp>
        <p:nvSpPr>
          <p:cNvPr id="297" name="Shape 297"/>
          <p:cNvSpPr/>
          <p:nvPr/>
        </p:nvSpPr>
        <p:spPr>
          <a:xfrm>
            <a:off y="1352550" x="3406403"/>
            <a:ext cy="2133599" cx="838199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2" name="Shape 3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3" name="Shape 30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Delivery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How does data move through the network?</a:t>
            </a:r>
          </a:p>
        </p:txBody>
      </p:sp>
      <p:sp>
        <p:nvSpPr>
          <p:cNvPr id="304" name="Shape 30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pic>
        <p:nvPicPr>
          <p:cNvPr id="305" name="Shape 30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352550" x="1295400"/>
            <a:ext cy="2243138" cx="5082802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Shape 306"/>
          <p:cNvSpPr/>
          <p:nvPr/>
        </p:nvSpPr>
        <p:spPr>
          <a:xfrm>
            <a:off y="3595687" x="1295400"/>
            <a:ext cy="957261" cx="5105399"/>
          </a:xfrm>
          <a:prstGeom prst="wedgeRoundRectCallout">
            <a:avLst>
              <a:gd fmla="val -35412" name="adj1"/>
              <a:gd fmla="val -41355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Step 7: 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The border router receives the packet and recognizes the destination is on it’s local network.  It ARPs for the MAC address of the server and frames it.  Send.</a:t>
            </a:r>
          </a:p>
        </p:txBody>
      </p:sp>
      <p:sp>
        <p:nvSpPr>
          <p:cNvPr id="307" name="Shape 307"/>
          <p:cNvSpPr/>
          <p:nvPr/>
        </p:nvSpPr>
        <p:spPr>
          <a:xfrm>
            <a:off y="1352550" x="4016003"/>
            <a:ext cy="2133599" cx="838199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2" name="Shape 3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3" name="Shape 31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Delivery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How does data move through the network?</a:t>
            </a:r>
          </a:p>
        </p:txBody>
      </p:sp>
      <p:sp>
        <p:nvSpPr>
          <p:cNvPr id="314" name="Shape 31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pic>
        <p:nvPicPr>
          <p:cNvPr id="315" name="Shape 31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352550" x="1295400"/>
            <a:ext cy="2243138" cx="5082802"/>
          </a:xfrm>
          <a:prstGeom prst="rect">
            <a:avLst/>
          </a:prstGeom>
          <a:noFill/>
          <a:ln>
            <a:noFill/>
          </a:ln>
        </p:spPr>
      </p:pic>
      <p:sp>
        <p:nvSpPr>
          <p:cNvPr id="316" name="Shape 316"/>
          <p:cNvSpPr/>
          <p:nvPr/>
        </p:nvSpPr>
        <p:spPr>
          <a:xfrm>
            <a:off y="3638550" x="1295400"/>
            <a:ext cy="838199" cx="5105399"/>
          </a:xfrm>
          <a:prstGeom prst="wedgeRoundRectCallout">
            <a:avLst>
              <a:gd fmla="val -35412" name="adj1"/>
              <a:gd fmla="val -41355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Step 8: 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The switch receives the frame, looks up the MAC address of the server in its switching table, and forwards it out the appropriate port.</a:t>
            </a:r>
          </a:p>
        </p:txBody>
      </p:sp>
      <p:sp>
        <p:nvSpPr>
          <p:cNvPr id="317" name="Shape 317"/>
          <p:cNvSpPr/>
          <p:nvPr/>
        </p:nvSpPr>
        <p:spPr>
          <a:xfrm>
            <a:off y="1352550" x="4778003"/>
            <a:ext cy="2133599" cx="838199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2" name="Shape 3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3" name="Shape 32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Delivery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How does data move through the network?</a:t>
            </a:r>
          </a:p>
        </p:txBody>
      </p:sp>
      <p:sp>
        <p:nvSpPr>
          <p:cNvPr id="324" name="Shape 32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pic>
        <p:nvPicPr>
          <p:cNvPr id="325" name="Shape 32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352550" x="1295400"/>
            <a:ext cy="2243138" cx="5082802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Shape 326"/>
          <p:cNvSpPr/>
          <p:nvPr/>
        </p:nvSpPr>
        <p:spPr>
          <a:xfrm>
            <a:off y="3638550" x="1295400"/>
            <a:ext cy="838199" cx="5105399"/>
          </a:xfrm>
          <a:prstGeom prst="wedgeRoundRectCallout">
            <a:avLst>
              <a:gd fmla="val -35412" name="adj1"/>
              <a:gd fmla="val -41355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Step 9: 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The server receives and strips the frame, packet, and segment to receive the data. Process is reversed to send the reply back to the PC.</a:t>
            </a:r>
          </a:p>
        </p:txBody>
      </p:sp>
      <p:sp>
        <p:nvSpPr>
          <p:cNvPr id="327" name="Shape 327"/>
          <p:cNvSpPr/>
          <p:nvPr/>
        </p:nvSpPr>
        <p:spPr>
          <a:xfrm>
            <a:off y="1352550" x="5540003"/>
            <a:ext cy="2133599" cx="838199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2" name="Shape 3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3" name="Shape 33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Summary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Each protocol data unit contains addressing information: segments have ports, packets have IP addresses, and frames have MAC addresses.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IP addresses are divided into a network address and a host address within that network.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MAC addresses form the basis for a single hop between directly connected devices; IP addresses connect between hosts on different networks; segments connect between applications on each host.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Switching happens at layer 2 while routing happens at layer 3.</a:t>
            </a:r>
          </a:p>
        </p:txBody>
      </p:sp>
      <p:sp>
        <p:nvSpPr>
          <p:cNvPr id="334" name="Shape 33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8" name="Shape 3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9" name="Shape 339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Englander, I. (2009). The architecture of computer hardware and systems software: an information technology approach. Wiley.</a:t>
            </a:r>
          </a:p>
        </p:txBody>
      </p:sp>
      <p:sp>
        <p:nvSpPr>
          <p:cNvPr id="340" name="Shape 340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References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/>
        </p:nvSpPr>
        <p:spPr>
          <a:xfrm>
            <a:off y="660739" x="228600"/>
            <a:ext cy="4482759" cx="5486399"/>
          </a:xfrm>
          <a:prstGeom prst="rect">
            <a:avLst/>
          </a:prstGeom>
          <a:noFill/>
          <a:ln>
            <a:noFill/>
          </a:ln>
        </p:spPr>
        <p:txBody>
          <a:bodyPr bIns="45700" rIns="18275" lIns="0" tIns="45700" anchor="t" anchorCtr="0">
            <a:noAutofit/>
          </a:bodyPr>
          <a:lstStyle/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0" marR="0" indent="-158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trike="noStrike" u="none" b="0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Recall the TCP/IP Model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Each layer speaks its own protocol, e.g. for Web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7: HTTP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4: TCP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3: IP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2: Ethernet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1: Voltage</a:t>
            </a:r>
          </a:p>
          <a:p>
            <a:pPr algn="l" rtl="0" lvl="2" marR="0" indent="-1841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strike="noStrike" u="none" b="0" cap="none" baseline="0" sz="1600" i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rtl="0" lvl="2" marR="0" indent="-1841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strike="noStrike" u="none" b="0" cap="none" baseline="0" sz="1600" i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Data is encapsulated as it moves from higher to </a:t>
            </a:r>
            <a:b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lower layers and decapsulated as it moves from </a:t>
            </a:r>
            <a:b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lower to higher layers.</a:t>
            </a:r>
          </a:p>
          <a:p>
            <a:pPr algn="l" rtl="0" lvl="2" marR="0" indent="-1841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strike="noStrike" u="none" b="0" cap="none" baseline="0" sz="1600" i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Shape 109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grpSp>
        <p:nvGrpSpPr>
          <p:cNvPr id="110" name="Shape 110"/>
          <p:cNvGrpSpPr/>
          <p:nvPr/>
        </p:nvGrpSpPr>
        <p:grpSpPr>
          <a:xfrm>
            <a:off y="895350" x="5943600"/>
            <a:ext cy="2660278" cx="1600199"/>
            <a:chOff y="2200833" x="2819400"/>
            <a:chExt cy="2660278" cx="1600199"/>
          </a:xfrm>
        </p:grpSpPr>
        <p:sp>
          <p:nvSpPr>
            <p:cNvPr id="111" name="Shape 111"/>
            <p:cNvSpPr/>
            <p:nvPr/>
          </p:nvSpPr>
          <p:spPr>
            <a:xfrm>
              <a:off y="2200833" x="2819400"/>
              <a:ext cy="1132915" cx="1600199"/>
            </a:xfrm>
            <a:prstGeom prst="rect">
              <a:avLst/>
            </a:prstGeom>
            <a:noFill/>
            <a:ln w="9525" cap="flat">
              <a:solidFill>
                <a:srgbClr val="002060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 algn="ctr" rtl="0" lvl="0" marR="0" indent="0" marL="0">
                <a:spcBef>
                  <a:spcPts val="0"/>
                </a:spcBef>
                <a:buSzPct val="25000"/>
                <a:buNone/>
              </a:pPr>
              <a:r>
                <a:rPr strike="noStrike" u="none" b="0" cap="none" baseline="0" sz="2000" lang="en-US" i="0">
                  <a:solidFill>
                    <a:srgbClr val="002060"/>
                  </a:solidFill>
                  <a:latin typeface="PT Sans"/>
                  <a:ea typeface="PT Sans"/>
                  <a:cs typeface="PT Sans"/>
                  <a:sym typeface="PT Sans"/>
                </a:rPr>
                <a:t>Application</a:t>
              </a:r>
            </a:p>
          </p:txBody>
        </p:sp>
        <p:sp>
          <p:nvSpPr>
            <p:cNvPr id="112" name="Shape 112"/>
            <p:cNvSpPr/>
            <p:nvPr/>
          </p:nvSpPr>
          <p:spPr>
            <a:xfrm>
              <a:off y="3337112" x="2819400"/>
              <a:ext cy="381000" cx="1600199"/>
            </a:xfrm>
            <a:prstGeom prst="rect">
              <a:avLst/>
            </a:prstGeom>
            <a:noFill/>
            <a:ln w="9525" cap="flat">
              <a:solidFill>
                <a:srgbClr val="002060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 algn="ctr" rtl="0" lvl="0" marR="0" indent="0" marL="0">
                <a:spcBef>
                  <a:spcPts val="0"/>
                </a:spcBef>
                <a:buSzPct val="25000"/>
                <a:buNone/>
              </a:pPr>
              <a:r>
                <a:rPr strike="noStrike" u="none" b="0" cap="none" baseline="0" sz="2000" lang="en-US" i="0">
                  <a:solidFill>
                    <a:srgbClr val="002060"/>
                  </a:solidFill>
                  <a:latin typeface="PT Sans"/>
                  <a:ea typeface="PT Sans"/>
                  <a:cs typeface="PT Sans"/>
                  <a:sym typeface="PT Sans"/>
                </a:rPr>
                <a:t>Transport</a:t>
              </a:r>
            </a:p>
          </p:txBody>
        </p:sp>
        <p:sp>
          <p:nvSpPr>
            <p:cNvPr id="113" name="Shape 113"/>
            <p:cNvSpPr/>
            <p:nvPr/>
          </p:nvSpPr>
          <p:spPr>
            <a:xfrm>
              <a:off y="3718112" x="2819400"/>
              <a:ext cy="381000" cx="1600199"/>
            </a:xfrm>
            <a:prstGeom prst="rect">
              <a:avLst/>
            </a:prstGeom>
            <a:noFill/>
            <a:ln w="9525" cap="flat">
              <a:solidFill>
                <a:srgbClr val="002060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 algn="ctr" rtl="0" lvl="0" marR="0" indent="0" marL="0">
                <a:spcBef>
                  <a:spcPts val="0"/>
                </a:spcBef>
                <a:buSzPct val="25000"/>
                <a:buNone/>
              </a:pPr>
              <a:r>
                <a:rPr strike="noStrike" u="none" b="0" cap="none" baseline="0" sz="2000" lang="en-US" i="0">
                  <a:solidFill>
                    <a:srgbClr val="002060"/>
                  </a:solidFill>
                  <a:latin typeface="PT Sans"/>
                  <a:ea typeface="PT Sans"/>
                  <a:cs typeface="PT Sans"/>
                  <a:sym typeface="PT Sans"/>
                </a:rPr>
                <a:t>Network</a:t>
              </a:r>
            </a:p>
          </p:txBody>
        </p:sp>
        <p:sp>
          <p:nvSpPr>
            <p:cNvPr id="114" name="Shape 114"/>
            <p:cNvSpPr/>
            <p:nvPr/>
          </p:nvSpPr>
          <p:spPr>
            <a:xfrm>
              <a:off y="4099112" x="2819400"/>
              <a:ext cy="381000" cx="1600199"/>
            </a:xfrm>
            <a:prstGeom prst="rect">
              <a:avLst/>
            </a:prstGeom>
            <a:noFill/>
            <a:ln w="9525" cap="flat">
              <a:solidFill>
                <a:srgbClr val="002060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 algn="ctr" rtl="0" lvl="0" marR="0" indent="0" marL="0">
                <a:spcBef>
                  <a:spcPts val="0"/>
                </a:spcBef>
                <a:buSzPct val="25000"/>
                <a:buNone/>
              </a:pPr>
              <a:r>
                <a:rPr strike="noStrike" u="none" b="0" cap="none" baseline="0" sz="2000" lang="en-US" i="0">
                  <a:solidFill>
                    <a:srgbClr val="002060"/>
                  </a:solidFill>
                  <a:latin typeface="PT Sans"/>
                  <a:ea typeface="PT Sans"/>
                  <a:cs typeface="PT Sans"/>
                  <a:sym typeface="PT Sans"/>
                </a:rPr>
                <a:t>Data Link</a:t>
              </a:r>
            </a:p>
          </p:txBody>
        </p:sp>
        <p:sp>
          <p:nvSpPr>
            <p:cNvPr id="115" name="Shape 115"/>
            <p:cNvSpPr/>
            <p:nvPr/>
          </p:nvSpPr>
          <p:spPr>
            <a:xfrm>
              <a:off y="4480112" x="2819400"/>
              <a:ext cy="381000" cx="1600199"/>
            </a:xfrm>
            <a:prstGeom prst="rect">
              <a:avLst/>
            </a:prstGeom>
            <a:noFill/>
            <a:ln w="9525" cap="flat">
              <a:solidFill>
                <a:srgbClr val="002060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 algn="ctr" rtl="0" lvl="0" marR="0" indent="0" marL="0">
                <a:spcBef>
                  <a:spcPts val="0"/>
                </a:spcBef>
                <a:buSzPct val="25000"/>
                <a:buNone/>
              </a:pPr>
              <a:r>
                <a:rPr strike="noStrike" u="none" b="0" cap="none" baseline="0" sz="2000" lang="en-US" i="0">
                  <a:solidFill>
                    <a:srgbClr val="002060"/>
                  </a:solidFill>
                  <a:latin typeface="PT Sans"/>
                  <a:ea typeface="PT Sans"/>
                  <a:cs typeface="PT Sans"/>
                  <a:sym typeface="PT Sans"/>
                </a:rPr>
                <a:t>Physical</a:t>
              </a:r>
            </a:p>
          </p:txBody>
        </p:sp>
      </p:grpSp>
      <p:sp>
        <p:nvSpPr>
          <p:cNvPr id="116" name="Shape 116"/>
          <p:cNvSpPr/>
          <p:nvPr/>
        </p:nvSpPr>
        <p:spPr>
          <a:xfrm>
            <a:off y="2793627" x="3261064"/>
            <a:ext cy="1593478" cx="2438399"/>
          </a:xfrm>
          <a:prstGeom prst="wedgeRoundRectCallout">
            <a:avLst>
              <a:gd fmla="val 59920" name="adj1"/>
              <a:gd fmla="val -86482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Key idea: each layer has its own component of an </a:t>
            </a:r>
            <a:r>
              <a:rPr strike="noStrike" u="none" b="0" cap="none" baseline="0" sz="1600" lang="en-US" i="1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address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 identifying a unique endpoint of communication.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Protocol Data Units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7: HTTP Example</a:t>
            </a:r>
          </a:p>
        </p:txBody>
      </p:sp>
      <p:sp>
        <p:nvSpPr>
          <p:cNvPr id="123" name="Shape 123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y="1428750" x="1311087"/>
            <a:ext cy="738664" cx="3505200"/>
          </a:xfrm>
          <a:prstGeom prst="rect">
            <a:avLst/>
          </a:prstGeom>
          <a:solidFill>
            <a:schemeClr val="lt1"/>
          </a:solidFill>
          <a:ln w="25400" cap="flat">
            <a:solidFill>
              <a:srgbClr val="7F7F7F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GET / HTTP/1.1</a:t>
            </a:r>
          </a:p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Host: example.iana.org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y="2343150" x="1311087"/>
            <a:ext cy="2123657" cx="3505200"/>
          </a:xfrm>
          <a:prstGeom prst="rect">
            <a:avLst/>
          </a:prstGeom>
          <a:solidFill>
            <a:schemeClr val="lt1"/>
          </a:solidFill>
          <a:ln w="25400" cap="flat">
            <a:solidFill>
              <a:srgbClr val="7F7F7F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HTTP/1.1 200 OK</a:t>
            </a:r>
          </a:p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Content-Type: text/html</a:t>
            </a:r>
          </a:p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Content-Length: 136</a:t>
            </a:r>
          </a:p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Server: Apache/2.2.3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</a:p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&lt;html&gt;&lt;head&gt;...</a:t>
            </a:r>
          </a:p>
        </p:txBody>
      </p:sp>
      <p:sp>
        <p:nvSpPr>
          <p:cNvPr id="126" name="Shape 126"/>
          <p:cNvSpPr/>
          <p:nvPr/>
        </p:nvSpPr>
        <p:spPr>
          <a:xfrm>
            <a:off y="1581150" x="4435287"/>
            <a:ext cy="457200" cx="1813111"/>
          </a:xfrm>
          <a:prstGeom prst="wedgeRoundRectCallout">
            <a:avLst>
              <a:gd fmla="val -72604" name="adj1"/>
              <a:gd fmla="val -38012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Plain text request</a:t>
            </a:r>
          </a:p>
        </p:txBody>
      </p:sp>
      <p:sp>
        <p:nvSpPr>
          <p:cNvPr id="127" name="Shape 127"/>
          <p:cNvSpPr/>
          <p:nvPr/>
        </p:nvSpPr>
        <p:spPr>
          <a:xfrm>
            <a:off y="2419350" x="4435287"/>
            <a:ext cy="457200" cx="1813111"/>
          </a:xfrm>
          <a:prstGeom prst="wedgeRoundRectCallout">
            <a:avLst>
              <a:gd fmla="val -72604" name="adj1"/>
              <a:gd fmla="val -38012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Plain text response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Protocol Data Units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4: TCP</a:t>
            </a:r>
          </a:p>
        </p:txBody>
      </p:sp>
      <p:sp>
        <p:nvSpPr>
          <p:cNvPr id="134" name="Shape 13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pic>
        <p:nvPicPr>
          <p:cNvPr id="135" name="Shape 13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424940" x="1295400"/>
            <a:ext cy="3051809" cx="473202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Shape 136"/>
          <p:cNvSpPr txBox="1"/>
          <p:nvPr/>
        </p:nvSpPr>
        <p:spPr>
          <a:xfrm>
            <a:off y="4199751" x="6039996"/>
            <a:ext cy="276998" cx="159524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2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Englander, 2009, p. 430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" name="Shape 142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Protocol Data Units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4: TCP</a:t>
            </a:r>
          </a:p>
        </p:txBody>
      </p:sp>
      <p:sp>
        <p:nvSpPr>
          <p:cNvPr id="143" name="Shape 143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pic>
        <p:nvPicPr>
          <p:cNvPr id="144" name="Shape 144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428750" x="1295400"/>
            <a:ext cy="3051809" cx="473202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Shape 145"/>
          <p:cNvSpPr/>
          <p:nvPr/>
        </p:nvSpPr>
        <p:spPr>
          <a:xfrm>
            <a:off y="1428750" x="1504545"/>
            <a:ext cy="533399" cx="342900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Shape 146"/>
          <p:cNvSpPr/>
          <p:nvPr/>
        </p:nvSpPr>
        <p:spPr>
          <a:xfrm>
            <a:off y="2419350" x="3124200"/>
            <a:ext cy="1524000" cx="3200399"/>
          </a:xfrm>
          <a:prstGeom prst="wedgeRoundRectCallout">
            <a:avLst>
              <a:gd fmla="val -51246" name="adj1"/>
              <a:gd fmla="val -100423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Ports are the address of the application on the host. Web servers listen on port 80. Web browsers send from ephemeral ports in the range 49152 to 65535.</a:t>
            </a:r>
          </a:p>
        </p:txBody>
      </p:sp>
      <p:sp>
        <p:nvSpPr>
          <p:cNvPr id="147" name="Shape 147"/>
          <p:cNvSpPr txBox="1"/>
          <p:nvPr/>
        </p:nvSpPr>
        <p:spPr>
          <a:xfrm>
            <a:off y="4199751" x="6039996"/>
            <a:ext cy="276998" cx="159524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2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Englander, 2009, p. 430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" name="Shape 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3" name="Shape 15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Protocol Data Units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4: TCP</a:t>
            </a:r>
          </a:p>
        </p:txBody>
      </p:sp>
      <p:sp>
        <p:nvSpPr>
          <p:cNvPr id="154" name="Shape 15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pic>
        <p:nvPicPr>
          <p:cNvPr id="155" name="Shape 15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428750" x="1295400"/>
            <a:ext cy="3051809" cx="473202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Shape 156"/>
          <p:cNvSpPr/>
          <p:nvPr/>
        </p:nvSpPr>
        <p:spPr>
          <a:xfrm>
            <a:off y="1809750" x="1504545"/>
            <a:ext cy="838199" cx="342900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Shape 157"/>
          <p:cNvSpPr/>
          <p:nvPr/>
        </p:nvSpPr>
        <p:spPr>
          <a:xfrm>
            <a:off y="2724150" x="5029200"/>
            <a:ext cy="1371599" cx="3276600"/>
          </a:xfrm>
          <a:prstGeom prst="wedgeRoundRectCallout">
            <a:avLst>
              <a:gd fmla="val -86469" name="adj1"/>
              <a:gd fmla="val -84889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Sequence and acknowledgement numbers allow the stream to be reconstructed in order and dropped packets to be retransmitted.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y="4199751" x="6039996"/>
            <a:ext cy="276998" cx="159524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2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Englander, 2009, p. 430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3" name="Shape 1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4" name="Shape 164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Protocol Data Units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4: TCP</a:t>
            </a:r>
          </a:p>
        </p:txBody>
      </p:sp>
      <p:sp>
        <p:nvSpPr>
          <p:cNvPr id="165" name="Shape 165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pic>
        <p:nvPicPr>
          <p:cNvPr id="166" name="Shape 166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428750" x="1295400"/>
            <a:ext cy="3051809" cx="473202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Shape 167"/>
          <p:cNvSpPr/>
          <p:nvPr/>
        </p:nvSpPr>
        <p:spPr>
          <a:xfrm>
            <a:off y="819150" x="3048000"/>
            <a:ext cy="1371599" cx="3157817"/>
          </a:xfrm>
          <a:prstGeom prst="wedgeRoundRectCallout">
            <a:avLst>
              <a:gd fmla="val -42415" name="adj1"/>
              <a:gd fmla="val 71681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Flags allow for initiating and closing connections and synchronizing sequence and acknowledgement numbers.</a:t>
            </a:r>
          </a:p>
        </p:txBody>
      </p:sp>
      <p:sp>
        <p:nvSpPr>
          <p:cNvPr id="168" name="Shape 168"/>
          <p:cNvSpPr/>
          <p:nvPr/>
        </p:nvSpPr>
        <p:spPr>
          <a:xfrm>
            <a:off y="2495550" x="2438400"/>
            <a:ext cy="533399" cx="1066799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Shape 169"/>
          <p:cNvSpPr txBox="1"/>
          <p:nvPr/>
        </p:nvSpPr>
        <p:spPr>
          <a:xfrm>
            <a:off y="4199751" x="6039996"/>
            <a:ext cy="276998" cx="159524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2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Englander, 2009, p. 430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4" name="Shape 1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5" name="Shape 175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Protocol Data Units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Layer 4: TCP</a:t>
            </a:r>
          </a:p>
        </p:txBody>
      </p:sp>
      <p:sp>
        <p:nvSpPr>
          <p:cNvPr id="176" name="Shape 176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Practical TCP/IP and Ethernet</a:t>
            </a:r>
          </a:p>
        </p:txBody>
      </p:sp>
      <p:pic>
        <p:nvPicPr>
          <p:cNvPr id="177" name="Shape 177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428750" x="1287779"/>
            <a:ext cy="3051809" cx="473202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Shape 178"/>
          <p:cNvSpPr/>
          <p:nvPr/>
        </p:nvSpPr>
        <p:spPr>
          <a:xfrm>
            <a:off y="1123950" x="1516379"/>
            <a:ext cy="914400" cx="2362200"/>
          </a:xfrm>
          <a:prstGeom prst="wedgeRoundRectCallout">
            <a:avLst>
              <a:gd fmla="val 47633" name="adj1"/>
              <a:gd fmla="val 101468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The widow size allows for congestion and flow control.</a:t>
            </a:r>
          </a:p>
        </p:txBody>
      </p:sp>
      <p:sp>
        <p:nvSpPr>
          <p:cNvPr id="179" name="Shape 179"/>
          <p:cNvSpPr/>
          <p:nvPr/>
        </p:nvSpPr>
        <p:spPr>
          <a:xfrm>
            <a:off y="2495550" x="3345180"/>
            <a:ext cy="533399" cx="1600199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Shape 180"/>
          <p:cNvSpPr txBox="1"/>
          <p:nvPr/>
        </p:nvSpPr>
        <p:spPr>
          <a:xfrm>
            <a:off y="4199751" x="6039996"/>
            <a:ext cy="276998" cx="159524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2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Englander, 2009, p. 430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EU 16x9 Revised Theme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