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9F44523-DE81-437A-AE22-312865A3EDAB}">
  <a:tblStyle styleName="Table_0" styleId="{79F44523-DE81-437A-AE22-312865A3EDA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61" name="Shape 26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71" name="Shape 27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81" name="Shape 28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91" name="Shape 29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11" name="Shape 31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8" name="Shape 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31" name="Shape 33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1" name="Shape 3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2" name="Shape 3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 Ethernet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3: IP</a:t>
            </a:r>
          </a:p>
        </p:txBody>
      </p:sp>
      <p:sp>
        <p:nvSpPr>
          <p:cNvPr id="187" name="Shape 18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87062" x="1283208"/>
            <a:ext cy="3089688" cx="473659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3: IP</a:t>
            </a: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87062" x="1295400"/>
            <a:ext cy="3089688" cx="473659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y="2593291" x="1511029"/>
            <a:ext cy="838199" cx="3429000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y="929862" x="4038600"/>
            <a:ext cy="1143000" cx="2362200"/>
          </a:xfrm>
          <a:prstGeom prst="wedgeRoundRectCallout">
            <a:avLst>
              <a:gd fmla="val -63829" name="adj1"/>
              <a:gd fmla="val 9806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globally unique address of the source and destination hosts on the Internet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2: Ethernet</a:t>
            </a:r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85950" x="1307496"/>
            <a:ext cy="1418844" cx="455990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y="3039491" x="5867400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436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2: Ethernet</a:t>
            </a:r>
          </a:p>
        </p:txBody>
      </p:sp>
      <p:sp>
        <p:nvSpPr>
          <p:cNvPr id="216" name="Shape 21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85950" x="1307496"/>
            <a:ext cy="1418844" cx="4559903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y="1885950" x="1993297"/>
            <a:ext cy="609599" cx="13715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y="2876550" x="3136297"/>
            <a:ext cy="1143000" cx="2362200"/>
          </a:xfrm>
          <a:prstGeom prst="wedgeRoundRectCallout">
            <a:avLst>
              <a:gd fmla="val -46259" name="adj1"/>
              <a:gd fmla="val -8349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unique hardware address of the network card source and next hop destination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225" name="Shape 225"/>
          <p:cNvGraphicFramePr/>
          <p:nvPr/>
        </p:nvGraphicFramePr>
        <p:xfrm>
          <a:off y="1200150" x="1828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{79F44523-DE81-437A-AE22-312865A3EDAB}</a:tableStyleId>
              </a:tblPr>
              <a:tblGrid>
                <a:gridCol w="685800"/>
                <a:gridCol w="1066800"/>
                <a:gridCol w="1371600"/>
              </a:tblGrid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Layer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PDU name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Data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URL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Segment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Port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Packet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IP 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55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Frame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MAC 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26" name="Shape 22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PDU 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7" name="Shape 22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sp>
        <p:nvSpPr>
          <p:cNvPr id="228" name="Shape 228"/>
          <p:cNvSpPr/>
          <p:nvPr/>
        </p:nvSpPr>
        <p:spPr>
          <a:xfrm>
            <a:off y="3333750" x="3352800"/>
            <a:ext cy="1143000" cx="3581399"/>
          </a:xfrm>
          <a:prstGeom prst="wedgeRoundRectCallout">
            <a:avLst>
              <a:gd fmla="val -45429" name="adj1"/>
              <a:gd fmla="val -9938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Proxies work at layer 7 and 4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Routers and firewalls work at layer 3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Switches work at layer 2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IP addressing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32-bits, typically divided into 4 octets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 arbitrary dividing line (a netmask or VLSM—variable length subnet mask) separates the network portion from the host portion.</a:t>
            </a:r>
          </a:p>
        </p:txBody>
      </p:sp>
      <p:sp>
        <p:nvSpPr>
          <p:cNvPr id="235" name="Shape 23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114550" x="2743200"/>
            <a:ext cy="1316933" cx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/>
          <p:nvPr/>
        </p:nvSpPr>
        <p:spPr>
          <a:xfrm>
            <a:off y="3562350" x="1943100"/>
            <a:ext cy="838199" cx="2590800"/>
          </a:xfrm>
          <a:prstGeom prst="wedgeRoundRectCallout">
            <a:avLst>
              <a:gd fmla="val -1123" name="adj1"/>
              <a:gd fmla="val -12955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202.66.31.138/28 or a netmask of 255.255.255.240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44" name="Shape 24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1: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PC sends a web request to 65.215.65.132.  Comparing destination IP against the network portion of the PC’s IP indicates they are on different networks.</a:t>
            </a:r>
          </a:p>
        </p:txBody>
      </p:sp>
      <p:sp>
        <p:nvSpPr>
          <p:cNvPr id="247" name="Shape 247"/>
          <p:cNvSpPr/>
          <p:nvPr/>
        </p:nvSpPr>
        <p:spPr>
          <a:xfrm>
            <a:off y="1352550" x="1295400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/>
          <p:nvPr/>
        </p:nvSpPr>
        <p:spPr>
          <a:xfrm>
            <a:off y="1352550" x="1295400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2: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PC uses it’s configured default gateway and sends an ARP request to get a MAC address for the router. The router responds with it’s MAC address.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/>
          <p:nvPr/>
        </p:nvSpPr>
        <p:spPr>
          <a:xfrm>
            <a:off y="1352550" x="1295400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y="3595687" x="1295400"/>
            <a:ext cy="957261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3: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PC takes the HTTP data and encapsulates it in a TCP segment in an IP packet (with the web server’s IP address) in an Ethernet frame using the gateway’s MAC address. Send.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74" name="Shape 27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4: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Switch receives frame, examines destination MAC and looks up the right port to send it back out.  Forward to router.</a:t>
            </a:r>
          </a:p>
        </p:txBody>
      </p:sp>
      <p:sp>
        <p:nvSpPr>
          <p:cNvPr id="277" name="Shape 277"/>
          <p:cNvSpPr/>
          <p:nvPr/>
        </p:nvSpPr>
        <p:spPr>
          <a:xfrm>
            <a:off y="1352550" x="2031459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/>
        </p:nvSpPr>
        <p:spPr>
          <a:xfrm>
            <a:off y="660739" x="228600"/>
            <a:ext cy="4482759" cx="5486399"/>
          </a:xfrm>
          <a:prstGeom prst="rect">
            <a:avLst/>
          </a:prstGeom>
          <a:noFill/>
          <a:ln>
            <a:noFill/>
          </a:ln>
        </p:spPr>
        <p:txBody>
          <a:bodyPr bIns="45700" rIns="18275" lIns="0" tIns="45700" anchor="t" anchorCtr="0">
            <a:noAutofit/>
          </a:bodyPr>
          <a:lstStyle/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the TCP/IP Model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layer speaks its own protocol, e.g. for Web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7: HTTP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3: IP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2: Ethernet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1: Voltage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 is encapsulated as it moves from higher to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layers and decapsulated as it moves from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to higher layers.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grpSp>
        <p:nvGrpSpPr>
          <p:cNvPr id="96" name="Shape 96"/>
          <p:cNvGrpSpPr/>
          <p:nvPr/>
        </p:nvGrpSpPr>
        <p:grpSpPr>
          <a:xfrm>
            <a:off y="895350" x="5943600"/>
            <a:ext cy="2660278" cx="1600199"/>
            <a:chOff y="2200833" x="2819400"/>
            <a:chExt cy="2660278" cx="1600199"/>
          </a:xfrm>
        </p:grpSpPr>
        <p:sp>
          <p:nvSpPr>
            <p:cNvPr id="97" name="Shape 97"/>
            <p:cNvSpPr/>
            <p:nvPr/>
          </p:nvSpPr>
          <p:spPr>
            <a:xfrm>
              <a:off y="2200833" x="2819400"/>
              <a:ext cy="1132915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Application</a:t>
              </a:r>
            </a:p>
          </p:txBody>
        </p:sp>
        <p:sp>
          <p:nvSpPr>
            <p:cNvPr id="98" name="Shape 98"/>
            <p:cNvSpPr/>
            <p:nvPr/>
          </p:nvSpPr>
          <p:spPr>
            <a:xfrm>
              <a:off y="3337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Transport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y="3718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Network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y="4099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Data Link</a:t>
              </a:r>
            </a:p>
          </p:txBody>
        </p:sp>
        <p:sp>
          <p:nvSpPr>
            <p:cNvPr id="101" name="Shape 101"/>
            <p:cNvSpPr/>
            <p:nvPr/>
          </p:nvSpPr>
          <p:spPr>
            <a:xfrm>
              <a:off y="4480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Physical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84" name="Shape 28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5: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Router receives frame, strips it, and examines the destination IP address. It’s on a different network, and so it forwards to its gateway.</a:t>
            </a:r>
          </a:p>
        </p:txBody>
      </p:sp>
      <p:sp>
        <p:nvSpPr>
          <p:cNvPr id="287" name="Shape 287"/>
          <p:cNvSpPr/>
          <p:nvPr/>
        </p:nvSpPr>
        <p:spPr>
          <a:xfrm>
            <a:off y="1352550" x="2796802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294" name="Shape 2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6: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packet is routed to a to the web server’s ISP.</a:t>
            </a:r>
          </a:p>
        </p:txBody>
      </p:sp>
      <p:sp>
        <p:nvSpPr>
          <p:cNvPr id="297" name="Shape 297"/>
          <p:cNvSpPr/>
          <p:nvPr/>
        </p:nvSpPr>
        <p:spPr>
          <a:xfrm>
            <a:off y="1352550" x="3406403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304" name="Shape 30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/>
          <p:nvPr/>
        </p:nvSpPr>
        <p:spPr>
          <a:xfrm>
            <a:off y="3595687" x="1295400"/>
            <a:ext cy="957261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7: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border router receives the packet and recognizes the destination is on it’s local network.  It ARPs for the MAC address of the server and frames it.  Send.</a:t>
            </a:r>
          </a:p>
        </p:txBody>
      </p:sp>
      <p:sp>
        <p:nvSpPr>
          <p:cNvPr id="307" name="Shape 307"/>
          <p:cNvSpPr/>
          <p:nvPr/>
        </p:nvSpPr>
        <p:spPr>
          <a:xfrm>
            <a:off y="1352550" x="4016003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314" name="Shape 3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8: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switch receives the frame, looks up the MAC address of the server in its switching table, and forwards it out the appropriate port.</a:t>
            </a:r>
          </a:p>
        </p:txBody>
      </p:sp>
      <p:sp>
        <p:nvSpPr>
          <p:cNvPr id="317" name="Shape 317"/>
          <p:cNvSpPr/>
          <p:nvPr/>
        </p:nvSpPr>
        <p:spPr>
          <a:xfrm>
            <a:off y="1352550" x="4778003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Delivery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does data move through the network?</a:t>
            </a:r>
          </a:p>
        </p:txBody>
      </p:sp>
      <p:sp>
        <p:nvSpPr>
          <p:cNvPr id="324" name="Shape 3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325" name="Shape 32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52550" x="1295400"/>
            <a:ext cy="2243138" cx="5082802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/>
          <p:nvPr/>
        </p:nvSpPr>
        <p:spPr>
          <a:xfrm>
            <a:off y="3638550" x="1295400"/>
            <a:ext cy="838199" cx="5105399"/>
          </a:xfrm>
          <a:prstGeom prst="wedgeRoundRectCallout">
            <a:avLst>
              <a:gd fmla="val -35412" name="adj1"/>
              <a:gd fmla="val -4135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Step 9: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server receives and strips the frame, packet, and segment to receive the data. Process is reversed to send the reply back to the PC.</a:t>
            </a:r>
          </a:p>
        </p:txBody>
      </p:sp>
      <p:sp>
        <p:nvSpPr>
          <p:cNvPr id="327" name="Shape 327"/>
          <p:cNvSpPr/>
          <p:nvPr/>
        </p:nvSpPr>
        <p:spPr>
          <a:xfrm>
            <a:off y="1352550" x="5540003"/>
            <a:ext cy="2133599" cx="838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protocol data unit contains addressing information: segments have ports, packets have IP addresses, and frames have MAC addresses.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IP addresses are divided into a network address and a host address within that network.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MAC addresses form the basis for a single hop between directly connected devices; IP addresses connect between hosts on different networks; segments connect between applications on each host.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Switching happens at layer 2 while routing happens at layer 3.</a:t>
            </a:r>
          </a:p>
        </p:txBody>
      </p:sp>
      <p:sp>
        <p:nvSpPr>
          <p:cNvPr id="334" name="Shape 33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340" name="Shape 34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/>
        </p:nvSpPr>
        <p:spPr>
          <a:xfrm>
            <a:off y="660739" x="228600"/>
            <a:ext cy="4482759" cx="5486399"/>
          </a:xfrm>
          <a:prstGeom prst="rect">
            <a:avLst/>
          </a:prstGeom>
          <a:noFill/>
          <a:ln>
            <a:noFill/>
          </a:ln>
        </p:spPr>
        <p:txBody>
          <a:bodyPr bIns="45700" rIns="18275" lIns="0" tIns="45700" anchor="t" anchorCtr="0">
            <a:noAutofit/>
          </a:bodyPr>
          <a:lstStyle/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158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the TCP/IP Model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layer speaks its own protocol, e.g. for Web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7: HTTP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3: IP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2: Ethernet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1: Voltage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 is encapsulated as it moves from higher to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layers and decapsulated as it moves from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to higher layers.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grpSp>
        <p:nvGrpSpPr>
          <p:cNvPr id="110" name="Shape 110"/>
          <p:cNvGrpSpPr/>
          <p:nvPr/>
        </p:nvGrpSpPr>
        <p:grpSpPr>
          <a:xfrm>
            <a:off y="895350" x="5943600"/>
            <a:ext cy="2660278" cx="1600199"/>
            <a:chOff y="2200833" x="2819400"/>
            <a:chExt cy="2660278" cx="1600199"/>
          </a:xfrm>
        </p:grpSpPr>
        <p:sp>
          <p:nvSpPr>
            <p:cNvPr id="111" name="Shape 111"/>
            <p:cNvSpPr/>
            <p:nvPr/>
          </p:nvSpPr>
          <p:spPr>
            <a:xfrm>
              <a:off y="2200833" x="2819400"/>
              <a:ext cy="1132915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Application</a:t>
              </a:r>
            </a:p>
          </p:txBody>
        </p:sp>
        <p:sp>
          <p:nvSpPr>
            <p:cNvPr id="112" name="Shape 112"/>
            <p:cNvSpPr/>
            <p:nvPr/>
          </p:nvSpPr>
          <p:spPr>
            <a:xfrm>
              <a:off y="3337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Transport</a:t>
              </a:r>
            </a:p>
          </p:txBody>
        </p:sp>
        <p:sp>
          <p:nvSpPr>
            <p:cNvPr id="113" name="Shape 113"/>
            <p:cNvSpPr/>
            <p:nvPr/>
          </p:nvSpPr>
          <p:spPr>
            <a:xfrm>
              <a:off y="3718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Network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y="4099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Data Link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y="4480112" x="2819400"/>
              <a:ext cy="381000" cx="1600199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SzPct val="25000"/>
                <a:buNone/>
              </a:pPr>
              <a:r>
                <a:rPr strike="noStrike" u="none" b="0" cap="none" baseline="0" sz="2000" lang="en-US" i="0">
                  <a:solidFill>
                    <a:srgbClr val="002060"/>
                  </a:solidFill>
                  <a:latin typeface="PT Sans"/>
                  <a:ea typeface="PT Sans"/>
                  <a:cs typeface="PT Sans"/>
                  <a:sym typeface="PT Sans"/>
                </a:rPr>
                <a:t>Physical</a:t>
              </a:r>
            </a:p>
          </p:txBody>
        </p:sp>
      </p:grpSp>
      <p:sp>
        <p:nvSpPr>
          <p:cNvPr id="116" name="Shape 116"/>
          <p:cNvSpPr/>
          <p:nvPr/>
        </p:nvSpPr>
        <p:spPr>
          <a:xfrm>
            <a:off y="2793627" x="3261064"/>
            <a:ext cy="1593478" cx="2438399"/>
          </a:xfrm>
          <a:prstGeom prst="wedgeRoundRectCallout">
            <a:avLst>
              <a:gd fmla="val 59920" name="adj1"/>
              <a:gd fmla="val -8648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Key idea: each layer has its own component of an </a:t>
            </a:r>
            <a:r>
              <a:rPr strike="noStrike" u="none" b="0" cap="none" baseline="0" sz="1600" lang="en-US" i="1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address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identifying a unique endpoint of communication.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7: HTTP Example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1428750" x="1311087"/>
            <a:ext cy="738664" cx="3505200"/>
          </a:xfrm>
          <a:prstGeom prst="rect">
            <a:avLst/>
          </a:prstGeom>
          <a:solidFill>
            <a:schemeClr val="lt1"/>
          </a:solidFill>
          <a:ln w="25400" cap="flat">
            <a:solidFill>
              <a:srgbClr val="7F7F7F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GET / HTTP/1.1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Host: example.iana.org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2343150" x="1311087"/>
            <a:ext cy="2123657" cx="3505200"/>
          </a:xfrm>
          <a:prstGeom prst="rect">
            <a:avLst/>
          </a:prstGeom>
          <a:solidFill>
            <a:schemeClr val="lt1"/>
          </a:solidFill>
          <a:ln w="25400" cap="flat">
            <a:solidFill>
              <a:srgbClr val="7F7F7F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HTTP/1.1 200 OK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Content-Type: text/html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Content-Length: 136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Server: Apache/2.2.3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&lt;!doctype html&gt;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&lt;html&gt;&lt;head&gt;...</a:t>
            </a:r>
          </a:p>
        </p:txBody>
      </p:sp>
      <p:sp>
        <p:nvSpPr>
          <p:cNvPr id="126" name="Shape 126"/>
          <p:cNvSpPr/>
          <p:nvPr/>
        </p:nvSpPr>
        <p:spPr>
          <a:xfrm>
            <a:off y="1581150" x="4435287"/>
            <a:ext cy="457200" cx="1813111"/>
          </a:xfrm>
          <a:prstGeom prst="wedgeRoundRectCallout">
            <a:avLst>
              <a:gd fmla="val -72604" name="adj1"/>
              <a:gd fmla="val -3801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Plain text request</a:t>
            </a:r>
          </a:p>
        </p:txBody>
      </p:sp>
      <p:sp>
        <p:nvSpPr>
          <p:cNvPr id="127" name="Shape 127"/>
          <p:cNvSpPr/>
          <p:nvPr/>
        </p:nvSpPr>
        <p:spPr>
          <a:xfrm>
            <a:off y="2419350" x="4435287"/>
            <a:ext cy="457200" cx="1813111"/>
          </a:xfrm>
          <a:prstGeom prst="wedgeRoundRectCallout">
            <a:avLst>
              <a:gd fmla="val -72604" name="adj1"/>
              <a:gd fmla="val -3801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Plain text response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4940" x="1295400"/>
            <a:ext cy="3051809" cx="473202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0" x="1295400"/>
            <a:ext cy="3051809" cx="473202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y="1428750" x="1504545"/>
            <a:ext cy="533399" cx="3429000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y="2419350" x="3124200"/>
            <a:ext cy="1524000" cx="3200399"/>
          </a:xfrm>
          <a:prstGeom prst="wedgeRoundRectCallout">
            <a:avLst>
              <a:gd fmla="val -51246" name="adj1"/>
              <a:gd fmla="val -10042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Ports are the address of the application on the host. Web servers listen on port 80. Web browsers send from ephemeral ports in the range 49152 to 65535.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0" x="1295400"/>
            <a:ext cy="3051809" cx="473202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y="1809750" x="1504545"/>
            <a:ext cy="838199" cx="3429000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y="2724150" x="5029200"/>
            <a:ext cy="1371599" cx="3276600"/>
          </a:xfrm>
          <a:prstGeom prst="wedgeRoundRectCallout">
            <a:avLst>
              <a:gd fmla="val -86469" name="adj1"/>
              <a:gd fmla="val -84889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Sequence and acknowledgement numbers allow the stream to be reconstructed in order and dropped packets to be retransmitted.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</p:txBody>
      </p:sp>
      <p:sp>
        <p:nvSpPr>
          <p:cNvPr id="165" name="Shape 16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0" x="1295400"/>
            <a:ext cy="3051809" cx="473202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/>
          <p:nvPr/>
        </p:nvSpPr>
        <p:spPr>
          <a:xfrm>
            <a:off y="819150" x="3048000"/>
            <a:ext cy="1371599" cx="3157817"/>
          </a:xfrm>
          <a:prstGeom prst="wedgeRoundRectCallout">
            <a:avLst>
              <a:gd fmla="val -42415" name="adj1"/>
              <a:gd fmla="val 7168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Flags allow for initiating and closing connections and synchronizing sequence and acknowledgement numbers.</a:t>
            </a:r>
          </a:p>
        </p:txBody>
      </p:sp>
      <p:sp>
        <p:nvSpPr>
          <p:cNvPr id="168" name="Shape 168"/>
          <p:cNvSpPr/>
          <p:nvPr/>
        </p:nvSpPr>
        <p:spPr>
          <a:xfrm>
            <a:off y="2495550" x="2438400"/>
            <a:ext cy="533399" cx="10667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Protocol Data Units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Layer 4: TCP</a:t>
            </a:r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Practical TCP/IP and Ethernet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28750" x="1287779"/>
            <a:ext cy="3051809" cx="473202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y="1123950" x="1516379"/>
            <a:ext cy="914400" cx="2362200"/>
          </a:xfrm>
          <a:prstGeom prst="wedgeRoundRectCallout">
            <a:avLst>
              <a:gd fmla="val 47633" name="adj1"/>
              <a:gd fmla="val 10146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widow size allows for congestion and flow control.</a:t>
            </a:r>
          </a:p>
        </p:txBody>
      </p:sp>
      <p:sp>
        <p:nvSpPr>
          <p:cNvPr id="179" name="Shape 179"/>
          <p:cNvSpPr/>
          <p:nvPr/>
        </p:nvSpPr>
        <p:spPr>
          <a:xfrm>
            <a:off y="2495550" x="3345180"/>
            <a:ext cy="533399" cx="16001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y="4199751" x="6039996"/>
            <a:ext cy="276998" cx="159524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430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