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67.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68.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2" r:id="rId4"/>
    <p:sldMasterId id="2147483663" r:id="rId5"/>
    <p:sldMasterId id="2147483664" r:id="rId6"/>
    <p:sldMasterId id="2147483665" r:id="rId7"/>
    <p:sldMasterId id="214748366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0.xml" Type="http://schemas.openxmlformats.org/officeDocument/2006/relationships/slide" Id="rId39"/><Relationship Target="slides/slide29.xml" Type="http://schemas.openxmlformats.org/officeDocument/2006/relationships/slide" Id="rId38"/><Relationship Target="slides/slide28.xml" Type="http://schemas.openxmlformats.org/officeDocument/2006/relationships/slide" Id="rId37"/><Relationship Target="slides/slide27.xml" Type="http://schemas.openxmlformats.org/officeDocument/2006/relationships/slide" Id="rId36"/><Relationship Target="slides/slide21.xml" Type="http://schemas.openxmlformats.org/officeDocument/2006/relationships/slide" Id="rId30"/><Relationship Target="slides/slide22.xml" Type="http://schemas.openxmlformats.org/officeDocument/2006/relationships/slide" Id="rId31"/><Relationship Target="slides/slide62.xml" Type="http://schemas.openxmlformats.org/officeDocument/2006/relationships/slide" Id="rId71"/><Relationship Target="slides/slide25.xml" Type="http://schemas.openxmlformats.org/officeDocument/2006/relationships/slide" Id="rId34"/><Relationship Target="slides/slide61.xml" Type="http://schemas.openxmlformats.org/officeDocument/2006/relationships/slide" Id="rId70"/><Relationship Target="slides/slide26.xml" Type="http://schemas.openxmlformats.org/officeDocument/2006/relationships/slide" Id="rId35"/><Relationship Target="slides/slide23.xml" Type="http://schemas.openxmlformats.org/officeDocument/2006/relationships/slide" Id="rId32"/><Relationship Target="slides/slide24.xml" Type="http://schemas.openxmlformats.org/officeDocument/2006/relationships/slide" Id="rId33"/><Relationship Target="slides/slide66.xml" Type="http://schemas.openxmlformats.org/officeDocument/2006/relationships/slide" Id="rId75"/><Relationship Target="slides/slide65.xml" Type="http://schemas.openxmlformats.org/officeDocument/2006/relationships/slide" Id="rId74"/><Relationship Target="slides/slide64.xml" Type="http://schemas.openxmlformats.org/officeDocument/2006/relationships/slide" Id="rId73"/><Relationship Target="slides/slide63.xml" Type="http://schemas.openxmlformats.org/officeDocument/2006/relationships/slide" Id="rId72"/><Relationship Target="slides/slide68.xml" Type="http://schemas.openxmlformats.org/officeDocument/2006/relationships/slide" Id="rId77"/><Relationship Target="slides/slide67.xml" Type="http://schemas.openxmlformats.org/officeDocument/2006/relationships/slide" Id="rId76"/><Relationship Target="slides/slide39.xml" Type="http://schemas.openxmlformats.org/officeDocument/2006/relationships/slide" Id="rId48"/><Relationship Target="slides/slide38.xml" Type="http://schemas.openxmlformats.org/officeDocument/2006/relationships/slide" Id="rId47"/><Relationship Target="slides/slide40.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1.xml" Type="http://schemas.openxmlformats.org/officeDocument/2006/relationships/slide" Id="rId40"/><Relationship Target="slideMasters/slideMaster1.xml" Type="http://schemas.openxmlformats.org/officeDocument/2006/relationships/slideMaster" Id="rId4"/><Relationship Target="slides/slide32.xml" Type="http://schemas.openxmlformats.org/officeDocument/2006/relationships/slide" Id="rId41"/><Relationship Target="tableStyles.xml" Type="http://schemas.openxmlformats.org/officeDocument/2006/relationships/tableStyles" Id="rId3"/><Relationship Target="slides/slide33.xml" Type="http://schemas.openxmlformats.org/officeDocument/2006/relationships/slide" Id="rId42"/><Relationship Target="slides/slide34.xml" Type="http://schemas.openxmlformats.org/officeDocument/2006/relationships/slide" Id="rId43"/><Relationship Target="slides/slide35.xml" Type="http://schemas.openxmlformats.org/officeDocument/2006/relationships/slide" Id="rId44"/><Relationship Target="slides/slide36.xml" Type="http://schemas.openxmlformats.org/officeDocument/2006/relationships/slide" Id="rId45"/><Relationship Target="slides/slide37.xml" Type="http://schemas.openxmlformats.org/officeDocument/2006/relationships/slide" Id="rId46"/><Relationship Target="notesMasters/notesMaster1.xml" Type="http://schemas.openxmlformats.org/officeDocument/2006/relationships/notes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 Target="slides/slide49.xml" Type="http://schemas.openxmlformats.org/officeDocument/2006/relationships/slide" Id="rId58"/><Relationship Target="slides/slide50.xml" Type="http://schemas.openxmlformats.org/officeDocument/2006/relationships/slide" Id="rId59"/><Relationship Target="slides/slide10.xml" Type="http://schemas.openxmlformats.org/officeDocument/2006/relationships/slide" Id="rId19"/><Relationship Target="slides/slide9.xml" Type="http://schemas.openxmlformats.org/officeDocument/2006/relationships/slide" Id="rId18"/><Relationship Target="slides/slide8.xml" Type="http://schemas.openxmlformats.org/officeDocument/2006/relationships/slide" Id="rId17"/><Relationship Target="slides/slide7.xml" Type="http://schemas.openxmlformats.org/officeDocument/2006/relationships/slide" Id="rId16"/><Relationship Target="slides/slide6.xml" Type="http://schemas.openxmlformats.org/officeDocument/2006/relationships/slide" Id="rId15"/><Relationship Target="slides/slide5.xml" Type="http://schemas.openxmlformats.org/officeDocument/2006/relationships/slide" Id="rId14"/><Relationship Target="slides/slide3.xml" Type="http://schemas.openxmlformats.org/officeDocument/2006/relationships/slide" Id="rId12"/><Relationship Target="slides/slide4.xml" Type="http://schemas.openxmlformats.org/officeDocument/2006/relationships/slide" Id="rId13"/><Relationship Target="slides/slide1.xml" Type="http://schemas.openxmlformats.org/officeDocument/2006/relationships/slide" Id="rId10"/><Relationship Target="slides/slide2.xml" Type="http://schemas.openxmlformats.org/officeDocument/2006/relationships/slide" Id="rId11"/><Relationship Target="slides/slide48.xml" Type="http://schemas.openxmlformats.org/officeDocument/2006/relationships/slide" Id="rId57"/><Relationship Target="slides/slide47.xml" Type="http://schemas.openxmlformats.org/officeDocument/2006/relationships/slide" Id="rId56"/><Relationship Target="slides/slide46.xml" Type="http://schemas.openxmlformats.org/officeDocument/2006/relationships/slide" Id="rId55"/><Relationship Target="slides/slide45.xml" Type="http://schemas.openxmlformats.org/officeDocument/2006/relationships/slide" Id="rId54"/><Relationship Target="slides/slide44.xml" Type="http://schemas.openxmlformats.org/officeDocument/2006/relationships/slide" Id="rId53"/><Relationship Target="slides/slide43.xml" Type="http://schemas.openxmlformats.org/officeDocument/2006/relationships/slide" Id="rId52"/><Relationship Target="slides/slide42.xml" Type="http://schemas.openxmlformats.org/officeDocument/2006/relationships/slide" Id="rId51"/><Relationship Target="slides/slide41.xml" Type="http://schemas.openxmlformats.org/officeDocument/2006/relationships/slide" Id="rId50"/><Relationship Target="slides/slide60.xml" Type="http://schemas.openxmlformats.org/officeDocument/2006/relationships/slide" Id="rId69"/><Relationship Target="slides/slide20.xml" Type="http://schemas.openxmlformats.org/officeDocument/2006/relationships/slide" Id="rId29"/><Relationship Target="slides/slide17.xml" Type="http://schemas.openxmlformats.org/officeDocument/2006/relationships/slide" Id="rId26"/><Relationship Target="slides/slide16.xml" Type="http://schemas.openxmlformats.org/officeDocument/2006/relationships/slide" Id="rId25"/><Relationship Target="slides/slide19.xml" Type="http://schemas.openxmlformats.org/officeDocument/2006/relationships/slide" Id="rId28"/><Relationship Target="slides/slide18.xml" Type="http://schemas.openxmlformats.org/officeDocument/2006/relationships/slide" Id="rId27"/><Relationship Target="slides/slide12.xml" Type="http://schemas.openxmlformats.org/officeDocument/2006/relationships/slide" Id="rId21"/><Relationship Target="slides/slide13.xml" Type="http://schemas.openxmlformats.org/officeDocument/2006/relationships/slide" Id="rId22"/><Relationship Target="slides/slide51.xml" Type="http://schemas.openxmlformats.org/officeDocument/2006/relationships/slide" Id="rId60"/><Relationship Target="slides/slide14.xml" Type="http://schemas.openxmlformats.org/officeDocument/2006/relationships/slide" Id="rId23"/><Relationship Target="slides/slide15.xml" Type="http://schemas.openxmlformats.org/officeDocument/2006/relationships/slide" Id="rId24"/><Relationship Target="slides/slide11.xml" Type="http://schemas.openxmlformats.org/officeDocument/2006/relationships/slide" Id="rId20"/><Relationship Target="slides/slide57.xml" Type="http://schemas.openxmlformats.org/officeDocument/2006/relationships/slide" Id="rId66"/><Relationship Target="slides/slide56.xml" Type="http://schemas.openxmlformats.org/officeDocument/2006/relationships/slide" Id="rId65"/><Relationship Target="slides/slide59.xml" Type="http://schemas.openxmlformats.org/officeDocument/2006/relationships/slide" Id="rId68"/><Relationship Target="slides/slide58.xml" Type="http://schemas.openxmlformats.org/officeDocument/2006/relationships/slide" Id="rId67"/><Relationship Target="slides/slide53.xml" Type="http://schemas.openxmlformats.org/officeDocument/2006/relationships/slide" Id="rId62"/><Relationship Target="slides/slide52.xml" Type="http://schemas.openxmlformats.org/officeDocument/2006/relationships/slide" Id="rId61"/><Relationship Target="slides/slide55.xml" Type="http://schemas.openxmlformats.org/officeDocument/2006/relationships/slide" Id="rId64"/><Relationship Target="slides/slide54.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7.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5" name="Shape 10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7" name="Shape 1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5" name="Shape 1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3" name="Shape 19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6" name="Shape 2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4" name="Shape 2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2" name="Shape 2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0" name="Shape 23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8" name="Shape 2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2" name="Shape 2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0" name="Shape 2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3" name="Shape 1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8" name="Shape 2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6" name="Shape 2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2" name="Shape 282"/>
        <p:cNvGrpSpPr/>
        <p:nvPr/>
      </p:nvGrpSpPr>
      <p:grpSpPr>
        <a:xfrm>
          <a:off y="0" x="0"/>
          <a:ext cy="0" cx="0"/>
          <a:chOff y="0" x="0"/>
          <a:chExt cy="0" cx="0"/>
        </a:xfrm>
      </p:grpSpPr>
      <p:sp>
        <p:nvSpPr>
          <p:cNvPr id="283" name="Shape 28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84" name="Shape 2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0" name="Shape 290"/>
        <p:cNvGrpSpPr/>
        <p:nvPr/>
      </p:nvGrpSpPr>
      <p:grpSpPr>
        <a:xfrm>
          <a:off y="0" x="0"/>
          <a:ext cy="0" cx="0"/>
          <a:chOff y="0" x="0"/>
          <a:chExt cy="0" cx="0"/>
        </a:xfrm>
      </p:grpSpPr>
      <p:sp>
        <p:nvSpPr>
          <p:cNvPr id="291" name="Shape 2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92" name="Shape 2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00" name="Shape 3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08" name="Shape 3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4" name="Shape 314"/>
        <p:cNvGrpSpPr/>
        <p:nvPr/>
      </p:nvGrpSpPr>
      <p:grpSpPr>
        <a:xfrm>
          <a:off y="0" x="0"/>
          <a:ext cy="0" cx="0"/>
          <a:chOff y="0" x="0"/>
          <a:chExt cy="0" cx="0"/>
        </a:xfrm>
      </p:grpSpPr>
      <p:sp>
        <p:nvSpPr>
          <p:cNvPr id="315" name="Shape 31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16" name="Shape 3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4" name="Shape 32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0" name="Shape 330"/>
        <p:cNvGrpSpPr/>
        <p:nvPr/>
      </p:nvGrpSpPr>
      <p:grpSpPr>
        <a:xfrm>
          <a:off y="0" x="0"/>
          <a:ext cy="0" cx="0"/>
          <a:chOff y="0" x="0"/>
          <a:chExt cy="0" cx="0"/>
        </a:xfrm>
      </p:grpSpPr>
      <p:sp>
        <p:nvSpPr>
          <p:cNvPr id="331" name="Shape 33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32" name="Shape 33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8" name="Shape 338"/>
        <p:cNvGrpSpPr/>
        <p:nvPr/>
      </p:nvGrpSpPr>
      <p:grpSpPr>
        <a:xfrm>
          <a:off y="0" x="0"/>
          <a:ext cy="0" cx="0"/>
          <a:chOff y="0" x="0"/>
          <a:chExt cy="0" cx="0"/>
        </a:xfrm>
      </p:grpSpPr>
      <p:sp>
        <p:nvSpPr>
          <p:cNvPr id="339" name="Shape 33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40" name="Shape 3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1" name="Shape 1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48" name="Shape 3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6" name="Shape 3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2" name="Shape 362"/>
        <p:cNvGrpSpPr/>
        <p:nvPr/>
      </p:nvGrpSpPr>
      <p:grpSpPr>
        <a:xfrm>
          <a:off y="0" x="0"/>
          <a:ext cy="0" cx="0"/>
          <a:chOff y="0" x="0"/>
          <a:chExt cy="0" cx="0"/>
        </a:xfrm>
      </p:grpSpPr>
      <p:sp>
        <p:nvSpPr>
          <p:cNvPr id="363" name="Shape 36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64" name="Shape 3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0" name="Shape 370"/>
        <p:cNvGrpSpPr/>
        <p:nvPr/>
      </p:nvGrpSpPr>
      <p:grpSpPr>
        <a:xfrm>
          <a:off y="0" x="0"/>
          <a:ext cy="0" cx="0"/>
          <a:chOff y="0" x="0"/>
          <a:chExt cy="0" cx="0"/>
        </a:xfrm>
      </p:grpSpPr>
      <p:sp>
        <p:nvSpPr>
          <p:cNvPr id="371" name="Shape 37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72" name="Shape 37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8" name="Shape 378"/>
        <p:cNvGrpSpPr/>
        <p:nvPr/>
      </p:nvGrpSpPr>
      <p:grpSpPr>
        <a:xfrm>
          <a:off y="0" x="0"/>
          <a:ext cy="0" cx="0"/>
          <a:chOff y="0" x="0"/>
          <a:chExt cy="0" cx="0"/>
        </a:xfrm>
      </p:grpSpPr>
      <p:sp>
        <p:nvSpPr>
          <p:cNvPr id="379" name="Shape 37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0" name="Shape 38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6" name="Shape 386"/>
        <p:cNvGrpSpPr/>
        <p:nvPr/>
      </p:nvGrpSpPr>
      <p:grpSpPr>
        <a:xfrm>
          <a:off y="0" x="0"/>
          <a:ext cy="0" cx="0"/>
          <a:chOff y="0" x="0"/>
          <a:chExt cy="0" cx="0"/>
        </a:xfrm>
      </p:grpSpPr>
      <p:sp>
        <p:nvSpPr>
          <p:cNvPr id="387" name="Shape 38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8" name="Shape 3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4" name="Shape 394"/>
        <p:cNvGrpSpPr/>
        <p:nvPr/>
      </p:nvGrpSpPr>
      <p:grpSpPr>
        <a:xfrm>
          <a:off y="0" x="0"/>
          <a:ext cy="0" cx="0"/>
          <a:chOff y="0" x="0"/>
          <a:chExt cy="0" cx="0"/>
        </a:xfrm>
      </p:grpSpPr>
      <p:sp>
        <p:nvSpPr>
          <p:cNvPr id="395" name="Shape 39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6" name="Shape 39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2" name="Shape 402"/>
        <p:cNvGrpSpPr/>
        <p:nvPr/>
      </p:nvGrpSpPr>
      <p:grpSpPr>
        <a:xfrm>
          <a:off y="0" x="0"/>
          <a:ext cy="0" cx="0"/>
          <a:chOff y="0" x="0"/>
          <a:chExt cy="0" cx="0"/>
        </a:xfrm>
      </p:grpSpPr>
      <p:sp>
        <p:nvSpPr>
          <p:cNvPr id="403" name="Shape 4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04" name="Shape 4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0" name="Shape 410"/>
        <p:cNvGrpSpPr/>
        <p:nvPr/>
      </p:nvGrpSpPr>
      <p:grpSpPr>
        <a:xfrm>
          <a:off y="0" x="0"/>
          <a:ext cy="0" cx="0"/>
          <a:chOff y="0" x="0"/>
          <a:chExt cy="0" cx="0"/>
        </a:xfrm>
      </p:grpSpPr>
      <p:sp>
        <p:nvSpPr>
          <p:cNvPr id="411" name="Shape 41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12" name="Shape 4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8" name="Shape 418"/>
        <p:cNvGrpSpPr/>
        <p:nvPr/>
      </p:nvGrpSpPr>
      <p:grpSpPr>
        <a:xfrm>
          <a:off y="0" x="0"/>
          <a:ext cy="0" cx="0"/>
          <a:chOff y="0" x="0"/>
          <a:chExt cy="0" cx="0"/>
        </a:xfrm>
      </p:grpSpPr>
      <p:sp>
        <p:nvSpPr>
          <p:cNvPr id="419" name="Shape 41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20" name="Shape 4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8" name="Shape 428"/>
        <p:cNvGrpSpPr/>
        <p:nvPr/>
      </p:nvGrpSpPr>
      <p:grpSpPr>
        <a:xfrm>
          <a:off y="0" x="0"/>
          <a:ext cy="0" cx="0"/>
          <a:chOff y="0" x="0"/>
          <a:chExt cy="0" cx="0"/>
        </a:xfrm>
      </p:grpSpPr>
      <p:sp>
        <p:nvSpPr>
          <p:cNvPr id="429" name="Shape 42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30" name="Shape 43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6" name="Shape 436"/>
        <p:cNvGrpSpPr/>
        <p:nvPr/>
      </p:nvGrpSpPr>
      <p:grpSpPr>
        <a:xfrm>
          <a:off y="0" x="0"/>
          <a:ext cy="0" cx="0"/>
          <a:chOff y="0" x="0"/>
          <a:chExt cy="0" cx="0"/>
        </a:xfrm>
      </p:grpSpPr>
      <p:sp>
        <p:nvSpPr>
          <p:cNvPr id="437" name="Shape 43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38" name="Shape 4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4" name="Shape 444"/>
        <p:cNvGrpSpPr/>
        <p:nvPr/>
      </p:nvGrpSpPr>
      <p:grpSpPr>
        <a:xfrm>
          <a:off y="0" x="0"/>
          <a:ext cy="0" cx="0"/>
          <a:chOff y="0" x="0"/>
          <a:chExt cy="0" cx="0"/>
        </a:xfrm>
      </p:grpSpPr>
      <p:sp>
        <p:nvSpPr>
          <p:cNvPr id="445" name="Shape 44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46" name="Shape 4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2" name="Shape 452"/>
        <p:cNvGrpSpPr/>
        <p:nvPr/>
      </p:nvGrpSpPr>
      <p:grpSpPr>
        <a:xfrm>
          <a:off y="0" x="0"/>
          <a:ext cy="0" cx="0"/>
          <a:chOff y="0" x="0"/>
          <a:chExt cy="0" cx="0"/>
        </a:xfrm>
      </p:grpSpPr>
      <p:sp>
        <p:nvSpPr>
          <p:cNvPr id="453" name="Shape 45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4" name="Shape 4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0" name="Shape 460"/>
        <p:cNvGrpSpPr/>
        <p:nvPr/>
      </p:nvGrpSpPr>
      <p:grpSpPr>
        <a:xfrm>
          <a:off y="0" x="0"/>
          <a:ext cy="0" cx="0"/>
          <a:chOff y="0" x="0"/>
          <a:chExt cy="0" cx="0"/>
        </a:xfrm>
      </p:grpSpPr>
      <p:sp>
        <p:nvSpPr>
          <p:cNvPr id="461" name="Shape 46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62" name="Shape 46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8" name="Shape 468"/>
        <p:cNvGrpSpPr/>
        <p:nvPr/>
      </p:nvGrpSpPr>
      <p:grpSpPr>
        <a:xfrm>
          <a:off y="0" x="0"/>
          <a:ext cy="0" cx="0"/>
          <a:chOff y="0" x="0"/>
          <a:chExt cy="0" cx="0"/>
        </a:xfrm>
      </p:grpSpPr>
      <p:sp>
        <p:nvSpPr>
          <p:cNvPr id="469" name="Shape 46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70" name="Shape 4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6" name="Shape 476"/>
        <p:cNvGrpSpPr/>
        <p:nvPr/>
      </p:nvGrpSpPr>
      <p:grpSpPr>
        <a:xfrm>
          <a:off y="0" x="0"/>
          <a:ext cy="0" cx="0"/>
          <a:chOff y="0" x="0"/>
          <a:chExt cy="0" cx="0"/>
        </a:xfrm>
      </p:grpSpPr>
      <p:sp>
        <p:nvSpPr>
          <p:cNvPr id="477" name="Shape 47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78" name="Shape 47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4" name="Shape 484"/>
        <p:cNvGrpSpPr/>
        <p:nvPr/>
      </p:nvGrpSpPr>
      <p:grpSpPr>
        <a:xfrm>
          <a:off y="0" x="0"/>
          <a:ext cy="0" cx="0"/>
          <a:chOff y="0" x="0"/>
          <a:chExt cy="0" cx="0"/>
        </a:xfrm>
      </p:grpSpPr>
      <p:sp>
        <p:nvSpPr>
          <p:cNvPr id="485" name="Shape 48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86" name="Shape 48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2" name="Shape 492"/>
        <p:cNvGrpSpPr/>
        <p:nvPr/>
      </p:nvGrpSpPr>
      <p:grpSpPr>
        <a:xfrm>
          <a:off y="0" x="0"/>
          <a:ext cy="0" cx="0"/>
          <a:chOff y="0" x="0"/>
          <a:chExt cy="0" cx="0"/>
        </a:xfrm>
      </p:grpSpPr>
      <p:sp>
        <p:nvSpPr>
          <p:cNvPr id="493" name="Shape 49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94" name="Shape 4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0" name="Shape 500"/>
        <p:cNvGrpSpPr/>
        <p:nvPr/>
      </p:nvGrpSpPr>
      <p:grpSpPr>
        <a:xfrm>
          <a:off y="0" x="0"/>
          <a:ext cy="0" cx="0"/>
          <a:chOff y="0" x="0"/>
          <a:chExt cy="0" cx="0"/>
        </a:xfrm>
      </p:grpSpPr>
      <p:sp>
        <p:nvSpPr>
          <p:cNvPr id="501" name="Shape 50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02" name="Shape 5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7" name="Shape 1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8" name="Shape 508"/>
        <p:cNvGrpSpPr/>
        <p:nvPr/>
      </p:nvGrpSpPr>
      <p:grpSpPr>
        <a:xfrm>
          <a:off y="0" x="0"/>
          <a:ext cy="0" cx="0"/>
          <a:chOff y="0" x="0"/>
          <a:chExt cy="0" cx="0"/>
        </a:xfrm>
      </p:grpSpPr>
      <p:sp>
        <p:nvSpPr>
          <p:cNvPr id="509" name="Shape 5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0" name="Shape 5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6" name="Shape 516"/>
        <p:cNvGrpSpPr/>
        <p:nvPr/>
      </p:nvGrpSpPr>
      <p:grpSpPr>
        <a:xfrm>
          <a:off y="0" x="0"/>
          <a:ext cy="0" cx="0"/>
          <a:chOff y="0" x="0"/>
          <a:chExt cy="0" cx="0"/>
        </a:xfrm>
      </p:grpSpPr>
      <p:sp>
        <p:nvSpPr>
          <p:cNvPr id="517" name="Shape 51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8" name="Shape 5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4" name="Shape 524"/>
        <p:cNvGrpSpPr/>
        <p:nvPr/>
      </p:nvGrpSpPr>
      <p:grpSpPr>
        <a:xfrm>
          <a:off y="0" x="0"/>
          <a:ext cy="0" cx="0"/>
          <a:chOff y="0" x="0"/>
          <a:chExt cy="0" cx="0"/>
        </a:xfrm>
      </p:grpSpPr>
      <p:sp>
        <p:nvSpPr>
          <p:cNvPr id="525" name="Shape 52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26" name="Shape 5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5" name="Shape 535"/>
        <p:cNvGrpSpPr/>
        <p:nvPr/>
      </p:nvGrpSpPr>
      <p:grpSpPr>
        <a:xfrm>
          <a:off y="0" x="0"/>
          <a:ext cy="0" cx="0"/>
          <a:chOff y="0" x="0"/>
          <a:chExt cy="0" cx="0"/>
        </a:xfrm>
      </p:grpSpPr>
      <p:sp>
        <p:nvSpPr>
          <p:cNvPr id="536" name="Shape 5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37" name="Shape 5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3" name="Shape 543"/>
        <p:cNvGrpSpPr/>
        <p:nvPr/>
      </p:nvGrpSpPr>
      <p:grpSpPr>
        <a:xfrm>
          <a:off y="0" x="0"/>
          <a:ext cy="0" cx="0"/>
          <a:chOff y="0" x="0"/>
          <a:chExt cy="0" cx="0"/>
        </a:xfrm>
      </p:grpSpPr>
      <p:sp>
        <p:nvSpPr>
          <p:cNvPr id="544" name="Shape 5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45" name="Shape 5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2" name="Shape 552"/>
        <p:cNvGrpSpPr/>
        <p:nvPr/>
      </p:nvGrpSpPr>
      <p:grpSpPr>
        <a:xfrm>
          <a:off y="0" x="0"/>
          <a:ext cy="0" cx="0"/>
          <a:chOff y="0" x="0"/>
          <a:chExt cy="0" cx="0"/>
        </a:xfrm>
      </p:grpSpPr>
      <p:sp>
        <p:nvSpPr>
          <p:cNvPr id="553" name="Shape 55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54" name="Shape 5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1" name="Shape 561"/>
        <p:cNvGrpSpPr/>
        <p:nvPr/>
      </p:nvGrpSpPr>
      <p:grpSpPr>
        <a:xfrm>
          <a:off y="0" x="0"/>
          <a:ext cy="0" cx="0"/>
          <a:chOff y="0" x="0"/>
          <a:chExt cy="0" cx="0"/>
        </a:xfrm>
      </p:grpSpPr>
      <p:sp>
        <p:nvSpPr>
          <p:cNvPr id="562" name="Shape 56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63" name="Shape 5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9" name="Shape 569"/>
        <p:cNvGrpSpPr/>
        <p:nvPr/>
      </p:nvGrpSpPr>
      <p:grpSpPr>
        <a:xfrm>
          <a:off y="0" x="0"/>
          <a:ext cy="0" cx="0"/>
          <a:chOff y="0" x="0"/>
          <a:chExt cy="0" cx="0"/>
        </a:xfrm>
      </p:grpSpPr>
      <p:sp>
        <p:nvSpPr>
          <p:cNvPr id="570" name="Shape 57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71" name="Shape 5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7" name="Shape 577"/>
        <p:cNvGrpSpPr/>
        <p:nvPr/>
      </p:nvGrpSpPr>
      <p:grpSpPr>
        <a:xfrm>
          <a:off y="0" x="0"/>
          <a:ext cy="0" cx="0"/>
          <a:chOff y="0" x="0"/>
          <a:chExt cy="0" cx="0"/>
        </a:xfrm>
      </p:grpSpPr>
      <p:sp>
        <p:nvSpPr>
          <p:cNvPr id="578" name="Shape 57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79" name="Shape 57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5" name="Shape 585"/>
        <p:cNvGrpSpPr/>
        <p:nvPr/>
      </p:nvGrpSpPr>
      <p:grpSpPr>
        <a:xfrm>
          <a:off y="0" x="0"/>
          <a:ext cy="0" cx="0"/>
          <a:chOff y="0" x="0"/>
          <a:chExt cy="0" cx="0"/>
        </a:xfrm>
      </p:grpSpPr>
      <p:sp>
        <p:nvSpPr>
          <p:cNvPr id="586" name="Shape 58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87" name="Shape 58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5" name="Shape 1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3" name="Shape 593"/>
        <p:cNvGrpSpPr/>
        <p:nvPr/>
      </p:nvGrpSpPr>
      <p:grpSpPr>
        <a:xfrm>
          <a:off y="0" x="0"/>
          <a:ext cy="0" cx="0"/>
          <a:chOff y="0" x="0"/>
          <a:chExt cy="0" cx="0"/>
        </a:xfrm>
      </p:grpSpPr>
      <p:sp>
        <p:nvSpPr>
          <p:cNvPr id="594" name="Shape 59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95" name="Shape 5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1" name="Shape 601"/>
        <p:cNvGrpSpPr/>
        <p:nvPr/>
      </p:nvGrpSpPr>
      <p:grpSpPr>
        <a:xfrm>
          <a:off y="0" x="0"/>
          <a:ext cy="0" cx="0"/>
          <a:chOff y="0" x="0"/>
          <a:chExt cy="0" cx="0"/>
        </a:xfrm>
      </p:grpSpPr>
      <p:sp>
        <p:nvSpPr>
          <p:cNvPr id="602" name="Shape 60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03" name="Shape 6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9" name="Shape 609"/>
        <p:cNvGrpSpPr/>
        <p:nvPr/>
      </p:nvGrpSpPr>
      <p:grpSpPr>
        <a:xfrm>
          <a:off y="0" x="0"/>
          <a:ext cy="0" cx="0"/>
          <a:chOff y="0" x="0"/>
          <a:chExt cy="0" cx="0"/>
        </a:xfrm>
      </p:grpSpPr>
      <p:sp>
        <p:nvSpPr>
          <p:cNvPr id="610" name="Shape 61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11" name="Shape 61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7" name="Shape 617"/>
        <p:cNvGrpSpPr/>
        <p:nvPr/>
      </p:nvGrpSpPr>
      <p:grpSpPr>
        <a:xfrm>
          <a:off y="0" x="0"/>
          <a:ext cy="0" cx="0"/>
          <a:chOff y="0" x="0"/>
          <a:chExt cy="0" cx="0"/>
        </a:xfrm>
      </p:grpSpPr>
      <p:sp>
        <p:nvSpPr>
          <p:cNvPr id="618" name="Shape 61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19" name="Shape 61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5" name="Shape 625"/>
        <p:cNvGrpSpPr/>
        <p:nvPr/>
      </p:nvGrpSpPr>
      <p:grpSpPr>
        <a:xfrm>
          <a:off y="0" x="0"/>
          <a:ext cy="0" cx="0"/>
          <a:chOff y="0" x="0"/>
          <a:chExt cy="0" cx="0"/>
        </a:xfrm>
      </p:grpSpPr>
      <p:sp>
        <p:nvSpPr>
          <p:cNvPr id="626" name="Shape 62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27" name="Shape 6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3" name="Shape 633"/>
        <p:cNvGrpSpPr/>
        <p:nvPr/>
      </p:nvGrpSpPr>
      <p:grpSpPr>
        <a:xfrm>
          <a:off y="0" x="0"/>
          <a:ext cy="0" cx="0"/>
          <a:chOff y="0" x="0"/>
          <a:chExt cy="0" cx="0"/>
        </a:xfrm>
      </p:grpSpPr>
      <p:sp>
        <p:nvSpPr>
          <p:cNvPr id="634" name="Shape 6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35" name="Shape 6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1" name="Shape 641"/>
        <p:cNvGrpSpPr/>
        <p:nvPr/>
      </p:nvGrpSpPr>
      <p:grpSpPr>
        <a:xfrm>
          <a:off y="0" x="0"/>
          <a:ext cy="0" cx="0"/>
          <a:chOff y="0" x="0"/>
          <a:chExt cy="0" cx="0"/>
        </a:xfrm>
      </p:grpSpPr>
      <p:sp>
        <p:nvSpPr>
          <p:cNvPr id="642" name="Shape 64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43" name="Shape 6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9" name="Shape 649"/>
        <p:cNvGrpSpPr/>
        <p:nvPr/>
      </p:nvGrpSpPr>
      <p:grpSpPr>
        <a:xfrm>
          <a:off y="0" x="0"/>
          <a:ext cy="0" cx="0"/>
          <a:chOff y="0" x="0"/>
          <a:chExt cy="0" cx="0"/>
        </a:xfrm>
      </p:grpSpPr>
      <p:sp>
        <p:nvSpPr>
          <p:cNvPr id="650" name="Shape 6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51" name="Shape 6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7" name="Shape 657"/>
        <p:cNvGrpSpPr/>
        <p:nvPr/>
      </p:nvGrpSpPr>
      <p:grpSpPr>
        <a:xfrm>
          <a:off y="0" x="0"/>
          <a:ext cy="0" cx="0"/>
          <a:chOff y="0" x="0"/>
          <a:chExt cy="0" cx="0"/>
        </a:xfrm>
      </p:grpSpPr>
      <p:sp>
        <p:nvSpPr>
          <p:cNvPr id="658" name="Shape 65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59" name="Shape 6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3" name="Shape 1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1" name="Shape 16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9" name="Shape 16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7" name="Shape 17"/>
        <p:cNvGrpSpPr/>
        <p:nvPr/>
      </p:nvGrpSpPr>
      <p:grpSpPr>
        <a:xfrm>
          <a:off y="0" x="0"/>
          <a:ext cy="0" cx="0"/>
          <a:chOff y="0" x="0"/>
          <a:chExt cy="0" cx="0"/>
        </a:xfrm>
      </p:grpSpPr>
      <p:sp>
        <p:nvSpPr>
          <p:cNvPr id="18" name="Shape 18"/>
          <p:cNvSpPr txBox="1"/>
          <p:nvPr>
            <p:ph type="title"/>
          </p:nvPr>
        </p:nvSpPr>
        <p:spPr>
          <a:xfrm rot="5400000">
            <a:off y="2171700" x="4808537"/>
            <a:ext cy="1981199" cx="5775324"/>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9" name="Shape 19"/>
          <p:cNvSpPr txBox="1"/>
          <p:nvPr>
            <p:ph idx="1" type="body"/>
          </p:nvPr>
        </p:nvSpPr>
        <p:spPr>
          <a:xfrm rot="5400000">
            <a:off y="266700" x="769937"/>
            <a:ext cy="5791200" cx="5775324"/>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7" name="Shape 47"/>
        <p:cNvGrpSpPr/>
        <p:nvPr/>
      </p:nvGrpSpPr>
      <p:grpSpPr>
        <a:xfrm>
          <a:off y="0" x="0"/>
          <a:ext cy="0" cx="0"/>
          <a:chOff y="0" x="0"/>
          <a:chExt cy="0" cx="0"/>
        </a:xfrm>
      </p:grpSpPr>
      <p:sp>
        <p:nvSpPr>
          <p:cNvPr id="48" name="Shape 48"/>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9" name="Shape 49"/>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9" name="Shape 59"/>
        <p:cNvGrpSpPr/>
        <p:nvPr/>
      </p:nvGrpSpPr>
      <p:grpSpPr>
        <a:xfrm>
          <a:off y="0" x="0"/>
          <a:ext cy="0" cx="0"/>
          <a:chOff y="0" x="0"/>
          <a:chExt cy="0" cx="0"/>
        </a:xfrm>
      </p:grpSpPr>
      <p:sp>
        <p:nvSpPr>
          <p:cNvPr id="60" name="Shape 60"/>
          <p:cNvSpPr txBox="1"/>
          <p:nvPr>
            <p:ph type="ctrTitle"/>
          </p:nvPr>
        </p:nvSpPr>
        <p:spPr>
          <a:xfrm>
            <a:off y="533400" x="762000"/>
            <a:ext cy="1470024" cx="76961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1" name="Shape 61"/>
          <p:cNvSpPr txBox="1"/>
          <p:nvPr>
            <p:ph idx="1" type="subTitle"/>
          </p:nvPr>
        </p:nvSpPr>
        <p:spPr>
          <a:xfrm>
            <a:off y="2362200" x="838200"/>
            <a:ext cy="3429000" cx="7619999"/>
          </a:xfrm>
          <a:prstGeom prst="rect">
            <a:avLst/>
          </a:prstGeom>
          <a:noFill/>
          <a:ln>
            <a:noFill/>
          </a:ln>
        </p:spPr>
        <p:txBody>
          <a:bodyPr bIns="91425" rIns="91425" lIns="91425" tIns="91425" anchor="t" anchorCtr="0"/>
          <a:lstStyle>
            <a:lvl1pPr algn="ctr" rtl="0" marR="0" indent="0" marL="0">
              <a:spcBef>
                <a:spcPts val="560"/>
              </a:spcBef>
              <a:spcAft>
                <a:spcPts val="0"/>
              </a:spcAft>
              <a:buClr>
                <a:srgbClr val="000080"/>
              </a:buClr>
              <a:buFont typeface="Arial"/>
              <a:buNone/>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71" name="Shape 71"/>
        <p:cNvGrpSpPr/>
        <p:nvPr/>
      </p:nvGrpSpPr>
      <p:grpSpPr>
        <a:xfrm>
          <a:off y="0" x="0"/>
          <a:ext cy="0" cx="0"/>
          <a:chOff y="0" x="0"/>
          <a:chExt cy="0" cx="0"/>
        </a:xfrm>
      </p:grpSpPr>
      <p:sp>
        <p:nvSpPr>
          <p:cNvPr id="72" name="Shape 72"/>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3" name="Shape 73"/>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74" name="Shape 74"/>
          <p:cNvSpPr txBox="1"/>
          <p:nvPr>
            <p:ph idx="2" type="body"/>
          </p:nvPr>
        </p:nvSpPr>
        <p:spPr>
          <a:xfrm>
            <a:off y="1524000" x="48768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84" name="Shape 84"/>
        <p:cNvGrpSpPr/>
        <p:nvPr/>
      </p:nvGrpSpPr>
      <p:grpSpPr>
        <a:xfrm>
          <a:off y="0" x="0"/>
          <a:ext cy="0" cx="0"/>
          <a:chOff y="0" x="0"/>
          <a:chExt cy="0" cx="0"/>
        </a:xfrm>
      </p:grpSpPr>
      <p:sp>
        <p:nvSpPr>
          <p:cNvPr id="85" name="Shape 85"/>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OverObj">
  <p:cSld name="Title and Text over Content">
    <p:spTree>
      <p:nvGrpSpPr>
        <p:cNvPr id="95" name="Shape 95"/>
        <p:cNvGrpSpPr/>
        <p:nvPr/>
      </p:nvGrpSpPr>
      <p:grpSpPr>
        <a:xfrm>
          <a:off y="0" x="0"/>
          <a:ext cy="0" cx="0"/>
          <a:chOff y="0" x="0"/>
          <a:chExt cy="0" cx="0"/>
        </a:xfrm>
      </p:grpSpPr>
      <p:sp>
        <p:nvSpPr>
          <p:cNvPr id="96" name="Shape 96"/>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97" name="Shape 97"/>
          <p:cNvSpPr txBox="1"/>
          <p:nvPr>
            <p:ph idx="1" type="body"/>
          </p:nvPr>
        </p:nvSpPr>
        <p:spPr>
          <a:xfrm>
            <a:off y="1524000" x="914400"/>
            <a:ext cy="2185988"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98" name="Shape 98"/>
          <p:cNvSpPr txBox="1"/>
          <p:nvPr>
            <p:ph idx="2" type="body"/>
          </p:nvPr>
        </p:nvSpPr>
        <p:spPr>
          <a:xfrm>
            <a:off y="3862387" x="914400"/>
            <a:ext cy="2187574"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 name="Shape 20"/>
        <p:cNvGrpSpPr/>
        <p:nvPr/>
      </p:nvGrpSpPr>
      <p:grpSpPr>
        <a:xfrm>
          <a:off y="0" x="0"/>
          <a:ext cy="0" cx="0"/>
          <a:chOff y="0" x="0"/>
          <a:chExt cy="0" cx="0"/>
        </a:xfrm>
      </p:grpSpPr>
      <p:sp>
        <p:nvSpPr>
          <p:cNvPr id="21" name="Shape 21"/>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2" name="Shape 22"/>
          <p:cNvSpPr txBox="1"/>
          <p:nvPr>
            <p:ph idx="1" type="body"/>
          </p:nvPr>
        </p:nvSpPr>
        <p:spPr>
          <a:xfrm rot="5400000">
            <a:off y="-99219" x="2537618"/>
            <a:ext cy="7772400" cx="4525961"/>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3" name="Shape 23"/>
        <p:cNvGrpSpPr/>
        <p:nvPr/>
      </p:nvGrpSpPr>
      <p:grpSpPr>
        <a:xfrm>
          <a:off y="0" x="0"/>
          <a:ext cy="0" cx="0"/>
          <a:chOff y="0" x="0"/>
          <a:chExt cy="0" cx="0"/>
        </a:xfrm>
      </p:grpSpPr>
      <p:sp>
        <p:nvSpPr>
          <p:cNvPr id="24" name="Shape 24"/>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p:nvPr>
            <p:ph idx="2" type="pic"/>
          </p:nvPr>
        </p:nvSpPr>
        <p:spPr>
          <a:xfrm>
            <a:off y="612775" x="1792288"/>
            <a:ext cy="4114800" cx="5486399"/>
          </a:xfrm>
          <a:prstGeom prst="rect">
            <a:avLst/>
          </a:prstGeom>
          <a:noFill/>
          <a:ln>
            <a:noFill/>
          </a:ln>
        </p:spPr>
      </p:sp>
      <p:sp>
        <p:nvSpPr>
          <p:cNvPr id="26" name="Shape 26"/>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7" name="Shape 27"/>
        <p:cNvGrpSpPr/>
        <p:nvPr/>
      </p:nvGrpSpPr>
      <p:grpSpPr>
        <a:xfrm>
          <a:off y="0" x="0"/>
          <a:ext cy="0" cx="0"/>
          <a:chOff y="0" x="0"/>
          <a:chExt cy="0" cx="0"/>
        </a:xfrm>
      </p:grpSpPr>
      <p:sp>
        <p:nvSpPr>
          <p:cNvPr id="28" name="Shape 28"/>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y="0" x="0"/>
          <a:ext cy="0" cx="0"/>
          <a:chOff y="0" x="0"/>
          <a:chExt cy="0" cx="0"/>
        </a:xfrm>
      </p:grpSpPr>
      <p:sp>
        <p:nvSpPr>
          <p:cNvPr id="33" name="Shape 33"/>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4" name="Shape 34"/>
        <p:cNvGrpSpPr/>
        <p:nvPr/>
      </p:nvGrpSpPr>
      <p:grpSpPr>
        <a:xfrm>
          <a:off y="0" x="0"/>
          <a:ext cy="0" cx="0"/>
          <a:chOff y="0" x="0"/>
          <a:chExt cy="0" cx="0"/>
        </a:xfrm>
      </p:grpSpPr>
      <p:sp>
        <p:nvSpPr>
          <p:cNvPr id="35" name="Shape 35"/>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7" name="Shape 37"/>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9" name="Shape 39"/>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y="0" x="0"/>
          <a:ext cy="0" cx="0"/>
          <a:chOff y="0" x="0"/>
          <a:chExt cy="0" cx="0"/>
        </a:xfrm>
      </p:grpSpPr>
      <p:sp>
        <p:nvSpPr>
          <p:cNvPr id="41" name="Shape 41"/>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2" name="Shape 42"/>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2" type="body"/>
          </p:nvPr>
        </p:nvSpPr>
        <p:spPr>
          <a:xfrm>
            <a:off y="1524000" x="4876800"/>
            <a:ext cy="4525963"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4" name="Shape 44"/>
        <p:cNvGrpSpPr/>
        <p:nvPr/>
      </p:nvGrpSpPr>
      <p:grpSpPr>
        <a:xfrm>
          <a:off y="0" x="0"/>
          <a:ext cy="0" cx="0"/>
          <a:chOff y="0" x="0"/>
          <a:chExt cy="0" cx="0"/>
        </a:xfrm>
      </p:grpSpPr>
      <p:sp>
        <p:nvSpPr>
          <p:cNvPr id="45" name="Shape 45"/>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1.xml" Type="http://schemas.openxmlformats.org/officeDocument/2006/relationships/slideLayout" Id="rId2"/><Relationship Target="../media/image00.png" Type="http://schemas.openxmlformats.org/officeDocument/2006/relationships/image" Id="rId1"/><Relationship Target="../slideLayouts/slideLayout9.xml" Type="http://schemas.openxmlformats.org/officeDocument/2006/relationships/slideLayout" Id="rId10"/><Relationship Target="../slideLayouts/slideLayout3.xml" Type="http://schemas.openxmlformats.org/officeDocument/2006/relationships/slideLayout" Id="rId4"/><Relationship Target="../slideLayouts/slideLayout10.xml" Type="http://schemas.openxmlformats.org/officeDocument/2006/relationships/slideLayout" Id="rId11"/><Relationship Target="../slideLayouts/slideLayout2.xml" Type="http://schemas.openxmlformats.org/officeDocument/2006/relationships/slideLayout" Id="rId3"/><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11.xml" Type="http://schemas.openxmlformats.org/officeDocument/2006/relationships/slideLayout" Id="rId2"/><Relationship Target="../media/image00.png" Type="http://schemas.openxmlformats.org/officeDocument/2006/relationships/image" Id="rId1"/><Relationship Target="../theme/theme2.xml" Type="http://schemas.openxmlformats.org/officeDocument/2006/relationships/theme" Id="rId3"/></Relationships>
</file>

<file path=ppt/slideMasters/_rels/slideMaster3.xml.rels><?xml version="1.0" encoding="UTF-8" standalone="yes"?><Relationships xmlns="http://schemas.openxmlformats.org/package/2006/relationships"><Relationship Target="../slideLayouts/slideLayout12.xml" Type="http://schemas.openxmlformats.org/officeDocument/2006/relationships/slideLayout" Id="rId2"/><Relationship Target="../media/image00.png" Type="http://schemas.openxmlformats.org/officeDocument/2006/relationships/image" Id="rId1"/><Relationship Target="../theme/theme4.xml" Type="http://schemas.openxmlformats.org/officeDocument/2006/relationships/theme" Id="rId3"/></Relationships>
</file>

<file path=ppt/slideMasters/_rels/slideMaster4.xml.rels><?xml version="1.0" encoding="UTF-8" standalone="yes"?><Relationships xmlns="http://schemas.openxmlformats.org/package/2006/relationships"><Relationship Target="../slideLayouts/slideLayout13.xml" Type="http://schemas.openxmlformats.org/officeDocument/2006/relationships/slideLayout" Id="rId2"/><Relationship Target="../media/image00.png" Type="http://schemas.openxmlformats.org/officeDocument/2006/relationships/image" Id="rId1"/><Relationship Target="../theme/theme5.xml" Type="http://schemas.openxmlformats.org/officeDocument/2006/relationships/theme" Id="rId3"/></Relationships>
</file>

<file path=ppt/slideMasters/_rels/slideMaster5.xml.rels><?xml version="1.0" encoding="UTF-8" standalone="yes"?><Relationships xmlns="http://schemas.openxmlformats.org/package/2006/relationships"><Relationship Target="../slideLayouts/slideLayout14.xml" Type="http://schemas.openxmlformats.org/officeDocument/2006/relationships/slideLayout" Id="rId2"/><Relationship Target="../media/image00.png" Type="http://schemas.openxmlformats.org/officeDocument/2006/relationships/image" Id="rId1"/><Relationship Target="../theme/theme6.xml" Type="http://schemas.openxmlformats.org/officeDocument/2006/relationships/theme" Id="rId3"/></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0" name="Shape 10"/>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11" name="Shape 11"/>
          <p:cNvSpPr txBox="1"/>
          <p:nvPr>
            <p:ph idx="10" type="dt"/>
          </p:nvPr>
        </p:nvSpPr>
        <p:spPr>
          <a:xfrm>
            <a:off y="6248400" x="4267200"/>
            <a:ext cy="476249" cx="19811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cxnSp>
        <p:nvCxnSpPr>
          <p:cNvPr id="14" name="Shape 14"/>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15" name="Shape 15"/>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16" name="Shape 16"/>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y="0" x="0"/>
          <a:ext cy="0" cx="0"/>
          <a:chOff y="0" x="0"/>
          <a:chExt cy="0" cx="0"/>
        </a:xfrm>
      </p:grpSpPr>
      <p:cxnSp>
        <p:nvCxnSpPr>
          <p:cNvPr id="51" name="Shape 51"/>
          <p:cNvCxnSpPr/>
          <p:nvPr/>
        </p:nvCxnSpPr>
        <p:spPr>
          <a:xfrm rot="10800000">
            <a:off y="152400" x="685800"/>
            <a:ext cy="5943599" cx="0"/>
          </a:xfrm>
          <a:prstGeom prst="straightConnector1">
            <a:avLst/>
          </a:prstGeom>
          <a:noFill/>
          <a:ln w="69850" cap="rnd">
            <a:solidFill>
              <a:srgbClr val="FF9F11"/>
            </a:solidFill>
            <a:prstDash val="solid"/>
            <a:miter/>
            <a:headEnd w="med" len="med" type="none"/>
            <a:tailEnd w="med" len="med" type="none"/>
          </a:ln>
        </p:spPr>
      </p:cxnSp>
      <p:cxnSp>
        <p:nvCxnSpPr>
          <p:cNvPr id="52" name="Shape 52"/>
          <p:cNvCxnSpPr/>
          <p:nvPr/>
        </p:nvCxnSpPr>
        <p:spPr>
          <a:xfrm rot="10800000">
            <a:off y="2133600" x="228600"/>
            <a:ext cy="0" cx="8381999"/>
          </a:xfrm>
          <a:prstGeom prst="straightConnector1">
            <a:avLst/>
          </a:prstGeom>
          <a:noFill/>
          <a:ln w="69850" cap="rnd">
            <a:solidFill>
              <a:srgbClr val="000080"/>
            </a:solidFill>
            <a:prstDash val="solid"/>
            <a:miter/>
            <a:headEnd w="med" len="med" type="none"/>
            <a:tailEnd w="med" len="med" type="none"/>
          </a:ln>
        </p:spPr>
      </p:cxnSp>
      <p:pic>
        <p:nvPicPr>
          <p:cNvPr id="53" name="Shape 53"/>
          <p:cNvPicPr preferRelativeResize="0"/>
          <p:nvPr/>
        </p:nvPicPr>
        <p:blipFill rotWithShape="1">
          <a:blip r:embed="rId1">
            <a:alphaModFix/>
          </a:blip>
          <a:srcRect t="0" b="0" r="0" l="0"/>
          <a:stretch/>
        </p:blipFill>
        <p:spPr>
          <a:xfrm>
            <a:off y="990600" x="152400"/>
            <a:ext cy="704850" cx="487361"/>
          </a:xfrm>
          <a:prstGeom prst="rect">
            <a:avLst/>
          </a:prstGeom>
          <a:noFill/>
          <a:ln>
            <a:noFill/>
          </a:ln>
        </p:spPr>
      </p:pic>
      <p:sp>
        <p:nvSpPr>
          <p:cNvPr id="54" name="Shape 54"/>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55" name="Shape 55"/>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56" name="Shape 5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7" name="Shape 5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8" name="Shape 58"/>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58"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y="0" x="0"/>
          <a:ext cy="0" cx="0"/>
          <a:chOff y="0" x="0"/>
          <a:chExt cy="0" cx="0"/>
        </a:xfrm>
      </p:grpSpPr>
      <p:cxnSp>
        <p:nvCxnSpPr>
          <p:cNvPr id="63" name="Shape 63"/>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64" name="Shape 64"/>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65" name="Shape 65"/>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66" name="Shape 66"/>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7" name="Shape 67"/>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68" name="Shape 68"/>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9" name="Shape 69"/>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59"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 name="Shape 75"/>
        <p:cNvGrpSpPr/>
        <p:nvPr/>
      </p:nvGrpSpPr>
      <p:grpSpPr>
        <a:xfrm>
          <a:off y="0" x="0"/>
          <a:ext cy="0" cx="0"/>
          <a:chOff y="0" x="0"/>
          <a:chExt cy="0" cx="0"/>
        </a:xfrm>
      </p:grpSpPr>
      <p:cxnSp>
        <p:nvCxnSpPr>
          <p:cNvPr id="76" name="Shape 76"/>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77" name="Shape 77"/>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78" name="Shape 78"/>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79" name="Shape 79"/>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80" name="Shape 80"/>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81" name="Shape 81"/>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3" name="Shape 83"/>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60"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y="0" x="0"/>
          <a:ext cy="0" cx="0"/>
          <a:chOff y="0" x="0"/>
          <a:chExt cy="0" cx="0"/>
        </a:xfrm>
      </p:grpSpPr>
      <p:cxnSp>
        <p:nvCxnSpPr>
          <p:cNvPr id="87" name="Shape 87"/>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88" name="Shape 88"/>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89" name="Shape 89"/>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90" name="Shape 90"/>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91" name="Shape 91"/>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92" name="Shape 92"/>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3" name="Shape 93"/>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4" name="Shape 94"/>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61"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0.xml" Type="http://schemas.openxmlformats.org/officeDocument/2006/relationships/slideLayout" Id="rId1"/><Relationship Target="../media/image06.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0.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0.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0.xml" Type="http://schemas.openxmlformats.org/officeDocument/2006/relationships/slideLayout" Id="rId1"/><Relationship Target="../media/image03.jpg" Type="http://schemas.openxmlformats.org/officeDocument/2006/relationships/image" Id="rId4"/><Relationship Target="../media/image01.jpg" Type="http://schemas.openxmlformats.org/officeDocument/2006/relationships/image" Id="rId3"/><Relationship Target="../media/image05.jp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0.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0.xml" Type="http://schemas.openxmlformats.org/officeDocument/2006/relationships/slideLayout" Id="rId1"/><Relationship Target="../media/image08.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0.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0.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 Target="../media/image07.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0.xml" Type="http://schemas.openxmlformats.org/officeDocument/2006/relationships/slideLayout" Id="rId1"/><Relationship Target="../media/image10.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0.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0.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0.xml" Type="http://schemas.openxmlformats.org/officeDocument/2006/relationships/slideLayout" Id="rId1"/><Relationship Target="../media/image09.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0.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0.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0.xml" Type="http://schemas.openxmlformats.org/officeDocument/2006/relationships/slideLayout" Id="rId1"/><Relationship Target="../media/image11.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0.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0.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0.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0.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0.xml" Type="http://schemas.openxmlformats.org/officeDocument/2006/relationships/slideLayout" Id="rId1"/><Relationship Target="../media/image13.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0.xml" Type="http://schemas.openxmlformats.org/officeDocument/2006/relationships/slideLayout" Id="rId1"/><Relationship Target="../media/image04.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8.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0.xml" Type="http://schemas.openxmlformats.org/officeDocument/2006/relationships/slideLayout" Id="rId1"/><Relationship Target="../media/image12.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0.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0.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0.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0.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0.xml" Type="http://schemas.openxmlformats.org/officeDocument/2006/relationships/slideLayout" Id="rId1"/><Relationship Target="../media/image15.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0.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0.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0.xml" Type="http://schemas.openxmlformats.org/officeDocument/2006/relationships/slideLayout" Id="rId1"/><Relationship Target="../media/image16.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02.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0.xml" Type="http://schemas.openxmlformats.org/officeDocument/2006/relationships/slideLayout" Id="rId1"/><Relationship Target="../media/image14.jp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6.xml" Type="http://schemas.openxmlformats.org/officeDocument/2006/relationships/slideLayout" Id="rId1"/><Relationship Target="../media/image17.jp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0.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0.xml" Type="http://schemas.openxmlformats.org/officeDocument/2006/relationships/slideLayout" Id="rId1"/><Relationship Target="../media/image18.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0.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0.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0.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0.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0.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0.xml" Type="http://schemas.openxmlformats.org/officeDocument/2006/relationships/slideLayout" Id="rId1"/><Relationship Target="../media/image23.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0.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0.xml" Type="http://schemas.openxmlformats.org/officeDocument/2006/relationships/slideLayout" Id="rId1"/><Relationship Target="../media/image22.jp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0.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0.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0.xml" Type="http://schemas.openxmlformats.org/officeDocument/2006/relationships/slideLayout" Id="rId1"/><Relationship Target="../media/image20.jpg" Type="http://schemas.openxmlformats.org/officeDocument/2006/relationships/image" Id="rId4"/><Relationship Target="../media/image19.jp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0.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0.xml" Type="http://schemas.openxmlformats.org/officeDocument/2006/relationships/slideLayout" Id="rId1"/><Relationship Target="../media/image21.jpg" Type="http://schemas.openxmlformats.org/officeDocument/2006/relationships/image"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10.xml" Type="http://schemas.openxmlformats.org/officeDocument/2006/relationships/slideLayout" Id="rId1"/><Relationship Target="../media/image24.jpg" Type="http://schemas.openxmlformats.org/officeDocument/2006/relationships/image" Id="rId3"/></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10.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10.xml" Type="http://schemas.openxmlformats.org/officeDocument/2006/relationships/slideLayout" Id="rId1"/><Relationship Target="../media/image26.jpg" Type="http://schemas.openxmlformats.org/officeDocument/2006/relationships/image" Id="rId3"/></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10.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0.xml" Type="http://schemas.openxmlformats.org/officeDocument/2006/relationships/slideLayout" Id="rId1"/></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10.xml" Type="http://schemas.openxmlformats.org/officeDocument/2006/relationships/slideLayout" Id="rId1"/><Relationship Target="../media/image25.jpg" Type="http://schemas.openxmlformats.org/officeDocument/2006/relationships/image" Id="rId3"/></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10.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10.xml" Type="http://schemas.openxmlformats.org/officeDocument/2006/relationships/slideLayout" Id="rId1"/><Relationship Target="../media/image27.jpg" Type="http://schemas.openxmlformats.org/officeDocument/2006/relationships/image" Id="rId3"/></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10.xml" Type="http://schemas.openxmlformats.org/officeDocument/2006/relationships/slideLayout" Id="rId1"/><Relationship Target="../media/image28.jp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10.xml" Type="http://schemas.openxmlformats.org/officeDocument/2006/relationships/slideLayout" Id="rId1"/></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10.xml" Type="http://schemas.openxmlformats.org/officeDocument/2006/relationships/slideLayout" Id="rId1"/><Relationship Target="../media/image29.jpg" Type="http://schemas.openxmlformats.org/officeDocument/2006/relationships/image" Id="rId3"/></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10.xml" Type="http://schemas.openxmlformats.org/officeDocument/2006/relationships/slideLayout" Id="rId1"/></Relationships>
</file>

<file path=ppt/slides/_rels/slide67.xml.rels><?xml version="1.0" encoding="UTF-8" standalone="yes"?><Relationships xmlns="http://schemas.openxmlformats.org/package/2006/relationships"><Relationship Target="../notesSlides/notesSlide67.xml" Type="http://schemas.openxmlformats.org/officeDocument/2006/relationships/notesSlide" Id="rId2"/><Relationship Target="../slideLayouts/slideLayout10.xml" Type="http://schemas.openxmlformats.org/officeDocument/2006/relationships/slideLayout" Id="rId1"/></Relationships>
</file>

<file path=ppt/slides/_rels/slide68.xml.rels><?xml version="1.0" encoding="UTF-8" standalone="yes"?><Relationships xmlns="http://schemas.openxmlformats.org/package/2006/relationships"><Relationship Target="../notesSlides/notesSlide68.xml" Type="http://schemas.openxmlformats.org/officeDocument/2006/relationships/notesSlide" Id="rId2"/><Relationship Target="../slideLayouts/slideLayout10.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0.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0.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0.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ctrTitle"/>
          </p:nvPr>
        </p:nvSpPr>
        <p:spPr>
          <a:xfrm>
            <a:off y="533400" x="762000"/>
            <a:ext cy="1470024" cx="76961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4400" lang="en-US" i="0">
                <a:solidFill>
                  <a:srgbClr val="000080"/>
                </a:solidFill>
                <a:latin typeface="Arial"/>
                <a:ea typeface="Arial"/>
                <a:cs typeface="Arial"/>
                <a:sym typeface="Arial"/>
              </a:rPr>
              <a:t>CHAPTER 12: Networks and Data Communications</a:t>
            </a:r>
          </a:p>
        </p:txBody>
      </p:sp>
      <p:sp>
        <p:nvSpPr>
          <p:cNvPr id="101" name="Shape 101"/>
          <p:cNvSpPr txBox="1"/>
          <p:nvPr>
            <p:ph idx="1" type="subTitle"/>
          </p:nvPr>
        </p:nvSpPr>
        <p:spPr>
          <a:xfrm>
            <a:off y="2362200" x="838200"/>
            <a:ext cy="3581399" cx="76199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80"/>
              </a:buClr>
              <a:buSzPct val="25000"/>
              <a:buFont typeface="Arial"/>
              <a:buNone/>
            </a:pPr>
            <a:r>
              <a:rPr strike="noStrike" u="none" b="1" cap="none" baseline="0" sz="2800" lang="en-US" i="0">
                <a:solidFill>
                  <a:srgbClr val="000080"/>
                </a:solidFill>
                <a:latin typeface="Arial"/>
                <a:ea typeface="Arial"/>
                <a:cs typeface="Arial"/>
                <a:sym typeface="Arial"/>
              </a:rPr>
              <a:t>The Architecture of Computer Hardware, Systems Software &amp; Networking:  </a:t>
            </a:r>
            <a:br>
              <a:rPr strike="noStrike" u="none" b="1" cap="none" baseline="0" sz="2800" lang="en-US" i="0">
                <a:solidFill>
                  <a:srgbClr val="000080"/>
                </a:solidFill>
                <a:latin typeface="Arial"/>
                <a:ea typeface="Arial"/>
                <a:cs typeface="Arial"/>
                <a:sym typeface="Arial"/>
              </a:rPr>
            </a:br>
            <a:r>
              <a:rPr strike="noStrike" u="none" b="1" cap="none" baseline="0" sz="2400" lang="en-US" i="0">
                <a:solidFill>
                  <a:srgbClr val="000080"/>
                </a:solidFill>
                <a:latin typeface="Arial"/>
                <a:ea typeface="Arial"/>
                <a:cs typeface="Arial"/>
                <a:sym typeface="Arial"/>
              </a:rPr>
              <a:t>An Information Technology Approach </a:t>
            </a:r>
          </a:p>
          <a:p>
            <a:pPr algn="ctr" rtl="0" lvl="0" marR="0" indent="0" marL="0">
              <a:lnSpc>
                <a:spcPct val="100000"/>
              </a:lnSpc>
              <a:spcBef>
                <a:spcPts val="480"/>
              </a:spcBef>
              <a:spcAft>
                <a:spcPts val="0"/>
              </a:spcAft>
              <a:buClr>
                <a:srgbClr val="000080"/>
              </a:buClr>
              <a:buSzPct val="25000"/>
              <a:buFont typeface="Arial"/>
              <a:buNone/>
            </a:pPr>
            <a:r>
              <a:rPr strike="noStrike" u="none" b="1" cap="none" baseline="0" sz="2400" lang="en-US" i="0">
                <a:solidFill>
                  <a:srgbClr val="FF9F11"/>
                </a:solidFill>
                <a:latin typeface="Arial"/>
                <a:ea typeface="Arial"/>
                <a:cs typeface="Arial"/>
                <a:sym typeface="Arial"/>
              </a:rPr>
              <a:t>4th  Edition, Irv Englander</a:t>
            </a:r>
          </a:p>
          <a:p>
            <a:pPr algn="ctr" rtl="0" lvl="0" marR="0" indent="0" marL="0">
              <a:lnSpc>
                <a:spcPct val="100000"/>
              </a:lnSpc>
              <a:spcBef>
                <a:spcPts val="480"/>
              </a:spcBef>
              <a:spcAft>
                <a:spcPts val="0"/>
              </a:spcAft>
              <a:buClr>
                <a:srgbClr val="000080"/>
              </a:buClr>
              <a:buSzPct val="25000"/>
              <a:buFont typeface="Arial"/>
              <a:buNone/>
            </a:pPr>
            <a:r>
              <a:rPr strike="noStrike" u="none" b="1" cap="none" baseline="0" sz="2400" lang="en-US" i="0">
                <a:solidFill>
                  <a:srgbClr val="FF9F11"/>
                </a:solidFill>
                <a:latin typeface="Arial"/>
                <a:ea typeface="Arial"/>
                <a:cs typeface="Arial"/>
                <a:sym typeface="Arial"/>
              </a:rPr>
              <a:t>John Wiley and Sons ©2010</a:t>
            </a: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l" rtl="0" lvl="0" marR="0" indent="0" marL="0">
              <a:lnSpc>
                <a:spcPct val="100000"/>
              </a:lnSpc>
              <a:spcBef>
                <a:spcPts val="360"/>
              </a:spcBef>
              <a:spcAft>
                <a:spcPts val="0"/>
              </a:spcAft>
              <a:buClr>
                <a:srgbClr val="000080"/>
              </a:buClr>
              <a:buSzPct val="25000"/>
              <a:buFont typeface="Arial"/>
              <a:buNone/>
            </a:pPr>
            <a:r>
              <a:rPr strike="noStrike" u="none" b="0" cap="none" baseline="0" sz="1800" lang="en-US" i="0">
                <a:solidFill>
                  <a:schemeClr val="dk1"/>
                </a:solidFill>
                <a:latin typeface="Arial"/>
                <a:ea typeface="Arial"/>
                <a:cs typeface="Arial"/>
                <a:sym typeface="Arial"/>
              </a:rPr>
              <a:t>PowerPoint slides authored by Wilson Wong, Bentley University</a:t>
            </a:r>
          </a:p>
          <a:p>
            <a:pPr algn="l" rtl="0" lvl="0" marR="0" indent="0" marL="0">
              <a:lnSpc>
                <a:spcPct val="100000"/>
              </a:lnSpc>
              <a:spcBef>
                <a:spcPts val="360"/>
              </a:spcBef>
              <a:spcAft>
                <a:spcPts val="0"/>
              </a:spcAft>
              <a:buClr>
                <a:srgbClr val="000080"/>
              </a:buClr>
              <a:buSzPct val="25000"/>
              <a:buFont typeface="Arial"/>
              <a:buNone/>
            </a:pPr>
            <a:r>
              <a:rPr strike="noStrike" u="none" b="0" cap="none" baseline="0" sz="1800" lang="en-US" i="0">
                <a:solidFill>
                  <a:schemeClr val="dk1"/>
                </a:solidFill>
                <a:latin typeface="Arial"/>
                <a:ea typeface="Arial"/>
                <a:cs typeface="Arial"/>
                <a:sym typeface="Arial"/>
              </a:rPr>
              <a:t>PowerPoint slides for the 3</a:t>
            </a:r>
            <a:r>
              <a:rPr strike="noStrike" u="none" b="0" cap="none" baseline="30000" sz="1800" lang="en-US" i="0">
                <a:solidFill>
                  <a:schemeClr val="dk1"/>
                </a:solidFill>
                <a:latin typeface="Arial"/>
                <a:ea typeface="Arial"/>
                <a:cs typeface="Arial"/>
                <a:sym typeface="Arial"/>
              </a:rPr>
              <a:t>rd</a:t>
            </a:r>
            <a:r>
              <a:rPr strike="noStrike" u="none" b="0" cap="none" baseline="0" sz="1800" lang="en-US" i="0">
                <a:solidFill>
                  <a:schemeClr val="dk1"/>
                </a:solidFill>
                <a:latin typeface="Arial"/>
                <a:ea typeface="Arial"/>
                <a:cs typeface="Arial"/>
                <a:sym typeface="Arial"/>
              </a:rPr>
              <a:t> edition were co-authored with Lynne Senne, Bentley College</a:t>
            </a: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ctr" rtl="0" lvl="0" marR="0" indent="0" marL="0">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p:txBody>
      </p:sp>
      <p:sp>
        <p:nvSpPr>
          <p:cNvPr id="102" name="Shape 102"/>
          <p:cNvSpPr txBox="1"/>
          <p:nvPr/>
        </p:nvSpPr>
        <p:spPr>
          <a:xfrm>
            <a:off y="6248400" x="838200"/>
            <a:ext cy="369886" cx="6705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Note: This set of slides is well-suited for two lectures.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A Multi-Link Channel</a:t>
            </a:r>
          </a:p>
        </p:txBody>
      </p:sp>
      <p:sp>
        <p:nvSpPr>
          <p:cNvPr id="172" name="Shape 17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73" name="Shape 17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pic>
        <p:nvPicPr>
          <p:cNvPr id="174" name="Shape 174"/>
          <p:cNvPicPr preferRelativeResize="0"/>
          <p:nvPr/>
        </p:nvPicPr>
        <p:blipFill rotWithShape="1">
          <a:blip r:embed="rId3">
            <a:alphaModFix/>
          </a:blip>
          <a:srcRect t="0" b="0" r="0" l="0"/>
          <a:stretch/>
        </p:blipFill>
        <p:spPr>
          <a:xfrm>
            <a:off y="1828800" x="914400"/>
            <a:ext cy="2743199" cx="782161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Channel Characteristics (2)</a:t>
            </a:r>
          </a:p>
        </p:txBody>
      </p:sp>
      <p:sp>
        <p:nvSpPr>
          <p:cNvPr id="180" name="Shape 18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Data transmission directionality</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Simplex – messages are carried only in one direction</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Half-duplex – messages are carried in both directions but only one direction at a time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Full duplex – messages are simultaneously carried in both directions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Number of connections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Point-to-point</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Multipoint</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Digital vs. Analog</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End node interfaces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Wired or wireless Ethernet</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Bluetooth, WiMax, DSL or cable link, modem, etc.</a:t>
            </a:r>
          </a:p>
          <a:p>
            <a:pPr algn="l" rtl="0" lvl="0" marR="0" indent="0" marL="0">
              <a:spcBef>
                <a:spcPts val="0"/>
              </a:spcBef>
              <a:buNone/>
            </a:pPr>
            <a:r>
              <a:t/>
            </a:r>
            <a:endParaRPr strike="noStrike" u="none" b="0" cap="none" baseline="0" sz="1800" i="0">
              <a:solidFill>
                <a:schemeClr val="dk1"/>
              </a:solidFill>
              <a:latin typeface="Arial"/>
              <a:ea typeface="Arial"/>
              <a:cs typeface="Arial"/>
              <a:sym typeface="Arial"/>
            </a:endParaRPr>
          </a:p>
        </p:txBody>
      </p:sp>
      <p:sp>
        <p:nvSpPr>
          <p:cNvPr id="181" name="Shape 18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82" name="Shape 18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Packet Routing</a:t>
            </a:r>
          </a:p>
        </p:txBody>
      </p:sp>
      <p:sp>
        <p:nvSpPr>
          <p:cNvPr id="188" name="Shape 188"/>
          <p:cNvSpPr txBox="1"/>
          <p:nvPr>
            <p:ph idx="1" type="body"/>
          </p:nvPr>
        </p:nvSpPr>
        <p:spPr>
          <a:xfrm>
            <a:off y="1447800" x="914400"/>
            <a:ext cy="4724400" cx="77724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Circuit switching</a:t>
            </a:r>
          </a:p>
          <a:p>
            <a:pPr algn="l" rtl="0" lvl="1" marR="0" indent="-285750" marL="742950">
              <a:lnSpc>
                <a:spcPct val="8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Dedicated channel between source and destination for duration of connection</a:t>
            </a:r>
          </a:p>
          <a:p>
            <a:pPr algn="l" rtl="0" lvl="0" marR="0" indent="-342900" marL="342900">
              <a:lnSpc>
                <a:spcPct val="8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Virtual circuit</a:t>
            </a:r>
          </a:p>
          <a:p>
            <a:pPr algn="l" rtl="0" lvl="1" marR="0" indent="-285750" marL="742950">
              <a:lnSpc>
                <a:spcPct val="8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A channel path that is used to send packets between two end nodes</a:t>
            </a:r>
          </a:p>
          <a:p>
            <a:pPr algn="l" rtl="0" lvl="1" marR="0" indent="-285750" marL="742950">
              <a:lnSpc>
                <a:spcPct val="8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Intermediate nodes may be shared with other channel paths</a:t>
            </a:r>
          </a:p>
          <a:p>
            <a:pPr algn="l" rtl="0" lvl="0" marR="0" indent="-342900" marL="342900">
              <a:lnSpc>
                <a:spcPct val="8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Packet switching (datagram switching)</a:t>
            </a:r>
          </a:p>
          <a:p>
            <a:pPr algn="l" rtl="0" lvl="1" marR="0" indent="-285750" marL="742950">
              <a:lnSpc>
                <a:spcPct val="8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Each packet is routed from node to node independently based on various criteria</a:t>
            </a:r>
          </a:p>
          <a:p>
            <a:pPr algn="l" rtl="0" lvl="0" marR="0" indent="-342900" marL="342900">
              <a:lnSpc>
                <a:spcPct val="80000"/>
              </a:lnSpc>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189" name="Shape 18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90" name="Shape 19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sp>
        <p:nvSpPr>
          <p:cNvPr id="195" name="Shape 19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Packet Routing</a:t>
            </a:r>
          </a:p>
        </p:txBody>
      </p:sp>
      <p:pic>
        <p:nvPicPr>
          <p:cNvPr id="196" name="Shape 196"/>
          <p:cNvPicPr preferRelativeResize="0"/>
          <p:nvPr/>
        </p:nvPicPr>
        <p:blipFill rotWithShape="1">
          <a:blip r:embed="rId3">
            <a:alphaModFix/>
          </a:blip>
          <a:srcRect t="0" b="0" r="0" l="0"/>
          <a:stretch/>
        </p:blipFill>
        <p:spPr>
          <a:xfrm>
            <a:off y="2057400" x="914400"/>
            <a:ext cy="1641475" cx="3657600"/>
          </a:xfrm>
          <a:prstGeom prst="rect">
            <a:avLst/>
          </a:prstGeom>
          <a:noFill/>
          <a:ln>
            <a:noFill/>
          </a:ln>
        </p:spPr>
      </p:pic>
      <p:sp>
        <p:nvSpPr>
          <p:cNvPr id="197" name="Shape 19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98" name="Shape 19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pic>
        <p:nvPicPr>
          <p:cNvPr id="199" name="Shape 199"/>
          <p:cNvPicPr preferRelativeResize="0"/>
          <p:nvPr/>
        </p:nvPicPr>
        <p:blipFill rotWithShape="1">
          <a:blip r:embed="rId4">
            <a:alphaModFix/>
          </a:blip>
          <a:srcRect t="0" b="0" r="0" l="0"/>
          <a:stretch/>
        </p:blipFill>
        <p:spPr>
          <a:xfrm>
            <a:off y="1676400" x="5029200"/>
            <a:ext cy="2058987" cx="3733800"/>
          </a:xfrm>
          <a:prstGeom prst="rect">
            <a:avLst/>
          </a:prstGeom>
          <a:noFill/>
          <a:ln>
            <a:noFill/>
          </a:ln>
        </p:spPr>
      </p:pic>
      <p:pic>
        <p:nvPicPr>
          <p:cNvPr id="200" name="Shape 200"/>
          <p:cNvPicPr preferRelativeResize="0"/>
          <p:nvPr/>
        </p:nvPicPr>
        <p:blipFill rotWithShape="1">
          <a:blip r:embed="rId5">
            <a:alphaModFix/>
          </a:blip>
          <a:srcRect t="0" b="0" r="0" l="0"/>
          <a:stretch/>
        </p:blipFill>
        <p:spPr>
          <a:xfrm>
            <a:off y="3810000" x="3581400"/>
            <a:ext cy="2514599" cx="4046537"/>
          </a:xfrm>
          <a:prstGeom prst="rect">
            <a:avLst/>
          </a:prstGeom>
          <a:noFill/>
          <a:ln>
            <a:noFill/>
          </a:ln>
        </p:spPr>
      </p:pic>
      <p:sp>
        <p:nvSpPr>
          <p:cNvPr id="201" name="Shape 201"/>
          <p:cNvSpPr txBox="1"/>
          <p:nvPr/>
        </p:nvSpPr>
        <p:spPr>
          <a:xfrm>
            <a:off y="1447800" x="838200"/>
            <a:ext cy="584200" cx="38862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600" lang="en-US" i="0">
                <a:solidFill>
                  <a:schemeClr val="dk1"/>
                </a:solidFill>
                <a:latin typeface="Arial"/>
                <a:ea typeface="Arial"/>
                <a:cs typeface="Arial"/>
                <a:sym typeface="Arial"/>
              </a:rPr>
              <a:t>End-to-end channel with many  possible paths through intermediate nodes</a:t>
            </a:r>
          </a:p>
        </p:txBody>
      </p:sp>
      <p:sp>
        <p:nvSpPr>
          <p:cNvPr id="202" name="Shape 202"/>
          <p:cNvSpPr txBox="1"/>
          <p:nvPr/>
        </p:nvSpPr>
        <p:spPr>
          <a:xfrm>
            <a:off y="1447800" x="5486400"/>
            <a:ext cy="338136" cx="2971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600" lang="en-US" i="0">
                <a:solidFill>
                  <a:schemeClr val="dk1"/>
                </a:solidFill>
                <a:latin typeface="Arial"/>
                <a:ea typeface="Arial"/>
                <a:cs typeface="Arial"/>
                <a:sym typeface="Arial"/>
              </a:rPr>
              <a:t>Virtual Circuits in a Network</a:t>
            </a:r>
          </a:p>
        </p:txBody>
      </p:sp>
      <p:sp>
        <p:nvSpPr>
          <p:cNvPr id="203" name="Shape 203"/>
          <p:cNvSpPr txBox="1"/>
          <p:nvPr/>
        </p:nvSpPr>
        <p:spPr>
          <a:xfrm>
            <a:off y="4495800" x="1295400"/>
            <a:ext cy="923924" cx="2286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Connecting End Points through Links and Networks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Packet Routing</a:t>
            </a:r>
          </a:p>
        </p:txBody>
      </p:sp>
      <p:sp>
        <p:nvSpPr>
          <p:cNvPr id="209" name="Shape 209"/>
          <p:cNvSpPr txBox="1"/>
          <p:nvPr>
            <p:ph idx="1" type="body"/>
          </p:nvPr>
        </p:nvSpPr>
        <p:spPr>
          <a:xfrm>
            <a:off y="1447800" x="838200"/>
            <a:ext cy="4724400" cx="79247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Routers</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Specialized devices used to interconnect network and pass packets from one network to another</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Operation (see following slide)</a:t>
            </a:r>
          </a:p>
          <a:p>
            <a:pPr algn="l" rtl="0" lvl="2" marR="0" indent="-228600" marL="1143000">
              <a:lnSpc>
                <a:spcPct val="9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When packet arrives at input port</a:t>
            </a:r>
          </a:p>
          <a:p>
            <a:pPr algn="l" rtl="0" lvl="2" marR="0" indent="-228600" marL="1143000">
              <a:lnSpc>
                <a:spcPct val="9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Processor decides where packet is to be directed</a:t>
            </a:r>
          </a:p>
          <a:p>
            <a:pPr algn="l" rtl="0" lvl="2" marR="0" indent="-228600" marL="1143000">
              <a:lnSpc>
                <a:spcPct val="9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A switch is set to direct the packet to the correct output port</a:t>
            </a:r>
          </a:p>
          <a:p>
            <a:pPr algn="l" rtl="0" lvl="0" marR="0" indent="-342900" marL="342900">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Gateways</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Same as routers but connect dissimilar networks together</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Convert packet headers for the dissimilar networks</a:t>
            </a:r>
          </a:p>
        </p:txBody>
      </p:sp>
      <p:sp>
        <p:nvSpPr>
          <p:cNvPr id="210" name="Shape 21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211" name="Shape 21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Router Block Diagram</a:t>
            </a:r>
          </a:p>
        </p:txBody>
      </p:sp>
      <p:pic>
        <p:nvPicPr>
          <p:cNvPr id="217" name="Shape 217"/>
          <p:cNvPicPr preferRelativeResize="0"/>
          <p:nvPr/>
        </p:nvPicPr>
        <p:blipFill rotWithShape="1">
          <a:blip r:embed="rId3">
            <a:alphaModFix/>
          </a:blip>
          <a:srcRect t="0" b="0" r="0" l="0"/>
          <a:stretch/>
        </p:blipFill>
        <p:spPr>
          <a:xfrm>
            <a:off y="1771650" x="914400"/>
            <a:ext cy="4030662" cx="7772400"/>
          </a:xfrm>
          <a:prstGeom prst="rect">
            <a:avLst/>
          </a:prstGeom>
          <a:noFill/>
          <a:ln>
            <a:noFill/>
          </a:ln>
        </p:spPr>
      </p:pic>
      <p:sp>
        <p:nvSpPr>
          <p:cNvPr id="218" name="Shape 21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19" name="Shape 21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y="0" x="0"/>
          <a:ext cy="0" cx="0"/>
          <a:chOff y="0" x="0"/>
          <a:chExt cy="0" cx="0"/>
        </a:xfrm>
      </p:grpSpPr>
      <p:sp>
        <p:nvSpPr>
          <p:cNvPr id="224" name="Shape 22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Network Overview</a:t>
            </a:r>
          </a:p>
        </p:txBody>
      </p:sp>
      <p:sp>
        <p:nvSpPr>
          <p:cNvPr id="225" name="Shape 225"/>
          <p:cNvSpPr txBox="1"/>
          <p:nvPr>
            <p:ph idx="1" type="body"/>
          </p:nvPr>
        </p:nvSpPr>
        <p:spPr>
          <a:xfrm>
            <a:off y="1371600" x="838200"/>
            <a:ext cy="4876799"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200" lang="en-US" i="0">
                <a:solidFill>
                  <a:schemeClr val="dk1"/>
                </a:solidFill>
                <a:latin typeface="Arial"/>
                <a:ea typeface="Arial"/>
                <a:cs typeface="Arial"/>
                <a:sym typeface="Arial"/>
              </a:rPr>
              <a:t>Communication Models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TCP/IP</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OSI</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Addressing</a:t>
            </a:r>
          </a:p>
          <a:p>
            <a:pPr algn="l" rtl="0" lvl="1" marR="0" indent="-285750" marL="74295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Network Topology</a:t>
            </a:r>
          </a:p>
          <a:p>
            <a:pPr algn="l" rtl="0" lvl="0" marR="0" indent="-342900" marL="342900">
              <a:lnSpc>
                <a:spcPct val="100000"/>
              </a:lnSpc>
              <a:spcBef>
                <a:spcPts val="440"/>
              </a:spcBef>
              <a:spcAft>
                <a:spcPts val="0"/>
              </a:spcAft>
              <a:buClr>
                <a:srgbClr val="000080"/>
              </a:buClr>
              <a:buSzPct val="100000"/>
              <a:buFont typeface="Arial"/>
              <a:buChar char="▪"/>
            </a:pPr>
            <a:r>
              <a:rPr strike="noStrike" u="none" b="0" cap="none" baseline="0" sz="2200" lang="en-US" i="0">
                <a:solidFill>
                  <a:schemeClr val="dk1"/>
                </a:solidFill>
                <a:latin typeface="Arial"/>
                <a:ea typeface="Arial"/>
                <a:cs typeface="Arial"/>
                <a:sym typeface="Arial"/>
              </a:rPr>
              <a:t>Types of Networks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Local Area Networks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Backbone Networks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Metropolitan Area Networks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Wide Area Networks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Internet Backbones and the Internet</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Piconets</a:t>
            </a:r>
          </a:p>
          <a:p>
            <a:pPr algn="l" rtl="0" lvl="0" marR="0" indent="-342900" marL="342900">
              <a:lnSpc>
                <a:spcPct val="100000"/>
              </a:lnSpc>
              <a:spcBef>
                <a:spcPts val="440"/>
              </a:spcBef>
              <a:spcAft>
                <a:spcPts val="0"/>
              </a:spcAft>
              <a:buClr>
                <a:srgbClr val="000080"/>
              </a:buClr>
              <a:buSzPct val="100000"/>
              <a:buFont typeface="Arial"/>
              <a:buChar char="▪"/>
            </a:pPr>
            <a:r>
              <a:rPr strike="noStrike" u="none" b="0" cap="none" baseline="0" sz="2200" lang="en-US" i="0">
                <a:solidFill>
                  <a:schemeClr val="dk1"/>
                </a:solidFill>
                <a:latin typeface="Arial"/>
                <a:ea typeface="Arial"/>
                <a:cs typeface="Arial"/>
                <a:sym typeface="Arial"/>
              </a:rPr>
              <a:t>Standards</a:t>
            </a:r>
          </a:p>
        </p:txBody>
      </p:sp>
      <p:sp>
        <p:nvSpPr>
          <p:cNvPr id="226" name="Shape 22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27" name="Shape 22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sp>
        <p:nvSpPr>
          <p:cNvPr id="232" name="Shape 23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Communication Model</a:t>
            </a:r>
          </a:p>
        </p:txBody>
      </p:sp>
      <p:sp>
        <p:nvSpPr>
          <p:cNvPr id="233" name="Shape 23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Implemented as a hierarchical protocol stack</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Each layer of the stack at the sender node contributes information that is used by the corresponding peer layer at the receiver node</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Different protocols for the different aspects of communication</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Separating tasks and including well defined interfaces between the tasks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Adds flexibility</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Simplifies design of protocols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Permits modification or substitution of protocols without affecting unrelated tasks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Permits a system to select only the protocols needed for a particular application</a:t>
            </a:r>
          </a:p>
        </p:txBody>
      </p:sp>
      <p:sp>
        <p:nvSpPr>
          <p:cNvPr id="234" name="Shape 23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35" name="Shape 23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y="0" x="0"/>
          <a:ext cy="0" cx="0"/>
          <a:chOff y="0" x="0"/>
          <a:chExt cy="0" cx="0"/>
        </a:xfrm>
      </p:grpSpPr>
      <p:sp>
        <p:nvSpPr>
          <p:cNvPr id="240" name="Shape 24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TCP/IP</a:t>
            </a:r>
          </a:p>
        </p:txBody>
      </p:sp>
      <p:sp>
        <p:nvSpPr>
          <p:cNvPr id="241" name="Shape 241"/>
          <p:cNvSpPr txBox="1"/>
          <p:nvPr>
            <p:ph idx="1" type="body"/>
          </p:nvPr>
        </p:nvSpPr>
        <p:spPr>
          <a:xfrm>
            <a:off y="1447800" x="838200"/>
            <a:ext cy="2057400" cx="79247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Transmission Control Protocol/Internet Protocol</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Based on five protocol layers, although layers 1 and 2 are not actually specified in the standard.  However, the TCP/IP model recognizes the existence of these layers as a necessity.</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The TCP/IP protocol suite encompasses an integrated suite of numerous protocols that work together and guide all aspects of communication.</a:t>
            </a:r>
          </a:p>
        </p:txBody>
      </p:sp>
      <p:sp>
        <p:nvSpPr>
          <p:cNvPr id="242" name="Shape 24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243" name="Shape 24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pic>
        <p:nvPicPr>
          <p:cNvPr id="244" name="Shape 244"/>
          <p:cNvPicPr preferRelativeResize="0"/>
          <p:nvPr/>
        </p:nvPicPr>
        <p:blipFill rotWithShape="1">
          <a:blip r:embed="rId3">
            <a:alphaModFix/>
          </a:blip>
          <a:srcRect t="0" b="0" r="0" l="0"/>
          <a:stretch/>
        </p:blipFill>
        <p:spPr>
          <a:xfrm>
            <a:off y="3657600" x="2895600"/>
            <a:ext cy="2590800" cx="3371850"/>
          </a:xfrm>
          <a:prstGeom prst="rect">
            <a:avLst/>
          </a:prstGeom>
          <a:noFill/>
          <a:ln>
            <a:noFill/>
          </a:ln>
        </p:spPr>
      </p:pic>
      <p:sp>
        <p:nvSpPr>
          <p:cNvPr id="245" name="Shape 245"/>
          <p:cNvSpPr txBox="1"/>
          <p:nvPr/>
        </p:nvSpPr>
        <p:spPr>
          <a:xfrm>
            <a:off y="3733800" x="1828800"/>
            <a:ext cy="369886" cx="990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Layer 5</a:t>
            </a:r>
          </a:p>
        </p:txBody>
      </p:sp>
      <p:sp>
        <p:nvSpPr>
          <p:cNvPr id="246" name="Shape 246"/>
          <p:cNvSpPr txBox="1"/>
          <p:nvPr/>
        </p:nvSpPr>
        <p:spPr>
          <a:xfrm>
            <a:off y="4267200" x="1828800"/>
            <a:ext cy="369886" cx="990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Layer 4</a:t>
            </a:r>
          </a:p>
        </p:txBody>
      </p:sp>
      <p:sp>
        <p:nvSpPr>
          <p:cNvPr id="247" name="Shape 247"/>
          <p:cNvSpPr txBox="1"/>
          <p:nvPr/>
        </p:nvSpPr>
        <p:spPr>
          <a:xfrm>
            <a:off y="4724400" x="1828800"/>
            <a:ext cy="369886" cx="990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Layer 3</a:t>
            </a:r>
          </a:p>
        </p:txBody>
      </p:sp>
      <p:sp>
        <p:nvSpPr>
          <p:cNvPr id="248" name="Shape 248"/>
          <p:cNvSpPr txBox="1"/>
          <p:nvPr/>
        </p:nvSpPr>
        <p:spPr>
          <a:xfrm>
            <a:off y="5181600" x="1828800"/>
            <a:ext cy="369886" cx="990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Layer 2</a:t>
            </a:r>
          </a:p>
        </p:txBody>
      </p:sp>
      <p:sp>
        <p:nvSpPr>
          <p:cNvPr id="249" name="Shape 249"/>
          <p:cNvSpPr txBox="1"/>
          <p:nvPr/>
        </p:nvSpPr>
        <p:spPr>
          <a:xfrm>
            <a:off y="5715000" x="1828800"/>
            <a:ext cy="369886" cx="990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Layer 1</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Operation of TCP/IP Model</a:t>
            </a:r>
          </a:p>
        </p:txBody>
      </p:sp>
      <p:pic>
        <p:nvPicPr>
          <p:cNvPr id="255" name="Shape 255"/>
          <p:cNvPicPr preferRelativeResize="0"/>
          <p:nvPr/>
        </p:nvPicPr>
        <p:blipFill rotWithShape="1">
          <a:blip r:embed="rId3">
            <a:alphaModFix/>
          </a:blip>
          <a:srcRect t="0" b="0" r="0" l="0"/>
          <a:stretch/>
        </p:blipFill>
        <p:spPr>
          <a:xfrm>
            <a:off y="1524000" x="1295400"/>
            <a:ext cy="4525961" cx="6769100"/>
          </a:xfrm>
          <a:prstGeom prst="rect">
            <a:avLst/>
          </a:prstGeom>
          <a:noFill/>
          <a:ln>
            <a:noFill/>
          </a:ln>
        </p:spPr>
      </p:pic>
      <p:sp>
        <p:nvSpPr>
          <p:cNvPr id="256" name="Shape 25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57" name="Shape 25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Data Communications</a:t>
            </a:r>
          </a:p>
        </p:txBody>
      </p:sp>
      <p:sp>
        <p:nvSpPr>
          <p:cNvPr id="108" name="Shape 108"/>
          <p:cNvSpPr txBox="1"/>
          <p:nvPr>
            <p:ph idx="1" type="body"/>
          </p:nvPr>
        </p:nvSpPr>
        <p:spPr>
          <a:xfrm>
            <a:off y="1447800" x="838200"/>
            <a:ext cy="4724400" cx="79247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 simple view</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data - messages to be shared between sender and receiver</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communications channel that can capably and reliably transport messages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Protocols establish accurate and appropriate meaning to the messages that are understood by both senders and receivers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Physical connection that is independent of the messaging</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message sharing “connection” between applications at the sender and the receiver</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physical connection with signaling that represents the messages being transported</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Examples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POTS - plain old telephone service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Web servers and Web browsers</a:t>
            </a:r>
          </a:p>
        </p:txBody>
      </p:sp>
      <p:sp>
        <p:nvSpPr>
          <p:cNvPr id="109" name="Shape 10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10" name="Shape 11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Application Layer (Layer 5)</a:t>
            </a:r>
          </a:p>
        </p:txBody>
      </p:sp>
      <p:sp>
        <p:nvSpPr>
          <p:cNvPr id="263" name="Shape 26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Layer where message is created</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Includes any application that provides software that can communicate with the network layer</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Sockets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Originated with BSD UNIX</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Provide the interface between the application layer and transport layer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Used by applications to initiate connections and to send messages through the network</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A means for adding new protocols and keeping the network facilities current in their offerings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Example: SCSI over IP</a:t>
            </a:r>
          </a:p>
        </p:txBody>
      </p:sp>
      <p:sp>
        <p:nvSpPr>
          <p:cNvPr id="264" name="Shape 26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265" name="Shape 26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y="0" x="0"/>
          <a:ext cy="0" cx="0"/>
          <a:chOff y="0" x="0"/>
          <a:chExt cy="0" cx="0"/>
        </a:xfrm>
      </p:grpSpPr>
      <p:sp>
        <p:nvSpPr>
          <p:cNvPr id="270" name="Shape 27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SCSI over IP</a:t>
            </a:r>
          </a:p>
        </p:txBody>
      </p:sp>
      <p:pic>
        <p:nvPicPr>
          <p:cNvPr id="271" name="Shape 271"/>
          <p:cNvPicPr preferRelativeResize="0"/>
          <p:nvPr/>
        </p:nvPicPr>
        <p:blipFill rotWithShape="1">
          <a:blip r:embed="rId3">
            <a:alphaModFix/>
          </a:blip>
          <a:srcRect t="0" b="0" r="0" l="0"/>
          <a:stretch/>
        </p:blipFill>
        <p:spPr>
          <a:xfrm>
            <a:off y="2357436" x="914400"/>
            <a:ext cy="2859086" cx="7772400"/>
          </a:xfrm>
          <a:prstGeom prst="rect">
            <a:avLst/>
          </a:prstGeom>
          <a:noFill/>
          <a:ln>
            <a:noFill/>
          </a:ln>
        </p:spPr>
      </p:pic>
      <p:sp>
        <p:nvSpPr>
          <p:cNvPr id="272" name="Shape 27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73" name="Shape 27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Transport Layer (Layer 4)</a:t>
            </a:r>
          </a:p>
        </p:txBody>
      </p:sp>
      <p:sp>
        <p:nvSpPr>
          <p:cNvPr id="279" name="Shape 279"/>
          <p:cNvSpPr txBox="1"/>
          <p:nvPr>
            <p:ph idx="1" type="body"/>
          </p:nvPr>
        </p:nvSpPr>
        <p:spPr>
          <a:xfrm>
            <a:off y="1447800" x="838200"/>
            <a:ext cy="47244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Provides services that support reliable end-to-end communications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Generates the final address of the destination</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Responsible for all end-to-end communication facilities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Packetization of the message, breaking up of the message into packets of reasonable size takes place at this level</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Three different protocols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TCP</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UDP</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SCTP</a:t>
            </a:r>
          </a:p>
        </p:txBody>
      </p:sp>
      <p:sp>
        <p:nvSpPr>
          <p:cNvPr id="280" name="Shape 28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281" name="Shape 28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y="0" x="0"/>
          <a:ext cy="0" cx="0"/>
          <a:chOff y="0" x="0"/>
          <a:chExt cy="0" cx="0"/>
        </a:xfrm>
      </p:grpSpPr>
      <p:sp>
        <p:nvSpPr>
          <p:cNvPr id="286" name="Shape 28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Transport Layer Protocols</a:t>
            </a:r>
          </a:p>
        </p:txBody>
      </p:sp>
      <p:sp>
        <p:nvSpPr>
          <p:cNvPr id="287" name="Shape 287"/>
          <p:cNvSpPr txBox="1"/>
          <p:nvPr>
            <p:ph idx="1" type="body"/>
          </p:nvPr>
        </p:nvSpPr>
        <p:spPr>
          <a:xfrm>
            <a:off y="1371600" x="838200"/>
            <a:ext cy="49530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TCP (Transmission Control Protocol)</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Reliable delivery service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Sending and receiving TCP each create a socket</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Control packets are used to create a full duplex connection between the sockets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A single TCP service can create multiple connections that operate simultaneously by creating additional sockets as needed</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Routing is the responsibility of the network layer (layer 3)</a:t>
            </a:r>
          </a:p>
          <a:p>
            <a:pPr algn="l" rtl="0" lvl="0" marR="0" indent="-342900" marL="342900">
              <a:lnSpc>
                <a:spcPct val="100000"/>
              </a:lnSpc>
              <a:spcBef>
                <a:spcPts val="440"/>
              </a:spcBef>
              <a:spcAft>
                <a:spcPts val="0"/>
              </a:spcAft>
              <a:buClr>
                <a:srgbClr val="000080"/>
              </a:buClr>
              <a:buSzPct val="100000"/>
              <a:buFont typeface="Arial"/>
              <a:buChar char="▪"/>
            </a:pPr>
            <a:r>
              <a:rPr strike="noStrike" u="none" b="0" cap="none" baseline="0" sz="2200" lang="en-US" i="0">
                <a:solidFill>
                  <a:schemeClr val="dk1"/>
                </a:solidFill>
                <a:latin typeface="Arial"/>
                <a:ea typeface="Arial"/>
                <a:cs typeface="Arial"/>
                <a:sym typeface="Arial"/>
              </a:rPr>
              <a:t>UDP (User Datagram Protocol)</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Unreliable, connectionless service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No acknowledgment of receipt by receiving node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Example: streaming video</a:t>
            </a:r>
          </a:p>
          <a:p>
            <a:pPr algn="l" rtl="0" lvl="0" marR="0" indent="-342900" marL="342900">
              <a:lnSpc>
                <a:spcPct val="100000"/>
              </a:lnSpc>
              <a:spcBef>
                <a:spcPts val="440"/>
              </a:spcBef>
              <a:spcAft>
                <a:spcPts val="0"/>
              </a:spcAft>
              <a:buClr>
                <a:srgbClr val="000080"/>
              </a:buClr>
              <a:buSzPct val="100000"/>
              <a:buFont typeface="Arial"/>
              <a:buChar char="▪"/>
            </a:pPr>
            <a:r>
              <a:rPr strike="noStrike" u="none" b="0" cap="none" baseline="0" sz="2200" lang="en-US" i="0">
                <a:solidFill>
                  <a:schemeClr val="dk1"/>
                </a:solidFill>
                <a:latin typeface="Arial"/>
                <a:ea typeface="Arial"/>
                <a:cs typeface="Arial"/>
                <a:sym typeface="Arial"/>
              </a:rPr>
              <a:t>SCTP (Stream Control Transmission Protocol)</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Similar to TCP but with improved fault tolerance and ability to transport multiple messages through the same connection</a:t>
            </a:r>
          </a:p>
        </p:txBody>
      </p:sp>
      <p:sp>
        <p:nvSpPr>
          <p:cNvPr id="288" name="Shape 28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89" name="Shape 28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y="0" x="0"/>
          <a:ext cy="0" cx="0"/>
          <a:chOff y="0" x="0"/>
          <a:chExt cy="0" cx="0"/>
        </a:xfrm>
      </p:grpSpPr>
      <p:sp>
        <p:nvSpPr>
          <p:cNvPr id="294" name="Shape 294"/>
          <p:cNvSpPr txBox="1"/>
          <p:nvPr>
            <p:ph type="title"/>
          </p:nvPr>
        </p:nvSpPr>
        <p:spPr>
          <a:xfrm>
            <a:off y="274637" x="762000"/>
            <a:ext cy="1143000" cx="80771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Logical Connection View of TCP</a:t>
            </a:r>
          </a:p>
        </p:txBody>
      </p:sp>
      <p:pic>
        <p:nvPicPr>
          <p:cNvPr id="295" name="Shape 295"/>
          <p:cNvPicPr preferRelativeResize="0"/>
          <p:nvPr/>
        </p:nvPicPr>
        <p:blipFill rotWithShape="1">
          <a:blip r:embed="rId3">
            <a:alphaModFix/>
          </a:blip>
          <a:srcRect t="0" b="0" r="0" l="0"/>
          <a:stretch/>
        </p:blipFill>
        <p:spPr>
          <a:xfrm>
            <a:off y="1524000" x="979487"/>
            <a:ext cy="4525961" cx="7642225"/>
          </a:xfrm>
          <a:prstGeom prst="rect">
            <a:avLst/>
          </a:prstGeom>
          <a:noFill/>
          <a:ln>
            <a:noFill/>
          </a:ln>
        </p:spPr>
      </p:pic>
      <p:sp>
        <p:nvSpPr>
          <p:cNvPr id="296" name="Shape 29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97" name="Shape 29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y="0" x="0"/>
          <a:ext cy="0" cx="0"/>
          <a:chOff y="0" x="0"/>
          <a:chExt cy="0" cx="0"/>
        </a:xfrm>
      </p:grpSpPr>
      <p:sp>
        <p:nvSpPr>
          <p:cNvPr id="302" name="Shape 30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Network Layer (Layer 3)</a:t>
            </a:r>
          </a:p>
        </p:txBody>
      </p:sp>
      <p:sp>
        <p:nvSpPr>
          <p:cNvPr id="303" name="Shape 303"/>
          <p:cNvSpPr txBox="1"/>
          <p:nvPr>
            <p:ph idx="1" type="body"/>
          </p:nvPr>
        </p:nvSpPr>
        <p:spPr>
          <a:xfrm>
            <a:off y="1447800" x="838200"/>
            <a:ext cy="4800600" cx="79247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The TCP/IP network layer is also called the internetworking layer or the IP layer</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Responsible for the addressing and routing of packets to their proper and final destination</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Unreliable, connectionless, packet switching service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Does not guarantee delivery nor check for errors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Routers and gateways are sometimes referred to as level 3 switches to indicate the level at which routing takes place</a:t>
            </a:r>
          </a:p>
        </p:txBody>
      </p:sp>
      <p:sp>
        <p:nvSpPr>
          <p:cNvPr id="304" name="Shape 30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305" name="Shape 30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y="0" x="0"/>
          <a:ext cy="0" cx="0"/>
          <a:chOff y="0" x="0"/>
          <a:chExt cy="0" cx="0"/>
        </a:xfrm>
      </p:grpSpPr>
      <p:sp>
        <p:nvSpPr>
          <p:cNvPr id="310" name="Shape 31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Network Layer (cont.)</a:t>
            </a:r>
          </a:p>
        </p:txBody>
      </p:sp>
      <p:sp>
        <p:nvSpPr>
          <p:cNvPr id="311" name="Shape 311"/>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Communications within a local network:</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No routing is required because nodes are directly addressable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Physical addresses for corresponding IP addresses are looked up in a table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IP appends a header with the physical address and passes the datagram to the data link layer (layer 2)</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Communications sent outside of the local network</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At each intermediate node, the network layer removes the current node address and determines the next node address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The new address is added to the packet and passed to the data link layer (layer 2)</a:t>
            </a:r>
          </a:p>
        </p:txBody>
      </p:sp>
      <p:sp>
        <p:nvSpPr>
          <p:cNvPr id="312" name="Shape 31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13" name="Shape 31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y="0" x="0"/>
          <a:ext cy="0" cx="0"/>
          <a:chOff y="0" x="0"/>
          <a:chExt cy="0" cx="0"/>
        </a:xfrm>
      </p:grpSpPr>
      <p:sp>
        <p:nvSpPr>
          <p:cNvPr id="318" name="Shape 318"/>
          <p:cNvSpPr txBox="1"/>
          <p:nvPr>
            <p:ph type="title"/>
          </p:nvPr>
        </p:nvSpPr>
        <p:spPr>
          <a:xfrm>
            <a:off y="152400"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Data Link Layer (Layer 2)</a:t>
            </a:r>
          </a:p>
        </p:txBody>
      </p:sp>
      <p:sp>
        <p:nvSpPr>
          <p:cNvPr id="319" name="Shape 319"/>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Responsible for the reliable transmission and delivery of packets between two adjacent nodes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Packets at this layer are called </a:t>
            </a:r>
            <a:r>
              <a:rPr strike="noStrike" u="none" b="1" cap="none" baseline="0" sz="2400" lang="en-US" i="1">
                <a:solidFill>
                  <a:schemeClr val="dk1"/>
                </a:solidFill>
                <a:latin typeface="Arial"/>
                <a:ea typeface="Arial"/>
                <a:cs typeface="Arial"/>
                <a:sym typeface="Arial"/>
              </a:rPr>
              <a:t>frames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Often divided into the following two sublayers:</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Software logical link control sublayer</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Error correction, flow control, retransmission, packet reconstruction and IP datagram/frame conversions</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Numbers frames and reorders received frames to recreate the original message</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Rarely used</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Hardware medium-access control sublayer</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Defines procedures for access the channel and detecting errors</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Responsible for services such as data encoding, collision handling, synchronization, and multiplexing</a:t>
            </a:r>
          </a:p>
        </p:txBody>
      </p:sp>
      <p:sp>
        <p:nvSpPr>
          <p:cNvPr id="320" name="Shape 32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321" name="Shape 32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Physical Layer (Layer 1)</a:t>
            </a:r>
          </a:p>
        </p:txBody>
      </p:sp>
      <p:sp>
        <p:nvSpPr>
          <p:cNvPr id="327" name="Shape 327"/>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Layer at which communication actually takes place consisting of a bare stream of bits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Primarily implemented in hardware by a network interface controller (NIC)</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Physical access protocol includes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Definition of the medium</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Signaling method, signal parameters, carrier frequencies, lengths of pulses, synchronization and timing issues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Method used to physically connect the computer to the medium</a:t>
            </a:r>
          </a:p>
        </p:txBody>
      </p:sp>
      <p:sp>
        <p:nvSpPr>
          <p:cNvPr id="328" name="Shape 32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329" name="Shape 32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y="0" x="0"/>
          <a:ext cy="0" cx="0"/>
          <a:chOff y="0" x="0"/>
          <a:chExt cy="0" cx="0"/>
        </a:xfrm>
      </p:grpSpPr>
      <p:sp>
        <p:nvSpPr>
          <p:cNvPr id="334" name="Shape 334"/>
          <p:cNvSpPr txBox="1"/>
          <p:nvPr>
            <p:ph type="title"/>
          </p:nvPr>
        </p:nvSpPr>
        <p:spPr>
          <a:xfrm>
            <a:off y="228600"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Passing a Message Through an Intermediate Node</a:t>
            </a:r>
          </a:p>
        </p:txBody>
      </p:sp>
      <p:pic>
        <p:nvPicPr>
          <p:cNvPr id="335" name="Shape 335"/>
          <p:cNvPicPr preferRelativeResize="0"/>
          <p:nvPr/>
        </p:nvPicPr>
        <p:blipFill rotWithShape="1">
          <a:blip r:embed="rId3">
            <a:alphaModFix/>
          </a:blip>
          <a:srcRect t="0" b="0" r="0" l="0"/>
          <a:stretch/>
        </p:blipFill>
        <p:spPr>
          <a:xfrm>
            <a:off y="1524000" x="1514475"/>
            <a:ext cy="4525961" cx="6572249"/>
          </a:xfrm>
          <a:prstGeom prst="rect">
            <a:avLst/>
          </a:prstGeom>
          <a:noFill/>
          <a:ln>
            <a:noFill/>
          </a:ln>
        </p:spPr>
      </p:pic>
      <p:sp>
        <p:nvSpPr>
          <p:cNvPr id="336" name="Shape 33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37" name="Shape 33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HTTP Request and Response</a:t>
            </a:r>
          </a:p>
        </p:txBody>
      </p:sp>
      <p:pic>
        <p:nvPicPr>
          <p:cNvPr id="116" name="Shape 116"/>
          <p:cNvPicPr preferRelativeResize="0"/>
          <p:nvPr/>
        </p:nvPicPr>
        <p:blipFill rotWithShape="1">
          <a:blip r:embed="rId3">
            <a:alphaModFix/>
          </a:blip>
          <a:srcRect t="0" b="0" r="0" l="0"/>
          <a:stretch/>
        </p:blipFill>
        <p:spPr>
          <a:xfrm>
            <a:off y="1524000" x="2325686"/>
            <a:ext cy="4525961" cx="4949825"/>
          </a:xfrm>
          <a:prstGeom prst="rect">
            <a:avLst/>
          </a:prstGeom>
          <a:noFill/>
          <a:ln>
            <a:noFill/>
          </a:ln>
        </p:spPr>
      </p:pic>
      <p:sp>
        <p:nvSpPr>
          <p:cNvPr id="117" name="Shape 11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18" name="Shape 11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y="0" x="0"/>
          <a:ext cy="0" cx="0"/>
          <a:chOff y="0" x="0"/>
          <a:chExt cy="0" cx="0"/>
        </a:xfrm>
      </p:grpSpPr>
      <p:sp>
        <p:nvSpPr>
          <p:cNvPr id="342" name="Shape 34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OSI Model</a:t>
            </a:r>
          </a:p>
        </p:txBody>
      </p:sp>
      <p:sp>
        <p:nvSpPr>
          <p:cNvPr id="343" name="Shape 343"/>
          <p:cNvSpPr txBox="1"/>
          <p:nvPr>
            <p:ph idx="1" type="body"/>
          </p:nvPr>
        </p:nvSpPr>
        <p:spPr>
          <a:xfrm>
            <a:off y="1447800" x="838200"/>
            <a:ext cy="4648199" cx="784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Open Systems Interconnection Reference Model was created by the International Standards Organization (ISO)</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Although a conceptually important model, OSI is not widely accepted or used for actual communication</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Contains seven layers instead of five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The application layer in the TCP/IP model is essentially represented by three layers in the OSI model</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Application layer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Presentation layer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Session layer</a:t>
            </a:r>
          </a:p>
        </p:txBody>
      </p:sp>
      <p:sp>
        <p:nvSpPr>
          <p:cNvPr id="344" name="Shape 34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345" name="Shape 34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Comparison of OSI and TCP/IP</a:t>
            </a:r>
          </a:p>
        </p:txBody>
      </p:sp>
      <p:pic>
        <p:nvPicPr>
          <p:cNvPr id="351" name="Shape 351"/>
          <p:cNvPicPr preferRelativeResize="0"/>
          <p:nvPr/>
        </p:nvPicPr>
        <p:blipFill rotWithShape="1">
          <a:blip r:embed="rId3">
            <a:alphaModFix/>
          </a:blip>
          <a:srcRect t="0" b="0" r="0" l="0"/>
          <a:stretch/>
        </p:blipFill>
        <p:spPr>
          <a:xfrm>
            <a:off y="1828800" x="1371600"/>
            <a:ext cy="3770311" cx="7010400"/>
          </a:xfrm>
          <a:prstGeom prst="rect">
            <a:avLst/>
          </a:prstGeom>
          <a:noFill/>
          <a:ln>
            <a:noFill/>
          </a:ln>
        </p:spPr>
      </p:pic>
      <p:sp>
        <p:nvSpPr>
          <p:cNvPr id="352" name="Shape 35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53" name="Shape 35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y="0" x="0"/>
          <a:ext cy="0" cx="0"/>
          <a:chOff y="0" x="0"/>
          <a:chExt cy="0" cx="0"/>
        </a:xfrm>
      </p:grpSpPr>
      <p:sp>
        <p:nvSpPr>
          <p:cNvPr id="358" name="Shape 35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OSI Presentation Layer</a:t>
            </a:r>
          </a:p>
        </p:txBody>
      </p:sp>
      <p:sp>
        <p:nvSpPr>
          <p:cNvPr id="359" name="Shape 359"/>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Responsible for presenting data at the destination with the same meaning and appearance as it would have at the source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Provides common data conversions and transformations that allow systems with different standards to communicate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Includes services such as data compression and restoration, encryption and decryption, data reformatting, ASCII-Unicode conversion, etc.</a:t>
            </a:r>
          </a:p>
        </p:txBody>
      </p:sp>
      <p:sp>
        <p:nvSpPr>
          <p:cNvPr id="360" name="Shape 36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361" name="Shape 36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y="0" x="0"/>
          <a:ext cy="0" cx="0"/>
          <a:chOff y="0" x="0"/>
          <a:chExt cy="0" cx="0"/>
        </a:xfrm>
      </p:grpSpPr>
      <p:sp>
        <p:nvSpPr>
          <p:cNvPr id="366" name="Shape 36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OSI Session Layer</a:t>
            </a:r>
          </a:p>
        </p:txBody>
      </p:sp>
      <p:sp>
        <p:nvSpPr>
          <p:cNvPr id="367" name="Shape 367"/>
          <p:cNvSpPr txBox="1"/>
          <p:nvPr>
            <p:ph idx="1" type="body"/>
          </p:nvPr>
        </p:nvSpPr>
        <p:spPr>
          <a:xfrm>
            <a:off y="1493837" x="838200"/>
            <a:ext cy="4525961" cx="80010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Establishes a dialogue between two cooperating applications or processes at the ends of the communication link</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Responsible for</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Establishing the session between the applications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Controlling the dialogue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Terminating the session</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Examples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Remote login</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Print spooling to remote printer</a:t>
            </a:r>
          </a:p>
        </p:txBody>
      </p:sp>
      <p:sp>
        <p:nvSpPr>
          <p:cNvPr id="368" name="Shape 36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369" name="Shape 36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y="0" x="0"/>
          <a:ext cy="0" cx="0"/>
          <a:chOff y="0" x="0"/>
          <a:chExt cy="0" cx="0"/>
        </a:xfrm>
      </p:grpSpPr>
      <p:sp>
        <p:nvSpPr>
          <p:cNvPr id="374" name="Shape 37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TCP/IP Addressing (1)</a:t>
            </a:r>
          </a:p>
        </p:txBody>
      </p:sp>
      <p:sp>
        <p:nvSpPr>
          <p:cNvPr id="375" name="Shape 375"/>
          <p:cNvSpPr txBox="1"/>
          <p:nvPr>
            <p:ph idx="1" type="body"/>
          </p:nvPr>
        </p:nvSpPr>
        <p:spPr>
          <a:xfrm>
            <a:off y="1447800" x="838200"/>
            <a:ext cy="48006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User friendly addresses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URL – www.youtube.com</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Email – somebody@yahoo.com</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Printer name on the network</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Domain name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Standard global domain name system provides global scope for user friendly addresses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Hierarchical system for name creation and registration</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Tools for locating and identifying specific names</a:t>
            </a:r>
          </a:p>
        </p:txBody>
      </p:sp>
      <p:sp>
        <p:nvSpPr>
          <p:cNvPr id="376" name="Shape 37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77" name="Shape 37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y="0" x="0"/>
          <a:ext cy="0" cx="0"/>
          <a:chOff y="0" x="0"/>
          <a:chExt cy="0" cx="0"/>
        </a:xfrm>
      </p:grpSpPr>
      <p:sp>
        <p:nvSpPr>
          <p:cNvPr id="382" name="Shape 38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TCP/IP Addressing (2)</a:t>
            </a:r>
          </a:p>
        </p:txBody>
      </p:sp>
      <p:sp>
        <p:nvSpPr>
          <p:cNvPr id="383" name="Shape 38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Port Addresses (port numbers)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Transport layer uses to identify the application that is to receive the message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16 bits in length</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Example:  port 80 is commonly used for Web services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First 1024 numbers are called well-known ports because they are standard addresses specified for most common applications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User defined port numbers are also available to applications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For example, the following Web service uses the user-defined port of 8080</a:t>
            </a:r>
            <a:br>
              <a:rPr strike="noStrike" u="none" b="0" cap="none" baseline="0" sz="2000" lang="en-US" i="0">
                <a:solidFill>
                  <a:schemeClr val="dk1"/>
                </a:solidFill>
                <a:latin typeface="Arial"/>
                <a:ea typeface="Arial"/>
                <a:cs typeface="Arial"/>
                <a:sym typeface="Arial"/>
              </a:rPr>
            </a:br>
            <a:r>
              <a:rPr strike="noStrike" u="none" b="0" cap="none" baseline="0" sz="2000" lang="en-US" i="0">
                <a:solidFill>
                  <a:schemeClr val="dk1"/>
                </a:solidFill>
                <a:latin typeface="Arial"/>
                <a:ea typeface="Arial"/>
                <a:cs typeface="Arial"/>
                <a:sym typeface="Arial"/>
              </a:rPr>
              <a:t>http://www.somewhere.org:8080/hiddenServer/index.html</a:t>
            </a:r>
          </a:p>
          <a:p>
            <a:pPr algn="l" rtl="0" lvl="0" marR="0" indent="0" marL="0">
              <a:spcBef>
                <a:spcPts val="0"/>
              </a:spcBef>
              <a:buNone/>
            </a:pPr>
            <a:r>
              <a:t/>
            </a:r>
            <a:endParaRPr strike="noStrike" u="none" b="0" cap="none" baseline="0" sz="2000" i="0">
              <a:solidFill>
                <a:schemeClr val="dk1"/>
              </a:solidFill>
              <a:latin typeface="Arial"/>
              <a:ea typeface="Arial"/>
              <a:cs typeface="Arial"/>
              <a:sym typeface="Arial"/>
            </a:endParaRPr>
          </a:p>
        </p:txBody>
      </p:sp>
      <p:sp>
        <p:nvSpPr>
          <p:cNvPr id="384" name="Shape 38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85" name="Shape 38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y="0" x="0"/>
          <a:ext cy="0" cx="0"/>
          <a:chOff y="0" x="0"/>
          <a:chExt cy="0" cx="0"/>
        </a:xfrm>
      </p:grpSpPr>
      <p:sp>
        <p:nvSpPr>
          <p:cNvPr id="390" name="Shape 39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Well-Known Port Addresses</a:t>
            </a:r>
          </a:p>
        </p:txBody>
      </p:sp>
      <p:pic>
        <p:nvPicPr>
          <p:cNvPr id="391" name="Shape 391"/>
          <p:cNvPicPr preferRelativeResize="0"/>
          <p:nvPr/>
        </p:nvPicPr>
        <p:blipFill rotWithShape="1">
          <a:blip r:embed="rId3">
            <a:alphaModFix/>
          </a:blip>
          <a:srcRect t="0" b="0" r="0" l="0"/>
          <a:stretch/>
        </p:blipFill>
        <p:spPr>
          <a:xfrm>
            <a:off y="1524000" x="1647825"/>
            <a:ext cy="4525961" cx="6305550"/>
          </a:xfrm>
          <a:prstGeom prst="rect">
            <a:avLst/>
          </a:prstGeom>
          <a:noFill/>
          <a:ln>
            <a:noFill/>
          </a:ln>
        </p:spPr>
      </p:pic>
      <p:sp>
        <p:nvSpPr>
          <p:cNvPr id="392" name="Shape 39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93" name="Shape 39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y="0" x="0"/>
          <a:ext cy="0" cx="0"/>
          <a:chOff y="0" x="0"/>
          <a:chExt cy="0" cx="0"/>
        </a:xfrm>
      </p:grpSpPr>
      <p:sp>
        <p:nvSpPr>
          <p:cNvPr id="398" name="Shape 39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TCP/IP Addressing (3)</a:t>
            </a:r>
          </a:p>
        </p:txBody>
      </p:sp>
      <p:sp>
        <p:nvSpPr>
          <p:cNvPr id="399" name="Shape 399"/>
          <p:cNvSpPr txBox="1"/>
          <p:nvPr>
            <p:ph idx="1" type="body"/>
          </p:nvPr>
        </p:nvSpPr>
        <p:spPr>
          <a:xfrm>
            <a:off y="1447800" x="838200"/>
            <a:ext cy="48006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IP addresses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Logical addresses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IPv4</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32-bit addresses arranged as 4 octets, delimited by dots</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Each octet is written as a decimal number between 0 and 255</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Example: 208.80.152.2  (Wikipedia’s IP address)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IPv6</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Intended to eventually supplant IPv4 to provide additional IP addresses</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128-bit  addresses arranged as 8 groups of four-digit hexadecimal numbers separated by colons</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Leading zeros and zero values in one or more consecutive groups may be eliminated</a:t>
            </a:r>
          </a:p>
          <a:p>
            <a:pPr algn="l" rtl="0" lvl="2" marR="0" indent="-228600" marL="1143000">
              <a:lnSpc>
                <a:spcPct val="10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Example:   6E:2A20::35C:66C0:0:5500 is the same as</a:t>
            </a:r>
            <a:br>
              <a:rPr strike="noStrike" u="none" b="0" cap="none" baseline="0" sz="1600" lang="en-US" i="0">
                <a:solidFill>
                  <a:schemeClr val="dk1"/>
                </a:solidFill>
                <a:latin typeface="Arial"/>
                <a:ea typeface="Arial"/>
                <a:cs typeface="Arial"/>
                <a:sym typeface="Arial"/>
              </a:rPr>
            </a:br>
            <a:r>
              <a:rPr strike="noStrike" u="none" b="0" cap="none" baseline="0" sz="1600" lang="en-US" i="0">
                <a:solidFill>
                  <a:schemeClr val="dk1"/>
                </a:solidFill>
                <a:latin typeface="Arial"/>
                <a:ea typeface="Arial"/>
                <a:cs typeface="Arial"/>
                <a:sym typeface="Arial"/>
              </a:rPr>
              <a:t>	      006E:2A20:0000:0000:035C:66C0:0000:550</a:t>
            </a:r>
          </a:p>
        </p:txBody>
      </p:sp>
      <p:sp>
        <p:nvSpPr>
          <p:cNvPr id="400" name="Shape 40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01" name="Shape 40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y="0" x="0"/>
          <a:ext cy="0" cx="0"/>
          <a:chOff y="0" x="0"/>
          <a:chExt cy="0" cx="0"/>
        </a:xfrm>
      </p:grpSpPr>
      <p:sp>
        <p:nvSpPr>
          <p:cNvPr id="406" name="Shape 40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TCP/IP Addressing (4)</a:t>
            </a:r>
          </a:p>
        </p:txBody>
      </p:sp>
      <p:sp>
        <p:nvSpPr>
          <p:cNvPr id="407" name="Shape 407"/>
          <p:cNvSpPr txBox="1"/>
          <p:nvPr>
            <p:ph idx="1" type="body"/>
          </p:nvPr>
        </p:nvSpPr>
        <p:spPr>
          <a:xfrm>
            <a:off y="1447800" x="838200"/>
            <a:ext cy="4724400" cx="80010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Domain name translation</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Translate a user friendly address into an IP address and port address for the transport layer</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Utilizes a global domain name directory service </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Address resolution protocol (network layer)</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Translates IP addresses into physical addresses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MAC (medium-access control) address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Most common type of physical address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Every manufactured device that may connect to a network anywhere in the world is supplied with a permanent, unique MAC address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Format consists of 48 bits arranged as 6 two-digit hexadecimal numbers separated by colons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Example:    00:C0:9F:6C:F9:D0</a:t>
            </a:r>
          </a:p>
        </p:txBody>
      </p:sp>
      <p:sp>
        <p:nvSpPr>
          <p:cNvPr id="408" name="Shape 40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09" name="Shape 40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y="0" x="0"/>
          <a:ext cy="0" cx="0"/>
          <a:chOff y="0" x="0"/>
          <a:chExt cy="0" cx="0"/>
        </a:xfrm>
      </p:grpSpPr>
      <p:sp>
        <p:nvSpPr>
          <p:cNvPr id="414" name="Shape 414"/>
          <p:cNvSpPr txBox="1"/>
          <p:nvPr>
            <p:ph type="title"/>
          </p:nvPr>
        </p:nvSpPr>
        <p:spPr>
          <a:xfrm>
            <a:off y="228600"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Different Addresses Used in a Network</a:t>
            </a:r>
          </a:p>
        </p:txBody>
      </p:sp>
      <p:pic>
        <p:nvPicPr>
          <p:cNvPr id="415" name="Shape 415"/>
          <p:cNvPicPr preferRelativeResize="0"/>
          <p:nvPr/>
        </p:nvPicPr>
        <p:blipFill rotWithShape="1">
          <a:blip r:embed="rId3">
            <a:alphaModFix/>
          </a:blip>
          <a:srcRect t="0" b="0" r="0" l="0"/>
          <a:stretch/>
        </p:blipFill>
        <p:spPr>
          <a:xfrm>
            <a:off y="1981200" x="1828800"/>
            <a:ext cy="3429000" cx="5861050"/>
          </a:xfrm>
          <a:prstGeom prst="rect">
            <a:avLst/>
          </a:prstGeom>
          <a:noFill/>
          <a:ln>
            <a:noFill/>
          </a:ln>
        </p:spPr>
      </p:pic>
      <p:sp>
        <p:nvSpPr>
          <p:cNvPr id="416" name="Shape 41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17" name="Shape 41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228600"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Model of a Communication Channel</a:t>
            </a:r>
          </a:p>
        </p:txBody>
      </p:sp>
      <p:pic>
        <p:nvPicPr>
          <p:cNvPr id="124" name="Shape 124"/>
          <p:cNvPicPr preferRelativeResize="0"/>
          <p:nvPr/>
        </p:nvPicPr>
        <p:blipFill rotWithShape="1">
          <a:blip r:embed="rId3">
            <a:alphaModFix/>
          </a:blip>
          <a:srcRect t="0" b="0" r="0" l="0"/>
          <a:stretch/>
        </p:blipFill>
        <p:spPr>
          <a:xfrm>
            <a:off y="1524000" x="838200"/>
            <a:ext cy="4051300" cx="7778750"/>
          </a:xfrm>
          <a:prstGeom prst="rect">
            <a:avLst/>
          </a:prstGeom>
          <a:noFill/>
          <a:ln>
            <a:noFill/>
          </a:ln>
        </p:spPr>
      </p:pic>
      <p:sp>
        <p:nvSpPr>
          <p:cNvPr id="125" name="Shape 12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26" name="Shape 12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y="0" x="0"/>
          <a:ext cy="0" cx="0"/>
          <a:chOff y="0" x="0"/>
          <a:chExt cy="0" cx="0"/>
        </a:xfrm>
      </p:grpSpPr>
      <p:sp>
        <p:nvSpPr>
          <p:cNvPr id="422" name="Shape 42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Network Topology</a:t>
            </a:r>
          </a:p>
        </p:txBody>
      </p:sp>
      <p:sp>
        <p:nvSpPr>
          <p:cNvPr id="423" name="Shape 423"/>
          <p:cNvSpPr txBox="1"/>
          <p:nvPr>
            <p:ph idx="1" type="body"/>
          </p:nvPr>
        </p:nvSpPr>
        <p:spPr>
          <a:xfrm>
            <a:off y="1447800" x="838200"/>
            <a:ext cy="2514599" cx="784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Fundamental layout of a network</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Describes the path or paths between any two points in the network</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Affects availability, speed and traffic congestion of the network</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Logical topology – operational relationship between the various network components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Physical topology – actual layout of the network wiring</a:t>
            </a:r>
          </a:p>
          <a:p>
            <a:pPr algn="l" rtl="0" lvl="0" marR="0" indent="-215900" marL="342900">
              <a:spcBef>
                <a:spcPts val="400"/>
              </a:spcBef>
              <a:spcAft>
                <a:spcPts val="0"/>
              </a:spcAft>
              <a:buClr>
                <a:srgbClr val="000080"/>
              </a:buClr>
              <a:buFont typeface="Arial"/>
              <a:buNone/>
            </a:pPr>
            <a:r>
              <a:t/>
            </a:r>
            <a:endParaRPr strike="noStrike" u="none" b="0" cap="none" baseline="0" sz="2000" i="0">
              <a:solidFill>
                <a:schemeClr val="dk1"/>
              </a:solidFill>
              <a:latin typeface="Arial"/>
              <a:ea typeface="Arial"/>
              <a:cs typeface="Arial"/>
              <a:sym typeface="Arial"/>
            </a:endParaRPr>
          </a:p>
        </p:txBody>
      </p:sp>
      <p:sp>
        <p:nvSpPr>
          <p:cNvPr id="424" name="Shape 42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425" name="Shape 42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pic>
        <p:nvPicPr>
          <p:cNvPr id="426" name="Shape 426"/>
          <p:cNvPicPr preferRelativeResize="0"/>
          <p:nvPr/>
        </p:nvPicPr>
        <p:blipFill rotWithShape="1">
          <a:blip r:embed="rId3">
            <a:alphaModFix/>
          </a:blip>
          <a:srcRect t="0" b="0" r="0" l="0"/>
          <a:stretch/>
        </p:blipFill>
        <p:spPr>
          <a:xfrm>
            <a:off y="4271962" x="1219200"/>
            <a:ext cy="2051050" cx="5943599"/>
          </a:xfrm>
          <a:prstGeom prst="rect">
            <a:avLst/>
          </a:prstGeom>
          <a:noFill/>
          <a:ln>
            <a:noFill/>
          </a:ln>
        </p:spPr>
      </p:pic>
      <p:sp>
        <p:nvSpPr>
          <p:cNvPr id="427" name="Shape 427"/>
          <p:cNvSpPr txBox="1"/>
          <p:nvPr/>
        </p:nvSpPr>
        <p:spPr>
          <a:xfrm>
            <a:off y="3962400" x="2895600"/>
            <a:ext cy="369886" cx="3429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Automobile Traffic Scenarios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y="0" x="0"/>
          <a:ext cy="0" cx="0"/>
          <a:chOff y="0" x="0"/>
          <a:chExt cy="0" cx="0"/>
        </a:xfrm>
      </p:grpSpPr>
      <p:sp>
        <p:nvSpPr>
          <p:cNvPr id="432" name="Shape 43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Four Network Topologies</a:t>
            </a:r>
          </a:p>
        </p:txBody>
      </p:sp>
      <p:sp>
        <p:nvSpPr>
          <p:cNvPr id="433" name="Shape 43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434" name="Shape 43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pic>
        <p:nvPicPr>
          <p:cNvPr id="435" name="Shape 435"/>
          <p:cNvPicPr preferRelativeResize="0"/>
          <p:nvPr/>
        </p:nvPicPr>
        <p:blipFill rotWithShape="1">
          <a:blip r:embed="rId3">
            <a:alphaModFix/>
          </a:blip>
          <a:srcRect t="0" b="0" r="0" l="0"/>
          <a:stretch/>
        </p:blipFill>
        <p:spPr>
          <a:xfrm>
            <a:off y="1447800" x="1371600"/>
            <a:ext cy="4800600" cx="6534150"/>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y="0" x="0"/>
          <a:ext cy="0" cx="0"/>
          <a:chOff y="0" x="0"/>
          <a:chExt cy="0" cx="0"/>
        </a:xfrm>
      </p:grpSpPr>
      <p:sp>
        <p:nvSpPr>
          <p:cNvPr id="440" name="Shape 44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Mesh Topology</a:t>
            </a:r>
          </a:p>
        </p:txBody>
      </p:sp>
      <p:sp>
        <p:nvSpPr>
          <p:cNvPr id="441" name="Shape 441"/>
          <p:cNvSpPr txBox="1"/>
          <p:nvPr>
            <p:ph idx="1" type="body"/>
          </p:nvPr>
        </p:nvSpPr>
        <p:spPr>
          <a:xfrm>
            <a:off y="1524000" x="838200"/>
            <a:ext cy="4648199" cx="784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Multiple paths between end nodes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Failure of an individual intermediate node will slow but not stop the network as long as an alternative path is available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Large networks that use switches and routers are typically partial mesh networks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Full mesh network</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Direct point-to-point channel connecting every pair of nodes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Impractical due to the large number of connections needed</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Number of connections = nodes x (nodes – 1) / 2</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500 computer nodes would require 125,000 interconnecting cables! </a:t>
            </a:r>
          </a:p>
        </p:txBody>
      </p:sp>
      <p:sp>
        <p:nvSpPr>
          <p:cNvPr id="442" name="Shape 44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43" name="Shape 44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y="0" x="0"/>
          <a:ext cy="0" cx="0"/>
          <a:chOff y="0" x="0"/>
          <a:chExt cy="0" cx="0"/>
        </a:xfrm>
      </p:grpSpPr>
      <p:sp>
        <p:nvSpPr>
          <p:cNvPr id="448" name="Shape 448"/>
          <p:cNvSpPr txBox="1"/>
          <p:nvPr>
            <p:ph type="title"/>
          </p:nvPr>
        </p:nvSpPr>
        <p:spPr>
          <a:xfrm>
            <a:off y="274637" x="762000"/>
            <a:ext cy="11430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Five-Node Full Mesh Network</a:t>
            </a:r>
          </a:p>
        </p:txBody>
      </p:sp>
      <p:pic>
        <p:nvPicPr>
          <p:cNvPr id="449" name="Shape 449"/>
          <p:cNvPicPr preferRelativeResize="0"/>
          <p:nvPr/>
        </p:nvPicPr>
        <p:blipFill rotWithShape="1">
          <a:blip r:embed="rId3">
            <a:alphaModFix/>
          </a:blip>
          <a:srcRect t="0" b="0" r="0" l="0"/>
          <a:stretch/>
        </p:blipFill>
        <p:spPr>
          <a:xfrm>
            <a:off y="1524000" x="1790700"/>
            <a:ext cy="4525961" cx="6019799"/>
          </a:xfrm>
          <a:prstGeom prst="rect">
            <a:avLst/>
          </a:prstGeom>
          <a:noFill/>
          <a:ln>
            <a:noFill/>
          </a:ln>
        </p:spPr>
      </p:pic>
      <p:sp>
        <p:nvSpPr>
          <p:cNvPr id="450" name="Shape 45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51" name="Shape 45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y="0" x="0"/>
          <a:ext cy="0" cx="0"/>
          <a:chOff y="0" x="0"/>
          <a:chExt cy="0" cx="0"/>
        </a:xfrm>
      </p:grpSpPr>
      <p:sp>
        <p:nvSpPr>
          <p:cNvPr id="456" name="Shape 45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Bus Topology</a:t>
            </a:r>
          </a:p>
        </p:txBody>
      </p:sp>
      <p:sp>
        <p:nvSpPr>
          <p:cNvPr id="457" name="Shape 457"/>
          <p:cNvSpPr txBox="1"/>
          <p:nvPr>
            <p:ph idx="1" type="body"/>
          </p:nvPr>
        </p:nvSpPr>
        <p:spPr>
          <a:xfrm>
            <a:off y="1447800" x="8382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Similar to multipoint buses in chapter 7</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Each node is tapped into the bus along the bus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To communicate, each node “broadcasts” a message that travels along the bus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Every node on the bus receives the message but it is ignored by all nodes except the one whose node matches the delivery address in the message</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Transmission from any stations travels entire medium (both directions)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Termination required at ends of bus to prevent the signal from echoing</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Branches can be added to a bus, expanding it into a tree but messages are still broadcast throughout the entire tree</a:t>
            </a:r>
          </a:p>
        </p:txBody>
      </p:sp>
      <p:sp>
        <p:nvSpPr>
          <p:cNvPr id="458" name="Shape 45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459" name="Shape 45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y="0" x="0"/>
          <a:ext cy="0" cx="0"/>
          <a:chOff y="0" x="0"/>
          <a:chExt cy="0" cx="0"/>
        </a:xfrm>
      </p:grpSpPr>
      <p:sp>
        <p:nvSpPr>
          <p:cNvPr id="464" name="Shape 46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Bus Network Implementation</a:t>
            </a:r>
          </a:p>
        </p:txBody>
      </p:sp>
      <p:sp>
        <p:nvSpPr>
          <p:cNvPr id="465" name="Shape 465"/>
          <p:cNvSpPr txBox="1"/>
          <p:nvPr>
            <p:ph idx="1" type="body"/>
          </p:nvPr>
        </p:nvSpPr>
        <p:spPr>
          <a:xfrm>
            <a:off y="1447800" x="838200"/>
            <a:ext cy="4648199"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Only requires a single pair of wires from one end of the network space to the other</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Easiest to wire of the network topologies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Low cost</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Traffic congestion is a major issue</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Rarely used in designs of new networks except for wireless networks</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Because of the unguided nature of radio waves, wireless networks require some form of bus topology</a:t>
            </a:r>
          </a:p>
          <a:p>
            <a:pPr algn="l" rtl="0" lvl="0" marR="0" indent="0" marL="0">
              <a:spcBef>
                <a:spcPts val="0"/>
              </a:spcBef>
              <a:buNone/>
            </a:pPr>
            <a:r>
              <a:t/>
            </a:r>
            <a:endParaRPr strike="noStrike" u="none" b="0" cap="none" baseline="0" sz="2800" i="0">
              <a:solidFill>
                <a:schemeClr val="dk1"/>
              </a:solidFill>
              <a:latin typeface="Arial"/>
              <a:ea typeface="Arial"/>
              <a:cs typeface="Arial"/>
              <a:sym typeface="Arial"/>
            </a:endParaRPr>
          </a:p>
        </p:txBody>
      </p:sp>
      <p:sp>
        <p:nvSpPr>
          <p:cNvPr id="466" name="Shape 46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67" name="Shape 46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y="0" x="0"/>
          <a:ext cy="0" cx="0"/>
          <a:chOff y="0" x="0"/>
          <a:chExt cy="0" cx="0"/>
        </a:xfrm>
      </p:grpSpPr>
      <p:sp>
        <p:nvSpPr>
          <p:cNvPr id="472" name="Shape 47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Star Topology</a:t>
            </a:r>
          </a:p>
        </p:txBody>
      </p:sp>
      <p:sp>
        <p:nvSpPr>
          <p:cNvPr id="473" name="Shape 473"/>
          <p:cNvSpPr txBox="1"/>
          <p:nvPr>
            <p:ph idx="1" type="body"/>
          </p:nvPr>
        </p:nvSpPr>
        <p:spPr>
          <a:xfrm>
            <a:off y="1447800" x="838200"/>
            <a:ext cy="4724400"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Primarily used for local area networks and sometimes used to connect satellite offices to a central office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All nodes are connected point-to-point to a central device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Nodes communicate through the central device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Switching in the central device connects pairs of nodes together to allow them to communicate directly</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Central device can steer data from one node to another as required</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Most modern switches allow multiple pairs to communicate simultaneously</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Failure of central device causes entire network to go down</a:t>
            </a:r>
          </a:p>
        </p:txBody>
      </p:sp>
      <p:sp>
        <p:nvSpPr>
          <p:cNvPr id="474" name="Shape 47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475" name="Shape 47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y="0" x="0"/>
          <a:ext cy="0" cx="0"/>
          <a:chOff y="0" x="0"/>
          <a:chExt cy="0" cx="0"/>
        </a:xfrm>
      </p:grpSpPr>
      <p:sp>
        <p:nvSpPr>
          <p:cNvPr id="480" name="Shape 48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Ring Topology</a:t>
            </a:r>
          </a:p>
        </p:txBody>
      </p:sp>
      <p:sp>
        <p:nvSpPr>
          <p:cNvPr id="481" name="Shape 481"/>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Point-to-point connection from each node to the next</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Last node is connected back to the first to form a closed ring</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Each node retransmits the signal that it receives from the previous node in the ring</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Packets are placed on the loop at a node, and travel from node to node until the desired node is reached</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Although the ring is inherently unidirectional, it is possible to build a bidirectional ring network</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Popular in the past because they provided a controlled way in which to guarantee network performance</a:t>
            </a:r>
          </a:p>
          <a:p>
            <a:pPr algn="l" rtl="0" lvl="1" marR="0" indent="-285750" marL="742950">
              <a:lnSpc>
                <a:spcPct val="9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Legacy token-ring local area networks</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Used in some FDDI fiber optic backbone and metropolitan area networks</a:t>
            </a:r>
          </a:p>
          <a:p>
            <a:pPr algn="l" rtl="0" lvl="0" marR="0" indent="-215900" marL="342900">
              <a:spcBef>
                <a:spcPts val="400"/>
              </a:spcBef>
              <a:spcAft>
                <a:spcPts val="0"/>
              </a:spcAft>
              <a:buClr>
                <a:srgbClr val="000080"/>
              </a:buClr>
              <a:buFont typeface="Arial"/>
              <a:buNone/>
            </a:pPr>
            <a:r>
              <a:t/>
            </a:r>
            <a:endParaRPr strike="noStrike" u="none" b="0" cap="none" baseline="0" sz="2000" i="0">
              <a:solidFill>
                <a:schemeClr val="dk1"/>
              </a:solidFill>
              <a:latin typeface="Arial"/>
              <a:ea typeface="Arial"/>
              <a:cs typeface="Arial"/>
              <a:sym typeface="Arial"/>
            </a:endParaRPr>
          </a:p>
        </p:txBody>
      </p:sp>
      <p:sp>
        <p:nvSpPr>
          <p:cNvPr id="482" name="Shape 48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483" name="Shape 48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y="0" x="0"/>
          <a:ext cy="0" cx="0"/>
          <a:chOff y="0" x="0"/>
          <a:chExt cy="0" cx="0"/>
        </a:xfrm>
      </p:grpSpPr>
      <p:sp>
        <p:nvSpPr>
          <p:cNvPr id="488" name="Shape 48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Local Area Networks (LAN)</a:t>
            </a:r>
          </a:p>
        </p:txBody>
      </p:sp>
      <p:sp>
        <p:nvSpPr>
          <p:cNvPr id="489" name="Shape 489"/>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A network that connections computers and other supporting devices over a relatively small localized area </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Typically ranging in size from a single room to multiple buildings in close range of each other</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Most of the computers are personal computers or workstations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Routers and perhaps gateways are used to connect the LAN to other networks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Creating separate LANs for different departments or for different business functions is done to minimize extraneous traffic on the network</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Most modern LANs are based on one of the Ethernet protocol standards</a:t>
            </a:r>
          </a:p>
          <a:p>
            <a:pPr algn="l" rtl="0" lvl="0" marR="0" indent="0" marL="0">
              <a:spcBef>
                <a:spcPts val="0"/>
              </a:spcBef>
              <a:buNone/>
            </a:pPr>
            <a:r>
              <a:t/>
            </a:r>
            <a:endParaRPr strike="noStrike" u="none" b="0" cap="none" baseline="0" sz="2000" i="0">
              <a:solidFill>
                <a:schemeClr val="dk1"/>
              </a:solidFill>
              <a:latin typeface="Arial"/>
              <a:ea typeface="Arial"/>
              <a:cs typeface="Arial"/>
              <a:sym typeface="Arial"/>
            </a:endParaRPr>
          </a:p>
        </p:txBody>
      </p:sp>
      <p:sp>
        <p:nvSpPr>
          <p:cNvPr id="490" name="Shape 49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91" name="Shape 49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5" name="Shape 495"/>
        <p:cNvGrpSpPr/>
        <p:nvPr/>
      </p:nvGrpSpPr>
      <p:grpSpPr>
        <a:xfrm>
          <a:off y="0" x="0"/>
          <a:ext cy="0" cx="0"/>
          <a:chOff y="0" x="0"/>
          <a:chExt cy="0" cx="0"/>
        </a:xfrm>
      </p:grpSpPr>
      <p:sp>
        <p:nvSpPr>
          <p:cNvPr id="496" name="Shape 49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Common Ethernet Standards</a:t>
            </a:r>
          </a:p>
        </p:txBody>
      </p:sp>
      <p:pic>
        <p:nvPicPr>
          <p:cNvPr id="497" name="Shape 497"/>
          <p:cNvPicPr preferRelativeResize="0"/>
          <p:nvPr/>
        </p:nvPicPr>
        <p:blipFill rotWithShape="1">
          <a:blip r:embed="rId3">
            <a:alphaModFix/>
          </a:blip>
          <a:srcRect t="0" b="0" r="0" l="0"/>
          <a:stretch/>
        </p:blipFill>
        <p:spPr>
          <a:xfrm>
            <a:off y="1447800" x="1219200"/>
            <a:ext cy="4824412" cx="7162799"/>
          </a:xfrm>
          <a:prstGeom prst="rect">
            <a:avLst/>
          </a:prstGeom>
          <a:noFill/>
          <a:ln>
            <a:noFill/>
          </a:ln>
        </p:spPr>
      </p:pic>
      <p:sp>
        <p:nvSpPr>
          <p:cNvPr id="498" name="Shape 49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99" name="Shape 49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Messages</a:t>
            </a:r>
          </a:p>
        </p:txBody>
      </p:sp>
      <p:sp>
        <p:nvSpPr>
          <p:cNvPr id="132" name="Shape 132"/>
          <p:cNvSpPr txBox="1"/>
          <p:nvPr>
            <p:ph idx="1" type="body"/>
          </p:nvPr>
        </p:nvSpPr>
        <p:spPr>
          <a:xfrm>
            <a:off y="1524000" x="914400"/>
            <a:ext cy="45720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Communication between cooperating applications at each end node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Can take many forms such as data, a program, a file, or multimedia</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Represented digitally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Data is described as a byte stream because communications are predominantly serial</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Limitation as a communication tool is the varying message length</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Long messages could tie up a communication channel indefinitely creating problems for other messages that share that channel</a:t>
            </a:r>
          </a:p>
          <a:p>
            <a:pPr algn="l" rtl="0" lvl="0" marR="0" indent="-342900" marL="342900">
              <a:lnSpc>
                <a:spcPct val="100000"/>
              </a:lnSpc>
              <a:spcBef>
                <a:spcPts val="480"/>
              </a:spcBef>
              <a:spcAft>
                <a:spcPts val="0"/>
              </a:spcAft>
              <a:buClr>
                <a:schemeClr val="dk1"/>
              </a:buClr>
              <a:buFont typeface="Arial"/>
              <a:buNone/>
            </a:pPr>
            <a:r>
              <a:t/>
            </a:r>
            <a:endParaRPr strike="noStrike" u="none" b="0" cap="none" baseline="0" sz="2400" i="0">
              <a:solidFill>
                <a:schemeClr val="dk1"/>
              </a:solidFill>
              <a:latin typeface="Arial"/>
              <a:ea typeface="Arial"/>
              <a:cs typeface="Arial"/>
              <a:sym typeface="Arial"/>
            </a:endParaRPr>
          </a:p>
          <a:p>
            <a:pPr algn="l" rtl="0" lvl="0" marR="0" indent="0" marL="0">
              <a:spcBef>
                <a:spcPts val="0"/>
              </a:spcBef>
              <a:buNone/>
            </a:pPr>
            <a:r>
              <a:t/>
            </a:r>
            <a:endParaRPr strike="noStrike" u="none" b="0" cap="none" baseline="0" sz="2400" i="0">
              <a:solidFill>
                <a:schemeClr val="dk1"/>
              </a:solidFill>
              <a:latin typeface="Arial"/>
              <a:ea typeface="Arial"/>
              <a:cs typeface="Arial"/>
              <a:sym typeface="Arial"/>
            </a:endParaRPr>
          </a:p>
        </p:txBody>
      </p:sp>
      <p:sp>
        <p:nvSpPr>
          <p:cNvPr id="133" name="Shape 13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34" name="Shape 13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y="0" x="0"/>
          <a:ext cy="0" cx="0"/>
          <a:chOff y="0" x="0"/>
          <a:chExt cy="0" cx="0"/>
        </a:xfrm>
      </p:grpSpPr>
      <p:sp>
        <p:nvSpPr>
          <p:cNvPr id="504" name="Shape 50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Typical Home Network</a:t>
            </a:r>
          </a:p>
        </p:txBody>
      </p:sp>
      <p:pic>
        <p:nvPicPr>
          <p:cNvPr id="505" name="Shape 505"/>
          <p:cNvPicPr preferRelativeResize="0"/>
          <p:nvPr/>
        </p:nvPicPr>
        <p:blipFill rotWithShape="1">
          <a:blip r:embed="rId3">
            <a:alphaModFix/>
          </a:blip>
          <a:srcRect t="0" b="0" r="0" l="0"/>
          <a:stretch/>
        </p:blipFill>
        <p:spPr>
          <a:xfrm>
            <a:off y="1524000" x="1319212"/>
            <a:ext cy="4525961" cx="6962774"/>
          </a:xfrm>
          <a:prstGeom prst="rect">
            <a:avLst/>
          </a:prstGeom>
          <a:noFill/>
          <a:ln>
            <a:noFill/>
          </a:ln>
        </p:spPr>
      </p:pic>
      <p:sp>
        <p:nvSpPr>
          <p:cNvPr id="506" name="Shape 50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07" name="Shape 50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y="0" x="0"/>
          <a:ext cy="0" cx="0"/>
          <a:chOff y="0" x="0"/>
          <a:chExt cy="0" cx="0"/>
        </a:xfrm>
      </p:grpSpPr>
      <p:sp>
        <p:nvSpPr>
          <p:cNvPr id="512" name="Shape 51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Ethernet Hubs</a:t>
            </a:r>
          </a:p>
        </p:txBody>
      </p:sp>
      <p:sp>
        <p:nvSpPr>
          <p:cNvPr id="513" name="Shape 51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Based on bus topology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 passive central connection device used to simplify wiring and maintenance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Physical layer device where all of the connections are tied together inside the hub</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Signals are broadcast to every device connected to the hub</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Uses the CSMA/CD medium access control protocol</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Use of hubs is declining because switches often provide better performance</a:t>
            </a:r>
          </a:p>
        </p:txBody>
      </p:sp>
      <p:sp>
        <p:nvSpPr>
          <p:cNvPr id="514" name="Shape 51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15" name="Shape 51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y="0" x="0"/>
          <a:ext cy="0" cx="0"/>
          <a:chOff y="0" x="0"/>
          <a:chExt cy="0" cx="0"/>
        </a:xfrm>
      </p:grpSpPr>
      <p:sp>
        <p:nvSpPr>
          <p:cNvPr id="520" name="Shape 52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Ethernet Switches</a:t>
            </a:r>
          </a:p>
        </p:txBody>
      </p:sp>
      <p:sp>
        <p:nvSpPr>
          <p:cNvPr id="521" name="Shape 521"/>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Logically a star topology, not a bus topology</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Able to set up a direction connection between any two nodes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Multiple pairs of nodes can communicate at the full bandwidth</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Prevalent method for wired local area networks</a:t>
            </a:r>
          </a:p>
        </p:txBody>
      </p:sp>
      <p:sp>
        <p:nvSpPr>
          <p:cNvPr id="522" name="Shape 52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23" name="Shape 52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y="0" x="0"/>
          <a:ext cy="0" cx="0"/>
          <a:chOff y="0" x="0"/>
          <a:chExt cy="0" cx="0"/>
        </a:xfrm>
      </p:grpSpPr>
      <p:sp>
        <p:nvSpPr>
          <p:cNvPr id="528" name="Shape 528"/>
          <p:cNvSpPr txBox="1"/>
          <p:nvPr>
            <p:ph type="title"/>
          </p:nvPr>
        </p:nvSpPr>
        <p:spPr>
          <a:xfrm>
            <a:off y="274637" x="762000"/>
            <a:ext cy="11430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Hub vs. Switch Based Ethernet</a:t>
            </a:r>
          </a:p>
        </p:txBody>
      </p:sp>
      <p:pic>
        <p:nvPicPr>
          <p:cNvPr id="529" name="Shape 529"/>
          <p:cNvPicPr preferRelativeResize="0"/>
          <p:nvPr/>
        </p:nvPicPr>
        <p:blipFill rotWithShape="1">
          <a:blip r:embed="rId3">
            <a:alphaModFix/>
          </a:blip>
          <a:srcRect t="0" b="0" r="0" l="0"/>
          <a:stretch/>
        </p:blipFill>
        <p:spPr>
          <a:xfrm>
            <a:off y="1524000" x="838200"/>
            <a:ext cy="3505200" cx="3902075"/>
          </a:xfrm>
          <a:prstGeom prst="rect">
            <a:avLst/>
          </a:prstGeom>
          <a:noFill/>
          <a:ln>
            <a:noFill/>
          </a:ln>
        </p:spPr>
      </p:pic>
      <p:sp>
        <p:nvSpPr>
          <p:cNvPr id="530" name="Shape 53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31" name="Shape 53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pic>
        <p:nvPicPr>
          <p:cNvPr id="532" name="Shape 532"/>
          <p:cNvPicPr preferRelativeResize="0"/>
          <p:nvPr/>
        </p:nvPicPr>
        <p:blipFill rotWithShape="1">
          <a:blip r:embed="rId4">
            <a:alphaModFix/>
          </a:blip>
          <a:srcRect t="0" b="0" r="0" l="0"/>
          <a:stretch/>
        </p:blipFill>
        <p:spPr>
          <a:xfrm>
            <a:off y="1524000" x="4800600"/>
            <a:ext cy="3657600" cx="4070350"/>
          </a:xfrm>
          <a:prstGeom prst="rect">
            <a:avLst/>
          </a:prstGeom>
          <a:noFill/>
          <a:ln>
            <a:noFill/>
          </a:ln>
        </p:spPr>
      </p:pic>
      <p:sp>
        <p:nvSpPr>
          <p:cNvPr id="533" name="Shape 533"/>
          <p:cNvSpPr txBox="1"/>
          <p:nvPr/>
        </p:nvSpPr>
        <p:spPr>
          <a:xfrm>
            <a:off y="5257800" x="1371600"/>
            <a:ext cy="646112" cx="3048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Logically a bus and can be viewed as a zero-length bus</a:t>
            </a:r>
          </a:p>
        </p:txBody>
      </p:sp>
      <p:sp>
        <p:nvSpPr>
          <p:cNvPr id="534" name="Shape 534"/>
          <p:cNvSpPr txBox="1"/>
          <p:nvPr/>
        </p:nvSpPr>
        <p:spPr>
          <a:xfrm>
            <a:off y="5334000" x="5715000"/>
            <a:ext cy="646112" cx="2590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Logically and physically a star topology</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y="0" x="0"/>
          <a:ext cy="0" cx="0"/>
          <a:chOff y="0" x="0"/>
          <a:chExt cy="0" cx="0"/>
        </a:xfrm>
      </p:grpSpPr>
      <p:sp>
        <p:nvSpPr>
          <p:cNvPr id="539" name="Shape 53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Wireless Ethernet (WiFi)</a:t>
            </a:r>
          </a:p>
        </p:txBody>
      </p:sp>
      <p:sp>
        <p:nvSpPr>
          <p:cNvPr id="540" name="Shape 54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Radio-based compatible extension to the Ethernet standard</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Central access point is similar to a hub but is an active node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Central access point transmits and receives radio waves to communicate with the nodes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Radio space must be shared between the nodes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Does not use the CSMA-CD protocol because it is possible for units to be far away that although they can communicate with the access point, they cannot detect one another</a:t>
            </a:r>
          </a:p>
        </p:txBody>
      </p:sp>
      <p:sp>
        <p:nvSpPr>
          <p:cNvPr id="541" name="Shape 54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42" name="Shape 54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y="0" x="0"/>
          <a:ext cy="0" cx="0"/>
          <a:chOff y="0" x="0"/>
          <a:chExt cy="0" cx="0"/>
        </a:xfrm>
      </p:grpSpPr>
      <p:sp>
        <p:nvSpPr>
          <p:cNvPr id="547" name="Shape 54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Wireless Ethernet Characteristics</a:t>
            </a:r>
          </a:p>
        </p:txBody>
      </p:sp>
      <p:sp>
        <p:nvSpPr>
          <p:cNvPr id="548" name="Shape 54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49" name="Shape 54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pic>
        <p:nvPicPr>
          <p:cNvPr id="550" name="Shape 550"/>
          <p:cNvPicPr preferRelativeResize="0"/>
          <p:nvPr/>
        </p:nvPicPr>
        <p:blipFill rotWithShape="1">
          <a:blip r:embed="rId3">
            <a:alphaModFix/>
          </a:blip>
          <a:srcRect t="0" b="0" r="0" l="0"/>
          <a:stretch/>
        </p:blipFill>
        <p:spPr>
          <a:xfrm>
            <a:off y="1752600" x="914400"/>
            <a:ext cy="2709862" cx="7772400"/>
          </a:xfrm>
          <a:prstGeom prst="rect">
            <a:avLst/>
          </a:prstGeom>
          <a:noFill/>
          <a:ln>
            <a:noFill/>
          </a:ln>
        </p:spPr>
      </p:pic>
      <p:sp>
        <p:nvSpPr>
          <p:cNvPr id="551" name="Shape 551"/>
          <p:cNvSpPr txBox="1"/>
          <p:nvPr/>
        </p:nvSpPr>
        <p:spPr>
          <a:xfrm>
            <a:off y="4572000" x="838200"/>
            <a:ext cy="708024" cx="77724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 Unofficial as of June 2008</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 Possible future theoretical maximum data rate of 600 Mbps</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y="0" x="0"/>
          <a:ext cy="0" cx="0"/>
          <a:chOff y="0" x="0"/>
          <a:chExt cy="0" cx="0"/>
        </a:xfrm>
      </p:grpSpPr>
      <p:sp>
        <p:nvSpPr>
          <p:cNvPr id="556" name="Shape 55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Wireless Mesh Network</a:t>
            </a:r>
          </a:p>
        </p:txBody>
      </p:sp>
      <p:pic>
        <p:nvPicPr>
          <p:cNvPr id="557" name="Shape 557"/>
          <p:cNvPicPr preferRelativeResize="0"/>
          <p:nvPr/>
        </p:nvPicPr>
        <p:blipFill rotWithShape="1">
          <a:blip r:embed="rId3">
            <a:alphaModFix/>
          </a:blip>
          <a:srcRect t="0" b="0" r="0" l="0"/>
          <a:stretch/>
        </p:blipFill>
        <p:spPr>
          <a:xfrm>
            <a:off y="1524000" x="1949450"/>
            <a:ext cy="4016374" cx="5060950"/>
          </a:xfrm>
          <a:prstGeom prst="rect">
            <a:avLst/>
          </a:prstGeom>
          <a:noFill/>
          <a:ln>
            <a:noFill/>
          </a:ln>
        </p:spPr>
      </p:pic>
      <p:sp>
        <p:nvSpPr>
          <p:cNvPr id="558" name="Shape 55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59" name="Shape 55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560" name="Shape 560"/>
          <p:cNvSpPr txBox="1"/>
          <p:nvPr/>
        </p:nvSpPr>
        <p:spPr>
          <a:xfrm>
            <a:off y="5562600" x="1905000"/>
            <a:ext cy="646112"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Mesh points operate at the medium-access control layer and do not require wiring</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4" name="Shape 564"/>
        <p:cNvGrpSpPr/>
        <p:nvPr/>
      </p:nvGrpSpPr>
      <p:grpSpPr>
        <a:xfrm>
          <a:off y="0" x="0"/>
          <a:ext cy="0" cx="0"/>
          <a:chOff y="0" x="0"/>
          <a:chExt cy="0" cx="0"/>
        </a:xfrm>
      </p:grpSpPr>
      <p:sp>
        <p:nvSpPr>
          <p:cNvPr id="565" name="Shape 56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Backbone Networks</a:t>
            </a:r>
          </a:p>
        </p:txBody>
      </p:sp>
      <p:sp>
        <p:nvSpPr>
          <p:cNvPr id="566" name="Shape 566"/>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Also called tiered Ethernet</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Ties together LANs and provides access to external networks like the Internet</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Chief motivation is to improve overall performance of a larger network by creating separate networks for groups of users who primarily communicate with one another</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Communicate between the LANs is enabled only when necessary</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Overall range of the network can be extended beyond the limits of a single LAN</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Can be viewed as a large LAN where each node is itself a LAN</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Intranets – an organizational network where user interfaces and applications are primarily based on Web services</a:t>
            </a:r>
          </a:p>
          <a:p>
            <a:pPr algn="l" rtl="0" lvl="0" marR="0" indent="0" marL="0">
              <a:spcBef>
                <a:spcPts val="0"/>
              </a:spcBef>
              <a:buNone/>
            </a:pPr>
            <a:r>
              <a:t/>
            </a:r>
            <a:endParaRPr strike="noStrike" u="none" b="0" cap="none" baseline="0" sz="2000" i="0">
              <a:solidFill>
                <a:schemeClr val="dk1"/>
              </a:solidFill>
              <a:latin typeface="Arial"/>
              <a:ea typeface="Arial"/>
              <a:cs typeface="Arial"/>
              <a:sym typeface="Arial"/>
            </a:endParaRPr>
          </a:p>
        </p:txBody>
      </p:sp>
      <p:sp>
        <p:nvSpPr>
          <p:cNvPr id="567" name="Shape 56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68" name="Shape 56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2" name="Shape 572"/>
        <p:cNvGrpSpPr/>
        <p:nvPr/>
      </p:nvGrpSpPr>
      <p:grpSpPr>
        <a:xfrm>
          <a:off y="0" x="0"/>
          <a:ext cy="0" cx="0"/>
          <a:chOff y="0" x="0"/>
          <a:chExt cy="0" cx="0"/>
        </a:xfrm>
      </p:grpSpPr>
      <p:sp>
        <p:nvSpPr>
          <p:cNvPr id="573" name="Shape 57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Backbone Network</a:t>
            </a:r>
          </a:p>
        </p:txBody>
      </p:sp>
      <p:pic>
        <p:nvPicPr>
          <p:cNvPr id="574" name="Shape 574"/>
          <p:cNvPicPr preferRelativeResize="0"/>
          <p:nvPr/>
        </p:nvPicPr>
        <p:blipFill rotWithShape="1">
          <a:blip r:embed="rId3">
            <a:alphaModFix/>
          </a:blip>
          <a:srcRect t="0" b="0" r="0" l="0"/>
          <a:stretch/>
        </p:blipFill>
        <p:spPr>
          <a:xfrm>
            <a:off y="1524000" x="1901825"/>
            <a:ext cy="4525961" cx="5797550"/>
          </a:xfrm>
          <a:prstGeom prst="rect">
            <a:avLst/>
          </a:prstGeom>
          <a:noFill/>
          <a:ln>
            <a:noFill/>
          </a:ln>
        </p:spPr>
      </p:pic>
      <p:sp>
        <p:nvSpPr>
          <p:cNvPr id="575" name="Shape 57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76" name="Shape 57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0" name="Shape 580"/>
        <p:cNvGrpSpPr/>
        <p:nvPr/>
      </p:nvGrpSpPr>
      <p:grpSpPr>
        <a:xfrm>
          <a:off y="0" x="0"/>
          <a:ext cy="0" cx="0"/>
          <a:chOff y="0" x="0"/>
          <a:chExt cy="0" cx="0"/>
        </a:xfrm>
      </p:grpSpPr>
      <p:sp>
        <p:nvSpPr>
          <p:cNvPr id="581" name="Shape 58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Metropolitan Area Networks</a:t>
            </a:r>
          </a:p>
        </p:txBody>
      </p:sp>
      <p:sp>
        <p:nvSpPr>
          <p:cNvPr id="582" name="Shape 582"/>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 network larger in geographical scope than a LAN but within a range of less than 30 miles or 50 km</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Often there is a desire to create network links to link locations that would require running wires through someone else’s property.  </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Requires services from a service provider or public carrier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Begins to resemble a WAN</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Edge connection – a connection at an access point on the customer’s premises that connects to a provider</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Campus area network (CAN)</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Network type between a LAN and a MAN</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Number of interconnected buildings clustered together</a:t>
            </a:r>
          </a:p>
        </p:txBody>
      </p:sp>
      <p:sp>
        <p:nvSpPr>
          <p:cNvPr id="583" name="Shape 58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84" name="Shape 58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Packets</a:t>
            </a:r>
          </a:p>
        </p:txBody>
      </p:sp>
      <p:sp>
        <p:nvSpPr>
          <p:cNvPr id="140" name="Shape 14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A group of related packets make up a single message</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Consist of data encapsulated by the packet header which contains information about the packet </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Used to solve problems of channel availability and maximum utilization</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Equivalent to an envelope that contains pages of data</a:t>
            </a:r>
          </a:p>
          <a:p>
            <a:pPr algn="l" rtl="0" lvl="0" marR="0" indent="0" marL="0">
              <a:spcBef>
                <a:spcPts val="0"/>
              </a:spcBef>
              <a:buNone/>
            </a:pPr>
            <a:r>
              <a:t/>
            </a:r>
            <a:endParaRPr strike="noStrike" u="none" b="0" cap="none" baseline="0" sz="2800" i="0">
              <a:solidFill>
                <a:schemeClr val="dk1"/>
              </a:solidFill>
              <a:latin typeface="Arial"/>
              <a:ea typeface="Arial"/>
              <a:cs typeface="Arial"/>
              <a:sym typeface="Arial"/>
            </a:endParaRPr>
          </a:p>
        </p:txBody>
      </p:sp>
      <p:sp>
        <p:nvSpPr>
          <p:cNvPr id="141" name="Shape 14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42" name="Shape 14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8" name="Shape 588"/>
        <p:cNvGrpSpPr/>
        <p:nvPr/>
      </p:nvGrpSpPr>
      <p:grpSpPr>
        <a:xfrm>
          <a:off y="0" x="0"/>
          <a:ext cy="0" cx="0"/>
          <a:chOff y="0" x="0"/>
          <a:chExt cy="0" cx="0"/>
        </a:xfrm>
      </p:grpSpPr>
      <p:sp>
        <p:nvSpPr>
          <p:cNvPr id="589" name="Shape 58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Metropolitan Area Network</a:t>
            </a:r>
          </a:p>
        </p:txBody>
      </p:sp>
      <p:pic>
        <p:nvPicPr>
          <p:cNvPr id="590" name="Shape 590"/>
          <p:cNvPicPr preferRelativeResize="0"/>
          <p:nvPr/>
        </p:nvPicPr>
        <p:blipFill rotWithShape="1">
          <a:blip r:embed="rId3">
            <a:alphaModFix/>
          </a:blip>
          <a:srcRect t="0" b="0" r="0" l="0"/>
          <a:stretch/>
        </p:blipFill>
        <p:spPr>
          <a:xfrm>
            <a:off y="1524000" x="2322511"/>
            <a:ext cy="4525961" cx="4956175"/>
          </a:xfrm>
          <a:prstGeom prst="rect">
            <a:avLst/>
          </a:prstGeom>
          <a:noFill/>
          <a:ln>
            <a:noFill/>
          </a:ln>
        </p:spPr>
      </p:pic>
      <p:sp>
        <p:nvSpPr>
          <p:cNvPr id="591" name="Shape 59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92" name="Shape 59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6" name="Shape 596"/>
        <p:cNvGrpSpPr/>
        <p:nvPr/>
      </p:nvGrpSpPr>
      <p:grpSpPr>
        <a:xfrm>
          <a:off y="0" x="0"/>
          <a:ext cy="0" cx="0"/>
          <a:chOff y="0" x="0"/>
          <a:chExt cy="0" cx="0"/>
        </a:xfrm>
      </p:grpSpPr>
      <p:sp>
        <p:nvSpPr>
          <p:cNvPr id="597" name="Shape 59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Wide Area Networks (WAN)</a:t>
            </a:r>
          </a:p>
        </p:txBody>
      </p:sp>
      <p:sp>
        <p:nvSpPr>
          <p:cNvPr id="598" name="Shape 598"/>
          <p:cNvSpPr txBox="1"/>
          <p:nvPr>
            <p:ph idx="1" type="body"/>
          </p:nvPr>
        </p:nvSpPr>
        <p:spPr>
          <a:xfrm>
            <a:off y="1447800" x="838200"/>
            <a:ext cy="48006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Facilitate communications between users and applications over large geographical distances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Distinguishing feature is the extensive reliance on service providers to provide the required connectivity between nodes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The carrier network is sometimes represented as a collection of private virtual networks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Primary reasons for WANs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Organization requires data communication links between widely spread facilities and between an organization and its external contacts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Organization requires fast access to the Internet, either as a consumer or as a provider of Internet services, or both</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Extranet</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A connection between a business and its business partners that usually uses the Internet as a medium for its activities</a:t>
            </a:r>
          </a:p>
        </p:txBody>
      </p:sp>
      <p:sp>
        <p:nvSpPr>
          <p:cNvPr id="599" name="Shape 59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00" name="Shape 60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y="0" x="0"/>
          <a:ext cy="0" cx="0"/>
          <a:chOff y="0" x="0"/>
          <a:chExt cy="0" cx="0"/>
        </a:xfrm>
      </p:grpSpPr>
      <p:sp>
        <p:nvSpPr>
          <p:cNvPr id="605" name="Shape 60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Two Real-World WANs</a:t>
            </a:r>
          </a:p>
        </p:txBody>
      </p:sp>
      <p:pic>
        <p:nvPicPr>
          <p:cNvPr id="606" name="Shape 606"/>
          <p:cNvPicPr preferRelativeResize="0"/>
          <p:nvPr/>
        </p:nvPicPr>
        <p:blipFill rotWithShape="1">
          <a:blip r:embed="rId3">
            <a:alphaModFix/>
          </a:blip>
          <a:srcRect t="0" b="0" r="0" l="0"/>
          <a:stretch/>
        </p:blipFill>
        <p:spPr>
          <a:xfrm>
            <a:off y="1524000" x="1200150"/>
            <a:ext cy="4525961" cx="7200900"/>
          </a:xfrm>
          <a:prstGeom prst="rect">
            <a:avLst/>
          </a:prstGeom>
          <a:noFill/>
          <a:ln>
            <a:noFill/>
          </a:ln>
        </p:spPr>
      </p:pic>
      <p:sp>
        <p:nvSpPr>
          <p:cNvPr id="607" name="Shape 60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08" name="Shape 60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y="0" x="0"/>
          <a:ext cy="0" cx="0"/>
          <a:chOff y="0" x="0"/>
          <a:chExt cy="0" cx="0"/>
        </a:xfrm>
      </p:grpSpPr>
      <p:sp>
        <p:nvSpPr>
          <p:cNvPr id="613" name="Shape 61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Wide Area Network Carrier Options</a:t>
            </a:r>
          </a:p>
        </p:txBody>
      </p:sp>
      <p:pic>
        <p:nvPicPr>
          <p:cNvPr id="614" name="Shape 614"/>
          <p:cNvPicPr preferRelativeResize="0"/>
          <p:nvPr/>
        </p:nvPicPr>
        <p:blipFill rotWithShape="1">
          <a:blip r:embed="rId3">
            <a:alphaModFix/>
          </a:blip>
          <a:srcRect t="0" b="0" r="0" l="0"/>
          <a:stretch/>
        </p:blipFill>
        <p:spPr>
          <a:xfrm>
            <a:off y="1560512" x="914400"/>
            <a:ext cy="4452936" cx="7772400"/>
          </a:xfrm>
          <a:prstGeom prst="rect">
            <a:avLst/>
          </a:prstGeom>
          <a:noFill/>
          <a:ln>
            <a:noFill/>
          </a:ln>
        </p:spPr>
      </p:pic>
      <p:sp>
        <p:nvSpPr>
          <p:cNvPr id="615" name="Shape 61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16" name="Shape 61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y="0" x="0"/>
          <a:ext cy="0" cx="0"/>
          <a:chOff y="0" x="0"/>
          <a:chExt cy="0" cx="0"/>
        </a:xfrm>
      </p:grpSpPr>
      <p:sp>
        <p:nvSpPr>
          <p:cNvPr id="621" name="Shape 621"/>
          <p:cNvSpPr txBox="1"/>
          <p:nvPr>
            <p:ph type="title"/>
          </p:nvPr>
        </p:nvSpPr>
        <p:spPr>
          <a:xfrm>
            <a:off y="228600"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Internet Backbones and the Internet</a:t>
            </a:r>
          </a:p>
        </p:txBody>
      </p:sp>
      <p:sp>
        <p:nvSpPr>
          <p:cNvPr id="622" name="Shape 622"/>
          <p:cNvSpPr txBox="1"/>
          <p:nvPr>
            <p:ph idx="1" type="body"/>
          </p:nvPr>
        </p:nvSpPr>
        <p:spPr>
          <a:xfrm>
            <a:off y="1371600" x="838200"/>
            <a:ext cy="4876799"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Internet Service Providers (ISPs)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Internet backbone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High speed fiber optic networks that carry traffic between major cities throughout the world</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Speed ranges from 45 to 625 Gbps with faster backbones in the future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Created to speed network traffic that would otherwise require many slow hops to the final destination</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No official central backbone and no official guidance for its development</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Network access points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Interchanges between the backbones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Local ISPs receive their service from regional ISPs who, in turn, receive their service from national ISPs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Most regional ISPs also interconnect among themselves</a:t>
            </a:r>
          </a:p>
        </p:txBody>
      </p:sp>
      <p:sp>
        <p:nvSpPr>
          <p:cNvPr id="623" name="Shape 62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24" name="Shape 62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8" name="Shape 628"/>
        <p:cNvGrpSpPr/>
        <p:nvPr/>
      </p:nvGrpSpPr>
      <p:grpSpPr>
        <a:xfrm>
          <a:off y="0" x="0"/>
          <a:ext cy="0" cx="0"/>
          <a:chOff y="0" x="0"/>
          <a:chExt cy="0" cx="0"/>
        </a:xfrm>
      </p:grpSpPr>
      <p:sp>
        <p:nvSpPr>
          <p:cNvPr id="629" name="Shape 629"/>
          <p:cNvSpPr txBox="1"/>
          <p:nvPr>
            <p:ph type="title"/>
          </p:nvPr>
        </p:nvSpPr>
        <p:spPr>
          <a:xfrm>
            <a:off y="228600"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Comparison of Internet and Highway Architecture</a:t>
            </a:r>
          </a:p>
        </p:txBody>
      </p:sp>
      <p:pic>
        <p:nvPicPr>
          <p:cNvPr id="630" name="Shape 630"/>
          <p:cNvPicPr preferRelativeResize="0"/>
          <p:nvPr/>
        </p:nvPicPr>
        <p:blipFill rotWithShape="1">
          <a:blip r:embed="rId3">
            <a:alphaModFix/>
          </a:blip>
          <a:srcRect t="0" b="0" r="0" l="0"/>
          <a:stretch/>
        </p:blipFill>
        <p:spPr>
          <a:xfrm>
            <a:off y="1447800" x="1981200"/>
            <a:ext cy="4800600" cx="5305425"/>
          </a:xfrm>
          <a:prstGeom prst="rect">
            <a:avLst/>
          </a:prstGeom>
          <a:noFill/>
          <a:ln>
            <a:noFill/>
          </a:ln>
        </p:spPr>
      </p:pic>
      <p:sp>
        <p:nvSpPr>
          <p:cNvPr id="631" name="Shape 63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32" name="Shape 63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6" name="Shape 636"/>
        <p:cNvGrpSpPr/>
        <p:nvPr/>
      </p:nvGrpSpPr>
      <p:grpSpPr>
        <a:xfrm>
          <a:off y="0" x="0"/>
          <a:ext cy="0" cx="0"/>
          <a:chOff y="0" x="0"/>
          <a:chExt cy="0" cx="0"/>
        </a:xfrm>
      </p:grpSpPr>
      <p:sp>
        <p:nvSpPr>
          <p:cNvPr id="637" name="Shape 63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Piconets</a:t>
            </a:r>
          </a:p>
        </p:txBody>
      </p:sp>
      <p:sp>
        <p:nvSpPr>
          <p:cNvPr id="638" name="Shape 638"/>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Also known as personal area networks (PAN)</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Created for the personal use of an individual</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Generally have ranges of 30 feet or less which is sufficient to permit an individual to interconnect personal computing devices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Connections between different cooperating users are possible but rare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Bluetooth is the primary medium for PANs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Example: interconnection between a cell phone, hands-free speaker and car radio</a:t>
            </a:r>
          </a:p>
        </p:txBody>
      </p:sp>
      <p:sp>
        <p:nvSpPr>
          <p:cNvPr id="639" name="Shape 63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40" name="Shape 64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4" name="Shape 644"/>
        <p:cNvGrpSpPr/>
        <p:nvPr/>
      </p:nvGrpSpPr>
      <p:grpSpPr>
        <a:xfrm>
          <a:off y="0" x="0"/>
          <a:ext cy="0" cx="0"/>
          <a:chOff y="0" x="0"/>
          <a:chExt cy="0" cx="0"/>
        </a:xfrm>
      </p:grpSpPr>
      <p:sp>
        <p:nvSpPr>
          <p:cNvPr id="645" name="Shape 64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Standards Organizations</a:t>
            </a:r>
          </a:p>
        </p:txBody>
      </p:sp>
      <p:sp>
        <p:nvSpPr>
          <p:cNvPr id="646" name="Shape 646"/>
          <p:cNvSpPr txBox="1"/>
          <p:nvPr>
            <p:ph idx="1" type="body"/>
          </p:nvPr>
        </p:nvSpPr>
        <p:spPr>
          <a:xfrm>
            <a:off y="1447800" x="838200"/>
            <a:ext cy="4724400" cx="79247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1800" lang="en-US" i="0">
                <a:solidFill>
                  <a:schemeClr val="dk1"/>
                </a:solidFill>
                <a:latin typeface="Arial"/>
                <a:ea typeface="Arial"/>
                <a:cs typeface="Arial"/>
                <a:sym typeface="Arial"/>
              </a:rPr>
              <a:t>ISO (International Standards Organization)</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&gt; 17,000 standards including the OSI Reference model</a:t>
            </a:r>
          </a:p>
          <a:p>
            <a:pPr algn="l" rtl="0" lvl="0" marR="0" indent="-342900" marL="342900">
              <a:lnSpc>
                <a:spcPct val="100000"/>
              </a:lnSpc>
              <a:spcBef>
                <a:spcPts val="360"/>
              </a:spcBef>
              <a:spcAft>
                <a:spcPts val="0"/>
              </a:spcAft>
              <a:buClr>
                <a:srgbClr val="000080"/>
              </a:buClr>
              <a:buSzPct val="100000"/>
              <a:buFont typeface="Arial"/>
              <a:buChar char="▪"/>
            </a:pPr>
            <a:r>
              <a:rPr strike="noStrike" u="none" b="0" cap="none" baseline="0" sz="1800" lang="en-US" i="0">
                <a:solidFill>
                  <a:schemeClr val="dk1"/>
                </a:solidFill>
                <a:latin typeface="Arial"/>
                <a:ea typeface="Arial"/>
                <a:cs typeface="Arial"/>
                <a:sym typeface="Arial"/>
              </a:rPr>
              <a:t>IEEE (Institute for Electrical and Electronics Engineers</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Ethernet standards – Ethernet (802.3), Wi-Fi (802.11), Bluetooth (802.15) and WiMax (802.16)</a:t>
            </a:r>
          </a:p>
          <a:p>
            <a:pPr algn="l" rtl="0" lvl="0" marR="0" indent="-342900" marL="342900">
              <a:lnSpc>
                <a:spcPct val="100000"/>
              </a:lnSpc>
              <a:spcBef>
                <a:spcPts val="360"/>
              </a:spcBef>
              <a:spcAft>
                <a:spcPts val="0"/>
              </a:spcAft>
              <a:buClr>
                <a:srgbClr val="000080"/>
              </a:buClr>
              <a:buSzPct val="100000"/>
              <a:buFont typeface="Arial"/>
              <a:buChar char="▪"/>
            </a:pPr>
            <a:r>
              <a:rPr strike="noStrike" u="none" b="0" cap="none" baseline="0" sz="1800" lang="en-US" i="0">
                <a:solidFill>
                  <a:schemeClr val="dk1"/>
                </a:solidFill>
                <a:latin typeface="Arial"/>
                <a:ea typeface="Arial"/>
                <a:cs typeface="Arial"/>
                <a:sym typeface="Arial"/>
              </a:rPr>
              <a:t>IETF (Internet Engineering Task Force)</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Internet standards based on RFCs (request for comments)</a:t>
            </a:r>
          </a:p>
          <a:p>
            <a:pPr algn="l" rtl="0" lvl="0" marR="0" indent="-342900" marL="342900">
              <a:lnSpc>
                <a:spcPct val="100000"/>
              </a:lnSpc>
              <a:spcBef>
                <a:spcPts val="360"/>
              </a:spcBef>
              <a:spcAft>
                <a:spcPts val="0"/>
              </a:spcAft>
              <a:buClr>
                <a:srgbClr val="000080"/>
              </a:buClr>
              <a:buSzPct val="100000"/>
              <a:buFont typeface="Arial"/>
              <a:buChar char="▪"/>
            </a:pPr>
            <a:r>
              <a:rPr strike="noStrike" u="none" b="0" cap="none" baseline="0" sz="1800" lang="en-US" i="0">
                <a:solidFill>
                  <a:schemeClr val="dk1"/>
                </a:solidFill>
                <a:latin typeface="Arial"/>
                <a:ea typeface="Arial"/>
                <a:cs typeface="Arial"/>
                <a:sym typeface="Arial"/>
              </a:rPr>
              <a:t>ICANN</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Internet Corporation for Assigned Names and Numbers</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IP address allocation, domain name registration, protocol parameter assignment</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Management of domain name and root server systems</a:t>
            </a:r>
          </a:p>
          <a:p>
            <a:pPr algn="l" rtl="0" lvl="0" marR="0" indent="-342900" marL="342900">
              <a:lnSpc>
                <a:spcPct val="10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IANA (Internet Assigned Numbers Authority</a:t>
            </a:r>
          </a:p>
          <a:p>
            <a:pPr algn="l" rtl="0" lvl="1" marR="0" indent="-285750" marL="742950">
              <a:lnSpc>
                <a:spcPct val="100000"/>
              </a:lnSpc>
              <a:spcBef>
                <a:spcPts val="320"/>
              </a:spcBef>
              <a:spcAft>
                <a:spcPts val="0"/>
              </a:spcAft>
              <a:buClr>
                <a:srgbClr val="FF9F11"/>
              </a:buClr>
              <a:buSzPct val="100000"/>
              <a:buFont typeface="Arial"/>
              <a:buChar char="▪"/>
            </a:pPr>
            <a:r>
              <a:rPr strike="noStrike" u="none" b="0" cap="none" baseline="0" sz="1600" lang="en-US" i="0">
                <a:solidFill>
                  <a:schemeClr val="dk1"/>
                </a:solidFill>
                <a:latin typeface="Arial"/>
                <a:ea typeface="Arial"/>
                <a:cs typeface="Arial"/>
                <a:sym typeface="Arial"/>
              </a:rPr>
              <a:t>Registers application layer port numbers and specific parameter values used in Internet protocol headers</a:t>
            </a:r>
          </a:p>
        </p:txBody>
      </p:sp>
      <p:sp>
        <p:nvSpPr>
          <p:cNvPr id="647" name="Shape 64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648" name="Shape 64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2" name="Shape 652"/>
        <p:cNvGrpSpPr/>
        <p:nvPr/>
      </p:nvGrpSpPr>
      <p:grpSpPr>
        <a:xfrm>
          <a:off y="0" x="0"/>
          <a:ext cy="0" cx="0"/>
          <a:chOff y="0" x="0"/>
          <a:chExt cy="0" cx="0"/>
        </a:xfrm>
      </p:grpSpPr>
      <p:sp>
        <p:nvSpPr>
          <p:cNvPr id="653" name="Shape 65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Copyright 2010 John Wiley &amp; Sons</a:t>
            </a:r>
          </a:p>
        </p:txBody>
      </p:sp>
      <p:sp>
        <p:nvSpPr>
          <p:cNvPr id="654" name="Shape 654"/>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rgbClr val="000080"/>
              </a:buClr>
              <a:buSzPct val="25000"/>
              <a:buFont typeface="Arial"/>
              <a:buNone/>
            </a:pPr>
            <a:r>
              <a:rPr strike="noStrike" u="none" b="0" cap="none" baseline="0" sz="2400" lang="en-US" i="0">
                <a:solidFill>
                  <a:schemeClr val="dk1"/>
                </a:solidFill>
                <a:latin typeface="Arial"/>
                <a:ea typeface="Arial"/>
                <a:cs typeface="Arial"/>
                <a:sym typeface="Arial"/>
              </a:rPr>
              <a:t>All rights reserved.  Reproduction or translation of this work beyond that permitted in section 117 of the 1976 United States Copyright Act without express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  </a:t>
            </a:r>
          </a:p>
        </p:txBody>
      </p:sp>
      <p:sp>
        <p:nvSpPr>
          <p:cNvPr id="655" name="Shape 65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656" name="Shape 65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Packet Header</a:t>
            </a:r>
          </a:p>
        </p:txBody>
      </p:sp>
      <p:sp>
        <p:nvSpPr>
          <p:cNvPr id="148" name="Shape 148"/>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Also known as the preamble</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Contains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Description of the packet</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Destination address of receiver</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Source address of sender</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Information about the data being sent</a:t>
            </a: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149" name="Shape 14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50" name="Shape 15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Advantages of Packets</a:t>
            </a:r>
          </a:p>
        </p:txBody>
      </p:sp>
      <p:sp>
        <p:nvSpPr>
          <p:cNvPr id="156" name="Shape 156"/>
          <p:cNvSpPr txBox="1"/>
          <p:nvPr>
            <p:ph idx="1" type="body"/>
          </p:nvPr>
        </p:nvSpPr>
        <p:spPr>
          <a:xfrm>
            <a:off y="1447800" x="838200"/>
            <a:ext cy="4724400" cx="80010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Simplifies operations and increases communications efficiency</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Reasonable unit for routing of data</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Alternative to dedicating a channel for the entire length of the message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Packets from several sources can share a single channel</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Each sender/receiver pair appears to have a channel to itself</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Receiving computer can process an entire block of data instead of a character or byte at a time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Simplifies synchronization of the sending and receiving systems by providing clear start and stop points</a:t>
            </a:r>
          </a:p>
        </p:txBody>
      </p:sp>
      <p:sp>
        <p:nvSpPr>
          <p:cNvPr id="157" name="Shape 15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58" name="Shape 15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type="title"/>
          </p:nvPr>
        </p:nvSpPr>
        <p:spPr>
          <a:xfrm>
            <a:off y="274637" x="762000"/>
            <a:ext cy="1143000" cx="80771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Channel Characteristics (1)</a:t>
            </a:r>
          </a:p>
        </p:txBody>
      </p:sp>
      <p:sp>
        <p:nvSpPr>
          <p:cNvPr id="164" name="Shape 164"/>
          <p:cNvSpPr txBox="1"/>
          <p:nvPr>
            <p:ph idx="1" type="body"/>
          </p:nvPr>
        </p:nvSpPr>
        <p:spPr>
          <a:xfrm>
            <a:off y="1371600" x="838200"/>
            <a:ext cy="47244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Communication channel</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The path for the message between two communicating nodes</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May include intermediate nodes that forward packets to the next node</a:t>
            </a:r>
          </a:p>
          <a:p>
            <a:pPr algn="l" rtl="0" lvl="1" marR="0" indent="-285750" marL="742950">
              <a:lnSpc>
                <a:spcPct val="10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Interfaces at each end of the connection may be different</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Links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A segment of a communication channel</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Bandwidth</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Bit rate of overall channel</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Medium</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Guided – communications limited to a specific path</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Unguided – communications not limited to a specific path</a:t>
            </a:r>
          </a:p>
        </p:txBody>
      </p:sp>
      <p:sp>
        <p:nvSpPr>
          <p:cNvPr id="165" name="Shape 16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12-*</a:t>
            </a:r>
          </a:p>
        </p:txBody>
      </p:sp>
      <p:sp>
        <p:nvSpPr>
          <p:cNvPr id="166" name="Shape 16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