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2" r:id="rId4"/>
    <p:sldMasterId id="2147483663" r:id="rId5"/>
    <p:sldMasterId id="2147483664" r:id="rId6"/>
    <p:sldMasterId id="2147483665" r:id="rId7"/>
    <p:sldMasterId id="214748366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Lst>
  <p:sldSz cy="6858000" cx="9144000"/>
  <p:notesSz cy="931385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0.xml" Type="http://schemas.openxmlformats.org/officeDocument/2006/relationships/slide" Id="rId39"/><Relationship Target="slides/slide29.xml" Type="http://schemas.openxmlformats.org/officeDocument/2006/relationships/slide" Id="rId38"/><Relationship Target="slides/slide28.xml" Type="http://schemas.openxmlformats.org/officeDocument/2006/relationships/slide" Id="rId37"/><Relationship Target="slides/slide10.xml" Type="http://schemas.openxmlformats.org/officeDocument/2006/relationships/slide" Id="rId19"/><Relationship Target="slides/slide27.xml" Type="http://schemas.openxmlformats.org/officeDocument/2006/relationships/slide" Id="rId36"/><Relationship Target="slides/slide9.xml" Type="http://schemas.openxmlformats.org/officeDocument/2006/relationships/slide" Id="rId18"/><Relationship Target="slides/slide8.xml" Type="http://schemas.openxmlformats.org/officeDocument/2006/relationships/slide" Id="rId17"/><Relationship Target="slides/slide7.xml" Type="http://schemas.openxmlformats.org/officeDocument/2006/relationships/slide" Id="rId16"/><Relationship Target="slides/slide6.xml" Type="http://schemas.openxmlformats.org/officeDocument/2006/relationships/slide" Id="rId15"/><Relationship Target="slides/slide5.xml" Type="http://schemas.openxmlformats.org/officeDocument/2006/relationships/slide" Id="rId14"/><Relationship Target="slides/slide21.xml" Type="http://schemas.openxmlformats.org/officeDocument/2006/relationships/slide" Id="rId30"/><Relationship Target="slides/slide3.xml" Type="http://schemas.openxmlformats.org/officeDocument/2006/relationships/slide" Id="rId12"/><Relationship Target="slides/slide22.xml" Type="http://schemas.openxmlformats.org/officeDocument/2006/relationships/slide" Id="rId31"/><Relationship Target="slides/slide4.xml" Type="http://schemas.openxmlformats.org/officeDocument/2006/relationships/slide" Id="rId13"/><Relationship Target="slides/slide1.xml" Type="http://schemas.openxmlformats.org/officeDocument/2006/relationships/slide" Id="rId10"/><Relationship Target="slides/slide2.xml" Type="http://schemas.openxmlformats.org/officeDocument/2006/relationships/slide" Id="rId11"/><Relationship Target="slides/slide25.xml" Type="http://schemas.openxmlformats.org/officeDocument/2006/relationships/slide" Id="rId34"/><Relationship Target="slides/slide26.xml" Type="http://schemas.openxmlformats.org/officeDocument/2006/relationships/slide" Id="rId35"/><Relationship Target="slides/slide23.xml" Type="http://schemas.openxmlformats.org/officeDocument/2006/relationships/slide" Id="rId32"/><Relationship Target="slides/slide24.xml" Type="http://schemas.openxmlformats.org/officeDocument/2006/relationships/slide" Id="rId33"/><Relationship Target="slides/slide44.xml" Type="http://schemas.openxmlformats.org/officeDocument/2006/relationships/slide" Id="rId53"/><Relationship Target="slides/slide43.xml" Type="http://schemas.openxmlformats.org/officeDocument/2006/relationships/slide" Id="rId52"/><Relationship Target="slides/slide42.xml" Type="http://schemas.openxmlformats.org/officeDocument/2006/relationships/slide" Id="rId51"/><Relationship Target="slides/slide41.xml" Type="http://schemas.openxmlformats.org/officeDocument/2006/relationships/slide" Id="rId50"/><Relationship Target="slides/slide39.xml" Type="http://schemas.openxmlformats.org/officeDocument/2006/relationships/slide" Id="rId48"/><Relationship Target="slides/slide38.xml" Type="http://schemas.openxmlformats.org/officeDocument/2006/relationships/slide" Id="rId47"/><Relationship Target="slides/slide20.xml" Type="http://schemas.openxmlformats.org/officeDocument/2006/relationships/slide" Id="rId29"/><Relationship Target="slides/slide40.xml" Type="http://schemas.openxmlformats.org/officeDocument/2006/relationships/slide" Id="rId49"/><Relationship Target="slides/slide17.xml" Type="http://schemas.openxmlformats.org/officeDocument/2006/relationships/slide" Id="rId26"/><Relationship Target="slides/slide16.xml" Type="http://schemas.openxmlformats.org/officeDocument/2006/relationships/slide" Id="rId25"/><Relationship Target="slides/slide19.xml" Type="http://schemas.openxmlformats.org/officeDocument/2006/relationships/slide" Id="rId28"/><Relationship Target="slides/slide18.xml" Type="http://schemas.openxmlformats.org/officeDocument/2006/relationships/slide" Id="rId27"/><Relationship Target="presProps.xml" Type="http://schemas.openxmlformats.org/officeDocument/2006/relationships/presProps" Id="rId2"/><Relationship Target="slides/slide12.xml" Type="http://schemas.openxmlformats.org/officeDocument/2006/relationships/slide" Id="rId21"/><Relationship Target="slides/slide31.xml" Type="http://schemas.openxmlformats.org/officeDocument/2006/relationships/slide" Id="rId40"/><Relationship Target="theme/theme1.xml" Type="http://schemas.openxmlformats.org/officeDocument/2006/relationships/theme" Id="rId1"/><Relationship Target="slides/slide13.xml" Type="http://schemas.openxmlformats.org/officeDocument/2006/relationships/slide" Id="rId22"/><Relationship Target="slides/slide32.xml" Type="http://schemas.openxmlformats.org/officeDocument/2006/relationships/slide" Id="rId41"/><Relationship Target="slideMasters/slideMaster1.xml" Type="http://schemas.openxmlformats.org/officeDocument/2006/relationships/slideMaster" Id="rId4"/><Relationship Target="slides/slide14.xml" Type="http://schemas.openxmlformats.org/officeDocument/2006/relationships/slide" Id="rId23"/><Relationship Target="slides/slide33.xml" Type="http://schemas.openxmlformats.org/officeDocument/2006/relationships/slide" Id="rId42"/><Relationship Target="tableStyles.xml" Type="http://schemas.openxmlformats.org/officeDocument/2006/relationships/tableStyles" Id="rId3"/><Relationship Target="slides/slide15.xml" Type="http://schemas.openxmlformats.org/officeDocument/2006/relationships/slide" Id="rId24"/><Relationship Target="slides/slide34.xml" Type="http://schemas.openxmlformats.org/officeDocument/2006/relationships/slide" Id="rId43"/><Relationship Target="slides/slide35.xml" Type="http://schemas.openxmlformats.org/officeDocument/2006/relationships/slide" Id="rId44"/><Relationship Target="slides/slide36.xml" Type="http://schemas.openxmlformats.org/officeDocument/2006/relationships/slide" Id="rId45"/><Relationship Target="slides/slide37.xml" Type="http://schemas.openxmlformats.org/officeDocument/2006/relationships/slide" Id="rId46"/><Relationship Target="slides/slide11.xml" Type="http://schemas.openxmlformats.org/officeDocument/2006/relationships/slide" Id="rId20"/><Relationship Target="notesMasters/notesMaster1.xml" Type="http://schemas.openxmlformats.org/officeDocument/2006/relationships/notes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65137"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65137"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424362" x="685800"/>
            <a:ext cy="4190999"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847136" x="0"/>
            <a:ext cy="465137"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847136" x="3884612"/>
            <a:ext cy="465137" cx="29717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04" name="Shape 10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76" name="Shape 17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84" name="Shape 18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txBox="1"/>
          <p:nvPr/>
        </p:nvSpPr>
        <p:spPr>
          <a:xfrm>
            <a:off y="8847136" x="3884612"/>
            <a:ext cy="465137"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93" name="Shape 193"/>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194" name="Shape 194"/>
          <p:cNvSpPr txBox="1"/>
          <p:nvPr>
            <p:ph idx="1" type="body"/>
          </p:nvPr>
        </p:nvSpPr>
        <p:spPr>
          <a:xfrm>
            <a:off y="4424362" x="914400"/>
            <a:ext cy="4190999" cx="502919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txBox="1"/>
          <p:nvPr/>
        </p:nvSpPr>
        <p:spPr>
          <a:xfrm>
            <a:off y="8847136" x="3884612"/>
            <a:ext cy="465137"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04" name="Shape 20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205" name="Shape 205"/>
          <p:cNvSpPr txBox="1"/>
          <p:nvPr>
            <p:ph idx="1" type="body"/>
          </p:nvPr>
        </p:nvSpPr>
        <p:spPr>
          <a:xfrm>
            <a:off y="4424362" x="914400"/>
            <a:ext cy="4190999" cx="502919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13" name="Shape 213"/>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21" name="Shape 221"/>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32" name="Shape 23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40" name="Shape 24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48" name="Shape 248"/>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56" name="Shape 25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12" name="Shape 11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64" name="Shape 26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272" name="Shape 27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txBox="1"/>
          <p:nvPr/>
        </p:nvSpPr>
        <p:spPr>
          <a:xfrm>
            <a:off y="8847136" x="3884612"/>
            <a:ext cy="465137"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81" name="Shape 281"/>
          <p:cNvSpPr txBox="1"/>
          <p:nvPr>
            <p:ph idx="1" type="body"/>
          </p:nvPr>
        </p:nvSpPr>
        <p:spPr>
          <a:xfrm>
            <a:off y="4424362" x="914400"/>
            <a:ext cy="4187824" cx="5026025"/>
          </a:xfrm>
          <a:prstGeom prst="rect">
            <a:avLst/>
          </a:prstGeom>
          <a:noFill/>
          <a:ln>
            <a:noFill/>
          </a:ln>
        </p:spPr>
        <p:txBody>
          <a:bodyPr bIns="44450" rIns="90475" lIns="90475" tIns="44450" anchor="t" anchorCtr="0">
            <a:noAutofit/>
          </a:bodyPr>
          <a:lstStyle/>
          <a:p>
            <a:pPr>
              <a:spcBef>
                <a:spcPts val="0"/>
              </a:spcBef>
              <a:buNone/>
            </a:pPr>
            <a:r>
              <a:t/>
            </a:r>
            <a:endParaRPr/>
          </a:p>
        </p:txBody>
      </p:sp>
      <p:sp>
        <p:nvSpPr>
          <p:cNvPr id="282" name="Shape 282"/>
          <p:cNvSpPr/>
          <p:nvPr>
            <p:ph idx="2" type="sldImg"/>
          </p:nvPr>
        </p:nvSpPr>
        <p:spPr>
          <a:xfrm>
            <a:off y="704850" x="1109662"/>
            <a:ext cy="3479799" cx="4638674"/>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txBox="1"/>
          <p:nvPr/>
        </p:nvSpPr>
        <p:spPr>
          <a:xfrm>
            <a:off y="8847136" x="3884612"/>
            <a:ext cy="465137"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92" name="Shape 29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293" name="Shape 293"/>
          <p:cNvSpPr txBox="1"/>
          <p:nvPr>
            <p:ph idx="1" type="body"/>
          </p:nvPr>
        </p:nvSpPr>
        <p:spPr>
          <a:xfrm>
            <a:off y="4424362" x="914400"/>
            <a:ext cy="4190999" cx="502919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01" name="Shape 301"/>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10" name="Shape 31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19" name="Shape 319"/>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27" name="Shape 327"/>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3" name="Shape 333"/>
        <p:cNvGrpSpPr/>
        <p:nvPr/>
      </p:nvGrpSpPr>
      <p:grpSpPr>
        <a:xfrm>
          <a:off y="0" x="0"/>
          <a:ext cy="0" cx="0"/>
          <a:chOff y="0" x="0"/>
          <a:chExt cy="0" cx="0"/>
        </a:xfrm>
      </p:grpSpPr>
      <p:sp>
        <p:nvSpPr>
          <p:cNvPr id="334" name="Shape 334"/>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35" name="Shape 335"/>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43" name="Shape 343"/>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20" name="Shape 12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51" name="Shape 351"/>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8" name="Shape 358"/>
        <p:cNvGrpSpPr/>
        <p:nvPr/>
      </p:nvGrpSpPr>
      <p:grpSpPr>
        <a:xfrm>
          <a:off y="0" x="0"/>
          <a:ext cy="0" cx="0"/>
          <a:chOff y="0" x="0"/>
          <a:chExt cy="0" cx="0"/>
        </a:xfrm>
      </p:grpSpPr>
      <p:sp>
        <p:nvSpPr>
          <p:cNvPr id="359" name="Shape 35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60" name="Shape 36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68" name="Shape 368"/>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4" name="Shape 374"/>
        <p:cNvGrpSpPr/>
        <p:nvPr/>
      </p:nvGrpSpPr>
      <p:grpSpPr>
        <a:xfrm>
          <a:off y="0" x="0"/>
          <a:ext cy="0" cx="0"/>
          <a:chOff y="0" x="0"/>
          <a:chExt cy="0" cx="0"/>
        </a:xfrm>
      </p:grpSpPr>
      <p:sp>
        <p:nvSpPr>
          <p:cNvPr id="375" name="Shape 37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76" name="Shape 37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84" name="Shape 38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393" name="Shape 393"/>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01" name="Shape 401"/>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7" name="Shape 407"/>
        <p:cNvGrpSpPr/>
        <p:nvPr/>
      </p:nvGrpSpPr>
      <p:grpSpPr>
        <a:xfrm>
          <a:off y="0" x="0"/>
          <a:ext cy="0" cx="0"/>
          <a:chOff y="0" x="0"/>
          <a:chExt cy="0" cx="0"/>
        </a:xfrm>
      </p:grpSpPr>
      <p:sp>
        <p:nvSpPr>
          <p:cNvPr id="408" name="Shape 408"/>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09" name="Shape 409"/>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5" name="Shape 415"/>
        <p:cNvGrpSpPr/>
        <p:nvPr/>
      </p:nvGrpSpPr>
      <p:grpSpPr>
        <a:xfrm>
          <a:off y="0" x="0"/>
          <a:ext cy="0" cx="0"/>
          <a:chOff y="0" x="0"/>
          <a:chExt cy="0" cx="0"/>
        </a:xfrm>
      </p:grpSpPr>
      <p:sp>
        <p:nvSpPr>
          <p:cNvPr id="416" name="Shape 416"/>
          <p:cNvSpPr txBox="1"/>
          <p:nvPr/>
        </p:nvSpPr>
        <p:spPr>
          <a:xfrm>
            <a:off y="8847136" x="3884612"/>
            <a:ext cy="465137"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17" name="Shape 417"/>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solidFill>
            <a:srgbClr val="FFFFFF"/>
          </a:solidFill>
          <a:ln>
            <a:noFill/>
          </a:ln>
        </p:spPr>
      </p:sp>
      <p:sp>
        <p:nvSpPr>
          <p:cNvPr id="418" name="Shape 418"/>
          <p:cNvSpPr txBox="1"/>
          <p:nvPr>
            <p:ph idx="1" type="body"/>
          </p:nvPr>
        </p:nvSpPr>
        <p:spPr>
          <a:xfrm>
            <a:off y="4424362" x="914400"/>
            <a:ext cy="4190999" cx="5029199"/>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4" name="Shape 424"/>
        <p:cNvGrpSpPr/>
        <p:nvPr/>
      </p:nvGrpSpPr>
      <p:grpSpPr>
        <a:xfrm>
          <a:off y="0" x="0"/>
          <a:ext cy="0" cx="0"/>
          <a:chOff y="0" x="0"/>
          <a:chExt cy="0" cx="0"/>
        </a:xfrm>
      </p:grpSpPr>
      <p:sp>
        <p:nvSpPr>
          <p:cNvPr id="425" name="Shape 42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26" name="Shape 42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28" name="Shape 128"/>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2" name="Shape 432"/>
        <p:cNvGrpSpPr/>
        <p:nvPr/>
      </p:nvGrpSpPr>
      <p:grpSpPr>
        <a:xfrm>
          <a:off y="0" x="0"/>
          <a:ext cy="0" cx="0"/>
          <a:chOff y="0" x="0"/>
          <a:chExt cy="0" cx="0"/>
        </a:xfrm>
      </p:grpSpPr>
      <p:sp>
        <p:nvSpPr>
          <p:cNvPr id="433" name="Shape 43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34" name="Shape 43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0" name="Shape 440"/>
        <p:cNvGrpSpPr/>
        <p:nvPr/>
      </p:nvGrpSpPr>
      <p:grpSpPr>
        <a:xfrm>
          <a:off y="0" x="0"/>
          <a:ext cy="0" cx="0"/>
          <a:chOff y="0" x="0"/>
          <a:chExt cy="0" cx="0"/>
        </a:xfrm>
      </p:grpSpPr>
      <p:sp>
        <p:nvSpPr>
          <p:cNvPr id="441" name="Shape 441"/>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42" name="Shape 44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8" name="Shape 448"/>
        <p:cNvGrpSpPr/>
        <p:nvPr/>
      </p:nvGrpSpPr>
      <p:grpSpPr>
        <a:xfrm>
          <a:off y="0" x="0"/>
          <a:ext cy="0" cx="0"/>
          <a:chOff y="0" x="0"/>
          <a:chExt cy="0" cx="0"/>
        </a:xfrm>
      </p:grpSpPr>
      <p:sp>
        <p:nvSpPr>
          <p:cNvPr id="449" name="Shape 44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50" name="Shape 45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6" name="Shape 456"/>
        <p:cNvGrpSpPr/>
        <p:nvPr/>
      </p:nvGrpSpPr>
      <p:grpSpPr>
        <a:xfrm>
          <a:off y="0" x="0"/>
          <a:ext cy="0" cx="0"/>
          <a:chOff y="0" x="0"/>
          <a:chExt cy="0" cx="0"/>
        </a:xfrm>
      </p:grpSpPr>
      <p:sp>
        <p:nvSpPr>
          <p:cNvPr id="457" name="Shape 457"/>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58" name="Shape 458"/>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4" name="Shape 464"/>
        <p:cNvGrpSpPr/>
        <p:nvPr/>
      </p:nvGrpSpPr>
      <p:grpSpPr>
        <a:xfrm>
          <a:off y="0" x="0"/>
          <a:ext cy="0" cx="0"/>
          <a:chOff y="0" x="0"/>
          <a:chExt cy="0" cx="0"/>
        </a:xfrm>
      </p:grpSpPr>
      <p:sp>
        <p:nvSpPr>
          <p:cNvPr id="465" name="Shape 46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466" name="Shape 46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36" name="Shape 136"/>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44" name="Shape 144"/>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52" name="Shape 152"/>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60" name="Shape 160"/>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txBox="1"/>
          <p:nvPr>
            <p:ph idx="1" type="body"/>
          </p:nvPr>
        </p:nvSpPr>
        <p:spPr>
          <a:xfrm>
            <a:off y="4424362" x="685800"/>
            <a:ext cy="4190999" cx="5486399"/>
          </a:xfrm>
          <a:prstGeom prst="rect">
            <a:avLst/>
          </a:prstGeom>
        </p:spPr>
        <p:txBody>
          <a:bodyPr bIns="91425" rIns="91425" lIns="91425" tIns="91425" anchor="ctr" anchorCtr="0">
            <a:noAutofit/>
          </a:bodyPr>
          <a:lstStyle/>
          <a:p>
            <a:pPr>
              <a:spcBef>
                <a:spcPts val="0"/>
              </a:spcBef>
              <a:buNone/>
            </a:pPr>
            <a:r>
              <a:t/>
            </a:r>
            <a:endParaRPr/>
          </a:p>
        </p:txBody>
      </p:sp>
      <p:sp>
        <p:nvSpPr>
          <p:cNvPr id="168" name="Shape 168"/>
          <p:cNvSpPr/>
          <p:nvPr>
            <p:ph idx="2" type="sldImg"/>
          </p:nvPr>
        </p:nvSpPr>
        <p:spPr>
          <a:xfrm>
            <a:off y="698500" x="1101725"/>
            <a:ext cy="3492500" cx="465454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7" name="Shape 17"/>
        <p:cNvGrpSpPr/>
        <p:nvPr/>
      </p:nvGrpSpPr>
      <p:grpSpPr>
        <a:xfrm>
          <a:off y="0" x="0"/>
          <a:ext cy="0" cx="0"/>
          <a:chOff y="0" x="0"/>
          <a:chExt cy="0" cx="0"/>
        </a:xfrm>
      </p:grpSpPr>
      <p:sp>
        <p:nvSpPr>
          <p:cNvPr id="18" name="Shape 18"/>
          <p:cNvSpPr txBox="1"/>
          <p:nvPr>
            <p:ph type="title"/>
          </p:nvPr>
        </p:nvSpPr>
        <p:spPr>
          <a:xfrm rot="5400000">
            <a:off y="2171700" x="4808537"/>
            <a:ext cy="1981199" cx="5775324"/>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9" name="Shape 19"/>
          <p:cNvSpPr txBox="1"/>
          <p:nvPr>
            <p:ph idx="1" type="body"/>
          </p:nvPr>
        </p:nvSpPr>
        <p:spPr>
          <a:xfrm rot="5400000">
            <a:off y="266700" x="769937"/>
            <a:ext cy="5791200" cx="5775324"/>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7" name="Shape 47"/>
        <p:cNvGrpSpPr/>
        <p:nvPr/>
      </p:nvGrpSpPr>
      <p:grpSpPr>
        <a:xfrm>
          <a:off y="0" x="0"/>
          <a:ext cy="0" cx="0"/>
          <a:chOff y="0" x="0"/>
          <a:chExt cy="0" cx="0"/>
        </a:xfrm>
      </p:grpSpPr>
      <p:sp>
        <p:nvSpPr>
          <p:cNvPr id="48" name="Shape 48"/>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9" name="Shape 49"/>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y="0" x="0"/>
          <a:ext cy="0" cx="0"/>
          <a:chOff y="0" x="0"/>
          <a:chExt cy="0" cx="0"/>
        </a:xfrm>
      </p:grpSpPr>
      <p:sp>
        <p:nvSpPr>
          <p:cNvPr id="60" name="Shape 60"/>
          <p:cNvSpPr txBox="1"/>
          <p:nvPr>
            <p:ph type="ctrTitle"/>
          </p:nvPr>
        </p:nvSpPr>
        <p:spPr>
          <a:xfrm>
            <a:off y="533400" x="762000"/>
            <a:ext cy="1470024" cx="76961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1" name="Shape 61"/>
          <p:cNvSpPr txBox="1"/>
          <p:nvPr>
            <p:ph idx="1" type="subTitle"/>
          </p:nvPr>
        </p:nvSpPr>
        <p:spPr>
          <a:xfrm>
            <a:off y="2362200" x="838200"/>
            <a:ext cy="3429000" cx="7619999"/>
          </a:xfrm>
          <a:prstGeom prst="rect">
            <a:avLst/>
          </a:prstGeom>
          <a:noFill/>
          <a:ln>
            <a:noFill/>
          </a:ln>
        </p:spPr>
        <p:txBody>
          <a:bodyPr bIns="91425" rIns="91425" lIns="91425" tIns="91425" anchor="t" anchorCtr="0"/>
          <a:lstStyle>
            <a:lvl1pPr algn="ctr" rtl="0" marR="0" indent="0" marL="0">
              <a:spcBef>
                <a:spcPts val="560"/>
              </a:spcBef>
              <a:spcAft>
                <a:spcPts val="0"/>
              </a:spcAft>
              <a:buClr>
                <a:srgbClr val="000080"/>
              </a:buClr>
              <a:buFont typeface="Arial"/>
              <a:buNone/>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71" name="Shape 71"/>
        <p:cNvGrpSpPr/>
        <p:nvPr/>
      </p:nvGrpSpPr>
      <p:grpSpPr>
        <a:xfrm>
          <a:off y="0" x="0"/>
          <a:ext cy="0" cx="0"/>
          <a:chOff y="0" x="0"/>
          <a:chExt cy="0" cx="0"/>
        </a:xfrm>
      </p:grpSpPr>
      <p:sp>
        <p:nvSpPr>
          <p:cNvPr id="72" name="Shape 7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3" name="Shape 73"/>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74" name="Shape 74"/>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84" name="Shape 84"/>
        <p:cNvGrpSpPr/>
        <p:nvPr/>
      </p:nvGrpSpPr>
      <p:grpSpPr>
        <a:xfrm>
          <a:off y="0" x="0"/>
          <a:ext cy="0" cx="0"/>
          <a:chOff y="0" x="0"/>
          <a:chExt cy="0" cx="0"/>
        </a:xfrm>
      </p:grpSpPr>
      <p:sp>
        <p:nvSpPr>
          <p:cNvPr id="85" name="Shape 85"/>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95" name="Shape 95"/>
        <p:cNvGrpSpPr/>
        <p:nvPr/>
      </p:nvGrpSpPr>
      <p:grpSpPr>
        <a:xfrm>
          <a:off y="0" x="0"/>
          <a:ext cy="0" cx="0"/>
          <a:chOff y="0" x="0"/>
          <a:chExt cy="0" cx="0"/>
        </a:xfrm>
      </p:grpSpPr>
      <p:sp>
        <p:nvSpPr>
          <p:cNvPr id="96" name="Shape 96"/>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97" name="Shape 97"/>
          <p:cNvSpPr txBox="1"/>
          <p:nvPr>
            <p:ph idx="1" type="body"/>
          </p:nvPr>
        </p:nvSpPr>
        <p:spPr>
          <a:xfrm>
            <a:off y="1524000" x="914400"/>
            <a:ext cy="2185988"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98" name="Shape 98"/>
          <p:cNvSpPr txBox="1"/>
          <p:nvPr>
            <p:ph idx="2" type="body"/>
          </p:nvPr>
        </p:nvSpPr>
        <p:spPr>
          <a:xfrm>
            <a:off y="3862387" x="914400"/>
            <a:ext cy="2187574"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 name="Shape 20"/>
        <p:cNvGrpSpPr/>
        <p:nvPr/>
      </p:nvGrpSpPr>
      <p:grpSpPr>
        <a:xfrm>
          <a:off y="0" x="0"/>
          <a:ext cy="0" cx="0"/>
          <a:chOff y="0" x="0"/>
          <a:chExt cy="0" cx="0"/>
        </a:xfrm>
      </p:grpSpPr>
      <p:sp>
        <p:nvSpPr>
          <p:cNvPr id="21" name="Shape 2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2" name="Shape 22"/>
          <p:cNvSpPr txBox="1"/>
          <p:nvPr>
            <p:ph idx="1" type="body"/>
          </p:nvPr>
        </p:nvSpPr>
        <p:spPr>
          <a:xfrm rot="5400000">
            <a:off y="-99219" x="2537618"/>
            <a:ext cy="77724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3" name="Shape 23"/>
        <p:cNvGrpSpPr/>
        <p:nvPr/>
      </p:nvGrpSpPr>
      <p:grpSpPr>
        <a:xfrm>
          <a:off y="0" x="0"/>
          <a:ext cy="0" cx="0"/>
          <a:chOff y="0" x="0"/>
          <a:chExt cy="0" cx="0"/>
        </a:xfrm>
      </p:grpSpPr>
      <p:sp>
        <p:nvSpPr>
          <p:cNvPr id="24" name="Shape 24"/>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p:nvPr>
            <p:ph idx="2" type="pic"/>
          </p:nvPr>
        </p:nvSpPr>
        <p:spPr>
          <a:xfrm>
            <a:off y="612775" x="1792288"/>
            <a:ext cy="4114800" cx="5486399"/>
          </a:xfrm>
          <a:prstGeom prst="rect">
            <a:avLst/>
          </a:prstGeom>
          <a:noFill/>
          <a:ln>
            <a:noFill/>
          </a:ln>
        </p:spPr>
      </p:sp>
      <p:sp>
        <p:nvSpPr>
          <p:cNvPr id="26" name="Shape 26"/>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 name="Shape 27"/>
        <p:cNvGrpSpPr/>
        <p:nvPr/>
      </p:nvGrpSpPr>
      <p:grpSpPr>
        <a:xfrm>
          <a:off y="0" x="0"/>
          <a:ext cy="0" cx="0"/>
          <a:chOff y="0" x="0"/>
          <a:chExt cy="0" cx="0"/>
        </a:xfrm>
      </p:grpSpPr>
      <p:sp>
        <p:nvSpPr>
          <p:cNvPr id="28" name="Shape 2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y="0" x="0"/>
          <a:ext cy="0" cx="0"/>
          <a:chOff y="0" x="0"/>
          <a:chExt cy="0" cx="0"/>
        </a:xfrm>
      </p:grpSpPr>
      <p:sp>
        <p:nvSpPr>
          <p:cNvPr id="33" name="Shape 33"/>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4" name="Shape 34"/>
        <p:cNvGrpSpPr/>
        <p:nvPr/>
      </p:nvGrpSpPr>
      <p:grpSpPr>
        <a:xfrm>
          <a:off y="0" x="0"/>
          <a:ext cy="0" cx="0"/>
          <a:chOff y="0" x="0"/>
          <a:chExt cy="0" cx="0"/>
        </a:xfrm>
      </p:grpSpPr>
      <p:sp>
        <p:nvSpPr>
          <p:cNvPr id="35" name="Shape 35"/>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7" name="Shape 37"/>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9" name="Shape 39"/>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y="0" x="0"/>
          <a:ext cy="0" cx="0"/>
          <a:chOff y="0" x="0"/>
          <a:chExt cy="0" cx="0"/>
        </a:xfrm>
      </p:grpSpPr>
      <p:sp>
        <p:nvSpPr>
          <p:cNvPr id="41" name="Shape 4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2" name="Shape 42"/>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4" name="Shape 44"/>
        <p:cNvGrpSpPr/>
        <p:nvPr/>
      </p:nvGrpSpPr>
      <p:grpSpPr>
        <a:xfrm>
          <a:off y="0" x="0"/>
          <a:ext cy="0" cx="0"/>
          <a:chOff y="0" x="0"/>
          <a:chExt cy="0" cx="0"/>
        </a:xfrm>
      </p:grpSpPr>
      <p:sp>
        <p:nvSpPr>
          <p:cNvPr id="45" name="Shape 45"/>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5.xml" Type="http://schemas.openxmlformats.org/officeDocument/2006/relationships/theme" Id="rId12"/><Relationship Target="../slideLayouts/slideLayout1.xml" Type="http://schemas.openxmlformats.org/officeDocument/2006/relationships/slideLayout" Id="rId2"/><Relationship Target="../media/image00.png" Type="http://schemas.openxmlformats.org/officeDocument/2006/relationships/image" Id="rId1"/><Relationship Target="../slideLayouts/slideLayout9.xml" Type="http://schemas.openxmlformats.org/officeDocument/2006/relationships/slideLayout" Id="rId10"/><Relationship Target="../slideLayouts/slideLayout3.xml" Type="http://schemas.openxmlformats.org/officeDocument/2006/relationships/slideLayout" Id="rId4"/><Relationship Target="../slideLayouts/slideLayout10.xml" Type="http://schemas.openxmlformats.org/officeDocument/2006/relationships/slideLayout" Id="rId11"/><Relationship Target="../slideLayouts/slideLayout2.xml" Type="http://schemas.openxmlformats.org/officeDocument/2006/relationships/slideLayout" Id="rId3"/><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1.xml" Type="http://schemas.openxmlformats.org/officeDocument/2006/relationships/slideLayout" Id="rId2"/><Relationship Target="../media/image00.png" Type="http://schemas.openxmlformats.org/officeDocument/2006/relationships/image" Id="rId1"/><Relationship Target="../theme/theme6.xml" Type="http://schemas.openxmlformats.org/officeDocument/2006/relationships/theme" Id="rId3"/></Relationships>
</file>

<file path=ppt/slideMasters/_rels/slideMaster3.xml.rels><?xml version="1.0" encoding="UTF-8" standalone="yes"?><Relationships xmlns="http://schemas.openxmlformats.org/package/2006/relationships"><Relationship Target="../slideLayouts/slideLayout12.xml" Type="http://schemas.openxmlformats.org/officeDocument/2006/relationships/slideLayout" Id="rId2"/><Relationship Target="../media/image00.png" Type="http://schemas.openxmlformats.org/officeDocument/2006/relationships/image" Id="rId1"/><Relationship Target="../theme/theme2.xml" Type="http://schemas.openxmlformats.org/officeDocument/2006/relationships/theme" Id="rId3"/></Relationships>
</file>

<file path=ppt/slideMasters/_rels/slideMaster4.xml.rels><?xml version="1.0" encoding="UTF-8" standalone="yes"?><Relationships xmlns="http://schemas.openxmlformats.org/package/2006/relationships"><Relationship Target="../slideLayouts/slideLayout13.xml" Type="http://schemas.openxmlformats.org/officeDocument/2006/relationships/slideLayout" Id="rId2"/><Relationship Target="../media/image00.png" Type="http://schemas.openxmlformats.org/officeDocument/2006/relationships/image" Id="rId1"/><Relationship Target="../theme/theme7.xml" Type="http://schemas.openxmlformats.org/officeDocument/2006/relationships/theme" Id="rId3"/></Relationships>
</file>

<file path=ppt/slideMasters/_rels/slideMaster5.xml.rels><?xml version="1.0" encoding="UTF-8" standalone="yes"?><Relationships xmlns="http://schemas.openxmlformats.org/package/2006/relationships"><Relationship Target="../slideLayouts/slideLayout14.xml" Type="http://schemas.openxmlformats.org/officeDocument/2006/relationships/slideLayout" Id="rId2"/><Relationship Target="../media/image00.png" Type="http://schemas.openxmlformats.org/officeDocument/2006/relationships/image" Id="rId1"/><Relationship Target="../theme/theme4.xml" Type="http://schemas.openxmlformats.org/officeDocument/2006/relationships/theme"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0" name="Shape 1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11" name="Shape 11"/>
          <p:cNvSpPr txBox="1"/>
          <p:nvPr>
            <p:ph idx="10" type="dt"/>
          </p:nvPr>
        </p:nvSpPr>
        <p:spPr>
          <a:xfrm>
            <a:off y="6248400" x="4267200"/>
            <a:ext cy="476249" cx="19811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cxnSp>
        <p:nvCxnSpPr>
          <p:cNvPr id="14" name="Shape 14"/>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15" name="Shape 15"/>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16" name="Shape 16"/>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y="0" x="0"/>
          <a:ext cy="0" cx="0"/>
          <a:chOff y="0" x="0"/>
          <a:chExt cy="0" cx="0"/>
        </a:xfrm>
      </p:grpSpPr>
      <p:cxnSp>
        <p:nvCxnSpPr>
          <p:cNvPr id="51" name="Shape 51"/>
          <p:cNvCxnSpPr/>
          <p:nvPr/>
        </p:nvCxnSpPr>
        <p:spPr>
          <a:xfrm rot="10800000">
            <a:off y="152400" x="685800"/>
            <a:ext cy="5943599" cx="0"/>
          </a:xfrm>
          <a:prstGeom prst="straightConnector1">
            <a:avLst/>
          </a:prstGeom>
          <a:noFill/>
          <a:ln w="69850" cap="rnd">
            <a:solidFill>
              <a:srgbClr val="FF9F11"/>
            </a:solidFill>
            <a:prstDash val="solid"/>
            <a:miter/>
            <a:headEnd w="med" len="med" type="none"/>
            <a:tailEnd w="med" len="med" type="none"/>
          </a:ln>
        </p:spPr>
      </p:cxnSp>
      <p:cxnSp>
        <p:nvCxnSpPr>
          <p:cNvPr id="52" name="Shape 52"/>
          <p:cNvCxnSpPr/>
          <p:nvPr/>
        </p:nvCxnSpPr>
        <p:spPr>
          <a:xfrm rot="10800000">
            <a:off y="2133600" x="228600"/>
            <a:ext cy="0" cx="8381999"/>
          </a:xfrm>
          <a:prstGeom prst="straightConnector1">
            <a:avLst/>
          </a:prstGeom>
          <a:noFill/>
          <a:ln w="69850" cap="rnd">
            <a:solidFill>
              <a:srgbClr val="000080"/>
            </a:solidFill>
            <a:prstDash val="solid"/>
            <a:miter/>
            <a:headEnd w="med" len="med" type="none"/>
            <a:tailEnd w="med" len="med" type="none"/>
          </a:ln>
        </p:spPr>
      </p:cxnSp>
      <p:pic>
        <p:nvPicPr>
          <p:cNvPr id="53" name="Shape 53"/>
          <p:cNvPicPr preferRelativeResize="0"/>
          <p:nvPr/>
        </p:nvPicPr>
        <p:blipFill rotWithShape="1">
          <a:blip r:embed="rId1">
            <a:alphaModFix/>
          </a:blip>
          <a:srcRect t="0" b="0" r="0" l="0"/>
          <a:stretch/>
        </p:blipFill>
        <p:spPr>
          <a:xfrm>
            <a:off y="990600" x="152400"/>
            <a:ext cy="704850" cx="487361"/>
          </a:xfrm>
          <a:prstGeom prst="rect">
            <a:avLst/>
          </a:prstGeom>
          <a:noFill/>
          <a:ln>
            <a:noFill/>
          </a:ln>
        </p:spPr>
      </p:pic>
      <p:sp>
        <p:nvSpPr>
          <p:cNvPr id="54" name="Shape 54"/>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55" name="Shape 55"/>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56" name="Shape 56"/>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8"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y="0" x="0"/>
          <a:ext cy="0" cx="0"/>
          <a:chOff y="0" x="0"/>
          <a:chExt cy="0" cx="0"/>
        </a:xfrm>
      </p:grpSpPr>
      <p:cxnSp>
        <p:nvCxnSpPr>
          <p:cNvPr id="63" name="Shape 63"/>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64" name="Shape 64"/>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65" name="Shape 65"/>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66" name="Shape 66"/>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7" name="Shape 67"/>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68" name="Shape 68"/>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9" name="Shape 69"/>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59"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 name="Shape 75"/>
        <p:cNvGrpSpPr/>
        <p:nvPr/>
      </p:nvGrpSpPr>
      <p:grpSpPr>
        <a:xfrm>
          <a:off y="0" x="0"/>
          <a:ext cy="0" cx="0"/>
          <a:chOff y="0" x="0"/>
          <a:chExt cy="0" cx="0"/>
        </a:xfrm>
      </p:grpSpPr>
      <p:cxnSp>
        <p:nvCxnSpPr>
          <p:cNvPr id="76" name="Shape 76"/>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77" name="Shape 77"/>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78" name="Shape 78"/>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79" name="Shape 7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80" name="Shape 8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81" name="Shape 81"/>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3" name="Shape 83"/>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60"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y="0" x="0"/>
          <a:ext cy="0" cx="0"/>
          <a:chOff y="0" x="0"/>
          <a:chExt cy="0" cx="0"/>
        </a:xfrm>
      </p:grpSpPr>
      <p:cxnSp>
        <p:nvCxnSpPr>
          <p:cNvPr id="87" name="Shape 87"/>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88" name="Shape 88"/>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89" name="Shape 89"/>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90" name="Shape 90"/>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91" name="Shape 91"/>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92" name="Shape 92"/>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3" name="Shape 93"/>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4" name="Shape 94"/>
          <p:cNvSpPr txBox="1"/>
          <p:nvPr>
            <p:ph idx="12" type="sldNum"/>
          </p:nvPr>
        </p:nvSpPr>
        <p:spPr>
          <a:xfrm>
            <a:off y="6245225" x="6553200"/>
            <a:ext cy="476249" cx="2133599"/>
          </a:xfrm>
          <a:prstGeom prst="rect">
            <a:avLst/>
          </a:prstGeom>
          <a:noFill/>
          <a:ln>
            <a:noFill/>
          </a:ln>
        </p:spPr>
        <p:txBody>
          <a:bodyPr bIns="91425" rIns="91425" lIns="91425" tIns="91425" anchor="t"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61" r:id="rId2"/>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03.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0.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02.jpg" Type="http://schemas.openxmlformats.org/officeDocument/2006/relationships/image" Id="rId4"/><Relationship Target="../media/image05.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0.xml" Type="http://schemas.openxmlformats.org/officeDocument/2006/relationships/slideLayout" Id="rId1"/><Relationship Target="../media/image15.png" Type="http://schemas.openxmlformats.org/officeDocument/2006/relationships/image" Id="rId4"/><Relationship Target="../media/image1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0.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0.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 Target="../media/image07.jpg" Type="http://schemas.openxmlformats.org/officeDocument/2006/relationships/image" Id="rId4"/><Relationship Target="../media/image04.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0.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0.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0.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0.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0.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0.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0.xml" Type="http://schemas.openxmlformats.org/officeDocument/2006/relationships/slideLayout" Id="rId1"/><Relationship Target="../media/image06.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0.xml" Type="http://schemas.openxmlformats.org/officeDocument/2006/relationships/slideLayout" Id="rId1"/><Relationship Target="../media/image21.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0.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0.xml" Type="http://schemas.openxmlformats.org/officeDocument/2006/relationships/slideLayout" Id="rId1"/><Relationship Target="../media/image08.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0.xml" Type="http://schemas.openxmlformats.org/officeDocument/2006/relationships/slideLayout" Id="rId1"/><Relationship Target="../media/image10.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0.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6.xml" Type="http://schemas.openxmlformats.org/officeDocument/2006/relationships/slideLayout" Id="rId1"/><Relationship Target="../media/image11.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6.xml" Type="http://schemas.openxmlformats.org/officeDocument/2006/relationships/slideLayout" Id="rId1"/><Relationship Target="../media/image09.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0.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6.xml" Type="http://schemas.openxmlformats.org/officeDocument/2006/relationships/slideLayout" Id="rId1"/><Relationship Target="../media/image12.jp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6.xml" Type="http://schemas.openxmlformats.org/officeDocument/2006/relationships/slideLayout" Id="rId1"/><Relationship Target="../media/image14.png" Type="http://schemas.openxmlformats.org/officeDocument/2006/relationships/image" Id="rId4"/><Relationship Target="../media/image13.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0.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6.xml" Type="http://schemas.openxmlformats.org/officeDocument/2006/relationships/slideLayout" Id="rId1"/><Relationship Target="../media/image17.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0.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0.xml" Type="http://schemas.openxmlformats.org/officeDocument/2006/relationships/slideLayout" Id="rId1"/><Relationship Target="../media/image20.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0.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0.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6.xml" Type="http://schemas.openxmlformats.org/officeDocument/2006/relationships/slideLayout" Id="rId1"/><Relationship Target="../media/image22.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0.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0.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6.xml" Type="http://schemas.openxmlformats.org/officeDocument/2006/relationships/slideLayout" Id="rId1"/><Relationship Target="../media/image19.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6.xml" Type="http://schemas.openxmlformats.org/officeDocument/2006/relationships/slideLayout" Id="rId1"/><Relationship Target="../media/image18.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0.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0.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0.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0.xml" Type="http://schemas.openxmlformats.org/officeDocument/2006/relationships/slideLayout" Id="rId1"/><Relationship Target="../media/image0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0.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0.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0.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0.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ctrTitle"/>
          </p:nvPr>
        </p:nvSpPr>
        <p:spPr>
          <a:xfrm>
            <a:off y="533400" x="762000"/>
            <a:ext cy="1470024" cx="76961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4400" lang="en-US" i="0">
                <a:solidFill>
                  <a:srgbClr val="000080"/>
                </a:solidFill>
                <a:latin typeface="Arial"/>
                <a:ea typeface="Arial"/>
                <a:cs typeface="Arial"/>
                <a:sym typeface="Arial"/>
              </a:rPr>
              <a:t>CHAPTER 10:</a:t>
            </a:r>
            <a:br>
              <a:rPr strike="noStrike" u="none" b="0" cap="none" baseline="0" sz="4400" lang="en-US" i="0">
                <a:solidFill>
                  <a:srgbClr val="000080"/>
                </a:solidFill>
                <a:latin typeface="Arial"/>
                <a:ea typeface="Arial"/>
                <a:cs typeface="Arial"/>
                <a:sym typeface="Arial"/>
              </a:rPr>
            </a:br>
            <a:r>
              <a:rPr strike="noStrike" u="none" b="0" cap="none" baseline="0" sz="4400" lang="en-US" i="0">
                <a:solidFill>
                  <a:srgbClr val="000080"/>
                </a:solidFill>
                <a:latin typeface="Arial"/>
                <a:ea typeface="Arial"/>
                <a:cs typeface="Arial"/>
                <a:sym typeface="Arial"/>
              </a:rPr>
              <a:t>Computer Peripherals</a:t>
            </a:r>
          </a:p>
        </p:txBody>
      </p:sp>
      <p:sp>
        <p:nvSpPr>
          <p:cNvPr id="101" name="Shape 101"/>
          <p:cNvSpPr txBox="1"/>
          <p:nvPr>
            <p:ph idx="1" type="subTitle"/>
          </p:nvPr>
        </p:nvSpPr>
        <p:spPr>
          <a:xfrm>
            <a:off y="2362200" x="838200"/>
            <a:ext cy="3581399" cx="76199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80"/>
              </a:buClr>
              <a:buSzPct val="25000"/>
              <a:buFont typeface="Arial"/>
              <a:buNone/>
            </a:pPr>
            <a:r>
              <a:rPr strike="noStrike" u="none" b="1" cap="none" baseline="0" sz="2800" lang="en-US" i="0">
                <a:solidFill>
                  <a:srgbClr val="000080"/>
                </a:solidFill>
                <a:latin typeface="Arial"/>
                <a:ea typeface="Arial"/>
                <a:cs typeface="Arial"/>
                <a:sym typeface="Arial"/>
              </a:rPr>
              <a:t>The Architecture of Computer Hardware, Systems Software &amp; Networking:  </a:t>
            </a:r>
            <a:br>
              <a:rPr strike="noStrike" u="none" b="1" cap="none" baseline="0" sz="2800" lang="en-US" i="0">
                <a:solidFill>
                  <a:srgbClr val="000080"/>
                </a:solidFill>
                <a:latin typeface="Arial"/>
                <a:ea typeface="Arial"/>
                <a:cs typeface="Arial"/>
                <a:sym typeface="Arial"/>
              </a:rPr>
            </a:br>
            <a:r>
              <a:rPr strike="noStrike" u="none" b="1" cap="none" baseline="0" sz="2400" lang="en-US" i="0">
                <a:solidFill>
                  <a:srgbClr val="000080"/>
                </a:solidFill>
                <a:latin typeface="Arial"/>
                <a:ea typeface="Arial"/>
                <a:cs typeface="Arial"/>
                <a:sym typeface="Arial"/>
              </a:rPr>
              <a:t>An Information Technology Approach </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4th  Edition, Irv Englander</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John Wiley and Sons ©2010</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authored by Wilson Wong, Bentley University</a:t>
            </a: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for the 3</a:t>
            </a:r>
            <a:r>
              <a:rPr strike="noStrike" u="none" b="0" cap="none" baseline="30000" sz="1800" lang="en-US" i="0">
                <a:solidFill>
                  <a:schemeClr val="dk1"/>
                </a:solidFill>
                <a:latin typeface="Arial"/>
                <a:ea typeface="Arial"/>
                <a:cs typeface="Arial"/>
                <a:sym typeface="Arial"/>
              </a:rPr>
              <a:t>rd</a:t>
            </a:r>
            <a:r>
              <a:rPr strike="noStrike" u="none" b="0" cap="none" baseline="0" sz="1800" lang="en-US" i="0">
                <a:solidFill>
                  <a:schemeClr val="dk1"/>
                </a:solidFill>
                <a:latin typeface="Arial"/>
                <a:ea typeface="Arial"/>
                <a:cs typeface="Arial"/>
                <a:sym typeface="Arial"/>
              </a:rPr>
              <a:t> edition were co-authored with Lynne Senne, Bentley College</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Multiple-Zone Disk Configuration</a:t>
            </a:r>
          </a:p>
        </p:txBody>
      </p:sp>
      <p:sp>
        <p:nvSpPr>
          <p:cNvPr id="171" name="Shape 17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72" name="Shape 17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173" name="Shape 173"/>
          <p:cNvPicPr preferRelativeResize="0"/>
          <p:nvPr/>
        </p:nvPicPr>
        <p:blipFill rotWithShape="1">
          <a:blip r:embed="rId3">
            <a:alphaModFix/>
          </a:blip>
          <a:srcRect t="0" b="0" r="0" l="0"/>
          <a:stretch/>
        </p:blipFill>
        <p:spPr>
          <a:xfrm>
            <a:off y="1524000" x="2362200"/>
            <a:ext cy="4638674" cx="4800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79" name="Shape 17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Magnetic Disks</a:t>
            </a:r>
          </a:p>
        </p:txBody>
      </p:sp>
      <p:sp>
        <p:nvSpPr>
          <p:cNvPr id="180" name="Shape 180"/>
          <p:cNvSpPr txBox="1"/>
          <p:nvPr>
            <p:ph idx="1" type="body"/>
          </p:nvPr>
        </p:nvSpPr>
        <p:spPr>
          <a:xfrm>
            <a:off y="1524000" x="914400"/>
            <a:ext cy="4495800"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Track – circle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Cylinder – same track on all platters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Block – small arc of a track</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Sector – pie-shaped part of a platter</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Head – reads data off the disk as disk rotates at high speed (4200-14000 RPM)</a:t>
            </a:r>
          </a:p>
          <a:p>
            <a:pPr algn="l" rtl="0" lvl="0" marR="0" indent="-342900" marL="342900">
              <a:lnSpc>
                <a:spcPct val="90000"/>
              </a:lnSpc>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Head crash</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Disk damaged if head touches disk surface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Parked heads</a:t>
            </a:r>
          </a:p>
        </p:txBody>
      </p:sp>
      <p:sp>
        <p:nvSpPr>
          <p:cNvPr id="181" name="Shape 18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87" name="Shape 18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A Hard Disk Layout</a:t>
            </a:r>
          </a:p>
        </p:txBody>
      </p:sp>
      <p:pic>
        <p:nvPicPr>
          <p:cNvPr id="188" name="Shape 188"/>
          <p:cNvPicPr preferRelativeResize="0"/>
          <p:nvPr/>
        </p:nvPicPr>
        <p:blipFill rotWithShape="1">
          <a:blip r:embed="rId3">
            <a:alphaModFix/>
          </a:blip>
          <a:srcRect t="0" b="0" r="0" l="0"/>
          <a:stretch/>
        </p:blipFill>
        <p:spPr>
          <a:xfrm>
            <a:off y="1447800" x="914400"/>
            <a:ext cy="2409824" cx="6705599"/>
          </a:xfrm>
          <a:prstGeom prst="rect">
            <a:avLst/>
          </a:prstGeom>
          <a:noFill/>
          <a:ln>
            <a:noFill/>
          </a:ln>
        </p:spPr>
      </p:pic>
      <p:sp>
        <p:nvSpPr>
          <p:cNvPr id="189" name="Shape 18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190" name="Shape 190"/>
          <p:cNvPicPr preferRelativeResize="0"/>
          <p:nvPr/>
        </p:nvPicPr>
        <p:blipFill rotWithShape="1">
          <a:blip r:embed="rId4">
            <a:alphaModFix/>
          </a:blip>
          <a:srcRect t="0" b="0" r="0" l="0"/>
          <a:stretch/>
        </p:blipFill>
        <p:spPr>
          <a:xfrm>
            <a:off y="3886200" x="2743200"/>
            <a:ext cy="2100261" cx="2819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97" name="Shape 19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Locating a Block of Data</a:t>
            </a:r>
          </a:p>
        </p:txBody>
      </p:sp>
      <p:sp>
        <p:nvSpPr>
          <p:cNvPr id="198" name="Shape 198"/>
          <p:cNvSpPr txBox="1"/>
          <p:nvPr>
            <p:ph idx="1" type="body"/>
          </p:nvPr>
        </p:nvSpPr>
        <p:spPr>
          <a:xfrm>
            <a:off y="1524000" x="914400"/>
            <a:ext cy="4648199" cx="49530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Average seek time: time required to move from one track to another</a:t>
            </a:r>
          </a:p>
          <a:p>
            <a:pPr algn="l" rtl="0" lvl="0" marR="0" indent="-342900" marL="342900">
              <a:lnSpc>
                <a:spcPct val="90000"/>
              </a:lnSpc>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342900" marL="342900">
              <a:lnSpc>
                <a:spcPct val="90000"/>
              </a:lnSpc>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Latency: time required for disk to rotate to beginning of correct sector</a:t>
            </a:r>
          </a:p>
          <a:p>
            <a:pPr algn="l" rtl="0" lvl="0" marR="0" indent="-342900" marL="342900">
              <a:lnSpc>
                <a:spcPct val="90000"/>
              </a:lnSpc>
              <a:spcBef>
                <a:spcPts val="280"/>
              </a:spcBef>
              <a:spcAft>
                <a:spcPts val="0"/>
              </a:spcAft>
              <a:buClr>
                <a:srgbClr val="000080"/>
              </a:buClr>
              <a:buFont typeface="Arial"/>
              <a:buNone/>
            </a:pPr>
            <a:r>
              <a:t/>
            </a:r>
            <a:endParaRPr strike="noStrike" u="none" b="0" cap="none" baseline="0" sz="1400" i="0">
              <a:solidFill>
                <a:schemeClr val="dk1"/>
              </a:solidFill>
              <a:latin typeface="Arial"/>
              <a:ea typeface="Arial"/>
              <a:cs typeface="Arial"/>
              <a:sym typeface="Arial"/>
            </a:endParaRPr>
          </a:p>
          <a:p>
            <a:pPr algn="l" rtl="0" lvl="0" marR="0" indent="-342900" marL="342900">
              <a:lnSpc>
                <a:spcPct val="90000"/>
              </a:lnSpc>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Transfer time:  time required to transfer a block of data to the disk controller buffer</a:t>
            </a:r>
          </a:p>
          <a:p>
            <a:pPr algn="l" rtl="0" lvl="0" marR="0" indent="-190500" marL="342900">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p:txBody>
      </p:sp>
      <p:pic>
        <p:nvPicPr>
          <p:cNvPr id="199" name="Shape 199"/>
          <p:cNvPicPr preferRelativeResize="0"/>
          <p:nvPr/>
        </p:nvPicPr>
        <p:blipFill rotWithShape="1">
          <a:blip r:embed="rId3">
            <a:alphaModFix/>
          </a:blip>
          <a:srcRect t="1916" b="15697" r="61607" l="0"/>
          <a:stretch/>
        </p:blipFill>
        <p:spPr>
          <a:xfrm>
            <a:off y="1447800" x="5867400"/>
            <a:ext cy="3124199" cx="2609849"/>
          </a:xfrm>
          <a:prstGeom prst="rect">
            <a:avLst/>
          </a:prstGeom>
          <a:noFill/>
          <a:ln>
            <a:noFill/>
          </a:ln>
        </p:spPr>
      </p:pic>
      <p:pic>
        <p:nvPicPr>
          <p:cNvPr id="200" name="Shape 200"/>
          <p:cNvPicPr preferRelativeResize="0"/>
          <p:nvPr/>
        </p:nvPicPr>
        <p:blipFill rotWithShape="1">
          <a:blip r:embed="rId4">
            <a:alphaModFix/>
          </a:blip>
          <a:srcRect t="22366" b="38064" r="15535" l="50869"/>
          <a:stretch/>
        </p:blipFill>
        <p:spPr>
          <a:xfrm>
            <a:off y="4724400" x="5791200"/>
            <a:ext cy="1550987" cx="2590800"/>
          </a:xfrm>
          <a:prstGeom prst="rect">
            <a:avLst/>
          </a:prstGeom>
          <a:noFill/>
          <a:ln>
            <a:noFill/>
          </a:ln>
        </p:spPr>
      </p:pic>
      <p:sp>
        <p:nvSpPr>
          <p:cNvPr id="201" name="Shape 20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08" name="Shape 20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Disk Access Times</a:t>
            </a:r>
          </a:p>
        </p:txBody>
      </p:sp>
      <p:sp>
        <p:nvSpPr>
          <p:cNvPr id="209" name="Shape 20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Average Seek time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average time to move from one track to another</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Average Latency time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average time to rotate to the beginning of the sector</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Average Latency time = ½ * 1/rotational speed</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Transfer time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1/(# of sectors * rotational speed)</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Total Time to access a disk block</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Avg. seek time + avg. latency time + avg. transfer time</a:t>
            </a:r>
          </a:p>
        </p:txBody>
      </p:sp>
      <p:sp>
        <p:nvSpPr>
          <p:cNvPr id="210" name="Shape 21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16" name="Shape 21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Magnetic Disks</a:t>
            </a:r>
          </a:p>
        </p:txBody>
      </p:sp>
      <p:sp>
        <p:nvSpPr>
          <p:cNvPr id="217" name="Shape 217"/>
          <p:cNvSpPr txBox="1"/>
          <p:nvPr>
            <p:ph idx="1" type="body"/>
          </p:nvPr>
        </p:nvSpPr>
        <p:spPr>
          <a:xfrm>
            <a:off y="1524000" x="914400"/>
            <a:ext cy="4800600"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Data Block Format</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Interblock gap</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Header</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Data</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Formatting disk</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Establishes the track positions, blocks and headers needed before use of the disk</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218" name="Shape 21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24" name="Shape 22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Disk Block Formats</a:t>
            </a:r>
          </a:p>
        </p:txBody>
      </p:sp>
      <p:sp>
        <p:nvSpPr>
          <p:cNvPr id="225" name="Shape 225"/>
          <p:cNvSpPr txBox="1"/>
          <p:nvPr/>
        </p:nvSpPr>
        <p:spPr>
          <a:xfrm>
            <a:off y="1600200" x="3429000"/>
            <a:ext cy="366711" cx="2133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Single Data Block</a:t>
            </a:r>
          </a:p>
        </p:txBody>
      </p:sp>
      <p:sp>
        <p:nvSpPr>
          <p:cNvPr id="226" name="Shape 226"/>
          <p:cNvSpPr txBox="1"/>
          <p:nvPr/>
        </p:nvSpPr>
        <p:spPr>
          <a:xfrm>
            <a:off y="3733800" x="3200400"/>
            <a:ext cy="366711" cx="2971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Header for Windows disk</a:t>
            </a:r>
          </a:p>
        </p:txBody>
      </p:sp>
      <p:pic>
        <p:nvPicPr>
          <p:cNvPr id="227" name="Shape 227"/>
          <p:cNvPicPr preferRelativeResize="0"/>
          <p:nvPr/>
        </p:nvPicPr>
        <p:blipFill rotWithShape="1">
          <a:blip r:embed="rId3">
            <a:alphaModFix/>
          </a:blip>
          <a:srcRect t="0" b="0" r="0" l="0"/>
          <a:stretch/>
        </p:blipFill>
        <p:spPr>
          <a:xfrm>
            <a:off y="2057400" x="990600"/>
            <a:ext cy="1135062" cx="7162799"/>
          </a:xfrm>
          <a:prstGeom prst="rect">
            <a:avLst/>
          </a:prstGeom>
          <a:noFill/>
          <a:ln>
            <a:noFill/>
          </a:ln>
        </p:spPr>
      </p:pic>
      <p:pic>
        <p:nvPicPr>
          <p:cNvPr id="228" name="Shape 228"/>
          <p:cNvPicPr preferRelativeResize="0"/>
          <p:nvPr/>
        </p:nvPicPr>
        <p:blipFill rotWithShape="1">
          <a:blip r:embed="rId4">
            <a:alphaModFix/>
          </a:blip>
          <a:srcRect t="0" b="0" r="0" l="0"/>
          <a:stretch/>
        </p:blipFill>
        <p:spPr>
          <a:xfrm>
            <a:off y="4191000" x="2209800"/>
            <a:ext cy="1692275" cx="5105399"/>
          </a:xfrm>
          <a:prstGeom prst="rect">
            <a:avLst/>
          </a:prstGeom>
          <a:noFill/>
          <a:ln>
            <a:noFill/>
          </a:ln>
        </p:spPr>
      </p:pic>
      <p:sp>
        <p:nvSpPr>
          <p:cNvPr id="229" name="Shape 22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y="0" x="0"/>
          <a:ext cy="0" cx="0"/>
          <a:chOff y="0" x="0"/>
          <a:chExt cy="0" cx="0"/>
        </a:xfrm>
      </p:grpSpPr>
      <p:sp>
        <p:nvSpPr>
          <p:cNvPr id="234" name="Shape 23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Disk Arrays</a:t>
            </a:r>
          </a:p>
        </p:txBody>
      </p:sp>
      <p:sp>
        <p:nvSpPr>
          <p:cNvPr id="235" name="Shape 235"/>
          <p:cNvSpPr txBox="1"/>
          <p:nvPr>
            <p:ph idx="1" type="body"/>
          </p:nvPr>
        </p:nvSpPr>
        <p:spPr>
          <a:xfrm>
            <a:off y="1447800" x="838200"/>
            <a:ext cy="47244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Grouping of multiple disks together</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RAID – Redundant Array of Inexpensive Disks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Mirrored array</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Striped array</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RAID 0 to RAID 5</a:t>
            </a:r>
          </a:p>
        </p:txBody>
      </p:sp>
      <p:sp>
        <p:nvSpPr>
          <p:cNvPr id="236" name="Shape 23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37" name="Shape 23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y="0" x="0"/>
          <a:ext cy="0" cx="0"/>
          <a:chOff y="0" x="0"/>
          <a:chExt cy="0" cx="0"/>
        </a:xfrm>
      </p:grpSpPr>
      <p:sp>
        <p:nvSpPr>
          <p:cNvPr id="242" name="Shape 24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RAID – Mirrored</a:t>
            </a:r>
          </a:p>
        </p:txBody>
      </p:sp>
      <p:sp>
        <p:nvSpPr>
          <p:cNvPr id="243" name="Shape 24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2"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Pair of disks contain the exact same stores of data</a:t>
            </a:r>
          </a:p>
          <a:p>
            <a:pPr algn="l" rtl="0" lvl="2"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Reading data – alternate blocks of data are read from hard drives and combined</a:t>
            </a:r>
          </a:p>
          <a:p>
            <a:pPr algn="l" rtl="0" lvl="2"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Access time is reduced by approximately a factor equal to the number of disk drives in array</a:t>
            </a:r>
          </a:p>
          <a:p>
            <a:pPr algn="l" rtl="0" lvl="2"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Read failure – block is marked and then read from the mirrored drive</a:t>
            </a:r>
          </a:p>
          <a:p>
            <a:pPr algn="l" rtl="0" lvl="2"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When using three or more mirrored drives, majority logic is used in the event of a failure.  Fault-tolerant computers use this technique.</a:t>
            </a:r>
          </a:p>
          <a:p>
            <a:pPr algn="l" rtl="0" lvl="0" marR="0" indent="0" marL="0">
              <a:spcBef>
                <a:spcPts val="0"/>
              </a:spcBef>
              <a:buNone/>
            </a:pPr>
            <a:r>
              <a:t/>
            </a:r>
            <a:endParaRPr strike="noStrike" u="none" b="0" cap="none" baseline="0" sz="2800" i="0">
              <a:solidFill>
                <a:schemeClr val="dk1"/>
              </a:solidFill>
              <a:latin typeface="Arial"/>
              <a:ea typeface="Arial"/>
              <a:cs typeface="Arial"/>
              <a:sym typeface="Arial"/>
            </a:endParaRPr>
          </a:p>
        </p:txBody>
      </p:sp>
      <p:sp>
        <p:nvSpPr>
          <p:cNvPr id="244" name="Shape 24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45" name="Shape 24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RAID - Striped</a:t>
            </a:r>
          </a:p>
        </p:txBody>
      </p:sp>
      <p:sp>
        <p:nvSpPr>
          <p:cNvPr id="251" name="Shape 251"/>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 file segment is stored divided into blocks on different disks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Minimum of three drives needed because one disk drive is reserved for error checking</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Writes – block of parity words from each block of data is created and put on the reserved error checking disk</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Reads – parity data is used to check original data</a:t>
            </a:r>
          </a:p>
          <a:p>
            <a:pPr algn="l" rtl="0" lvl="0" marR="0" indent="0" marL="0">
              <a:spcBef>
                <a:spcPts val="0"/>
              </a:spcBef>
              <a:buNone/>
            </a:pPr>
            <a:r>
              <a:t/>
            </a:r>
            <a:endParaRPr strike="noStrike" u="none" b="0" cap="none" baseline="0" sz="2800" i="0">
              <a:solidFill>
                <a:schemeClr val="dk1"/>
              </a:solidFill>
              <a:latin typeface="Arial"/>
              <a:ea typeface="Arial"/>
              <a:cs typeface="Arial"/>
              <a:sym typeface="Arial"/>
            </a:endParaRPr>
          </a:p>
        </p:txBody>
      </p:sp>
      <p:sp>
        <p:nvSpPr>
          <p:cNvPr id="252" name="Shape 25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53" name="Shape 25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07" name="Shape 10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Peripherals	</a:t>
            </a:r>
          </a:p>
        </p:txBody>
      </p:sp>
      <p:sp>
        <p:nvSpPr>
          <p:cNvPr id="108" name="Shape 108"/>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Devices that are separate from the basic computer </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Not the CPU, memory, or power supply</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Classified as input, output, and storage </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Connect via</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Ports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Interface to systems bus </a:t>
            </a:r>
          </a:p>
        </p:txBody>
      </p:sp>
      <p:sp>
        <p:nvSpPr>
          <p:cNvPr id="109" name="Shape 10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RAID Levels</a:t>
            </a:r>
          </a:p>
        </p:txBody>
      </p:sp>
      <p:sp>
        <p:nvSpPr>
          <p:cNvPr id="259" name="Shape 25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RAID 0 – not true RAID, no error checking or redundancy, but data is placed across all drives for increased speed</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RAID 1 – mirrored array</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RAID 2, 3, 4 – arrays that are striped in different ways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RAID 5 – error checking blocks are spread across all drives</a:t>
            </a:r>
          </a:p>
        </p:txBody>
      </p:sp>
      <p:sp>
        <p:nvSpPr>
          <p:cNvPr id="260" name="Shape 26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61" name="Shape 26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67" name="Shape 26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Optical Storage</a:t>
            </a:r>
          </a:p>
        </p:txBody>
      </p:sp>
      <p:sp>
        <p:nvSpPr>
          <p:cNvPr id="268" name="Shape 268"/>
          <p:cNvSpPr txBox="1"/>
          <p:nvPr>
            <p:ph idx="1" type="body"/>
          </p:nvPr>
        </p:nvSpPr>
        <p:spPr>
          <a:xfrm>
            <a:off y="1524000" x="914400"/>
            <a:ext cy="4724400"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Reflected light off a mirrored or pitted surface</a:t>
            </a:r>
          </a:p>
          <a:p>
            <a:pPr algn="l" rtl="0" lvl="0" marR="0" indent="-342900" marL="342900">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CD-ROM</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650 MB of data, approximately 550 MB after formatting and error checking</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Spiral 3 miles long, containing 15 billion bits!</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CLV – all blocks are same physical length</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Block – 2352 bytes</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2k of data (2048 bytes)</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16 bytes for header (12 start, 4 id)</a:t>
            </a:r>
          </a:p>
          <a:p>
            <a:pPr algn="l" rtl="0" lvl="2" marR="0" indent="-228600" marL="1143000">
              <a:lnSpc>
                <a:spcPct val="9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288 bytes for advanced error control</a:t>
            </a:r>
          </a:p>
          <a:p>
            <a:pPr algn="l" rtl="0" lvl="0" marR="0" indent="-342900" marL="342900">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DVD – similar technology to CD-ROM</a:t>
            </a:r>
          </a:p>
          <a:p>
            <a:pPr algn="l" rtl="0" lvl="0" marR="0" indent="-342900" marL="342900">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WORM – write-once read-many </a:t>
            </a:r>
          </a:p>
        </p:txBody>
      </p:sp>
      <p:sp>
        <p:nvSpPr>
          <p:cNvPr id="269" name="Shape 26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sp>
        <p:nvSpPr>
          <p:cNvPr id="274" name="Shape 27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75" name="Shape 27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Optical Storage</a:t>
            </a:r>
          </a:p>
        </p:txBody>
      </p:sp>
      <p:sp>
        <p:nvSpPr>
          <p:cNvPr id="276" name="Shape 276"/>
          <p:cNvSpPr txBox="1"/>
          <p:nvPr>
            <p:ph idx="1" type="body"/>
          </p:nvPr>
        </p:nvSpPr>
        <p:spPr>
          <a:xfrm>
            <a:off y="1600200" x="914400"/>
            <a:ext cy="1219199" cx="7964487"/>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Laser strikes land:  light reflected into detector</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Laser strikes a pit:  light scattered</a:t>
            </a:r>
          </a:p>
        </p:txBody>
      </p:sp>
      <p:pic>
        <p:nvPicPr>
          <p:cNvPr id="277" name="Shape 277"/>
          <p:cNvPicPr preferRelativeResize="0"/>
          <p:nvPr/>
        </p:nvPicPr>
        <p:blipFill rotWithShape="1">
          <a:blip r:embed="rId3">
            <a:alphaModFix/>
          </a:blip>
          <a:srcRect t="0" b="0" r="0" l="0"/>
          <a:stretch/>
        </p:blipFill>
        <p:spPr>
          <a:xfrm>
            <a:off y="2971800" x="990600"/>
            <a:ext cy="2284412" cx="7619999"/>
          </a:xfrm>
          <a:prstGeom prst="rect">
            <a:avLst/>
          </a:prstGeom>
          <a:noFill/>
          <a:ln>
            <a:noFill/>
          </a:ln>
        </p:spPr>
      </p:pic>
      <p:sp>
        <p:nvSpPr>
          <p:cNvPr id="278" name="Shape 27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85" name="Shape 28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400" lang="en-US" i="0">
                <a:solidFill>
                  <a:srgbClr val="000080"/>
                </a:solidFill>
                <a:latin typeface="Arial"/>
                <a:ea typeface="Arial"/>
                <a:cs typeface="Arial"/>
                <a:sym typeface="Arial"/>
              </a:rPr>
              <a:t>Layout: CD-ROM vs. Standard Disk</a:t>
            </a:r>
          </a:p>
        </p:txBody>
      </p:sp>
      <p:pic>
        <p:nvPicPr>
          <p:cNvPr id="286" name="Shape 286"/>
          <p:cNvPicPr preferRelativeResize="0"/>
          <p:nvPr/>
        </p:nvPicPr>
        <p:blipFill rotWithShape="1">
          <a:blip r:embed="rId3">
            <a:alphaModFix/>
          </a:blip>
          <a:srcRect t="0" b="15600" r="0" l="0"/>
          <a:stretch/>
        </p:blipFill>
        <p:spPr>
          <a:xfrm>
            <a:off y="2286000" x="914400"/>
            <a:ext cy="3709987" cx="7953374"/>
          </a:xfrm>
          <a:prstGeom prst="rect">
            <a:avLst/>
          </a:prstGeom>
          <a:noFill/>
          <a:ln>
            <a:noFill/>
          </a:ln>
        </p:spPr>
      </p:pic>
      <p:sp>
        <p:nvSpPr>
          <p:cNvPr id="287" name="Shape 287"/>
          <p:cNvSpPr txBox="1"/>
          <p:nvPr/>
        </p:nvSpPr>
        <p:spPr>
          <a:xfrm>
            <a:off y="1752600" x="1905000"/>
            <a:ext cy="366711" cx="1752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CD-ROM</a:t>
            </a:r>
          </a:p>
        </p:txBody>
      </p:sp>
      <p:sp>
        <p:nvSpPr>
          <p:cNvPr id="288" name="Shape 288"/>
          <p:cNvSpPr txBox="1"/>
          <p:nvPr/>
        </p:nvSpPr>
        <p:spPr>
          <a:xfrm>
            <a:off y="1752600" x="6019800"/>
            <a:ext cy="366711" cx="12954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Hard Disk</a:t>
            </a:r>
          </a:p>
        </p:txBody>
      </p:sp>
      <p:sp>
        <p:nvSpPr>
          <p:cNvPr id="289" name="Shape 28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y="0" x="0"/>
          <a:ext cy="0" cx="0"/>
          <a:chOff y="0" x="0"/>
          <a:chExt cy="0" cx="0"/>
        </a:xfrm>
      </p:grpSpPr>
      <p:sp>
        <p:nvSpPr>
          <p:cNvPr id="295" name="Shape 29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96" name="Shape 29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Types of Optical Storage</a:t>
            </a:r>
          </a:p>
        </p:txBody>
      </p:sp>
      <p:sp>
        <p:nvSpPr>
          <p:cNvPr id="297" name="Shape 297"/>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WORM Disks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Write-once-read-many times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Medium can be altered by using a medium-powered laser to blister the surface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Medium-powered laser blister technology also used for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CD-R, DVD-R, DVD-R, DVD+R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CD-RW, DVD-RW, DVD+RW, DVD-RAM, DVD+RAMBD-RE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File compatibility issues between the different CD, DVD and WORM formats</a:t>
            </a:r>
          </a:p>
        </p:txBody>
      </p:sp>
      <p:sp>
        <p:nvSpPr>
          <p:cNvPr id="298" name="Shape 29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04" name="Shape 30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Magnetic Tape</a:t>
            </a:r>
          </a:p>
        </p:txBody>
      </p:sp>
      <p:sp>
        <p:nvSpPr>
          <p:cNvPr id="305" name="Shape 305"/>
          <p:cNvSpPr txBox="1"/>
          <p:nvPr>
            <p:ph idx="1" type="body"/>
          </p:nvPr>
        </p:nvSpPr>
        <p:spPr>
          <a:xfrm>
            <a:off y="1524000" x="914400"/>
            <a:ext cy="2057400"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Offline storage</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Archival purposes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Disaster recovery</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Tape Cartridges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Linear tape open format vs. helical scan tape format</a:t>
            </a:r>
          </a:p>
        </p:txBody>
      </p:sp>
      <p:sp>
        <p:nvSpPr>
          <p:cNvPr id="306" name="Shape 30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307" name="Shape 307"/>
          <p:cNvPicPr preferRelativeResize="0"/>
          <p:nvPr/>
        </p:nvPicPr>
        <p:blipFill rotWithShape="1">
          <a:blip r:embed="rId3">
            <a:alphaModFix/>
          </a:blip>
          <a:srcRect t="0" b="0" r="0" l="0"/>
          <a:stretch/>
        </p:blipFill>
        <p:spPr>
          <a:xfrm>
            <a:off y="3581400" x="990600"/>
            <a:ext cy="2193925" cx="70104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13" name="Shape 31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Displays</a:t>
            </a:r>
          </a:p>
        </p:txBody>
      </p:sp>
      <p:sp>
        <p:nvSpPr>
          <p:cNvPr id="314" name="Shape 314"/>
          <p:cNvSpPr txBox="1"/>
          <p:nvPr>
            <p:ph idx="1" type="body"/>
          </p:nvPr>
        </p:nvSpPr>
        <p:spPr>
          <a:xfrm>
            <a:off y="1524000" x="914400"/>
            <a:ext cy="4724400" cx="49530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Pixel – </a:t>
            </a:r>
            <a:r>
              <a:rPr strike="noStrike" u="none" b="0" cap="none" baseline="0" sz="2000" lang="en-US" i="0">
                <a:solidFill>
                  <a:srgbClr val="CC0000"/>
                </a:solidFill>
                <a:latin typeface="Arial"/>
                <a:ea typeface="Arial"/>
                <a:cs typeface="Arial"/>
                <a:sym typeface="Arial"/>
              </a:rPr>
              <a:t>pic</a:t>
            </a:r>
            <a:r>
              <a:rPr strike="noStrike" u="none" b="0" cap="none" baseline="0" sz="2000" lang="en-US" i="0">
                <a:solidFill>
                  <a:schemeClr val="dk1"/>
                </a:solidFill>
                <a:latin typeface="Arial"/>
                <a:ea typeface="Arial"/>
                <a:cs typeface="Arial"/>
                <a:sym typeface="Arial"/>
              </a:rPr>
              <a:t>ture </a:t>
            </a:r>
            <a:r>
              <a:rPr strike="noStrike" u="none" b="0" cap="none" baseline="0" sz="2000" lang="en-US" i="0">
                <a:solidFill>
                  <a:srgbClr val="CC0000"/>
                </a:solidFill>
                <a:latin typeface="Arial"/>
                <a:ea typeface="Arial"/>
                <a:cs typeface="Arial"/>
                <a:sym typeface="Arial"/>
              </a:rPr>
              <a:t>el</a:t>
            </a:r>
            <a:r>
              <a:rPr strike="noStrike" u="none" b="0" cap="none" baseline="0" sz="2000" lang="en-US" i="0">
                <a:solidFill>
                  <a:schemeClr val="dk1"/>
                </a:solidFill>
                <a:latin typeface="Arial"/>
                <a:ea typeface="Arial"/>
                <a:cs typeface="Arial"/>
                <a:sym typeface="Arial"/>
              </a:rPr>
              <a:t>ement</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Screen Size: diagonal length of screen</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Aspect ratio – </a:t>
            </a:r>
            <a:r>
              <a:rPr strike="noStrike" u="none" b="0" cap="none" baseline="0" sz="1600" lang="en-US" i="0">
                <a:solidFill>
                  <a:schemeClr val="dk1"/>
                </a:solidFill>
                <a:latin typeface="Arial"/>
                <a:ea typeface="Arial"/>
                <a:cs typeface="Arial"/>
                <a:sym typeface="Arial"/>
              </a:rPr>
              <a:t>X pixels to Y pixels</a:t>
            </a:r>
          </a:p>
          <a:p>
            <a:pPr algn="l" rtl="0" lvl="1" marR="0" indent="-285750" marL="742950">
              <a:lnSpc>
                <a:spcPct val="9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4:3 – older displays</a:t>
            </a:r>
          </a:p>
          <a:p>
            <a:pPr algn="l" rtl="0" lvl="1" marR="0" indent="-285750" marL="742950">
              <a:lnSpc>
                <a:spcPct val="9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16:9 – widescreen displays</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Pixel color is determined by intensity of 3 colors – Red, Green and Blue (RGB)</a:t>
            </a:r>
          </a:p>
          <a:p>
            <a:pPr algn="l" rtl="0" lvl="0" marR="0" indent="-342900" marL="342900">
              <a:lnSpc>
                <a:spcPct val="90000"/>
              </a:lnSpc>
              <a:spcBef>
                <a:spcPts val="400"/>
              </a:spcBef>
              <a:spcAft>
                <a:spcPts val="0"/>
              </a:spcAft>
              <a:buClr>
                <a:srgbClr val="000080"/>
              </a:buClr>
              <a:buSzPct val="100000"/>
              <a:buFont typeface="Arial"/>
              <a:buChar char="▪"/>
            </a:pPr>
            <a:r>
              <a:rPr strike="noStrike" u="none" b="0" cap="none" baseline="0" sz="2000" lang="en-US" i="0">
                <a:solidFill>
                  <a:schemeClr val="dk1"/>
                </a:solidFill>
                <a:latin typeface="Arial"/>
                <a:ea typeface="Arial"/>
                <a:cs typeface="Arial"/>
                <a:sym typeface="Arial"/>
              </a:rPr>
              <a:t>True Color – 8 bits for each color</a:t>
            </a:r>
          </a:p>
          <a:p>
            <a:pPr algn="l" rtl="0" lvl="1" marR="0" indent="-285750" marL="742950">
              <a:lnSpc>
                <a:spcPct val="9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256 levels of intensity for each color</a:t>
            </a:r>
          </a:p>
          <a:p>
            <a:pPr algn="l" rtl="0" lvl="1" marR="0" indent="-285750" marL="742950">
              <a:lnSpc>
                <a:spcPct val="90000"/>
              </a:lnSpc>
              <a:spcBef>
                <a:spcPts val="360"/>
              </a:spcBef>
              <a:spcAft>
                <a:spcPts val="0"/>
              </a:spcAft>
              <a:buClr>
                <a:srgbClr val="FF9F11"/>
              </a:buClr>
              <a:buSzPct val="100000"/>
              <a:buFont typeface="Arial"/>
              <a:buChar char="▪"/>
            </a:pPr>
            <a:r>
              <a:rPr strike="noStrike" u="none" b="0" cap="none" baseline="0" sz="1800" lang="en-US" i="0">
                <a:solidFill>
                  <a:schemeClr val="dk1"/>
                </a:solidFill>
                <a:latin typeface="Arial"/>
                <a:ea typeface="Arial"/>
                <a:cs typeface="Arial"/>
                <a:sym typeface="Arial"/>
              </a:rPr>
              <a:t>256 * 256 * 256 = 16.7 million colors</a:t>
            </a:r>
          </a:p>
        </p:txBody>
      </p:sp>
      <p:sp>
        <p:nvSpPr>
          <p:cNvPr id="315" name="Shape 31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316" name="Shape 316"/>
          <p:cNvPicPr preferRelativeResize="0"/>
          <p:nvPr/>
        </p:nvPicPr>
        <p:blipFill rotWithShape="1">
          <a:blip r:embed="rId3">
            <a:alphaModFix/>
          </a:blip>
          <a:srcRect t="0" b="0" r="0" l="0"/>
          <a:stretch/>
        </p:blipFill>
        <p:spPr>
          <a:xfrm>
            <a:off y="1600200" x="5943600"/>
            <a:ext cy="4648199" cx="27241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y="0" x="0"/>
          <a:ext cy="0" cx="0"/>
          <a:chOff y="0" x="0"/>
          <a:chExt cy="0" cx="0"/>
        </a:xfrm>
      </p:grpSpPr>
      <p:sp>
        <p:nvSpPr>
          <p:cNvPr id="321" name="Shape 32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22" name="Shape 32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Resolution and Picture Size</a:t>
            </a:r>
          </a:p>
        </p:txBody>
      </p:sp>
      <p:sp>
        <p:nvSpPr>
          <p:cNvPr id="323" name="Shape 323"/>
          <p:cNvSpPr txBox="1"/>
          <p:nvPr>
            <p:ph idx="1" type="body"/>
          </p:nvPr>
        </p:nvSpPr>
        <p:spPr>
          <a:xfrm>
            <a:off y="1524000" x="914400"/>
            <a:ext cy="4724400" cx="79247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Resolution</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Measured as either number of pixels per inch or size of an individual  pixel</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Screen resolution examples:</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768 x 1024</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1440 x 900</a:t>
            </a:r>
          </a:p>
          <a:p>
            <a:pPr algn="l" rtl="0" lvl="2" marR="0" indent="-228600" marL="1143000">
              <a:lnSpc>
                <a:spcPct val="90000"/>
              </a:lnSpc>
              <a:spcBef>
                <a:spcPts val="320"/>
              </a:spcBef>
              <a:spcAft>
                <a:spcPts val="0"/>
              </a:spcAft>
              <a:buClr>
                <a:srgbClr val="000080"/>
              </a:buClr>
              <a:buSzPct val="50000"/>
              <a:buFont typeface="Arial"/>
              <a:buChar char="•"/>
            </a:pPr>
            <a:r>
              <a:rPr strike="noStrike" u="none" b="0" cap="none" baseline="0" sz="1600" lang="en-US" i="0">
                <a:solidFill>
                  <a:schemeClr val="dk1"/>
                </a:solidFill>
                <a:latin typeface="Arial"/>
                <a:ea typeface="Arial"/>
                <a:cs typeface="Arial"/>
                <a:sym typeface="Arial"/>
              </a:rPr>
              <a:t>1920 x 1080</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Picture size calculation</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Resolution * bits required to represent number of colors in picture</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Example: resolution is 100 pixels by 50 pixels, 4 bits required for a 16 color image </a:t>
            </a:r>
          </a:p>
          <a:p>
            <a:pPr algn="l" rtl="0" lvl="1" marR="0" indent="-285750" marL="742950">
              <a:lnSpc>
                <a:spcPct val="90000"/>
              </a:lnSpc>
              <a:spcBef>
                <a:spcPts val="400"/>
              </a:spcBef>
              <a:spcAft>
                <a:spcPts val="0"/>
              </a:spcAft>
              <a:buClr>
                <a:srgbClr val="FF9F11"/>
              </a:buClr>
              <a:buSzPct val="25000"/>
              <a:buFont typeface="Arial"/>
              <a:buNone/>
            </a:pPr>
            <a:r>
              <a:rPr strike="noStrike" u="none" b="0" cap="none" baseline="0" sz="2000" lang="en-US" i="0">
                <a:solidFill>
                  <a:schemeClr val="dk1"/>
                </a:solidFill>
                <a:latin typeface="Arial"/>
                <a:ea typeface="Arial"/>
                <a:cs typeface="Arial"/>
                <a:sym typeface="Arial"/>
              </a:rPr>
              <a:t>	100 * 50 * 4 bits = 20,000 bits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Video memory requirements are significant!</a:t>
            </a:r>
          </a:p>
        </p:txBody>
      </p:sp>
      <p:sp>
        <p:nvSpPr>
          <p:cNvPr id="324" name="Shape 32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y="0" x="0"/>
          <a:ext cy="0" cx="0"/>
          <a:chOff y="0" x="0"/>
          <a:chExt cy="0" cx="0"/>
        </a:xfrm>
      </p:grpSpPr>
      <p:sp>
        <p:nvSpPr>
          <p:cNvPr id="329" name="Shape 32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30" name="Shape 33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Interlaced vs. Progressive Scan</a:t>
            </a:r>
          </a:p>
        </p:txBody>
      </p:sp>
      <p:sp>
        <p:nvSpPr>
          <p:cNvPr id="331" name="Shape 33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332" name="Shape 332"/>
          <p:cNvPicPr preferRelativeResize="0"/>
          <p:nvPr/>
        </p:nvPicPr>
        <p:blipFill rotWithShape="1">
          <a:blip r:embed="rId3">
            <a:alphaModFix/>
          </a:blip>
          <a:srcRect t="0" b="0" r="0" l="0"/>
          <a:stretch/>
        </p:blipFill>
        <p:spPr>
          <a:xfrm>
            <a:off y="1828800" x="838200"/>
            <a:ext cy="3481387" cx="78485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y="0" x="0"/>
          <a:ext cy="0" cx="0"/>
          <a:chOff y="0" x="0"/>
          <a:chExt cy="0" cx="0"/>
        </a:xfrm>
      </p:grpSpPr>
      <p:sp>
        <p:nvSpPr>
          <p:cNvPr id="337" name="Shape 33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38" name="Shape 33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Diagram of Raster Screen Generation Process</a:t>
            </a:r>
          </a:p>
        </p:txBody>
      </p:sp>
      <p:pic>
        <p:nvPicPr>
          <p:cNvPr id="339" name="Shape 339"/>
          <p:cNvPicPr preferRelativeResize="0"/>
          <p:nvPr/>
        </p:nvPicPr>
        <p:blipFill rotWithShape="1">
          <a:blip r:embed="rId3">
            <a:alphaModFix/>
          </a:blip>
          <a:srcRect t="0" b="0" r="0" l="0"/>
          <a:stretch/>
        </p:blipFill>
        <p:spPr>
          <a:xfrm>
            <a:off y="1676400" x="1066800"/>
            <a:ext cy="4360862" cx="7543800"/>
          </a:xfrm>
          <a:prstGeom prst="rect">
            <a:avLst/>
          </a:prstGeom>
          <a:noFill/>
          <a:ln>
            <a:noFill/>
          </a:ln>
        </p:spPr>
      </p:pic>
      <p:sp>
        <p:nvSpPr>
          <p:cNvPr id="340" name="Shape 34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15" name="Shape 11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Storage Devices</a:t>
            </a:r>
          </a:p>
        </p:txBody>
      </p:sp>
      <p:sp>
        <p:nvSpPr>
          <p:cNvPr id="116" name="Shape 116"/>
          <p:cNvSpPr txBox="1"/>
          <p:nvPr>
            <p:ph idx="1" type="body"/>
          </p:nvPr>
        </p:nvSpPr>
        <p:spPr>
          <a:xfrm>
            <a:off y="1524000" x="914400"/>
            <a:ext cy="4648199"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Primary memory</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Secondary storage</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Data and programs must be copied to primary memory for CPU access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Permanence of data - nonvolatile</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Direct access storage devices (DASDs)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Online storage</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Offline storage – loaded when needed</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Network file storage</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File servers, web servers, database servers</a:t>
            </a:r>
          </a:p>
        </p:txBody>
      </p:sp>
      <p:sp>
        <p:nvSpPr>
          <p:cNvPr id="117" name="Shape 11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y="0" x="0"/>
          <a:ext cy="0" cx="0"/>
          <a:chOff y="0" x="0"/>
          <a:chExt cy="0" cx="0"/>
        </a:xfrm>
      </p:grpSpPr>
      <p:sp>
        <p:nvSpPr>
          <p:cNvPr id="345" name="Shape 34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Color Transformation Table</a:t>
            </a:r>
          </a:p>
        </p:txBody>
      </p:sp>
      <p:sp>
        <p:nvSpPr>
          <p:cNvPr id="346" name="Shape 34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47" name="Shape 34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348" name="Shape 348"/>
          <p:cNvPicPr preferRelativeResize="0"/>
          <p:nvPr/>
        </p:nvPicPr>
        <p:blipFill rotWithShape="1">
          <a:blip r:embed="rId3">
            <a:alphaModFix/>
          </a:blip>
          <a:srcRect t="0" b="0" r="0" l="0"/>
          <a:stretch/>
        </p:blipFill>
        <p:spPr>
          <a:xfrm>
            <a:off y="1524000" x="1524000"/>
            <a:ext cy="4538662" cx="53371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54" name="Shape 35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Display Example</a:t>
            </a:r>
          </a:p>
        </p:txBody>
      </p:sp>
      <p:pic>
        <p:nvPicPr>
          <p:cNvPr id="355" name="Shape 355"/>
          <p:cNvPicPr preferRelativeResize="0"/>
          <p:nvPr/>
        </p:nvPicPr>
        <p:blipFill rotWithShape="1">
          <a:blip r:embed="rId3">
            <a:alphaModFix/>
          </a:blip>
          <a:srcRect t="0" b="0" r="0" l="0"/>
          <a:stretch/>
        </p:blipFill>
        <p:spPr>
          <a:xfrm>
            <a:off y="1600200" x="914400"/>
            <a:ext cy="3809999" cx="3795711"/>
          </a:xfrm>
          <a:prstGeom prst="rect">
            <a:avLst/>
          </a:prstGeom>
          <a:noFill/>
          <a:ln>
            <a:noFill/>
          </a:ln>
        </p:spPr>
      </p:pic>
      <p:pic>
        <p:nvPicPr>
          <p:cNvPr id="356" name="Shape 356"/>
          <p:cNvPicPr preferRelativeResize="0"/>
          <p:nvPr/>
        </p:nvPicPr>
        <p:blipFill rotWithShape="1">
          <a:blip r:embed="rId4">
            <a:alphaModFix/>
          </a:blip>
          <a:srcRect t="0" b="0" r="0" l="0"/>
          <a:stretch/>
        </p:blipFill>
        <p:spPr>
          <a:xfrm>
            <a:off y="1524000" x="5181600"/>
            <a:ext cy="4724400" cx="3505200"/>
          </a:xfrm>
          <a:prstGeom prst="rect">
            <a:avLst/>
          </a:prstGeom>
          <a:noFill/>
          <a:ln>
            <a:noFill/>
          </a:ln>
        </p:spPr>
      </p:pic>
      <p:sp>
        <p:nvSpPr>
          <p:cNvPr id="357" name="Shape 35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y="0" x="0"/>
          <a:ext cy="0" cx="0"/>
          <a:chOff y="0" x="0"/>
          <a:chExt cy="0" cx="0"/>
        </a:xfrm>
      </p:grpSpPr>
      <p:sp>
        <p:nvSpPr>
          <p:cNvPr id="362" name="Shape 36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63" name="Shape 36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LCD – Liquid Crystal Display</a:t>
            </a:r>
          </a:p>
        </p:txBody>
      </p:sp>
      <p:sp>
        <p:nvSpPr>
          <p:cNvPr id="364" name="Shape 364"/>
          <p:cNvSpPr txBox="1"/>
          <p:nvPr>
            <p:ph idx="1" type="body"/>
          </p:nvPr>
        </p:nvSpPr>
        <p:spPr>
          <a:xfrm>
            <a:off y="1524000" x="914400"/>
            <a:ext cy="47244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Fluorescent light or LED panel</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3 color cells per pixel</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Operation</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1</a:t>
            </a:r>
            <a:r>
              <a:rPr strike="noStrike" u="none" b="0" cap="none" baseline="30000" sz="2400" lang="en-US" i="0">
                <a:solidFill>
                  <a:schemeClr val="dk1"/>
                </a:solidFill>
                <a:latin typeface="Arial"/>
                <a:ea typeface="Arial"/>
                <a:cs typeface="Arial"/>
                <a:sym typeface="Arial"/>
              </a:rPr>
              <a:t>st</a:t>
            </a:r>
            <a:r>
              <a:rPr strike="noStrike" u="none" b="0" cap="none" baseline="0" sz="2400" lang="en-US" i="0">
                <a:solidFill>
                  <a:schemeClr val="dk1"/>
                </a:solidFill>
                <a:latin typeface="Arial"/>
                <a:ea typeface="Arial"/>
                <a:cs typeface="Arial"/>
                <a:sym typeface="Arial"/>
              </a:rPr>
              <a:t> filter polarizes light in a specific direction</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Electric charge rotates molecules in liquid crystal cells proportional to the strength of colors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Color filters only let through red, green, and blue light</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Final filter lets through the brightness of light proportional to the polarization twist</a:t>
            </a:r>
          </a:p>
        </p:txBody>
      </p:sp>
      <p:sp>
        <p:nvSpPr>
          <p:cNvPr id="365" name="Shape 36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y="0" x="0"/>
          <a:ext cy="0" cx="0"/>
          <a:chOff y="0" x="0"/>
          <a:chExt cy="0" cx="0"/>
        </a:xfrm>
      </p:grpSpPr>
      <p:sp>
        <p:nvSpPr>
          <p:cNvPr id="370" name="Shape 37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71" name="Shape 37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Liquid Crystal Display</a:t>
            </a:r>
          </a:p>
        </p:txBody>
      </p:sp>
      <p:pic>
        <p:nvPicPr>
          <p:cNvPr id="372" name="Shape 372"/>
          <p:cNvPicPr preferRelativeResize="0"/>
          <p:nvPr/>
        </p:nvPicPr>
        <p:blipFill rotWithShape="1">
          <a:blip r:embed="rId3">
            <a:alphaModFix/>
          </a:blip>
          <a:srcRect t="0" b="0" r="0" l="0"/>
          <a:stretch/>
        </p:blipFill>
        <p:spPr>
          <a:xfrm>
            <a:off y="1524000" x="914400"/>
            <a:ext cy="4783136" cx="7391399"/>
          </a:xfrm>
          <a:prstGeom prst="rect">
            <a:avLst/>
          </a:prstGeom>
          <a:noFill/>
          <a:ln>
            <a:noFill/>
          </a:ln>
        </p:spPr>
      </p:pic>
      <p:sp>
        <p:nvSpPr>
          <p:cNvPr id="373" name="Shape 37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y="0" x="0"/>
          <a:ext cy="0" cx="0"/>
          <a:chOff y="0" x="0"/>
          <a:chExt cy="0" cx="0"/>
        </a:xfrm>
      </p:grpSpPr>
      <p:sp>
        <p:nvSpPr>
          <p:cNvPr id="378" name="Shape 37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79" name="Shape 37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LCDs (continued)</a:t>
            </a:r>
          </a:p>
        </p:txBody>
      </p:sp>
      <p:sp>
        <p:nvSpPr>
          <p:cNvPr id="380" name="Shape 38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Active matrix</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One transistor per cell</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More expensive</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Brighter picture</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Passive matrix</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One transistor per row or column</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Each cell is lit in succession</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Display is dimmer since pixels are lit less frequently</a:t>
            </a:r>
          </a:p>
        </p:txBody>
      </p:sp>
      <p:sp>
        <p:nvSpPr>
          <p:cNvPr id="381" name="Shape 38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y="0" x="0"/>
          <a:ext cy="0" cx="0"/>
          <a:chOff y="0" x="0"/>
          <a:chExt cy="0" cx="0"/>
        </a:xfrm>
      </p:grpSpPr>
      <p:sp>
        <p:nvSpPr>
          <p:cNvPr id="386" name="Shape 38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87" name="Shape 38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CRT Display Technology</a:t>
            </a:r>
          </a:p>
        </p:txBody>
      </p:sp>
      <p:sp>
        <p:nvSpPr>
          <p:cNvPr id="388" name="Shape 388"/>
          <p:cNvSpPr txBox="1"/>
          <p:nvPr>
            <p:ph idx="1" type="body"/>
          </p:nvPr>
        </p:nvSpPr>
        <p:spPr>
          <a:xfrm>
            <a:off y="1447800" x="8382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CRTs (similar to TVs)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3 stripes of phosphors for each color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3 separate electron guns for each color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Strength of beam → brightness of color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Raster scan</a:t>
            </a:r>
          </a:p>
          <a:p>
            <a:pPr algn="l" rtl="0" lvl="2" marR="0" indent="-228600" marL="1143000">
              <a:lnSpc>
                <a:spcPct val="10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30x per second</a:t>
            </a:r>
          </a:p>
          <a:p>
            <a:pPr algn="l" rtl="0" lvl="2" marR="0" indent="-228600" marL="1143000">
              <a:lnSpc>
                <a:spcPct val="10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Interlaced vs. non-interlaced (progressive scan)</a:t>
            </a:r>
          </a:p>
        </p:txBody>
      </p:sp>
      <p:sp>
        <p:nvSpPr>
          <p:cNvPr id="389" name="Shape 38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390" name="Shape 390"/>
          <p:cNvPicPr preferRelativeResize="0"/>
          <p:nvPr/>
        </p:nvPicPr>
        <p:blipFill rotWithShape="1">
          <a:blip r:embed="rId3">
            <a:alphaModFix/>
          </a:blip>
          <a:srcRect t="0" b="0" r="0" l="0"/>
          <a:stretch/>
        </p:blipFill>
        <p:spPr>
          <a:xfrm>
            <a:off y="4191000" x="2362200"/>
            <a:ext cy="1981199" cx="485775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y="0" x="0"/>
          <a:ext cy="0" cx="0"/>
          <a:chOff y="0" x="0"/>
          <a:chExt cy="0" cx="0"/>
        </a:xfrm>
      </p:grpSpPr>
      <p:sp>
        <p:nvSpPr>
          <p:cNvPr id="395" name="Shape 39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OLED Display Technology</a:t>
            </a:r>
          </a:p>
        </p:txBody>
      </p:sp>
      <p:sp>
        <p:nvSpPr>
          <p:cNvPr id="396" name="Shape 396"/>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No backlight</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Consists of red, green and blue LEDs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Each LED lights up individually</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Very thin displays with panels less than 3mm thick!</a:t>
            </a:r>
          </a:p>
        </p:txBody>
      </p:sp>
      <p:sp>
        <p:nvSpPr>
          <p:cNvPr id="397" name="Shape 39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98" name="Shape 39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y="0" x="0"/>
          <a:ext cy="0" cx="0"/>
          <a:chOff y="0" x="0"/>
          <a:chExt cy="0" cx="0"/>
        </a:xfrm>
      </p:grpSpPr>
      <p:sp>
        <p:nvSpPr>
          <p:cNvPr id="403" name="Shape 40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04" name="Shape 40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Printers</a:t>
            </a:r>
          </a:p>
        </p:txBody>
      </p:sp>
      <p:sp>
        <p:nvSpPr>
          <p:cNvPr id="405" name="Shape 405"/>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Dots vs. pixels</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300-2400 dpi vs. 70-100 pixels per inch</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Dots are on or off, pixels have intensities</a:t>
            </a:r>
          </a:p>
          <a:p>
            <a:pPr algn="l" rtl="0" lvl="0" marR="0" indent="-342900" marL="342900">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Types</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Typewriter / Daisy wheels – obsolete</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Impact printing - dot matrix – mostly obsolete</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Inkjet – squirts heated droplets of ink</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Laser printer</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Thermal wax transfer</a:t>
            </a:r>
          </a:p>
          <a:p>
            <a:pPr algn="l" rtl="0" lvl="1" marR="0" indent="-285750" marL="742950">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Dye Sublimation</a:t>
            </a:r>
          </a:p>
        </p:txBody>
      </p:sp>
      <p:sp>
        <p:nvSpPr>
          <p:cNvPr id="406" name="Shape 40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y="0" x="0"/>
          <a:ext cy="0" cx="0"/>
          <a:chOff y="0" x="0"/>
          <a:chExt cy="0" cx="0"/>
        </a:xfrm>
      </p:grpSpPr>
      <p:sp>
        <p:nvSpPr>
          <p:cNvPr id="411" name="Shape 41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12" name="Shape 41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Creating a Gray Scale</a:t>
            </a:r>
          </a:p>
        </p:txBody>
      </p:sp>
      <p:pic>
        <p:nvPicPr>
          <p:cNvPr id="413" name="Shape 413"/>
          <p:cNvPicPr preferRelativeResize="0"/>
          <p:nvPr/>
        </p:nvPicPr>
        <p:blipFill rotWithShape="1">
          <a:blip r:embed="rId3">
            <a:alphaModFix/>
          </a:blip>
          <a:srcRect t="0" b="11138" r="0" l="0"/>
          <a:stretch/>
        </p:blipFill>
        <p:spPr>
          <a:xfrm>
            <a:off y="1752600" x="1143000"/>
            <a:ext cy="4098924" cx="6553200"/>
          </a:xfrm>
          <a:prstGeom prst="rect">
            <a:avLst/>
          </a:prstGeom>
          <a:noFill/>
          <a:ln>
            <a:noFill/>
          </a:ln>
        </p:spPr>
      </p:pic>
      <p:sp>
        <p:nvSpPr>
          <p:cNvPr id="414" name="Shape 41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y="0" x="0"/>
          <a:ext cy="0" cx="0"/>
          <a:chOff y="0" x="0"/>
          <a:chExt cy="0" cx="0"/>
        </a:xfrm>
      </p:grpSpPr>
      <p:sp>
        <p:nvSpPr>
          <p:cNvPr id="420" name="Shape 42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21" name="Shape 42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Laser Printer Operation</a:t>
            </a:r>
          </a:p>
        </p:txBody>
      </p:sp>
      <p:sp>
        <p:nvSpPr>
          <p:cNvPr id="422" name="Shape 422"/>
          <p:cNvSpPr txBox="1"/>
          <p:nvPr>
            <p:ph idx="1" type="body"/>
          </p:nvPr>
        </p:nvSpPr>
        <p:spPr>
          <a:xfrm>
            <a:off y="1600200" x="838200"/>
            <a:ext cy="4114800" cx="7772400"/>
          </a:xfrm>
          <a:prstGeom prst="rect">
            <a:avLst/>
          </a:prstGeom>
          <a:noFill/>
          <a:ln>
            <a:noFill/>
          </a:ln>
        </p:spPr>
        <p:txBody>
          <a:bodyPr bIns="45700" rIns="91425" lIns="91425" tIns="45700" anchor="t" anchorCtr="0">
            <a:noAutofit/>
          </a:bodyPr>
          <a:lstStyle/>
          <a:p>
            <a:pPr algn="l" rtl="0" lvl="0" marR="0" indent="-533400" marL="533400">
              <a:lnSpc>
                <a:spcPct val="90000"/>
              </a:lnSpc>
              <a:spcBef>
                <a:spcPts val="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Dots of laser light are beamed onto a drum</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Drum becomes electrically charged</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Drum passes through toner which then sticks to the electrically charged places</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Electrically charged paper is fed toward the drum</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Toner is transferred from the drum to the paper</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The fusing system heats and melts the toner onto the paper</a:t>
            </a:r>
          </a:p>
          <a:p>
            <a:pPr algn="l" rtl="0" lvl="0" marR="0" indent="-533400" marL="533400">
              <a:lnSpc>
                <a:spcPct val="90000"/>
              </a:lnSpc>
              <a:spcBef>
                <a:spcPts val="520"/>
              </a:spcBef>
              <a:spcAft>
                <a:spcPts val="0"/>
              </a:spcAft>
              <a:buClr>
                <a:srgbClr val="000080"/>
              </a:buClr>
              <a:buSzPct val="100000"/>
              <a:buFont typeface="Arial"/>
              <a:buAutoNum type="arabicPeriod"/>
            </a:pPr>
            <a:r>
              <a:rPr strike="noStrike" u="none" b="0" cap="none" baseline="0" sz="2600" lang="en-US" i="0">
                <a:solidFill>
                  <a:schemeClr val="dk1"/>
                </a:solidFill>
                <a:latin typeface="Arial"/>
                <a:ea typeface="Arial"/>
                <a:cs typeface="Arial"/>
                <a:sym typeface="Arial"/>
              </a:rPr>
              <a:t>A corona wire resets the electrical charge on the drum</a:t>
            </a:r>
          </a:p>
        </p:txBody>
      </p:sp>
      <p:sp>
        <p:nvSpPr>
          <p:cNvPr id="423" name="Shape 42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23" name="Shape 12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Speed</a:t>
            </a:r>
          </a:p>
        </p:txBody>
      </p:sp>
      <p:sp>
        <p:nvSpPr>
          <p:cNvPr id="124" name="Shape 124"/>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Measured by access time and data transfer rate </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Access time: average time it takes a computer to locate data and read it</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millisecond = one-thousandth of a second</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Data transfer rate: amount of data that moves per second</a:t>
            </a:r>
          </a:p>
        </p:txBody>
      </p:sp>
      <p:sp>
        <p:nvSpPr>
          <p:cNvPr id="125" name="Shape 12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y="0" x="0"/>
          <a:ext cy="0" cx="0"/>
          <a:chOff y="0" x="0"/>
          <a:chExt cy="0" cx="0"/>
        </a:xfrm>
      </p:grpSpPr>
      <p:sp>
        <p:nvSpPr>
          <p:cNvPr id="428" name="Shape 42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29" name="Shape 42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Laser Printer Operation</a:t>
            </a:r>
          </a:p>
        </p:txBody>
      </p:sp>
      <p:pic>
        <p:nvPicPr>
          <p:cNvPr id="430" name="Shape 430"/>
          <p:cNvPicPr preferRelativeResize="0"/>
          <p:nvPr/>
        </p:nvPicPr>
        <p:blipFill rotWithShape="1">
          <a:blip r:embed="rId3">
            <a:alphaModFix/>
          </a:blip>
          <a:srcRect t="0" b="0" r="0" l="0"/>
          <a:stretch/>
        </p:blipFill>
        <p:spPr>
          <a:xfrm>
            <a:off y="1524000" x="914400"/>
            <a:ext cy="4641849" cx="7467600"/>
          </a:xfrm>
          <a:prstGeom prst="rect">
            <a:avLst/>
          </a:prstGeom>
          <a:noFill/>
          <a:ln>
            <a:noFill/>
          </a:ln>
        </p:spPr>
      </p:pic>
      <p:sp>
        <p:nvSpPr>
          <p:cNvPr id="431" name="Shape 43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y="0" x="0"/>
          <a:ext cy="0" cx="0"/>
          <a:chOff y="0" x="0"/>
          <a:chExt cy="0" cx="0"/>
        </a:xfrm>
      </p:grpSpPr>
      <p:sp>
        <p:nvSpPr>
          <p:cNvPr id="436" name="Shape 43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37" name="Shape 43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Laser Printer Operation</a:t>
            </a:r>
          </a:p>
        </p:txBody>
      </p:sp>
      <p:pic>
        <p:nvPicPr>
          <p:cNvPr id="438" name="Shape 438"/>
          <p:cNvPicPr preferRelativeResize="0"/>
          <p:nvPr/>
        </p:nvPicPr>
        <p:blipFill rotWithShape="1">
          <a:blip r:embed="rId3">
            <a:alphaModFix/>
          </a:blip>
          <a:srcRect t="0" b="0" r="0" l="0"/>
          <a:stretch/>
        </p:blipFill>
        <p:spPr>
          <a:xfrm>
            <a:off y="1600200" x="990600"/>
            <a:ext cy="4505325" cx="6781800"/>
          </a:xfrm>
          <a:prstGeom prst="rect">
            <a:avLst/>
          </a:prstGeom>
          <a:noFill/>
          <a:ln>
            <a:noFill/>
          </a:ln>
        </p:spPr>
      </p:pic>
      <p:sp>
        <p:nvSpPr>
          <p:cNvPr id="439" name="Shape 43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y="0" x="0"/>
          <a:ext cy="0" cx="0"/>
          <a:chOff y="0" x="0"/>
          <a:chExt cy="0" cx="0"/>
        </a:xfrm>
      </p:grpSpPr>
      <p:sp>
        <p:nvSpPr>
          <p:cNvPr id="444" name="Shape 44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45" name="Shape 44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Other Computer Peripherals</a:t>
            </a:r>
          </a:p>
        </p:txBody>
      </p:sp>
      <p:sp>
        <p:nvSpPr>
          <p:cNvPr id="446" name="Shape 446"/>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Scanners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Flatbed, sheet-fed, hand-held</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Light is reflected off the sheet of paper</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User Input Devices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Keyboard, mouse, light pens, graphics tablets</a:t>
            </a:r>
          </a:p>
          <a:p>
            <a:pPr algn="l" rtl="0" lvl="0" marR="0" indent="-342900" marL="342900">
              <a:lnSpc>
                <a:spcPct val="9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Communication Devices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Telephone modems</a:t>
            </a:r>
          </a:p>
          <a:p>
            <a:pPr algn="l" rtl="0" lvl="1" marR="0" indent="-285750" marL="742950">
              <a:lnSpc>
                <a:spcPct val="9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Network devices</a:t>
            </a:r>
          </a:p>
        </p:txBody>
      </p:sp>
      <p:sp>
        <p:nvSpPr>
          <p:cNvPr id="447" name="Shape 44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y="0" x="0"/>
          <a:ext cy="0" cx="0"/>
          <a:chOff y="0" x="0"/>
          <a:chExt cy="0" cx="0"/>
        </a:xfrm>
      </p:grpSpPr>
      <p:sp>
        <p:nvSpPr>
          <p:cNvPr id="452" name="Shape 45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Network Communication Devices</a:t>
            </a:r>
          </a:p>
        </p:txBody>
      </p:sp>
      <p:sp>
        <p:nvSpPr>
          <p:cNvPr id="453" name="Shape 45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Network is just another I/O device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Network I/O controller is the network interface card (NIC)</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Types of network connections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Ethernet, FDDI fiber, token-ring</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Medium access control (MAC) protocols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Define the specific rules of communication for the network</a:t>
            </a:r>
          </a:p>
        </p:txBody>
      </p:sp>
      <p:sp>
        <p:nvSpPr>
          <p:cNvPr id="454" name="Shape 45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55" name="Shape 45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y="0" x="0"/>
          <a:ext cy="0" cx="0"/>
          <a:chOff y="0" x="0"/>
          <a:chExt cy="0" cx="0"/>
        </a:xfrm>
      </p:grpSpPr>
      <p:sp>
        <p:nvSpPr>
          <p:cNvPr id="460" name="Shape 46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61" name="Shape 46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Copyright 2010 John Wiley &amp; Sons</a:t>
            </a:r>
          </a:p>
        </p:txBody>
      </p:sp>
      <p:sp>
        <p:nvSpPr>
          <p:cNvPr id="462" name="Shape 462"/>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rgbClr val="000080"/>
              </a:buClr>
              <a:buSzPct val="25000"/>
              <a:buFont typeface="Arial"/>
              <a:buNone/>
            </a:pPr>
            <a:r>
              <a:rPr strike="noStrike" u="none" b="0" cap="none" baseline="0" sz="2400" lang="en-US" i="0">
                <a:solidFill>
                  <a:schemeClr val="dk1"/>
                </a:solidFill>
                <a:latin typeface="Arial"/>
                <a:ea typeface="Arial"/>
                <a:cs typeface="Arial"/>
                <a:sym typeface="Arial"/>
              </a:rPr>
              <a:t>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  </a:t>
            </a:r>
          </a:p>
        </p:txBody>
      </p:sp>
      <p:sp>
        <p:nvSpPr>
          <p:cNvPr id="463" name="Shape 46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31" name="Shape 13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Storage Hierarchy</a:t>
            </a:r>
          </a:p>
        </p:txBody>
      </p:sp>
      <p:sp>
        <p:nvSpPr>
          <p:cNvPr id="132" name="Shape 13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pic>
        <p:nvPicPr>
          <p:cNvPr id="133" name="Shape 133"/>
          <p:cNvPicPr preferRelativeResize="0"/>
          <p:nvPr/>
        </p:nvPicPr>
        <p:blipFill rotWithShape="1">
          <a:blip r:embed="rId3">
            <a:alphaModFix/>
          </a:blip>
          <a:srcRect t="0" b="0" r="0" l="0"/>
          <a:stretch/>
        </p:blipFill>
        <p:spPr>
          <a:xfrm>
            <a:off y="2286000" x="990600"/>
            <a:ext cy="2859086" cx="77724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39" name="Shape 13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Secondary Storage Devices</a:t>
            </a:r>
          </a:p>
        </p:txBody>
      </p:sp>
      <p:sp>
        <p:nvSpPr>
          <p:cNvPr id="140" name="Shape 14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Solid state memory</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Magnetic disks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Optical disk storage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Magnetic tape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Network storage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Characteristics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Rotation vs. Linear</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Direct access vs. Sequential access</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141" name="Shape 14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Flash Memory </a:t>
            </a:r>
          </a:p>
        </p:txBody>
      </p:sp>
      <p:sp>
        <p:nvSpPr>
          <p:cNvPr id="147" name="Shape 147"/>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Nonvolatile electronic integrated circuit memory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Similar to other read-only memory but uses a different technology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Permits reading and writing individual bytes or small blocks of data</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Small size makes it useful in portable devices such as USB “thumb drives”, digital cameras, cell phones, music players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Relatively immune to physical shocks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Generates little heat or noise</a:t>
            </a:r>
          </a:p>
        </p:txBody>
      </p:sp>
      <p:sp>
        <p:nvSpPr>
          <p:cNvPr id="148" name="Shape 14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49" name="Shape 14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Disk Layouts – CAV vs. CLV</a:t>
            </a:r>
          </a:p>
        </p:txBody>
      </p:sp>
      <p:sp>
        <p:nvSpPr>
          <p:cNvPr id="155" name="Shape 155"/>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CAV – Constant Angular Velocity</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Number of bits on each track is the same!  Denser towards the center.</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Spins the same speed for every track</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CLV – Constant Linear Velocity</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All tracks have the same physical length and number of bits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Constant speed reading data off a track</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Drive has to speed up when accessing close to the center of the drive and slow down when accessing towards the edge of the drive</a:t>
            </a:r>
          </a:p>
          <a:p>
            <a:pPr algn="l" rtl="0" lvl="0" marR="0" indent="0" marL="0">
              <a:spcBef>
                <a:spcPts val="0"/>
              </a:spcBef>
              <a:buNone/>
            </a:pPr>
            <a:r>
              <a:t/>
            </a:r>
            <a:endParaRPr strike="noStrike" u="none" b="0" cap="none" baseline="0" sz="2400" i="0">
              <a:solidFill>
                <a:schemeClr val="dk1"/>
              </a:solidFill>
              <a:latin typeface="Arial"/>
              <a:ea typeface="Arial"/>
              <a:cs typeface="Arial"/>
              <a:sym typeface="Arial"/>
            </a:endParaRPr>
          </a:p>
        </p:txBody>
      </p:sp>
      <p:sp>
        <p:nvSpPr>
          <p:cNvPr id="156" name="Shape 15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57" name="Shape 15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Disk Layout – Multiple Zone</a:t>
            </a:r>
          </a:p>
        </p:txBody>
      </p:sp>
      <p:sp>
        <p:nvSpPr>
          <p:cNvPr id="163" name="Shape 16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Multiple zone recording</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Also known as zone bit recording (ZBR) or zone-CAV recording (Z-CAV)</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Compromise between CAV and CLV</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Disk divided into zones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Cylinders in different zones have a different number of sectors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Number of sectors in a particular zone is constant</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Data is buffered so the data rate to the I/O interface is constant</a:t>
            </a:r>
          </a:p>
        </p:txBody>
      </p:sp>
      <p:sp>
        <p:nvSpPr>
          <p:cNvPr id="164" name="Shape 16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65" name="Shape 16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10-*</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