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93" name="Shape 19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02" name="Shape 202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20" name="Shape 220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29" name="Shape 22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237" name="Shape 23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7" name="Shape 2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8" name="Shape 2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54" name="Shape 154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61" name="Shape 16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</a:t>
            </a:r>
            <a:b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Interrupts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Problems with interrupt driven I/O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CPU still involved with each interrupt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Only transfers a single byte/word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sp>
        <p:nvSpPr>
          <p:cNvPr id="165" name="Shape 165"/>
          <p:cNvSpPr/>
          <p:nvPr/>
        </p:nvSpPr>
        <p:spPr>
          <a:xfrm>
            <a:off y="3028950" x="685800"/>
            <a:ext cy="1447800" cx="3429000"/>
          </a:xfrm>
          <a:prstGeom prst="wedgeRoundRectCallout">
            <a:avLst>
              <a:gd fmla="val 35984" name="adj1"/>
              <a:gd fmla="val -10389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Disk or network transfers may be hundreds or thousands of bytes.  IRQ handler code may be hundreds of instructions. Still too much overhead.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172" name="Shape 17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179" name="Shape 179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187" name="Shape 18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/>
          <p:nvPr/>
        </p:nvSpPr>
        <p:spPr>
          <a:xfrm>
            <a:off y="819150" x="3048000"/>
            <a:ext cy="1066799" cx="3429000"/>
          </a:xfrm>
          <a:prstGeom prst="wedgeRoundRectCallout">
            <a:avLst>
              <a:gd fmla="val -23036" name="adj1"/>
              <a:gd fmla="val 11669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CPU uses PIO to specify memory address, operation (read/write), byte count, and block location on disk.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97" name="Shape 19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/>
          <p:nvPr/>
        </p:nvSpPr>
        <p:spPr>
          <a:xfrm>
            <a:off y="3790950" x="4876800"/>
            <a:ext cy="762000" cx="2438399"/>
          </a:xfrm>
          <a:prstGeom prst="wedgeRoundRectCallout">
            <a:avLst>
              <a:gd fmla="val -80809" name="adj1"/>
              <a:gd fmla="val -36536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 controller initiates I/O with the device controller.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205" name="Shape 20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/>
          <p:nvPr/>
        </p:nvSpPr>
        <p:spPr>
          <a:xfrm>
            <a:off y="2114550" x="415031"/>
            <a:ext cy="762000" cx="2819400"/>
          </a:xfrm>
          <a:prstGeom prst="wedgeRoundRectCallout">
            <a:avLst>
              <a:gd fmla="val 29564" name="adj1"/>
              <a:gd fmla="val 10438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 controller receives data and transfers it to memory.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214" name="Shape 21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/>
          <p:nvPr/>
        </p:nvSpPr>
        <p:spPr>
          <a:xfrm>
            <a:off y="3790950" x="4746594"/>
            <a:ext cy="762000" cx="2971799"/>
          </a:xfrm>
          <a:prstGeom prst="wedgeRoundRectCallout">
            <a:avLst>
              <a:gd fmla="val -69463" name="adj1"/>
              <a:gd fmla="val -4063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 controller interrupts CPU to notify data transfer is complete.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223" name="Shape 2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y="1200150" x="3123459"/>
            <a:ext cy="838199" cx="2860090"/>
          </a:xfrm>
          <a:prstGeom prst="wedgeRoundRectCallout">
            <a:avLst>
              <a:gd fmla="val -23036" name="adj1"/>
              <a:gd fmla="val 11669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CPU handles interrupt.  All bytes are in memory for processing.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1" name="Shape 23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DMA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 (DMA)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 a specialized kind of CPU that can directly transfer data from device to memory.</a:t>
            </a:r>
          </a:p>
        </p:txBody>
      </p:sp>
      <p:sp>
        <p:nvSpPr>
          <p:cNvPr id="232" name="Shape 23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495550" x="2506391"/>
            <a:ext cy="1533524" cx="34372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Purely programmed I/O requires special I/O instructions, I/O data and address registers, and polling loops that waste CPU resources.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Interrupt-driven I/O avoids busy-waiting but is unsuitable for large block transfers due to interrupt handler execution overhead.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DMA combines PIO and IRQ handlers with a special controller to transfer large amounts of block data efficiently directly to memory.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40" name="Shape 24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Input/Output Characteristics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Many orders of magnitude slower than memory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Character vs. block based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Burst vs. steady transfers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Three approaches to I/O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Interrupt-driven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 memory access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Englander, I. (2009). The architecture of computer hardware and systems software: an information technology approach. Wiley.</a:t>
            </a:r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Programmed I/O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CPU is responsible for reading/writing to devices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Special “input” instruction on CPU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I/O data register and I/O address register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device is assigned a unique address.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364581" x="2438400"/>
            <a:ext cy="2035969" cx="374618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y="4603007" x="3048000"/>
            <a:ext cy="261609" cx="148470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1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283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Programmed I/O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mapped I/O alternative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Treat the I/O device as a memory address for reads and writes. Simplifies programmer interface; slightly more complicated control circuitry.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Problems with all programmed I/O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Must check status bits to see if I/O is “ready.”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Use a polling loop (busy-wait) to send and receive data to devices.</a:t>
            </a:r>
          </a:p>
        </p:txBody>
      </p:sp>
      <p:sp>
        <p:nvSpPr>
          <p:cNvPr id="110" name="Shape 11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Programmed I/O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Memory mapped I/O alternative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Treat the I/O device as a memory address for reads and writes. Simplifies programmer interface; slightly more complicated control circuitry.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Problems with all programmed I/O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Must check status bits to see if I/O is “ready.”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Use a polling loop (busy-wait) to send and receive data to devices.</a:t>
            </a:r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sp>
        <p:nvSpPr>
          <p:cNvPr id="118" name="Shape 118"/>
          <p:cNvSpPr/>
          <p:nvPr/>
        </p:nvSpPr>
        <p:spPr>
          <a:xfrm>
            <a:off y="590550" x="1981200"/>
            <a:ext cy="1904999" cx="4724400"/>
          </a:xfrm>
          <a:prstGeom prst="wedgeRoundRectCallout">
            <a:avLst>
              <a:gd fmla="val -20431" name="adj1"/>
              <a:gd fmla="val 87894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      SET kbdStatus, r1 ; addr of status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wait: LOAD [r1], r2     ; load status data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      AND r2, 1, r2     ; check ready flag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      BRZ wait          ;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      SET kbdBuff, r1   ; addr of data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400" lang="en-US" i="0">
                <a:solidFill>
                  <a:srgbClr val="002060"/>
                </a:solidFill>
                <a:latin typeface="Consolas"/>
                <a:ea typeface="Consolas"/>
                <a:cs typeface="Consolas"/>
                <a:sym typeface="Consolas"/>
              </a:rPr>
              <a:t>      LOAD [r1], r2     ; r2 has keypress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Interrupts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Busy-waits (polling) wastes resources but has simpler hardware.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Alternative: After an I/O request from the CPU, let the I/O device notify the CPU when data is ready to be read (called an interrupt). 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device is assigned an IRQ line (signal).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I/O controller sets IRQ line status high.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CPU detects IRQ at beginning of fetch/execute.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CPU saves state of running program and switches to an IRQ handler routine.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Routine services the request.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Control is returned to the previously running code.</a:t>
            </a:r>
          </a:p>
        </p:txBody>
      </p:sp>
      <p:sp>
        <p:nvSpPr>
          <p:cNvPr id="125" name="Shape 12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Interrupts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Changes to fetch/execute cycle</a:t>
            </a:r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t="530" b="58397" r="41518" l="3"/>
          <a:stretch/>
        </p:blipFill>
        <p:spPr>
          <a:xfrm>
            <a:off y="2297430" x="1752600"/>
            <a:ext cy="2103120" cx="2286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4" name="Shape 134"/>
          <p:cNvCxnSpPr/>
          <p:nvPr/>
        </p:nvCxnSpPr>
        <p:spPr>
          <a:xfrm rot="10800000" flipH="1">
            <a:off y="1428749" x="3890682"/>
            <a:ext cy="805926" cx="268891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35" name="Shape 135"/>
          <p:cNvCxnSpPr/>
          <p:nvPr/>
        </p:nvCxnSpPr>
        <p:spPr>
          <a:xfrm>
            <a:off y="2970481" x="3890682"/>
            <a:ext cy="668069" cx="268891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6" name="Shape 136"/>
          <p:cNvSpPr/>
          <p:nvPr/>
        </p:nvSpPr>
        <p:spPr>
          <a:xfrm>
            <a:off y="2234675" x="2900082"/>
            <a:ext cy="735805" cx="990599"/>
          </a:xfrm>
          <a:custGeom>
            <a:pathLst>
              <a:path w="990600" extrusionOk="0" h="838200">
                <a:moveTo>
                  <a:pt y="0" x="0"/>
                </a:moveTo>
                <a:lnTo>
                  <a:pt y="0" x="990600"/>
                </a:lnTo>
                <a:lnTo>
                  <a:pt y="838200" x="990600"/>
                </a:lnTo>
                <a:lnTo>
                  <a:pt y="838200" x="0"/>
                </a:lnTo>
                <a:lnTo>
                  <a:pt y="0" x="0"/>
                </a:lnTo>
                <a:close/>
              </a:path>
            </a:pathLst>
          </a:cu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4">
            <a:alphaModFix/>
          </a:blip>
          <a:srcRect t="-4" b="66409" r="22963" l="291"/>
          <a:stretch/>
        </p:blipFill>
        <p:spPr>
          <a:xfrm>
            <a:off y="1440654" x="4176241"/>
            <a:ext cy="2194559" cx="3017519"/>
          </a:xfrm>
          <a:prstGeom prst="rect">
            <a:avLst/>
          </a:prstGeom>
          <a:noFill/>
          <a:ln w="25400" cap="flat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Interrupts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Changes to fetch/execute cycle</a:t>
            </a:r>
          </a:p>
        </p:txBody>
      </p:sp>
      <p:sp>
        <p:nvSpPr>
          <p:cNvPr id="144" name="Shape 14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t="530" b="58397" r="41518" l="3"/>
          <a:stretch/>
        </p:blipFill>
        <p:spPr>
          <a:xfrm>
            <a:off y="2297430" x="1752600"/>
            <a:ext cy="2103120" cx="2286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Shape 146"/>
          <p:cNvCxnSpPr/>
          <p:nvPr/>
        </p:nvCxnSpPr>
        <p:spPr>
          <a:xfrm rot="10800000" flipH="1">
            <a:off y="1428749" x="3890682"/>
            <a:ext cy="805926" cx="268891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47" name="Shape 147"/>
          <p:cNvCxnSpPr/>
          <p:nvPr/>
        </p:nvCxnSpPr>
        <p:spPr>
          <a:xfrm>
            <a:off y="2970481" x="3890682"/>
            <a:ext cy="668069" cx="268891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48" name="Shape 148"/>
          <p:cNvSpPr/>
          <p:nvPr/>
        </p:nvSpPr>
        <p:spPr>
          <a:xfrm>
            <a:off y="2234675" x="2900082"/>
            <a:ext cy="735805" cx="990599"/>
          </a:xfrm>
          <a:custGeom>
            <a:pathLst>
              <a:path w="990600" extrusionOk="0" h="838200">
                <a:moveTo>
                  <a:pt y="0" x="0"/>
                </a:moveTo>
                <a:lnTo>
                  <a:pt y="0" x="990600"/>
                </a:lnTo>
                <a:lnTo>
                  <a:pt y="838200" x="990600"/>
                </a:lnTo>
                <a:lnTo>
                  <a:pt y="838200" x="0"/>
                </a:lnTo>
                <a:lnTo>
                  <a:pt y="0" x="0"/>
                </a:lnTo>
                <a:close/>
              </a:path>
            </a:pathLst>
          </a:cu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Shape 149"/>
          <p:cNvPicPr preferRelativeResize="0"/>
          <p:nvPr/>
        </p:nvPicPr>
        <p:blipFill rotWithShape="1">
          <a:blip r:embed="rId4">
            <a:alphaModFix/>
          </a:blip>
          <a:srcRect t="-4" b="66409" r="22963" l="291"/>
          <a:stretch/>
        </p:blipFill>
        <p:spPr>
          <a:xfrm>
            <a:off y="1440654" x="4176241"/>
            <a:ext cy="2194559" cx="3017519"/>
          </a:xfrm>
          <a:prstGeom prst="rect">
            <a:avLst/>
          </a:prstGeom>
          <a:noFill/>
          <a:ln w="25400" cap="flat">
            <a:solidFill>
              <a:srgbClr val="002060"/>
            </a:solidFill>
            <a:prstDash val="solid"/>
            <a:miter/>
            <a:headEnd w="med" len="med" type="none"/>
            <a:tailEnd w="med" len="med" type="none"/>
          </a:ln>
        </p:spPr>
      </p:pic>
      <p:sp>
        <p:nvSpPr>
          <p:cNvPr id="150" name="Shape 150"/>
          <p:cNvSpPr/>
          <p:nvPr/>
        </p:nvSpPr>
        <p:spPr>
          <a:xfrm>
            <a:off y="590550" x="2514600"/>
            <a:ext cy="2124059" cx="2586318"/>
          </a:xfrm>
          <a:prstGeom prst="wedgeRoundRectCallout">
            <a:avLst>
              <a:gd fmla="val 75264" name="adj1"/>
              <a:gd fmla="val 43976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Issues:</a:t>
            </a:r>
          </a:p>
          <a:p>
            <a:pPr algn="l" rtl="0" lvl="0" marR="0" indent="-285750" marL="285750">
              <a:spcBef>
                <a:spcPts val="0"/>
              </a:spcBef>
              <a:buClr>
                <a:srgbClr val="002060"/>
              </a:buClr>
              <a:buSzPct val="100000"/>
              <a:buFont typeface="PT Sans"/>
              <a:buChar char="o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Additional control hardware</a:t>
            </a:r>
          </a:p>
          <a:p>
            <a:pPr algn="l" rtl="0" lvl="0" marR="0" indent="-285750" marL="285750">
              <a:spcBef>
                <a:spcPts val="0"/>
              </a:spcBef>
              <a:buClr>
                <a:srgbClr val="002060"/>
              </a:buClr>
              <a:buSzPct val="100000"/>
              <a:buFont typeface="PT Sans"/>
              <a:buChar char="o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Queuing of interrupts</a:t>
            </a:r>
          </a:p>
          <a:p>
            <a:pPr algn="l" rtl="0" lvl="0" marR="0" indent="-285750" marL="285750">
              <a:spcBef>
                <a:spcPts val="0"/>
              </a:spcBef>
              <a:buClr>
                <a:srgbClr val="002060"/>
              </a:buClr>
              <a:buSzPct val="100000"/>
              <a:buFont typeface="PT Sans"/>
              <a:buChar char="o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Masking interrupts</a:t>
            </a:r>
          </a:p>
          <a:p>
            <a:pPr algn="l" rtl="0" lvl="0" marR="0" indent="-285750" marL="285750">
              <a:spcBef>
                <a:spcPts val="0"/>
              </a:spcBef>
              <a:buClr>
                <a:srgbClr val="002060"/>
              </a:buClr>
              <a:buSzPct val="100000"/>
              <a:buFont typeface="PT Sans"/>
              <a:buChar char="o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Registering handlers (part of the OS)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Interrupts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Problems with interrupt driven I/O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CPU still involved with each interrupt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Only transfers a single byte/word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Programmed I/O, Interrupts, and DMA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